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Nimbus Sans L"/>
                <a:cs typeface="Nimbus Sans 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Nimbus Sans L"/>
                <a:cs typeface="Nimbus Sans 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Nimbus Sans L"/>
                <a:cs typeface="Nimbus Sans 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Nimbus Sans L"/>
                <a:cs typeface="Nimbus Sans 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7950" y="1015773"/>
            <a:ext cx="572770" cy="28575"/>
          </a:xfrm>
          <a:custGeom>
            <a:avLst/>
            <a:gdLst/>
            <a:ahLst/>
            <a:cxnLst/>
            <a:rect l="l" t="t" r="r" b="b"/>
            <a:pathLst>
              <a:path w="572770" h="28575">
                <a:moveTo>
                  <a:pt x="0" y="28393"/>
                </a:moveTo>
                <a:lnTo>
                  <a:pt x="572770" y="28393"/>
                </a:lnTo>
                <a:lnTo>
                  <a:pt x="572770" y="0"/>
                </a:lnTo>
                <a:lnTo>
                  <a:pt x="0" y="0"/>
                </a:lnTo>
                <a:lnTo>
                  <a:pt x="0" y="28393"/>
                </a:lnTo>
                <a:close/>
              </a:path>
            </a:pathLst>
          </a:custGeom>
          <a:solidFill>
            <a:srgbClr val="5A8CC5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63280" y="1015773"/>
            <a:ext cx="680720" cy="28575"/>
          </a:xfrm>
          <a:custGeom>
            <a:avLst/>
            <a:gdLst/>
            <a:ahLst/>
            <a:cxnLst/>
            <a:rect l="l" t="t" r="r" b="b"/>
            <a:pathLst>
              <a:path w="680720" h="28575">
                <a:moveTo>
                  <a:pt x="0" y="28393"/>
                </a:moveTo>
                <a:lnTo>
                  <a:pt x="680720" y="28393"/>
                </a:lnTo>
                <a:lnTo>
                  <a:pt x="680720" y="0"/>
                </a:lnTo>
                <a:lnTo>
                  <a:pt x="0" y="0"/>
                </a:lnTo>
                <a:lnTo>
                  <a:pt x="0" y="28393"/>
                </a:lnTo>
                <a:close/>
              </a:path>
            </a:pathLst>
          </a:custGeom>
          <a:solidFill>
            <a:srgbClr val="5A8CC5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003300"/>
            <a:ext cx="680720" cy="0"/>
          </a:xfrm>
          <a:custGeom>
            <a:avLst/>
            <a:gdLst/>
            <a:ahLst/>
            <a:cxnLst/>
            <a:rect l="l" t="t" r="r" b="b"/>
            <a:pathLst>
              <a:path w="680720">
                <a:moveTo>
                  <a:pt x="0" y="0"/>
                </a:moveTo>
                <a:lnTo>
                  <a:pt x="680720" y="0"/>
                </a:lnTo>
              </a:path>
            </a:pathLst>
          </a:custGeom>
          <a:ln w="28393">
            <a:solidFill>
              <a:srgbClr val="2329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63280" y="989103"/>
            <a:ext cx="680720" cy="28575"/>
          </a:xfrm>
          <a:custGeom>
            <a:avLst/>
            <a:gdLst/>
            <a:ahLst/>
            <a:cxnLst/>
            <a:rect l="l" t="t" r="r" b="b"/>
            <a:pathLst>
              <a:path w="680720" h="28575">
                <a:moveTo>
                  <a:pt x="0" y="28393"/>
                </a:moveTo>
                <a:lnTo>
                  <a:pt x="680720" y="28393"/>
                </a:lnTo>
                <a:lnTo>
                  <a:pt x="680720" y="0"/>
                </a:lnTo>
                <a:lnTo>
                  <a:pt x="0" y="0"/>
                </a:lnTo>
                <a:lnTo>
                  <a:pt x="0" y="28393"/>
                </a:lnTo>
                <a:close/>
              </a:path>
            </a:pathLst>
          </a:custGeom>
          <a:solidFill>
            <a:srgbClr val="2329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52119" y="1290319"/>
            <a:ext cx="8239759" cy="4658360"/>
          </a:xfrm>
          <a:custGeom>
            <a:avLst/>
            <a:gdLst/>
            <a:ahLst/>
            <a:cxnLst/>
            <a:rect l="l" t="t" r="r" b="b"/>
            <a:pathLst>
              <a:path w="8239759" h="4658360">
                <a:moveTo>
                  <a:pt x="4119879" y="4658359"/>
                </a:moveTo>
                <a:lnTo>
                  <a:pt x="0" y="4658359"/>
                </a:lnTo>
                <a:lnTo>
                  <a:pt x="0" y="0"/>
                </a:lnTo>
                <a:lnTo>
                  <a:pt x="8239759" y="0"/>
                </a:lnTo>
                <a:lnTo>
                  <a:pt x="8239759" y="4658359"/>
                </a:lnTo>
                <a:lnTo>
                  <a:pt x="4119879" y="465835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Nimbus Sans L"/>
                <a:cs typeface="Nimbus Sans 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Nimbus Sans L"/>
                <a:cs typeface="Nimbus Sans 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Nimbus Sans L"/>
                <a:cs typeface="Nimbus Sans 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Nimbus Sans L"/>
                <a:cs typeface="Nimbus Sans 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Nimbus Sans L"/>
                <a:cs typeface="Nimbus Sans 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7950" y="1015773"/>
            <a:ext cx="9036050" cy="28575"/>
          </a:xfrm>
          <a:custGeom>
            <a:avLst/>
            <a:gdLst/>
            <a:ahLst/>
            <a:cxnLst/>
            <a:rect l="l" t="t" r="r" b="b"/>
            <a:pathLst>
              <a:path w="9036050" h="28575">
                <a:moveTo>
                  <a:pt x="0" y="28393"/>
                </a:moveTo>
                <a:lnTo>
                  <a:pt x="9036050" y="28393"/>
                </a:lnTo>
                <a:lnTo>
                  <a:pt x="9036050" y="0"/>
                </a:lnTo>
                <a:lnTo>
                  <a:pt x="0" y="0"/>
                </a:lnTo>
                <a:lnTo>
                  <a:pt x="0" y="28393"/>
                </a:lnTo>
                <a:close/>
              </a:path>
            </a:pathLst>
          </a:custGeom>
          <a:solidFill>
            <a:srgbClr val="5A8CC5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00329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2329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9109" y="2844800"/>
            <a:ext cx="799655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Nimbus Sans L"/>
                <a:cs typeface="Nimbus Sans 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8305" y="1379219"/>
            <a:ext cx="8327389" cy="259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Nimbus Sans L"/>
                <a:cs typeface="Nimbus Sans 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55990" y="6671977"/>
            <a:ext cx="203834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Nimbus Sans L"/>
                <a:cs typeface="Nimbus Sans 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109" y="2570479"/>
            <a:ext cx="2663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Nimbus Sans L"/>
                <a:cs typeface="Nimbus Sans L"/>
              </a:rPr>
              <a:t>Principles of</a:t>
            </a:r>
            <a:r>
              <a:rPr sz="1800" spc="-55" dirty="0">
                <a:latin typeface="Nimbus Sans L"/>
                <a:cs typeface="Nimbus Sans L"/>
              </a:rPr>
              <a:t> </a:t>
            </a:r>
            <a:r>
              <a:rPr sz="1800" spc="-5" dirty="0">
                <a:latin typeface="Nimbus Sans L"/>
                <a:cs typeface="Nimbus Sans L"/>
              </a:rPr>
              <a:t>Management</a:t>
            </a:r>
            <a:endParaRPr sz="1800" dirty="0">
              <a:latin typeface="Nimbus Sans L"/>
              <a:cs typeface="Nimbus Sans 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109" y="2844800"/>
            <a:ext cx="799655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Definition </a:t>
            </a:r>
            <a:r>
              <a:rPr spc="-5" dirty="0"/>
              <a:t>,Principles </a:t>
            </a:r>
            <a:r>
              <a:rPr spc="-10" dirty="0"/>
              <a:t>and Basics</a:t>
            </a:r>
            <a:r>
              <a:rPr spc="55" dirty="0"/>
              <a:t> </a:t>
            </a:r>
            <a:r>
              <a:rPr spc="-10" dirty="0"/>
              <a:t>of</a:t>
            </a:r>
            <a:endParaRPr sz="3600" dirty="0"/>
          </a:p>
          <a:p>
            <a:pPr marR="297180" algn="ctr">
              <a:lnSpc>
                <a:spcPct val="100000"/>
              </a:lnSpc>
            </a:pPr>
            <a:r>
              <a:rPr spc="-5" dirty="0"/>
              <a:t>Management</a:t>
            </a: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09" y="571500"/>
            <a:ext cx="4939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A1E5B"/>
                </a:solidFill>
              </a:rPr>
              <a:t>Fayol’s Principles </a:t>
            </a:r>
            <a:r>
              <a:rPr dirty="0">
                <a:solidFill>
                  <a:srgbClr val="1A1E5B"/>
                </a:solidFill>
              </a:rPr>
              <a:t>of</a:t>
            </a:r>
            <a:r>
              <a:rPr spc="-25" dirty="0">
                <a:solidFill>
                  <a:srgbClr val="1A1E5B"/>
                </a:solidFill>
              </a:rPr>
              <a:t> </a:t>
            </a:r>
            <a:r>
              <a:rPr spc="-5" dirty="0">
                <a:solidFill>
                  <a:srgbClr val="1A1E5B"/>
                </a:solidFill>
              </a:rPr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1511300"/>
            <a:ext cx="28695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Nimbus Sans L"/>
                <a:cs typeface="Nimbus Sans L"/>
              </a:rPr>
              <a:t>Henri </a:t>
            </a:r>
            <a:r>
              <a:rPr sz="2000" b="1" spc="-5" dirty="0">
                <a:latin typeface="Nimbus Sans L"/>
                <a:cs typeface="Nimbus Sans L"/>
              </a:rPr>
              <a:t>Fayol</a:t>
            </a:r>
            <a:r>
              <a:rPr sz="2000" b="1" spc="-75" dirty="0">
                <a:latin typeface="Nimbus Sans L"/>
                <a:cs typeface="Nimbus Sans L"/>
              </a:rPr>
              <a:t> </a:t>
            </a:r>
            <a:r>
              <a:rPr sz="2000" b="1" dirty="0">
                <a:latin typeface="Nimbus Sans L"/>
                <a:cs typeface="Nimbus Sans L"/>
              </a:rPr>
              <a:t>(1841-1925)</a:t>
            </a:r>
            <a:endParaRPr sz="2000">
              <a:latin typeface="Nimbus Sans L"/>
              <a:cs typeface="Nimbus Sans 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9250" y="4339590"/>
            <a:ext cx="1494790" cy="168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0869" y="3672840"/>
            <a:ext cx="6012180" cy="1918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4295">
              <a:lnSpc>
                <a:spcPct val="100099"/>
              </a:lnSpc>
              <a:spcBef>
                <a:spcPts val="95"/>
              </a:spcBef>
            </a:pPr>
            <a:r>
              <a:rPr sz="2000" dirty="0">
                <a:latin typeface="Nimbus Sans L"/>
                <a:cs typeface="Nimbus Sans L"/>
              </a:rPr>
              <a:t>He has proposed </a:t>
            </a:r>
            <a:r>
              <a:rPr sz="2000" spc="-5" dirty="0">
                <a:latin typeface="Nimbus Sans L"/>
                <a:cs typeface="Nimbus Sans L"/>
              </a:rPr>
              <a:t>that there </a:t>
            </a:r>
            <a:r>
              <a:rPr sz="2000" dirty="0">
                <a:latin typeface="Nimbus Sans L"/>
                <a:cs typeface="Nimbus Sans L"/>
              </a:rPr>
              <a:t>are six primary </a:t>
            </a:r>
            <a:r>
              <a:rPr sz="2000" spc="-5" dirty="0">
                <a:latin typeface="Nimbus Sans L"/>
                <a:cs typeface="Nimbus Sans L"/>
              </a:rPr>
              <a:t>functions  </a:t>
            </a:r>
            <a:r>
              <a:rPr sz="2000" dirty="0">
                <a:latin typeface="Nimbus Sans L"/>
                <a:cs typeface="Nimbus Sans L"/>
              </a:rPr>
              <a:t>of management and 14 principles of </a:t>
            </a:r>
            <a:r>
              <a:rPr sz="2000" spc="-5" dirty="0">
                <a:latin typeface="Nimbus Sans L"/>
                <a:cs typeface="Nimbus Sans L"/>
              </a:rPr>
              <a:t>management,  </a:t>
            </a:r>
            <a:r>
              <a:rPr sz="2000" dirty="0">
                <a:latin typeface="Nimbus Sans L"/>
                <a:cs typeface="Nimbus Sans L"/>
              </a:rPr>
              <a:t>Forecasting, Planning, Organizing, Commanding,  Coordinating,</a:t>
            </a:r>
            <a:r>
              <a:rPr sz="2000" spc="-20" dirty="0">
                <a:latin typeface="Nimbus Sans L"/>
                <a:cs typeface="Nimbus Sans L"/>
              </a:rPr>
              <a:t> </a:t>
            </a:r>
            <a:r>
              <a:rPr sz="2000" dirty="0">
                <a:latin typeface="Nimbus Sans L"/>
                <a:cs typeface="Nimbus Sans L"/>
              </a:rPr>
              <a:t>controlling</a:t>
            </a:r>
            <a:endParaRPr sz="2000">
              <a:latin typeface="Nimbus Sans L"/>
              <a:cs typeface="Nimbus Sans L"/>
            </a:endParaRPr>
          </a:p>
          <a:p>
            <a:pPr marL="12700" marR="508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Nimbus Sans L"/>
                <a:cs typeface="Nimbus Sans L"/>
              </a:rPr>
              <a:t>There </a:t>
            </a:r>
            <a:r>
              <a:rPr sz="2000" spc="-5" dirty="0">
                <a:latin typeface="Nimbus Sans L"/>
                <a:cs typeface="Nimbus Sans L"/>
              </a:rPr>
              <a:t>are </a:t>
            </a:r>
            <a:r>
              <a:rPr sz="2000" dirty="0">
                <a:latin typeface="Nimbus Sans L"/>
                <a:cs typeface="Nimbus Sans L"/>
              </a:rPr>
              <a:t>14 Principles </a:t>
            </a:r>
            <a:r>
              <a:rPr sz="2000" spc="-5" dirty="0">
                <a:latin typeface="Nimbus Sans L"/>
                <a:cs typeface="Nimbus Sans L"/>
              </a:rPr>
              <a:t>of </a:t>
            </a:r>
            <a:r>
              <a:rPr sz="2000" dirty="0">
                <a:latin typeface="Nimbus Sans L"/>
                <a:cs typeface="Nimbus Sans L"/>
              </a:rPr>
              <a:t>Management described by  Henri</a:t>
            </a:r>
            <a:r>
              <a:rPr sz="2000" spc="-20" dirty="0">
                <a:latin typeface="Nimbus Sans L"/>
                <a:cs typeface="Nimbus Sans L"/>
              </a:rPr>
              <a:t> </a:t>
            </a:r>
            <a:r>
              <a:rPr sz="2000" dirty="0">
                <a:latin typeface="Nimbus Sans L"/>
                <a:cs typeface="Nimbus Sans L"/>
              </a:rPr>
              <a:t>Fayol.</a:t>
            </a:r>
            <a:endParaRPr sz="2000">
              <a:latin typeface="Nimbus Sans L"/>
              <a:cs typeface="Nimbus Sans 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25590" y="1211580"/>
            <a:ext cx="2104390" cy="2810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133202"/>
            <a:ext cx="7699375" cy="105283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400" b="1" spc="-5" dirty="0">
                <a:solidFill>
                  <a:srgbClr val="767676"/>
                </a:solidFill>
                <a:latin typeface="Nimbus Sans L"/>
                <a:cs typeface="Nimbus Sans L"/>
              </a:rPr>
              <a:t>1. Division </a:t>
            </a:r>
            <a:r>
              <a:rPr sz="2400" b="1" spc="-10" dirty="0">
                <a:solidFill>
                  <a:srgbClr val="767676"/>
                </a:solidFill>
                <a:latin typeface="Nimbus Sans L"/>
                <a:cs typeface="Nimbus Sans L"/>
              </a:rPr>
              <a:t>of</a:t>
            </a:r>
            <a:r>
              <a:rPr sz="2400" b="1" spc="20" dirty="0">
                <a:solidFill>
                  <a:srgbClr val="767676"/>
                </a:solidFill>
                <a:latin typeface="Nimbus Sans L"/>
                <a:cs typeface="Nimbus Sans L"/>
              </a:rPr>
              <a:t> </a:t>
            </a:r>
            <a:r>
              <a:rPr sz="2400" b="1" spc="-5" dirty="0">
                <a:solidFill>
                  <a:srgbClr val="767676"/>
                </a:solidFill>
                <a:latin typeface="Nimbus Sans L"/>
                <a:cs typeface="Nimbus Sans L"/>
              </a:rPr>
              <a:t>Labor</a:t>
            </a:r>
            <a:endParaRPr sz="2400" dirty="0">
              <a:latin typeface="Nimbus Sans L"/>
              <a:cs typeface="Nimbus Sans L"/>
            </a:endParaRPr>
          </a:p>
          <a:p>
            <a:pPr marL="88900">
              <a:lnSpc>
                <a:spcPct val="100000"/>
              </a:lnSpc>
              <a:spcBef>
                <a:spcPts val="430"/>
              </a:spcBef>
            </a:pP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Work of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all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kinds must be divided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&amp;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subdivided and allotted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to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various persons</a:t>
            </a:r>
            <a:r>
              <a:rPr sz="1400" b="1" spc="320" dirty="0">
                <a:solidFill>
                  <a:srgbClr val="3A4D8B"/>
                </a:solidFill>
                <a:latin typeface="Nimbus Sans L"/>
                <a:cs typeface="Nimbus Sans L"/>
              </a:rPr>
              <a:t>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according</a:t>
            </a:r>
            <a:endParaRPr sz="1400" dirty="0">
              <a:latin typeface="Nimbus Sans L"/>
              <a:cs typeface="Nimbus Sans L"/>
            </a:endParaRPr>
          </a:p>
          <a:p>
            <a:pPr marL="431800">
              <a:lnSpc>
                <a:spcPct val="100000"/>
              </a:lnSpc>
              <a:spcBef>
                <a:spcPts val="680"/>
              </a:spcBef>
            </a:pP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to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their expertise in a particular</a:t>
            </a:r>
            <a:r>
              <a:rPr sz="1400" b="1" spc="30" dirty="0">
                <a:solidFill>
                  <a:srgbClr val="3A4D8B"/>
                </a:solidFill>
                <a:latin typeface="Nimbus Sans L"/>
                <a:cs typeface="Nimbus Sans L"/>
              </a:rPr>
              <a:t>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area.</a:t>
            </a:r>
            <a:endParaRPr sz="1400" dirty="0">
              <a:latin typeface="Nimbus Sans L"/>
              <a:cs typeface="Nimbus Sans 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86269" y="2279650"/>
            <a:ext cx="1548129" cy="3110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500" y="3462020"/>
            <a:ext cx="7161530" cy="1484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67676"/>
                </a:solidFill>
                <a:latin typeface="Nimbus Sans L"/>
                <a:cs typeface="Nimbus Sans L"/>
              </a:rPr>
              <a:t>2. Authority </a:t>
            </a:r>
            <a:r>
              <a:rPr sz="2400" b="1" dirty="0">
                <a:solidFill>
                  <a:srgbClr val="767676"/>
                </a:solidFill>
                <a:latin typeface="Nimbus Sans L"/>
                <a:cs typeface="Nimbus Sans L"/>
              </a:rPr>
              <a:t>&amp;</a:t>
            </a:r>
            <a:r>
              <a:rPr sz="2400" b="1" spc="15" dirty="0">
                <a:solidFill>
                  <a:srgbClr val="767676"/>
                </a:solidFill>
                <a:latin typeface="Nimbus Sans L"/>
                <a:cs typeface="Nimbus Sans L"/>
              </a:rPr>
              <a:t> </a:t>
            </a:r>
            <a:r>
              <a:rPr sz="2400" b="1" spc="-5" dirty="0">
                <a:solidFill>
                  <a:srgbClr val="767676"/>
                </a:solidFill>
                <a:latin typeface="Nimbus Sans L"/>
                <a:cs typeface="Nimbus Sans L"/>
              </a:rPr>
              <a:t>Responsibility</a:t>
            </a:r>
            <a:endParaRPr sz="2400">
              <a:latin typeface="Nimbus Sans L"/>
              <a:cs typeface="Nimbus Sans L"/>
            </a:endParaRPr>
          </a:p>
          <a:p>
            <a:pPr marL="88900" marR="5080" indent="50800">
              <a:lnSpc>
                <a:spcPct val="170800"/>
              </a:lnSpc>
              <a:spcBef>
                <a:spcPts val="10"/>
              </a:spcBef>
            </a:pP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Authority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refers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to the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right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of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superiors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to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get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exactness from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their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sub-ordinates.  Responsibility means obligation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for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the performance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of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the job</a:t>
            </a:r>
            <a:r>
              <a:rPr sz="1400" b="1" spc="120" dirty="0">
                <a:solidFill>
                  <a:srgbClr val="3A4D8B"/>
                </a:solidFill>
                <a:latin typeface="Nimbus Sans L"/>
                <a:cs typeface="Nimbus Sans L"/>
              </a:rPr>
              <a:t>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assigned.</a:t>
            </a:r>
            <a:endParaRPr sz="1400">
              <a:latin typeface="Nimbus Sans L"/>
              <a:cs typeface="Nimbus Sans L"/>
            </a:endParaRPr>
          </a:p>
          <a:p>
            <a:pPr marL="88900">
              <a:lnSpc>
                <a:spcPct val="100000"/>
              </a:lnSpc>
              <a:spcBef>
                <a:spcPts val="1180"/>
              </a:spcBef>
            </a:pP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Note that responsibility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arises wherever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authority </a:t>
            </a:r>
            <a:r>
              <a:rPr sz="1400" b="1" spc="5" dirty="0">
                <a:solidFill>
                  <a:srgbClr val="3A4D8B"/>
                </a:solidFill>
                <a:latin typeface="Nimbus Sans L"/>
                <a:cs typeface="Nimbus Sans L"/>
              </a:rPr>
              <a:t>is</a:t>
            </a:r>
            <a:r>
              <a:rPr sz="1400" b="1" spc="75" dirty="0">
                <a:solidFill>
                  <a:srgbClr val="3A4D8B"/>
                </a:solidFill>
                <a:latin typeface="Nimbus Sans L"/>
                <a:cs typeface="Nimbus Sans L"/>
              </a:rPr>
              <a:t>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exercised</a:t>
            </a:r>
            <a:endParaRPr sz="1400">
              <a:latin typeface="Nimbus Sans L"/>
              <a:cs typeface="Nimbus Sans 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61480" y="4254500"/>
            <a:ext cx="1644650" cy="2603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0209" y="571500"/>
            <a:ext cx="40246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3297A"/>
                </a:solidFill>
              </a:rPr>
              <a:t>14 Principles </a:t>
            </a:r>
            <a:r>
              <a:rPr spc="-10" dirty="0">
                <a:solidFill>
                  <a:srgbClr val="23297A"/>
                </a:solidFill>
              </a:rPr>
              <a:t>of </a:t>
            </a:r>
            <a:r>
              <a:rPr spc="-5" dirty="0">
                <a:solidFill>
                  <a:srgbClr val="23297A"/>
                </a:solidFill>
              </a:rPr>
              <a:t>Henri Fayol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09" y="571500"/>
            <a:ext cx="5074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3297A"/>
                </a:solidFill>
              </a:rPr>
              <a:t>14 Principles </a:t>
            </a:r>
            <a:r>
              <a:rPr spc="-10" dirty="0">
                <a:solidFill>
                  <a:srgbClr val="23297A"/>
                </a:solidFill>
              </a:rPr>
              <a:t>of </a:t>
            </a:r>
            <a:r>
              <a:rPr spc="-5" dirty="0">
                <a:solidFill>
                  <a:srgbClr val="23297A"/>
                </a:solidFill>
              </a:rPr>
              <a:t>Henri Fayol</a:t>
            </a:r>
            <a:r>
              <a:rPr spc="20" dirty="0">
                <a:solidFill>
                  <a:srgbClr val="23297A"/>
                </a:solidFill>
              </a:rPr>
              <a:t> </a:t>
            </a:r>
            <a:r>
              <a:rPr spc="-5" dirty="0">
                <a:solidFill>
                  <a:srgbClr val="23297A"/>
                </a:solidFill>
              </a:rPr>
              <a:t>Cont’d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383029"/>
            <a:ext cx="7969884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67676"/>
                </a:solidFill>
                <a:latin typeface="Nimbus Sans L"/>
                <a:cs typeface="Nimbus Sans L"/>
              </a:rPr>
              <a:t>3. Unity </a:t>
            </a:r>
            <a:r>
              <a:rPr sz="2400" b="1" spc="-10" dirty="0">
                <a:solidFill>
                  <a:srgbClr val="767676"/>
                </a:solidFill>
                <a:latin typeface="Nimbus Sans L"/>
                <a:cs typeface="Nimbus Sans L"/>
              </a:rPr>
              <a:t>of</a:t>
            </a:r>
            <a:r>
              <a:rPr sz="2400" b="1" spc="30" dirty="0">
                <a:solidFill>
                  <a:srgbClr val="767676"/>
                </a:solidFill>
                <a:latin typeface="Nimbus Sans L"/>
                <a:cs typeface="Nimbus Sans L"/>
              </a:rPr>
              <a:t> </a:t>
            </a:r>
            <a:r>
              <a:rPr sz="2400" b="1" spc="-5" dirty="0">
                <a:solidFill>
                  <a:srgbClr val="767676"/>
                </a:solidFill>
                <a:latin typeface="Nimbus Sans L"/>
                <a:cs typeface="Nimbus Sans L"/>
              </a:rPr>
              <a:t>Command</a:t>
            </a:r>
            <a:endParaRPr sz="2400">
              <a:latin typeface="Nimbus Sans L"/>
              <a:cs typeface="Nimbus Sans L"/>
            </a:endParaRPr>
          </a:p>
          <a:p>
            <a:pPr marL="63500" marR="5080">
              <a:lnSpc>
                <a:spcPct val="170800"/>
              </a:lnSpc>
              <a:spcBef>
                <a:spcPts val="180"/>
              </a:spcBef>
            </a:pP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A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sub-ordinate should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receive orders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and be accountable to one and only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one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boss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at a time.  He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should not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receive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instructions from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more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than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one</a:t>
            </a:r>
            <a:r>
              <a:rPr sz="1400" b="1" spc="80" dirty="0">
                <a:solidFill>
                  <a:srgbClr val="3A4D8B"/>
                </a:solidFill>
                <a:latin typeface="Nimbus Sans L"/>
                <a:cs typeface="Nimbus Sans L"/>
              </a:rPr>
              <a:t>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person</a:t>
            </a:r>
            <a:endParaRPr sz="1400">
              <a:latin typeface="Nimbus Sans L"/>
              <a:cs typeface="Nimbus Sans 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29069" y="2279650"/>
            <a:ext cx="1955800" cy="2633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4500" y="3423375"/>
            <a:ext cx="7814945" cy="154495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400" b="1" spc="-5" dirty="0">
                <a:solidFill>
                  <a:srgbClr val="767676"/>
                </a:solidFill>
                <a:latin typeface="Nimbus Sans L"/>
                <a:cs typeface="Nimbus Sans L"/>
              </a:rPr>
              <a:t>4. Unity </a:t>
            </a:r>
            <a:r>
              <a:rPr sz="2400" b="1" spc="-10" dirty="0">
                <a:solidFill>
                  <a:srgbClr val="767676"/>
                </a:solidFill>
                <a:latin typeface="Nimbus Sans L"/>
                <a:cs typeface="Nimbus Sans L"/>
              </a:rPr>
              <a:t>of</a:t>
            </a:r>
            <a:r>
              <a:rPr sz="2400" b="1" spc="30" dirty="0">
                <a:solidFill>
                  <a:srgbClr val="767676"/>
                </a:solidFill>
                <a:latin typeface="Nimbus Sans L"/>
                <a:cs typeface="Nimbus Sans L"/>
              </a:rPr>
              <a:t> </a:t>
            </a:r>
            <a:r>
              <a:rPr sz="2400" b="1" spc="-5" dirty="0">
                <a:solidFill>
                  <a:srgbClr val="767676"/>
                </a:solidFill>
                <a:latin typeface="Nimbus Sans L"/>
                <a:cs typeface="Nimbus Sans L"/>
              </a:rPr>
              <a:t>Direction</a:t>
            </a:r>
            <a:endParaRPr sz="2400" dirty="0">
              <a:latin typeface="Nimbus Sans L"/>
              <a:cs typeface="Nimbus Sans L"/>
            </a:endParaRPr>
          </a:p>
          <a:p>
            <a:pPr marL="355600" marR="5080" indent="-342900">
              <a:lnSpc>
                <a:spcPct val="140500"/>
              </a:lnSpc>
              <a:spcBef>
                <a:spcPts val="175"/>
              </a:spcBef>
            </a:pP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People engaged in the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same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kind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of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business or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same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kind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of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activities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must have the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same 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objectives in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a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single</a:t>
            </a:r>
            <a:r>
              <a:rPr sz="1400" b="1" spc="30" dirty="0">
                <a:solidFill>
                  <a:srgbClr val="3A4D8B"/>
                </a:solidFill>
                <a:latin typeface="Nimbus Sans L"/>
                <a:cs typeface="Nimbus Sans L"/>
              </a:rPr>
              <a:t>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plan.</a:t>
            </a:r>
            <a:endParaRPr sz="1400" dirty="0">
              <a:latin typeface="Nimbus Sans L"/>
              <a:cs typeface="Nimbus Sans L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Without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unity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of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direction, unity of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action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cannot be</a:t>
            </a:r>
            <a:r>
              <a:rPr sz="1400" b="1" spc="100" dirty="0">
                <a:solidFill>
                  <a:srgbClr val="3A4D8B"/>
                </a:solidFill>
                <a:latin typeface="Nimbus Sans L"/>
                <a:cs typeface="Nimbus Sans L"/>
              </a:rPr>
              <a:t>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achieved.</a:t>
            </a:r>
            <a:endParaRPr sz="1400" dirty="0">
              <a:latin typeface="Nimbus Sans L"/>
              <a:cs typeface="Nimbus Sans 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56679" y="4644390"/>
            <a:ext cx="2254250" cy="2213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133202"/>
            <a:ext cx="7544434" cy="109728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400" b="1" spc="-5" dirty="0">
                <a:solidFill>
                  <a:srgbClr val="767676"/>
                </a:solidFill>
                <a:latin typeface="Nimbus Sans L"/>
                <a:cs typeface="Nimbus Sans L"/>
              </a:rPr>
              <a:t>5.</a:t>
            </a:r>
            <a:r>
              <a:rPr sz="2400" b="1" spc="5" dirty="0">
                <a:solidFill>
                  <a:srgbClr val="767676"/>
                </a:solidFill>
                <a:latin typeface="Nimbus Sans L"/>
                <a:cs typeface="Nimbus Sans L"/>
              </a:rPr>
              <a:t> </a:t>
            </a:r>
            <a:r>
              <a:rPr sz="2400" b="1" spc="-5" dirty="0">
                <a:solidFill>
                  <a:srgbClr val="767676"/>
                </a:solidFill>
                <a:latin typeface="Nimbus Sans L"/>
                <a:cs typeface="Nimbus Sans L"/>
              </a:rPr>
              <a:t>Equity</a:t>
            </a:r>
            <a:endParaRPr sz="2400">
              <a:latin typeface="Nimbus Sans L"/>
              <a:cs typeface="Nimbus Sans L"/>
            </a:endParaRPr>
          </a:p>
          <a:p>
            <a:pPr marL="63500">
              <a:lnSpc>
                <a:spcPct val="100000"/>
              </a:lnSpc>
              <a:spcBef>
                <a:spcPts val="430"/>
              </a:spcBef>
            </a:pP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Equity means combination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of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fairness,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kindness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&amp;</a:t>
            </a:r>
            <a:r>
              <a:rPr sz="1400" b="1" spc="90" dirty="0">
                <a:solidFill>
                  <a:srgbClr val="3A4D8B"/>
                </a:solidFill>
                <a:latin typeface="Nimbus Sans L"/>
                <a:cs typeface="Nimbus Sans L"/>
              </a:rPr>
              <a:t>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justice.</a:t>
            </a:r>
            <a:endParaRPr sz="1400">
              <a:latin typeface="Nimbus Sans L"/>
              <a:cs typeface="Nimbus Sans L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The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employees should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be treated with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kindness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&amp;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equity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if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devotion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is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expected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of</a:t>
            </a:r>
            <a:r>
              <a:rPr sz="1400" b="1" spc="210" dirty="0">
                <a:solidFill>
                  <a:srgbClr val="3A4D8B"/>
                </a:solidFill>
                <a:latin typeface="Nimbus Sans L"/>
                <a:cs typeface="Nimbus Sans L"/>
              </a:rPr>
              <a:t>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them.</a:t>
            </a:r>
            <a:endParaRPr sz="1400">
              <a:latin typeface="Nimbus Sans L"/>
              <a:cs typeface="Nimbus Sans 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38669" y="2432050"/>
            <a:ext cx="1687829" cy="2693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500" y="3610609"/>
            <a:ext cx="7477125" cy="146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67676"/>
                </a:solidFill>
                <a:latin typeface="Nimbus Sans L"/>
                <a:cs typeface="Nimbus Sans L"/>
              </a:rPr>
              <a:t>6.</a:t>
            </a:r>
            <a:r>
              <a:rPr sz="2400" b="1" spc="5" dirty="0">
                <a:solidFill>
                  <a:srgbClr val="767676"/>
                </a:solidFill>
                <a:latin typeface="Nimbus Sans L"/>
                <a:cs typeface="Nimbus Sans L"/>
              </a:rPr>
              <a:t> </a:t>
            </a:r>
            <a:r>
              <a:rPr sz="2400" b="1" spc="-5" dirty="0">
                <a:solidFill>
                  <a:srgbClr val="767676"/>
                </a:solidFill>
                <a:latin typeface="Nimbus Sans L"/>
                <a:cs typeface="Nimbus Sans L"/>
              </a:rPr>
              <a:t>Order</a:t>
            </a:r>
            <a:endParaRPr sz="2400">
              <a:latin typeface="Nimbus Sans L"/>
              <a:cs typeface="Nimbus Sans L"/>
            </a:endParaRPr>
          </a:p>
          <a:p>
            <a:pPr marL="63500" indent="-50800">
              <a:lnSpc>
                <a:spcPct val="100000"/>
              </a:lnSpc>
              <a:spcBef>
                <a:spcPts val="1370"/>
              </a:spcBef>
            </a:pP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This principle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is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concerned with proper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&amp; systematic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arrangement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of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things and</a:t>
            </a:r>
            <a:r>
              <a:rPr sz="1400" b="1" spc="240" dirty="0">
                <a:solidFill>
                  <a:srgbClr val="3A4D8B"/>
                </a:solidFill>
                <a:latin typeface="Nimbus Sans L"/>
                <a:cs typeface="Nimbus Sans L"/>
              </a:rPr>
              <a:t>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people.</a:t>
            </a:r>
            <a:endParaRPr sz="1400">
              <a:latin typeface="Nimbus Sans L"/>
              <a:cs typeface="Nimbus Sans L"/>
            </a:endParaRPr>
          </a:p>
          <a:p>
            <a:pPr marL="355600" marR="46355" indent="-292100">
              <a:lnSpc>
                <a:spcPct val="149400"/>
              </a:lnSpc>
              <a:spcBef>
                <a:spcPts val="360"/>
              </a:spcBef>
            </a:pP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Arrangement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of things </a:t>
            </a:r>
            <a:r>
              <a:rPr sz="1400" b="1" spc="5" dirty="0">
                <a:solidFill>
                  <a:srgbClr val="3A4D8B"/>
                </a:solidFill>
                <a:latin typeface="Nimbus Sans L"/>
                <a:cs typeface="Nimbus Sans L"/>
              </a:rPr>
              <a:t>is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called material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order and placement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of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people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is called social  order.</a:t>
            </a:r>
            <a:endParaRPr sz="1400">
              <a:latin typeface="Nimbus Sans L"/>
              <a:cs typeface="Nimbus Sans 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89879" y="4870450"/>
            <a:ext cx="3473450" cy="1987550"/>
            <a:chOff x="5389879" y="4870450"/>
            <a:chExt cx="3473450" cy="1987550"/>
          </a:xfrm>
        </p:grpSpPr>
        <p:sp>
          <p:nvSpPr>
            <p:cNvPr id="6" name="object 6"/>
            <p:cNvSpPr/>
            <p:nvPr/>
          </p:nvSpPr>
          <p:spPr>
            <a:xfrm>
              <a:off x="5389879" y="4870450"/>
              <a:ext cx="1724660" cy="1987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91069" y="4870450"/>
              <a:ext cx="1572259" cy="19875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0209" y="571500"/>
            <a:ext cx="5074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3297A"/>
                </a:solidFill>
              </a:rPr>
              <a:t>14 Principles </a:t>
            </a:r>
            <a:r>
              <a:rPr spc="-10" dirty="0">
                <a:solidFill>
                  <a:srgbClr val="23297A"/>
                </a:solidFill>
              </a:rPr>
              <a:t>of </a:t>
            </a:r>
            <a:r>
              <a:rPr spc="-5" dirty="0">
                <a:solidFill>
                  <a:srgbClr val="23297A"/>
                </a:solidFill>
              </a:rPr>
              <a:t>Henri Fayol</a:t>
            </a:r>
            <a:r>
              <a:rPr spc="20" dirty="0">
                <a:solidFill>
                  <a:srgbClr val="23297A"/>
                </a:solidFill>
              </a:rPr>
              <a:t> </a:t>
            </a:r>
            <a:r>
              <a:rPr spc="-5" dirty="0">
                <a:solidFill>
                  <a:srgbClr val="23297A"/>
                </a:solidFill>
              </a:rPr>
              <a:t>Cont’d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1080" y="1974850"/>
            <a:ext cx="1463040" cy="3243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500" y="1173479"/>
            <a:ext cx="7331075" cy="120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85"/>
              </a:lnSpc>
              <a:spcBef>
                <a:spcPts val="100"/>
              </a:spcBef>
            </a:pPr>
            <a:r>
              <a:rPr sz="2200" b="1" spc="-5" dirty="0">
                <a:solidFill>
                  <a:srgbClr val="767676"/>
                </a:solidFill>
                <a:latin typeface="Nimbus Sans L"/>
                <a:cs typeface="Nimbus Sans L"/>
              </a:rPr>
              <a:t>7.</a:t>
            </a:r>
            <a:r>
              <a:rPr sz="2200" b="1" dirty="0">
                <a:solidFill>
                  <a:srgbClr val="767676"/>
                </a:solidFill>
                <a:latin typeface="Nimbus Sans L"/>
                <a:cs typeface="Nimbus Sans L"/>
              </a:rPr>
              <a:t> </a:t>
            </a:r>
            <a:r>
              <a:rPr sz="2200" b="1" spc="-5" dirty="0">
                <a:solidFill>
                  <a:srgbClr val="767676"/>
                </a:solidFill>
                <a:latin typeface="Nimbus Sans L"/>
                <a:cs typeface="Nimbus Sans L"/>
              </a:rPr>
              <a:t>Discipline</a:t>
            </a:r>
            <a:endParaRPr sz="2200">
              <a:latin typeface="Nimbus Sans L"/>
              <a:cs typeface="Nimbus Sans L"/>
            </a:endParaRPr>
          </a:p>
          <a:p>
            <a:pPr marL="63500">
              <a:lnSpc>
                <a:spcPts val="1625"/>
              </a:lnSpc>
            </a:pP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Discipline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means </a:t>
            </a:r>
            <a:r>
              <a:rPr sz="1400" b="1" spc="-15" dirty="0">
                <a:solidFill>
                  <a:srgbClr val="3A4D8B"/>
                </a:solidFill>
                <a:latin typeface="Nimbus Sans L"/>
                <a:cs typeface="Nimbus Sans L"/>
              </a:rPr>
              <a:t>sincerity,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obedience,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respect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of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authority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&amp;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observance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of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rules</a:t>
            </a:r>
            <a:r>
              <a:rPr sz="1400" b="1" spc="245" dirty="0">
                <a:solidFill>
                  <a:srgbClr val="3A4D8B"/>
                </a:solidFill>
                <a:latin typeface="Nimbus Sans L"/>
                <a:cs typeface="Nimbus Sans L"/>
              </a:rPr>
              <a:t>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and</a:t>
            </a:r>
            <a:endParaRPr sz="1400">
              <a:latin typeface="Nimbus Sans L"/>
              <a:cs typeface="Nimbus Sans L"/>
            </a:endParaRPr>
          </a:p>
          <a:p>
            <a:pPr marL="355600">
              <a:lnSpc>
                <a:spcPct val="100000"/>
              </a:lnSpc>
              <a:spcBef>
                <a:spcPts val="680"/>
              </a:spcBef>
            </a:pP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regulations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of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the</a:t>
            </a:r>
            <a:r>
              <a:rPr sz="1400" b="1" spc="35" dirty="0">
                <a:solidFill>
                  <a:srgbClr val="3A4D8B"/>
                </a:solidFill>
                <a:latin typeface="Nimbus Sans L"/>
                <a:cs typeface="Nimbus Sans L"/>
              </a:rPr>
              <a:t>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enterprise.</a:t>
            </a:r>
            <a:endParaRPr sz="1400">
              <a:latin typeface="Nimbus Sans L"/>
              <a:cs typeface="Nimbus Sans L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Subordinate should respect their superiors and obey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their</a:t>
            </a:r>
            <a:r>
              <a:rPr sz="1400" b="1" spc="105" dirty="0">
                <a:solidFill>
                  <a:srgbClr val="3A4D8B"/>
                </a:solidFill>
                <a:latin typeface="Nimbus Sans L"/>
                <a:cs typeface="Nimbus Sans L"/>
              </a:rPr>
              <a:t> </a:t>
            </a:r>
            <a:r>
              <a:rPr sz="1400" b="1" spc="-15" dirty="0">
                <a:solidFill>
                  <a:srgbClr val="3A4D8B"/>
                </a:solidFill>
                <a:latin typeface="Nimbus Sans L"/>
                <a:cs typeface="Nimbus Sans L"/>
              </a:rPr>
              <a:t>order.</a:t>
            </a:r>
            <a:endParaRPr sz="1400">
              <a:latin typeface="Nimbus Sans L"/>
              <a:cs typeface="Nimbus Sans 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3379470"/>
            <a:ext cx="6429375" cy="1446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67676"/>
                </a:solidFill>
                <a:latin typeface="Nimbus Sans L"/>
                <a:cs typeface="Nimbus Sans L"/>
              </a:rPr>
              <a:t>8.</a:t>
            </a:r>
            <a:r>
              <a:rPr sz="2400" b="1" spc="5" dirty="0">
                <a:solidFill>
                  <a:srgbClr val="767676"/>
                </a:solidFill>
                <a:latin typeface="Nimbus Sans L"/>
                <a:cs typeface="Nimbus Sans L"/>
              </a:rPr>
              <a:t> </a:t>
            </a:r>
            <a:r>
              <a:rPr sz="2400" b="1" spc="-5" dirty="0">
                <a:solidFill>
                  <a:srgbClr val="767676"/>
                </a:solidFill>
                <a:latin typeface="Nimbus Sans L"/>
                <a:cs typeface="Nimbus Sans L"/>
              </a:rPr>
              <a:t>Initiative</a:t>
            </a:r>
            <a:endParaRPr sz="2400">
              <a:latin typeface="Nimbus Sans L"/>
              <a:cs typeface="Nimbus Sans L"/>
            </a:endParaRPr>
          </a:p>
          <a:p>
            <a:pPr marL="12700" marR="5080" indent="50800">
              <a:lnSpc>
                <a:spcPct val="170200"/>
              </a:lnSpc>
              <a:spcBef>
                <a:spcPts val="70"/>
              </a:spcBef>
            </a:pP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Initiative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means eagerness to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initiate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actions without being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asked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to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do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so.  Management should provide opportunity to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its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employees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to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suggest</a:t>
            </a:r>
            <a:r>
              <a:rPr sz="1400" b="1" spc="140" dirty="0">
                <a:solidFill>
                  <a:srgbClr val="3A4D8B"/>
                </a:solidFill>
                <a:latin typeface="Nimbus Sans L"/>
                <a:cs typeface="Nimbus Sans L"/>
              </a:rPr>
              <a:t>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ideas,</a:t>
            </a:r>
            <a:endParaRPr sz="1400">
              <a:latin typeface="Nimbus Sans L"/>
              <a:cs typeface="Nimbus Sans L"/>
            </a:endParaRPr>
          </a:p>
          <a:p>
            <a:pPr marL="355600">
              <a:lnSpc>
                <a:spcPct val="100000"/>
              </a:lnSpc>
              <a:spcBef>
                <a:spcPts val="840"/>
              </a:spcBef>
            </a:pP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experiences&amp; new method of</a:t>
            </a:r>
            <a:r>
              <a:rPr sz="1400" b="1" spc="40" dirty="0">
                <a:solidFill>
                  <a:srgbClr val="3A4D8B"/>
                </a:solidFill>
                <a:latin typeface="Nimbus Sans L"/>
                <a:cs typeface="Nimbus Sans L"/>
              </a:rPr>
              <a:t>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work.</a:t>
            </a:r>
            <a:endParaRPr sz="1400">
              <a:latin typeface="Nimbus Sans L"/>
              <a:cs typeface="Nimbus Sans 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61480" y="4565650"/>
            <a:ext cx="2101850" cy="2292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0209" y="571500"/>
            <a:ext cx="5074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3297A"/>
                </a:solidFill>
              </a:rPr>
              <a:t>14 Principles </a:t>
            </a:r>
            <a:r>
              <a:rPr spc="-10" dirty="0">
                <a:solidFill>
                  <a:srgbClr val="23297A"/>
                </a:solidFill>
              </a:rPr>
              <a:t>of </a:t>
            </a:r>
            <a:r>
              <a:rPr spc="-5" dirty="0">
                <a:solidFill>
                  <a:srgbClr val="23297A"/>
                </a:solidFill>
              </a:rPr>
              <a:t>Henri Fayol</a:t>
            </a:r>
            <a:r>
              <a:rPr spc="20" dirty="0">
                <a:solidFill>
                  <a:srgbClr val="23297A"/>
                </a:solidFill>
              </a:rPr>
              <a:t> </a:t>
            </a:r>
            <a:r>
              <a:rPr spc="-5" dirty="0">
                <a:solidFill>
                  <a:srgbClr val="23297A"/>
                </a:solidFill>
              </a:rPr>
              <a:t>Cont’d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1974850"/>
            <a:ext cx="1852929" cy="27800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8300" y="1097279"/>
            <a:ext cx="7119620" cy="120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85"/>
              </a:lnSpc>
              <a:spcBef>
                <a:spcPts val="100"/>
              </a:spcBef>
            </a:pPr>
            <a:r>
              <a:rPr sz="2200" b="1" spc="-5" dirty="0">
                <a:solidFill>
                  <a:srgbClr val="767676"/>
                </a:solidFill>
                <a:latin typeface="Nimbus Sans L"/>
                <a:cs typeface="Nimbus Sans L"/>
              </a:rPr>
              <a:t>9.</a:t>
            </a:r>
            <a:r>
              <a:rPr sz="2200" b="1" dirty="0">
                <a:solidFill>
                  <a:srgbClr val="767676"/>
                </a:solidFill>
                <a:latin typeface="Nimbus Sans L"/>
                <a:cs typeface="Nimbus Sans L"/>
              </a:rPr>
              <a:t> </a:t>
            </a:r>
            <a:r>
              <a:rPr sz="2200" b="1" spc="-5" dirty="0">
                <a:solidFill>
                  <a:srgbClr val="767676"/>
                </a:solidFill>
                <a:latin typeface="Nimbus Sans L"/>
                <a:cs typeface="Nimbus Sans L"/>
              </a:rPr>
              <a:t>Remuneration</a:t>
            </a:r>
            <a:endParaRPr sz="2200">
              <a:latin typeface="Nimbus Sans L"/>
              <a:cs typeface="Nimbus Sans L"/>
            </a:endParaRPr>
          </a:p>
          <a:p>
            <a:pPr marL="215900">
              <a:lnSpc>
                <a:spcPts val="1625"/>
              </a:lnSpc>
            </a:pP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Remuneration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to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be paid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to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the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workers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should be </a:t>
            </a:r>
            <a:r>
              <a:rPr sz="1400" b="1" spc="-15" dirty="0">
                <a:solidFill>
                  <a:srgbClr val="3A4D8B"/>
                </a:solidFill>
                <a:latin typeface="Nimbus Sans L"/>
                <a:cs typeface="Nimbus Sans L"/>
              </a:rPr>
              <a:t>fair,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reasonable, satisfactory</a:t>
            </a:r>
            <a:r>
              <a:rPr sz="1400" b="1" spc="280" dirty="0">
                <a:solidFill>
                  <a:srgbClr val="3A4D8B"/>
                </a:solidFill>
                <a:latin typeface="Nimbus Sans L"/>
                <a:cs typeface="Nimbus Sans L"/>
              </a:rPr>
              <a:t>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&amp;</a:t>
            </a:r>
            <a:endParaRPr sz="1400">
              <a:latin typeface="Nimbus Sans L"/>
              <a:cs typeface="Nimbus Sans L"/>
            </a:endParaRPr>
          </a:p>
          <a:p>
            <a:pPr marL="508000">
              <a:lnSpc>
                <a:spcPct val="100000"/>
              </a:lnSpc>
              <a:spcBef>
                <a:spcPts val="680"/>
              </a:spcBef>
            </a:pP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rewarding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of the</a:t>
            </a:r>
            <a:r>
              <a:rPr sz="1400" b="1" spc="10" dirty="0">
                <a:solidFill>
                  <a:srgbClr val="3A4D8B"/>
                </a:solidFill>
                <a:latin typeface="Nimbus Sans L"/>
                <a:cs typeface="Nimbus Sans L"/>
              </a:rPr>
              <a:t>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efforts.</a:t>
            </a:r>
            <a:endParaRPr sz="1400">
              <a:latin typeface="Nimbus Sans L"/>
              <a:cs typeface="Nimbus Sans L"/>
            </a:endParaRPr>
          </a:p>
          <a:p>
            <a:pPr marL="165100">
              <a:lnSpc>
                <a:spcPct val="100000"/>
              </a:lnSpc>
              <a:spcBef>
                <a:spcPts val="1030"/>
              </a:spcBef>
            </a:pP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It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should accord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satisfaction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to both employer and the</a:t>
            </a:r>
            <a:r>
              <a:rPr sz="1400" b="1" spc="85" dirty="0">
                <a:solidFill>
                  <a:srgbClr val="3A4D8B"/>
                </a:solidFill>
                <a:latin typeface="Nimbus Sans L"/>
                <a:cs typeface="Nimbus Sans L"/>
              </a:rPr>
              <a:t>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employees.</a:t>
            </a:r>
            <a:endParaRPr sz="1400">
              <a:latin typeface="Nimbus Sans L"/>
              <a:cs typeface="Nimbus Sans 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3583940"/>
            <a:ext cx="7303134" cy="108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67676"/>
                </a:solidFill>
                <a:latin typeface="Nimbus Sans L"/>
                <a:cs typeface="Nimbus Sans L"/>
              </a:rPr>
              <a:t>10. </a:t>
            </a:r>
            <a:r>
              <a:rPr sz="2400" b="1" dirty="0">
                <a:solidFill>
                  <a:srgbClr val="767676"/>
                </a:solidFill>
                <a:latin typeface="Nimbus Sans L"/>
                <a:cs typeface="Nimbus Sans L"/>
              </a:rPr>
              <a:t>Stability </a:t>
            </a:r>
            <a:r>
              <a:rPr sz="2400" b="1" spc="-10" dirty="0">
                <a:solidFill>
                  <a:srgbClr val="767676"/>
                </a:solidFill>
                <a:latin typeface="Nimbus Sans L"/>
                <a:cs typeface="Nimbus Sans L"/>
              </a:rPr>
              <a:t>of</a:t>
            </a:r>
            <a:r>
              <a:rPr sz="2400" b="1" spc="10" dirty="0">
                <a:solidFill>
                  <a:srgbClr val="767676"/>
                </a:solidFill>
                <a:latin typeface="Nimbus Sans L"/>
                <a:cs typeface="Nimbus Sans L"/>
              </a:rPr>
              <a:t> </a:t>
            </a:r>
            <a:r>
              <a:rPr sz="2400" b="1" spc="-5" dirty="0">
                <a:solidFill>
                  <a:srgbClr val="767676"/>
                </a:solidFill>
                <a:latin typeface="Nimbus Sans L"/>
                <a:cs typeface="Nimbus Sans L"/>
              </a:rPr>
              <a:t>Tenure</a:t>
            </a:r>
            <a:endParaRPr sz="2400">
              <a:latin typeface="Nimbus Sans L"/>
              <a:cs typeface="Nimbus Sans L"/>
            </a:endParaRPr>
          </a:p>
          <a:p>
            <a:pPr marL="431800" marR="5080" indent="-242570">
              <a:lnSpc>
                <a:spcPct val="150000"/>
              </a:lnSpc>
              <a:spcBef>
                <a:spcPts val="409"/>
              </a:spcBef>
            </a:pP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Employees should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not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be moved frequently from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one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job position to another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i.e.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the  period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of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service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in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a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job should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be</a:t>
            </a:r>
            <a:r>
              <a:rPr sz="1400" b="1" spc="70" dirty="0">
                <a:solidFill>
                  <a:srgbClr val="3A4D8B"/>
                </a:solidFill>
                <a:latin typeface="Nimbus Sans L"/>
                <a:cs typeface="Nimbus Sans L"/>
              </a:rPr>
              <a:t>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fixed.</a:t>
            </a:r>
            <a:endParaRPr sz="1400">
              <a:latin typeface="Nimbus Sans L"/>
              <a:cs typeface="Nimbus Sans 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33869" y="4620259"/>
            <a:ext cx="1803400" cy="2237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0209" y="571500"/>
            <a:ext cx="5074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3297A"/>
                </a:solidFill>
              </a:rPr>
              <a:t>14 Principles </a:t>
            </a:r>
            <a:r>
              <a:rPr spc="-10" dirty="0">
                <a:solidFill>
                  <a:srgbClr val="23297A"/>
                </a:solidFill>
              </a:rPr>
              <a:t>of </a:t>
            </a:r>
            <a:r>
              <a:rPr spc="-5" dirty="0">
                <a:solidFill>
                  <a:srgbClr val="23297A"/>
                </a:solidFill>
              </a:rPr>
              <a:t>Henri Fayol</a:t>
            </a:r>
            <a:r>
              <a:rPr spc="20" dirty="0">
                <a:solidFill>
                  <a:srgbClr val="23297A"/>
                </a:solidFill>
              </a:rPr>
              <a:t> </a:t>
            </a:r>
            <a:r>
              <a:rPr spc="-5" dirty="0">
                <a:solidFill>
                  <a:srgbClr val="23297A"/>
                </a:solidFill>
              </a:rPr>
              <a:t>Cont’d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057002"/>
            <a:ext cx="6738620" cy="1996439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400" b="1" spc="-50" dirty="0">
                <a:solidFill>
                  <a:srgbClr val="767676"/>
                </a:solidFill>
                <a:latin typeface="Nimbus Sans L"/>
                <a:cs typeface="Nimbus Sans L"/>
              </a:rPr>
              <a:t>11. </a:t>
            </a:r>
            <a:r>
              <a:rPr sz="2400" b="1" spc="-5" dirty="0">
                <a:solidFill>
                  <a:srgbClr val="767676"/>
                </a:solidFill>
                <a:latin typeface="Nimbus Sans L"/>
                <a:cs typeface="Nimbus Sans L"/>
              </a:rPr>
              <a:t>Scalar</a:t>
            </a:r>
            <a:r>
              <a:rPr sz="2400" b="1" spc="55" dirty="0">
                <a:solidFill>
                  <a:srgbClr val="767676"/>
                </a:solidFill>
                <a:latin typeface="Nimbus Sans L"/>
                <a:cs typeface="Nimbus Sans L"/>
              </a:rPr>
              <a:t> </a:t>
            </a:r>
            <a:r>
              <a:rPr sz="2400" b="1" spc="-10" dirty="0">
                <a:solidFill>
                  <a:srgbClr val="767676"/>
                </a:solidFill>
                <a:latin typeface="Nimbus Sans L"/>
                <a:cs typeface="Nimbus Sans L"/>
              </a:rPr>
              <a:t>Chain</a:t>
            </a:r>
            <a:endParaRPr sz="2400">
              <a:latin typeface="Nimbus Sans L"/>
              <a:cs typeface="Nimbus Sans 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Scalar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chain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is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the chain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of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superiors ranging from the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ultimate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authority to</a:t>
            </a:r>
            <a:r>
              <a:rPr sz="1400" b="1" spc="229" dirty="0">
                <a:solidFill>
                  <a:srgbClr val="3A4D8B"/>
                </a:solidFill>
                <a:latin typeface="Nimbus Sans L"/>
                <a:cs typeface="Nimbus Sans L"/>
              </a:rPr>
              <a:t>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the</a:t>
            </a:r>
            <a:endParaRPr sz="1400">
              <a:latin typeface="Nimbus Sans L"/>
              <a:cs typeface="Nimbus Sans L"/>
            </a:endParaRPr>
          </a:p>
          <a:p>
            <a:pPr marL="355600">
              <a:lnSpc>
                <a:spcPct val="100000"/>
              </a:lnSpc>
              <a:spcBef>
                <a:spcPts val="680"/>
              </a:spcBef>
            </a:pP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lowest.</a:t>
            </a:r>
            <a:endParaRPr sz="1400">
              <a:latin typeface="Nimbus Sans L"/>
              <a:cs typeface="Nimbus Sans L"/>
            </a:endParaRPr>
          </a:p>
          <a:p>
            <a:pPr marL="355600" marR="257810" indent="-342900">
              <a:lnSpc>
                <a:spcPct val="140500"/>
              </a:lnSpc>
              <a:spcBef>
                <a:spcPts val="350"/>
              </a:spcBef>
            </a:pP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Communications should follow this chain.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However,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if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following the chain 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creates delays,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cross-communications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can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be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allowed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if agreed to by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all  parties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and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superiors </a:t>
            </a:r>
            <a:r>
              <a:rPr sz="1400" b="1" spc="5" dirty="0">
                <a:solidFill>
                  <a:srgbClr val="3A4D8B"/>
                </a:solidFill>
                <a:latin typeface="Nimbus Sans L"/>
                <a:cs typeface="Nimbus Sans L"/>
              </a:rPr>
              <a:t>are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kept</a:t>
            </a:r>
            <a:r>
              <a:rPr sz="1400" b="1" spc="15" dirty="0">
                <a:solidFill>
                  <a:srgbClr val="3A4D8B"/>
                </a:solidFill>
                <a:latin typeface="Nimbus Sans L"/>
                <a:cs typeface="Nimbus Sans L"/>
              </a:rPr>
              <a:t>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informed.</a:t>
            </a:r>
            <a:endParaRPr sz="1400">
              <a:latin typeface="Nimbus Sans L"/>
              <a:cs typeface="Nimbus Sans 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38669" y="1291589"/>
            <a:ext cx="2005329" cy="3389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8300" y="3623309"/>
            <a:ext cx="7585075" cy="210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740275" algn="l"/>
              </a:tabLst>
            </a:pPr>
            <a:r>
              <a:rPr sz="2400" b="1" spc="-10" dirty="0">
                <a:solidFill>
                  <a:srgbClr val="767676"/>
                </a:solidFill>
                <a:latin typeface="Nimbus Sans L"/>
                <a:cs typeface="Nimbus Sans L"/>
              </a:rPr>
              <a:t>12. </a:t>
            </a:r>
            <a:r>
              <a:rPr sz="2400" b="1" spc="-5" dirty="0">
                <a:solidFill>
                  <a:srgbClr val="767676"/>
                </a:solidFill>
                <a:latin typeface="Nimbus Sans L"/>
                <a:cs typeface="Nimbus Sans L"/>
              </a:rPr>
              <a:t>Sub-ordination</a:t>
            </a:r>
            <a:r>
              <a:rPr sz="2400" b="1" spc="50" dirty="0">
                <a:solidFill>
                  <a:srgbClr val="767676"/>
                </a:solidFill>
                <a:latin typeface="Nimbus Sans L"/>
                <a:cs typeface="Nimbus Sans L"/>
              </a:rPr>
              <a:t> </a:t>
            </a:r>
            <a:r>
              <a:rPr sz="2400" b="1" dirty="0">
                <a:solidFill>
                  <a:srgbClr val="767676"/>
                </a:solidFill>
                <a:latin typeface="Nimbus Sans L"/>
                <a:cs typeface="Nimbus Sans L"/>
              </a:rPr>
              <a:t>of</a:t>
            </a:r>
            <a:r>
              <a:rPr sz="2400" b="1" spc="15" dirty="0">
                <a:solidFill>
                  <a:srgbClr val="767676"/>
                </a:solidFill>
                <a:latin typeface="Nimbus Sans L"/>
                <a:cs typeface="Nimbus Sans L"/>
              </a:rPr>
              <a:t> </a:t>
            </a:r>
            <a:r>
              <a:rPr sz="2400" b="1" spc="-5" dirty="0">
                <a:solidFill>
                  <a:srgbClr val="767676"/>
                </a:solidFill>
                <a:latin typeface="Nimbus Sans L"/>
                <a:cs typeface="Nimbus Sans L"/>
              </a:rPr>
              <a:t>Individual	Interest </a:t>
            </a:r>
            <a:r>
              <a:rPr sz="2400" b="1" dirty="0">
                <a:solidFill>
                  <a:srgbClr val="767676"/>
                </a:solidFill>
                <a:latin typeface="Nimbus Sans L"/>
                <a:cs typeface="Nimbus Sans L"/>
              </a:rPr>
              <a:t>to </a:t>
            </a:r>
            <a:r>
              <a:rPr sz="2400" b="1" spc="-5" dirty="0">
                <a:solidFill>
                  <a:srgbClr val="767676"/>
                </a:solidFill>
                <a:latin typeface="Nimbus Sans L"/>
                <a:cs typeface="Nimbus Sans L"/>
              </a:rPr>
              <a:t>common  goal</a:t>
            </a:r>
            <a:endParaRPr sz="2400">
              <a:latin typeface="Nimbus Sans L"/>
              <a:cs typeface="Nimbus Sans L"/>
            </a:endParaRPr>
          </a:p>
          <a:p>
            <a:pPr marL="355600" marR="1290955" indent="-342900">
              <a:lnSpc>
                <a:spcPct val="150000"/>
              </a:lnSpc>
              <a:spcBef>
                <a:spcPts val="229"/>
              </a:spcBef>
            </a:pP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An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organization </a:t>
            </a:r>
            <a:r>
              <a:rPr sz="1400" b="1" spc="5" dirty="0">
                <a:solidFill>
                  <a:srgbClr val="3A4D8B"/>
                </a:solidFill>
                <a:latin typeface="Nimbus Sans L"/>
                <a:cs typeface="Nimbus Sans L"/>
              </a:rPr>
              <a:t>is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much bigger than the individual it constitutes therefore 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interest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of the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undertaking should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prevail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in all</a:t>
            </a:r>
            <a:r>
              <a:rPr sz="1400" b="1" spc="110" dirty="0">
                <a:solidFill>
                  <a:srgbClr val="3A4D8B"/>
                </a:solidFill>
                <a:latin typeface="Nimbus Sans L"/>
                <a:cs typeface="Nimbus Sans L"/>
              </a:rPr>
              <a:t>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circumstances.</a:t>
            </a:r>
            <a:endParaRPr sz="1400">
              <a:latin typeface="Nimbus Sans L"/>
              <a:cs typeface="Nimbus Sans L"/>
            </a:endParaRPr>
          </a:p>
          <a:p>
            <a:pPr marL="355600" marR="1306830" indent="-342900">
              <a:lnSpc>
                <a:spcPct val="150000"/>
              </a:lnSpc>
              <a:spcBef>
                <a:spcPts val="340"/>
              </a:spcBef>
            </a:pP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The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interests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of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any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one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employee or group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of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employees should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not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take 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precedence over the interests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of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the organization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as a</a:t>
            </a:r>
            <a:r>
              <a:rPr sz="1400" b="1" spc="140" dirty="0">
                <a:solidFill>
                  <a:srgbClr val="3A4D8B"/>
                </a:solidFill>
                <a:latin typeface="Nimbus Sans L"/>
                <a:cs typeface="Nimbus Sans L"/>
              </a:rPr>
              <a:t>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whole.</a:t>
            </a:r>
            <a:endParaRPr sz="1400">
              <a:latin typeface="Nimbus Sans L"/>
              <a:cs typeface="Nimbus Sans 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86269" y="4491990"/>
            <a:ext cx="1877060" cy="2366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0209" y="571500"/>
            <a:ext cx="5074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3297A"/>
                </a:solidFill>
              </a:rPr>
              <a:t>14 Principles </a:t>
            </a:r>
            <a:r>
              <a:rPr spc="-10" dirty="0">
                <a:solidFill>
                  <a:srgbClr val="23297A"/>
                </a:solidFill>
              </a:rPr>
              <a:t>of </a:t>
            </a:r>
            <a:r>
              <a:rPr spc="-5" dirty="0">
                <a:solidFill>
                  <a:srgbClr val="23297A"/>
                </a:solidFill>
              </a:rPr>
              <a:t>Henri Fayol</a:t>
            </a:r>
            <a:r>
              <a:rPr spc="20" dirty="0">
                <a:solidFill>
                  <a:srgbClr val="23297A"/>
                </a:solidFill>
              </a:rPr>
              <a:t> </a:t>
            </a:r>
            <a:r>
              <a:rPr spc="-5" dirty="0">
                <a:solidFill>
                  <a:srgbClr val="23297A"/>
                </a:solidFill>
              </a:rPr>
              <a:t>Cont’d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091110"/>
            <a:ext cx="7646034" cy="128651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b="1" spc="-10" dirty="0">
                <a:solidFill>
                  <a:srgbClr val="767676"/>
                </a:solidFill>
                <a:latin typeface="Nimbus Sans L"/>
                <a:cs typeface="Nimbus Sans L"/>
              </a:rPr>
              <a:t>13. </a:t>
            </a:r>
            <a:r>
              <a:rPr sz="2400" b="1" spc="-5" dirty="0">
                <a:solidFill>
                  <a:srgbClr val="767676"/>
                </a:solidFill>
                <a:latin typeface="Nimbus Sans L"/>
                <a:cs typeface="Nimbus Sans L"/>
              </a:rPr>
              <a:t>Espirit De’</a:t>
            </a:r>
            <a:r>
              <a:rPr sz="2400" b="1" spc="-105" dirty="0">
                <a:solidFill>
                  <a:srgbClr val="767676"/>
                </a:solidFill>
                <a:latin typeface="Nimbus Sans L"/>
                <a:cs typeface="Nimbus Sans L"/>
              </a:rPr>
              <a:t> </a:t>
            </a:r>
            <a:r>
              <a:rPr sz="2400" b="1" spc="-5" dirty="0">
                <a:solidFill>
                  <a:srgbClr val="767676"/>
                </a:solidFill>
                <a:latin typeface="Nimbus Sans L"/>
                <a:cs typeface="Nimbus Sans L"/>
              </a:rPr>
              <a:t>Corps</a:t>
            </a:r>
            <a:endParaRPr sz="2400">
              <a:latin typeface="Nimbus Sans L"/>
              <a:cs typeface="Nimbus Sans L"/>
            </a:endParaRPr>
          </a:p>
          <a:p>
            <a:pPr marL="139700">
              <a:lnSpc>
                <a:spcPct val="100000"/>
              </a:lnSpc>
              <a:spcBef>
                <a:spcPts val="110"/>
              </a:spcBef>
            </a:pP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It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refers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to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team spirit i.e.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harmony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in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the work groups and mutual understanding</a:t>
            </a:r>
            <a:r>
              <a:rPr sz="1400" b="1" spc="215" dirty="0">
                <a:solidFill>
                  <a:srgbClr val="3A4D8B"/>
                </a:solidFill>
                <a:latin typeface="Nimbus Sans L"/>
                <a:cs typeface="Nimbus Sans L"/>
              </a:rPr>
              <a:t>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among</a:t>
            </a:r>
            <a:endParaRPr sz="1400">
              <a:latin typeface="Nimbus Sans L"/>
              <a:cs typeface="Nimbus Sans L"/>
            </a:endParaRPr>
          </a:p>
          <a:p>
            <a:pPr marL="431800">
              <a:lnSpc>
                <a:spcPct val="100000"/>
              </a:lnSpc>
              <a:spcBef>
                <a:spcPts val="680"/>
              </a:spcBef>
            </a:pP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the</a:t>
            </a:r>
            <a:r>
              <a:rPr sz="1400" b="1" spc="5" dirty="0">
                <a:solidFill>
                  <a:srgbClr val="3A4D8B"/>
                </a:solidFill>
                <a:latin typeface="Nimbus Sans L"/>
                <a:cs typeface="Nimbus Sans L"/>
              </a:rPr>
              <a:t>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members.</a:t>
            </a:r>
            <a:endParaRPr sz="1400">
              <a:latin typeface="Nimbus Sans L"/>
              <a:cs typeface="Nimbus Sans L"/>
            </a:endParaRPr>
          </a:p>
          <a:p>
            <a:pPr marL="88900">
              <a:lnSpc>
                <a:spcPct val="100000"/>
              </a:lnSpc>
              <a:spcBef>
                <a:spcPts val="1030"/>
              </a:spcBef>
            </a:pP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Espirit De’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Corps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inspires workers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to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work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 harder.</a:t>
            </a:r>
            <a:endParaRPr sz="1400">
              <a:latin typeface="Nimbus Sans L"/>
              <a:cs typeface="Nimbus Sans 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81469" y="2127250"/>
            <a:ext cx="2181860" cy="4730750"/>
            <a:chOff x="6681469" y="2127250"/>
            <a:chExt cx="2181860" cy="4730750"/>
          </a:xfrm>
        </p:grpSpPr>
        <p:sp>
          <p:nvSpPr>
            <p:cNvPr id="4" name="object 4"/>
            <p:cNvSpPr/>
            <p:nvPr/>
          </p:nvSpPr>
          <p:spPr>
            <a:xfrm>
              <a:off x="6681469" y="2127250"/>
              <a:ext cx="2181860" cy="32435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81469" y="5005070"/>
              <a:ext cx="2108200" cy="18529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4500" y="3629659"/>
            <a:ext cx="7785734" cy="170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767676"/>
                </a:solidFill>
                <a:latin typeface="Nimbus Sans L"/>
                <a:cs typeface="Nimbus Sans L"/>
              </a:rPr>
              <a:t>14.</a:t>
            </a:r>
            <a:r>
              <a:rPr sz="2400" b="1" spc="5" dirty="0">
                <a:solidFill>
                  <a:srgbClr val="767676"/>
                </a:solidFill>
                <a:latin typeface="Nimbus Sans L"/>
                <a:cs typeface="Nimbus Sans L"/>
              </a:rPr>
              <a:t> </a:t>
            </a:r>
            <a:r>
              <a:rPr sz="2400" b="1" spc="-5" dirty="0">
                <a:solidFill>
                  <a:srgbClr val="767676"/>
                </a:solidFill>
                <a:latin typeface="Nimbus Sans L"/>
                <a:cs typeface="Nimbus Sans L"/>
              </a:rPr>
              <a:t>Centralization</a:t>
            </a:r>
            <a:endParaRPr sz="2400">
              <a:latin typeface="Nimbus Sans L"/>
              <a:cs typeface="Nimbus Sans L"/>
            </a:endParaRPr>
          </a:p>
          <a:p>
            <a:pPr marL="139700">
              <a:lnSpc>
                <a:spcPct val="100000"/>
              </a:lnSpc>
              <a:spcBef>
                <a:spcPts val="1080"/>
              </a:spcBef>
            </a:pP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Centralization refers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to the degree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to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which subordinates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are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involved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in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decision</a:t>
            </a:r>
            <a:r>
              <a:rPr sz="1400" b="1" spc="225" dirty="0">
                <a:solidFill>
                  <a:srgbClr val="3A4D8B"/>
                </a:solidFill>
                <a:latin typeface="Nimbus Sans L"/>
                <a:cs typeface="Nimbus Sans L"/>
              </a:rPr>
              <a:t>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making.</a:t>
            </a:r>
            <a:endParaRPr sz="1400">
              <a:latin typeface="Nimbus Sans L"/>
              <a:cs typeface="Nimbus Sans L"/>
            </a:endParaRPr>
          </a:p>
          <a:p>
            <a:pPr marL="431800" marR="511809">
              <a:lnSpc>
                <a:spcPct val="149700"/>
              </a:lnSpc>
              <a:spcBef>
                <a:spcPts val="5"/>
              </a:spcBef>
            </a:pP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Whether decision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making is centralized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(to management) or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decentralized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(to  subordinates) </a:t>
            </a:r>
            <a:r>
              <a:rPr sz="1400" b="1" spc="5" dirty="0">
                <a:solidFill>
                  <a:srgbClr val="3A4D8B"/>
                </a:solidFill>
                <a:latin typeface="Nimbus Sans L"/>
                <a:cs typeface="Nimbus Sans L"/>
              </a:rPr>
              <a:t>is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a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question of proper proportion.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The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task </a:t>
            </a:r>
            <a:r>
              <a:rPr sz="1400" b="1" spc="5" dirty="0">
                <a:solidFill>
                  <a:srgbClr val="3A4D8B"/>
                </a:solidFill>
                <a:latin typeface="Nimbus Sans L"/>
                <a:cs typeface="Nimbus Sans L"/>
              </a:rPr>
              <a:t>is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to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find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the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optimum  degree </a:t>
            </a:r>
            <a:r>
              <a:rPr sz="1400" b="1" spc="-10" dirty="0">
                <a:solidFill>
                  <a:srgbClr val="3A4D8B"/>
                </a:solidFill>
                <a:latin typeface="Nimbus Sans L"/>
                <a:cs typeface="Nimbus Sans L"/>
              </a:rPr>
              <a:t>of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centralization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for </a:t>
            </a:r>
            <a:r>
              <a:rPr sz="1400" b="1" dirty="0">
                <a:solidFill>
                  <a:srgbClr val="3A4D8B"/>
                </a:solidFill>
                <a:latin typeface="Nimbus Sans L"/>
                <a:cs typeface="Nimbus Sans L"/>
              </a:rPr>
              <a:t>each</a:t>
            </a:r>
            <a:r>
              <a:rPr sz="1400" b="1" spc="55" dirty="0">
                <a:solidFill>
                  <a:srgbClr val="3A4D8B"/>
                </a:solidFill>
                <a:latin typeface="Nimbus Sans L"/>
                <a:cs typeface="Nimbus Sans L"/>
              </a:rPr>
              <a:t> </a:t>
            </a:r>
            <a:r>
              <a:rPr sz="1400" b="1" spc="-5" dirty="0">
                <a:solidFill>
                  <a:srgbClr val="3A4D8B"/>
                </a:solidFill>
                <a:latin typeface="Nimbus Sans L"/>
                <a:cs typeface="Nimbus Sans L"/>
              </a:rPr>
              <a:t>situation.</a:t>
            </a:r>
            <a:endParaRPr sz="1400">
              <a:latin typeface="Nimbus Sans L"/>
              <a:cs typeface="Nimbus Sans 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0209" y="571500"/>
            <a:ext cx="5074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3297A"/>
                </a:solidFill>
              </a:rPr>
              <a:t>14 Principles </a:t>
            </a:r>
            <a:r>
              <a:rPr spc="-10" dirty="0">
                <a:solidFill>
                  <a:srgbClr val="23297A"/>
                </a:solidFill>
              </a:rPr>
              <a:t>of </a:t>
            </a:r>
            <a:r>
              <a:rPr spc="-5" dirty="0">
                <a:solidFill>
                  <a:srgbClr val="23297A"/>
                </a:solidFill>
              </a:rPr>
              <a:t>Henri Fayol</a:t>
            </a:r>
            <a:r>
              <a:rPr spc="20" dirty="0">
                <a:solidFill>
                  <a:srgbClr val="23297A"/>
                </a:solidFill>
              </a:rPr>
              <a:t> </a:t>
            </a:r>
            <a:r>
              <a:rPr spc="-5" dirty="0">
                <a:solidFill>
                  <a:srgbClr val="23297A"/>
                </a:solidFill>
              </a:rPr>
              <a:t>Cont’d</a:t>
            </a:r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1892300"/>
            <a:ext cx="11144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Nimbus Sans L"/>
                <a:cs typeface="Nimbus Sans L"/>
              </a:rPr>
              <a:t>Theory</a:t>
            </a:r>
            <a:r>
              <a:rPr sz="2000" b="1" spc="-85" dirty="0">
                <a:latin typeface="Nimbus Sans L"/>
                <a:cs typeface="Nimbus Sans L"/>
              </a:rPr>
              <a:t> </a:t>
            </a:r>
            <a:r>
              <a:rPr sz="2000" b="1" dirty="0">
                <a:latin typeface="Nimbus Sans L"/>
                <a:cs typeface="Nimbus Sans L"/>
              </a:rPr>
              <a:t>X</a:t>
            </a:r>
            <a:endParaRPr sz="2000">
              <a:latin typeface="Nimbus Sans L"/>
              <a:cs typeface="Nimbus Sans 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11200" y="2197100"/>
            <a:ext cx="2590165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000" dirty="0">
                <a:latin typeface="Nimbus Sans L"/>
                <a:cs typeface="Nimbus Sans L"/>
              </a:rPr>
              <a:t>Average worker is</a:t>
            </a:r>
            <a:r>
              <a:rPr sz="2000" spc="-65" dirty="0">
                <a:latin typeface="Nimbus Sans L"/>
                <a:cs typeface="Nimbus Sans L"/>
              </a:rPr>
              <a:t> </a:t>
            </a:r>
            <a:r>
              <a:rPr sz="2000" dirty="0">
                <a:latin typeface="Nimbus Sans L"/>
                <a:cs typeface="Nimbus Sans L"/>
              </a:rPr>
              <a:t>lazy  Dislikes</a:t>
            </a:r>
            <a:r>
              <a:rPr sz="2000" spc="-5" dirty="0">
                <a:latin typeface="Nimbus Sans L"/>
                <a:cs typeface="Nimbus Sans L"/>
              </a:rPr>
              <a:t> </a:t>
            </a:r>
            <a:r>
              <a:rPr sz="2000" dirty="0">
                <a:latin typeface="Nimbus Sans L"/>
                <a:cs typeface="Nimbus Sans L"/>
              </a:rPr>
              <a:t>work</a:t>
            </a:r>
            <a:endParaRPr sz="2000">
              <a:latin typeface="Nimbus Sans L"/>
              <a:cs typeface="Nimbus Sans 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2183129"/>
            <a:ext cx="114935" cy="14986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Nimbus Sans L"/>
                <a:cs typeface="Nimbus Sans L"/>
              </a:rPr>
              <a:t>•</a:t>
            </a:r>
            <a:endParaRPr sz="2000">
              <a:latin typeface="Nimbus Sans L"/>
              <a:cs typeface="Nimbus Sans 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Nimbus Sans L"/>
                <a:cs typeface="Nimbus Sans L"/>
              </a:rPr>
              <a:t>•</a:t>
            </a:r>
            <a:endParaRPr sz="2000">
              <a:latin typeface="Nimbus Sans L"/>
              <a:cs typeface="Nimbus Sans 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Nimbus Sans L"/>
                <a:cs typeface="Nimbus Sans L"/>
              </a:rPr>
              <a:t>•</a:t>
            </a:r>
            <a:endParaRPr sz="2000">
              <a:latin typeface="Nimbus Sans L"/>
              <a:cs typeface="Nimbus Sans 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Nimbus Sans L"/>
                <a:cs typeface="Nimbus Sans L"/>
              </a:rPr>
              <a:t>•</a:t>
            </a:r>
            <a:endParaRPr sz="2000">
              <a:latin typeface="Nimbus Sans L"/>
              <a:cs typeface="Nimbus Sans 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4500" y="1968500"/>
            <a:ext cx="11144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Nimbus Sans L"/>
                <a:cs typeface="Nimbus Sans L"/>
              </a:rPr>
              <a:t>Theory</a:t>
            </a:r>
            <a:r>
              <a:rPr sz="2000" b="1" spc="-85" dirty="0">
                <a:latin typeface="Nimbus Sans L"/>
                <a:cs typeface="Nimbus Sans L"/>
              </a:rPr>
              <a:t> </a:t>
            </a:r>
            <a:r>
              <a:rPr sz="2000" b="1" dirty="0">
                <a:latin typeface="Nimbus Sans L"/>
                <a:cs typeface="Nimbus Sans L"/>
              </a:rPr>
              <a:t>Y</a:t>
            </a:r>
            <a:endParaRPr sz="2000">
              <a:latin typeface="Nimbus Sans L"/>
              <a:cs typeface="Nimbus Sans 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4500" y="2259329"/>
            <a:ext cx="114935" cy="762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Nimbus Sans L"/>
                <a:cs typeface="Nimbus Sans L"/>
              </a:rPr>
              <a:t>•</a:t>
            </a:r>
            <a:endParaRPr sz="2000">
              <a:latin typeface="Nimbus Sans L"/>
              <a:cs typeface="Nimbus Sans 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Nimbus Sans L"/>
                <a:cs typeface="Nimbus Sans L"/>
              </a:rPr>
              <a:t>•</a:t>
            </a:r>
            <a:endParaRPr sz="2000">
              <a:latin typeface="Nimbus Sans L"/>
              <a:cs typeface="Nimbus Sans 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" y="2933700"/>
            <a:ext cx="3709035" cy="10668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Nimbus Sans L"/>
                <a:cs typeface="Nimbus Sans L"/>
              </a:rPr>
              <a:t>Will </a:t>
            </a:r>
            <a:r>
              <a:rPr sz="2000" spc="-5" dirty="0">
                <a:latin typeface="Nimbus Sans L"/>
                <a:cs typeface="Nimbus Sans L"/>
              </a:rPr>
              <a:t>try to </a:t>
            </a:r>
            <a:r>
              <a:rPr sz="2000" dirty="0">
                <a:latin typeface="Nimbus Sans L"/>
                <a:cs typeface="Nimbus Sans L"/>
              </a:rPr>
              <a:t>do </a:t>
            </a:r>
            <a:r>
              <a:rPr sz="2000" spc="-5" dirty="0">
                <a:latin typeface="Nimbus Sans L"/>
                <a:cs typeface="Nimbus Sans L"/>
              </a:rPr>
              <a:t>as little as</a:t>
            </a:r>
            <a:r>
              <a:rPr sz="2000" spc="-20" dirty="0">
                <a:latin typeface="Nimbus Sans L"/>
                <a:cs typeface="Nimbus Sans L"/>
              </a:rPr>
              <a:t> </a:t>
            </a:r>
            <a:r>
              <a:rPr sz="2000" spc="-55" dirty="0">
                <a:latin typeface="Nimbus Sans L"/>
                <a:cs typeface="Nimbus Sans L"/>
              </a:rPr>
              <a:t>possible</a:t>
            </a:r>
            <a:r>
              <a:rPr sz="3000" spc="-82" baseline="-19444" dirty="0">
                <a:latin typeface="Nimbus Sans L"/>
                <a:cs typeface="Nimbus Sans L"/>
              </a:rPr>
              <a:t>•</a:t>
            </a:r>
            <a:endParaRPr sz="3000" baseline="-19444">
              <a:latin typeface="Nimbus Sans L"/>
              <a:cs typeface="Nimbus Sans L"/>
            </a:endParaRPr>
          </a:p>
          <a:p>
            <a:pPr marL="38100" marR="339725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Nimbus Sans L"/>
                <a:cs typeface="Nimbus Sans L"/>
              </a:rPr>
              <a:t>Have </a:t>
            </a:r>
            <a:r>
              <a:rPr sz="2000" spc="-5" dirty="0">
                <a:latin typeface="Nimbus Sans L"/>
                <a:cs typeface="Nimbus Sans L"/>
              </a:rPr>
              <a:t>little ambition </a:t>
            </a:r>
            <a:r>
              <a:rPr sz="2000" dirty="0">
                <a:latin typeface="Nimbus Sans L"/>
                <a:cs typeface="Nimbus Sans L"/>
              </a:rPr>
              <a:t>and avoid  responsibility</a:t>
            </a:r>
            <a:endParaRPr sz="2000">
              <a:latin typeface="Nimbus Sans L"/>
              <a:cs typeface="Nimbus Sans 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7400" y="2273300"/>
            <a:ext cx="4055110" cy="1582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2605">
              <a:lnSpc>
                <a:spcPct val="120800"/>
              </a:lnSpc>
              <a:spcBef>
                <a:spcPts val="100"/>
              </a:spcBef>
            </a:pPr>
            <a:r>
              <a:rPr sz="2000" dirty="0">
                <a:latin typeface="Nimbus Sans L"/>
                <a:cs typeface="Nimbus Sans L"/>
              </a:rPr>
              <a:t>Workers are not </a:t>
            </a:r>
            <a:r>
              <a:rPr sz="2000" spc="-5" dirty="0">
                <a:latin typeface="Nimbus Sans L"/>
                <a:cs typeface="Nimbus Sans L"/>
              </a:rPr>
              <a:t>inherently </a:t>
            </a:r>
            <a:r>
              <a:rPr sz="2000" dirty="0">
                <a:latin typeface="Nimbus Sans L"/>
                <a:cs typeface="Nimbus Sans L"/>
              </a:rPr>
              <a:t>lazy  Do not naturally dislike</a:t>
            </a:r>
            <a:r>
              <a:rPr sz="2000" spc="-50" dirty="0">
                <a:latin typeface="Nimbus Sans L"/>
                <a:cs typeface="Nimbus Sans L"/>
              </a:rPr>
              <a:t> </a:t>
            </a:r>
            <a:r>
              <a:rPr sz="2000" dirty="0">
                <a:latin typeface="Nimbus Sans L"/>
                <a:cs typeface="Nimbus Sans L"/>
              </a:rPr>
              <a:t>work</a:t>
            </a:r>
            <a:endParaRPr sz="2000">
              <a:latin typeface="Nimbus Sans L"/>
              <a:cs typeface="Nimbus Sans L"/>
            </a:endParaRPr>
          </a:p>
          <a:p>
            <a:pPr marL="12700" marR="5080">
              <a:lnSpc>
                <a:spcPct val="100000"/>
              </a:lnSpc>
              <a:spcBef>
                <a:spcPts val="700"/>
              </a:spcBef>
            </a:pPr>
            <a:r>
              <a:rPr sz="2000" spc="-10" dirty="0">
                <a:latin typeface="Nimbus Sans L"/>
                <a:cs typeface="Nimbus Sans L"/>
              </a:rPr>
              <a:t>If </a:t>
            </a:r>
            <a:r>
              <a:rPr sz="2000" dirty="0">
                <a:latin typeface="Nimbus Sans L"/>
                <a:cs typeface="Nimbus Sans L"/>
              </a:rPr>
              <a:t>given </a:t>
            </a:r>
            <a:r>
              <a:rPr sz="2000" spc="-5" dirty="0">
                <a:latin typeface="Nimbus Sans L"/>
                <a:cs typeface="Nimbus Sans L"/>
              </a:rPr>
              <a:t>the </a:t>
            </a:r>
            <a:r>
              <a:rPr sz="2000" dirty="0">
                <a:latin typeface="Nimbus Sans L"/>
                <a:cs typeface="Nimbus Sans L"/>
              </a:rPr>
              <a:t>opportunity, will do</a:t>
            </a:r>
            <a:r>
              <a:rPr sz="2000" spc="-80" dirty="0">
                <a:latin typeface="Nimbus Sans L"/>
                <a:cs typeface="Nimbus Sans L"/>
              </a:rPr>
              <a:t> </a:t>
            </a:r>
            <a:r>
              <a:rPr sz="2000" dirty="0">
                <a:latin typeface="Nimbus Sans L"/>
                <a:cs typeface="Nimbus Sans L"/>
              </a:rPr>
              <a:t>what  </a:t>
            </a:r>
            <a:r>
              <a:rPr sz="2000" spc="-5" dirty="0">
                <a:latin typeface="Nimbus Sans L"/>
                <a:cs typeface="Nimbus Sans L"/>
              </a:rPr>
              <a:t>is </a:t>
            </a:r>
            <a:r>
              <a:rPr sz="2000" dirty="0">
                <a:latin typeface="Nimbus Sans L"/>
                <a:cs typeface="Nimbus Sans L"/>
              </a:rPr>
              <a:t>good </a:t>
            </a:r>
            <a:r>
              <a:rPr sz="2000" spc="-5" dirty="0">
                <a:latin typeface="Nimbus Sans L"/>
                <a:cs typeface="Nimbus Sans L"/>
              </a:rPr>
              <a:t>for the</a:t>
            </a:r>
            <a:r>
              <a:rPr sz="2000" spc="-10" dirty="0">
                <a:latin typeface="Nimbus Sans L"/>
                <a:cs typeface="Nimbus Sans L"/>
              </a:rPr>
              <a:t> </a:t>
            </a:r>
            <a:r>
              <a:rPr sz="2000" dirty="0">
                <a:latin typeface="Nimbus Sans L"/>
                <a:cs typeface="Nimbus Sans L"/>
              </a:rPr>
              <a:t>organization</a:t>
            </a:r>
            <a:r>
              <a:rPr sz="2800" b="1" dirty="0">
                <a:latin typeface="Nimbus Sans L"/>
                <a:cs typeface="Nimbus Sans L"/>
              </a:rPr>
              <a:t>.</a:t>
            </a:r>
            <a:endParaRPr sz="2800">
              <a:latin typeface="Nimbus Sans L"/>
              <a:cs typeface="Nimbus Sans 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209" y="383540"/>
            <a:ext cx="6498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Nimbus Sans L"/>
              <a:buChar char="•"/>
              <a:tabLst>
                <a:tab pos="355600" algn="l"/>
              </a:tabLst>
            </a:pPr>
            <a:r>
              <a:rPr sz="3600" b="1" spc="-5" dirty="0">
                <a:solidFill>
                  <a:srgbClr val="23297A"/>
                </a:solidFill>
                <a:latin typeface="Nimbus Sans L"/>
                <a:cs typeface="Nimbus Sans L"/>
              </a:rPr>
              <a:t>Theory </a:t>
            </a:r>
            <a:r>
              <a:rPr sz="3600" b="1" dirty="0">
                <a:solidFill>
                  <a:srgbClr val="23297A"/>
                </a:solidFill>
                <a:latin typeface="Nimbus Sans L"/>
                <a:cs typeface="Nimbus Sans L"/>
              </a:rPr>
              <a:t>X </a:t>
            </a:r>
            <a:r>
              <a:rPr sz="3600" b="1" spc="-5" dirty="0">
                <a:solidFill>
                  <a:srgbClr val="23297A"/>
                </a:solidFill>
                <a:latin typeface="Nimbus Sans L"/>
                <a:cs typeface="Nimbus Sans L"/>
              </a:rPr>
              <a:t>and </a:t>
            </a:r>
            <a:r>
              <a:rPr sz="3600" b="1" dirty="0">
                <a:solidFill>
                  <a:srgbClr val="23297A"/>
                </a:solidFill>
                <a:latin typeface="Nimbus Sans L"/>
                <a:cs typeface="Nimbus Sans L"/>
              </a:rPr>
              <a:t>Y </a:t>
            </a:r>
            <a:r>
              <a:rPr sz="2400" b="1" spc="-5" dirty="0">
                <a:solidFill>
                  <a:srgbClr val="23297A"/>
                </a:solidFill>
                <a:latin typeface="Nimbus Sans L"/>
                <a:cs typeface="Nimbus Sans L"/>
              </a:rPr>
              <a:t>Douglas</a:t>
            </a:r>
            <a:r>
              <a:rPr sz="2400" b="1" spc="-455" dirty="0">
                <a:solidFill>
                  <a:srgbClr val="23297A"/>
                </a:solidFill>
                <a:latin typeface="Nimbus Sans L"/>
                <a:cs typeface="Nimbus Sans L"/>
              </a:rPr>
              <a:t> </a:t>
            </a:r>
            <a:r>
              <a:rPr sz="2400" b="1" spc="-5" dirty="0">
                <a:solidFill>
                  <a:srgbClr val="23297A"/>
                </a:solidFill>
                <a:latin typeface="Nimbus Sans L"/>
                <a:cs typeface="Nimbus Sans L"/>
              </a:rPr>
              <a:t>McGregor</a:t>
            </a:r>
            <a:endParaRPr sz="2400">
              <a:latin typeface="Nimbus Sans L"/>
              <a:cs typeface="Nimbus Sans L"/>
            </a:endParaRPr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05200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9144000" y="0"/>
                </a:moveTo>
                <a:lnTo>
                  <a:pt x="0" y="0"/>
                </a:lnTo>
                <a:lnTo>
                  <a:pt x="0" y="609600"/>
                </a:lnTo>
                <a:lnTo>
                  <a:pt x="9144000" y="609600"/>
                </a:lnTo>
                <a:close/>
              </a:path>
            </a:pathLst>
          </a:custGeom>
          <a:solidFill>
            <a:srgbClr val="1A1E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100" y="3614420"/>
            <a:ext cx="3123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Nimbus Sans L"/>
                <a:cs typeface="Nimbus Sans L"/>
              </a:rPr>
              <a:t>Basics </a:t>
            </a:r>
            <a:r>
              <a:rPr b="0" dirty="0">
                <a:solidFill>
                  <a:srgbClr val="FFFFFF"/>
                </a:solidFill>
                <a:latin typeface="Nimbus Sans L"/>
                <a:cs typeface="Nimbus Sans L"/>
              </a:rPr>
              <a:t>of</a:t>
            </a:r>
            <a:r>
              <a:rPr b="0" spc="-75" dirty="0">
                <a:solidFill>
                  <a:srgbClr val="FFFFFF"/>
                </a:solidFill>
                <a:latin typeface="Nimbus Sans L"/>
                <a:cs typeface="Nimbus Sans L"/>
              </a:rPr>
              <a:t> </a:t>
            </a:r>
            <a:r>
              <a:rPr b="0" spc="-5" dirty="0">
                <a:solidFill>
                  <a:srgbClr val="FFFFFF"/>
                </a:solidFill>
                <a:latin typeface="Nimbus Sans L"/>
                <a:cs typeface="Nimbus Sans L"/>
              </a:rPr>
              <a:t>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05200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9144000" y="0"/>
                </a:moveTo>
                <a:lnTo>
                  <a:pt x="0" y="0"/>
                </a:lnTo>
                <a:lnTo>
                  <a:pt x="0" y="609600"/>
                </a:lnTo>
                <a:lnTo>
                  <a:pt x="9144000" y="609600"/>
                </a:lnTo>
                <a:close/>
              </a:path>
            </a:pathLst>
          </a:custGeom>
          <a:solidFill>
            <a:srgbClr val="1A1E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100" y="3614420"/>
            <a:ext cx="1293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Nimbus Sans L"/>
                <a:cs typeface="Nimbus Sans L"/>
              </a:rPr>
              <a:t>D</a:t>
            </a:r>
            <a:r>
              <a:rPr b="0" spc="-10" dirty="0">
                <a:solidFill>
                  <a:srgbClr val="FFFFFF"/>
                </a:solidFill>
                <a:latin typeface="Nimbus Sans L"/>
                <a:cs typeface="Nimbus Sans L"/>
              </a:rPr>
              <a:t>e</a:t>
            </a:r>
            <a:r>
              <a:rPr b="0" spc="-5" dirty="0">
                <a:solidFill>
                  <a:srgbClr val="FFFFFF"/>
                </a:solidFill>
                <a:latin typeface="Nimbus Sans L"/>
                <a:cs typeface="Nimbus Sans L"/>
              </a:rPr>
              <a:t>fi</a:t>
            </a:r>
            <a:r>
              <a:rPr b="0" spc="-10" dirty="0">
                <a:solidFill>
                  <a:srgbClr val="FFFFFF"/>
                </a:solidFill>
                <a:latin typeface="Nimbus Sans L"/>
                <a:cs typeface="Nimbus Sans L"/>
              </a:rPr>
              <a:t>n</a:t>
            </a:r>
            <a:r>
              <a:rPr b="0" spc="-5" dirty="0">
                <a:solidFill>
                  <a:srgbClr val="FFFFFF"/>
                </a:solidFill>
                <a:latin typeface="Nimbus Sans L"/>
                <a:cs typeface="Nimbus Sans L"/>
              </a:rPr>
              <a:t>it</a:t>
            </a:r>
            <a:r>
              <a:rPr b="0" spc="-15" dirty="0">
                <a:solidFill>
                  <a:srgbClr val="FFFFFF"/>
                </a:solidFill>
                <a:latin typeface="Nimbus Sans L"/>
                <a:cs typeface="Nimbus Sans L"/>
              </a:rPr>
              <a:t>i</a:t>
            </a:r>
            <a:r>
              <a:rPr b="0" dirty="0">
                <a:solidFill>
                  <a:srgbClr val="FFFFFF"/>
                </a:solidFill>
                <a:latin typeface="Nimbus Sans L"/>
                <a:cs typeface="Nimbus Sans L"/>
              </a:rPr>
              <a:t>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563879"/>
            <a:ext cx="1889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3297A"/>
                </a:solidFill>
              </a:rPr>
              <a:t>Organization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869" y="1149350"/>
            <a:ext cx="7499984" cy="21564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233045">
              <a:lnSpc>
                <a:spcPts val="1939"/>
              </a:lnSpc>
              <a:spcBef>
                <a:spcPts val="345"/>
              </a:spcBef>
            </a:pPr>
            <a:r>
              <a:rPr sz="1800" b="1" spc="-5" dirty="0">
                <a:latin typeface="Nimbus Sans L"/>
                <a:cs typeface="Nimbus Sans L"/>
              </a:rPr>
              <a:t>Organizations </a:t>
            </a:r>
            <a:r>
              <a:rPr sz="1800" spc="-5" dirty="0">
                <a:latin typeface="Nimbus Sans L"/>
                <a:cs typeface="Nimbus Sans L"/>
              </a:rPr>
              <a:t>are </a:t>
            </a:r>
            <a:r>
              <a:rPr sz="1800" spc="-10" dirty="0">
                <a:latin typeface="Nimbus Sans L"/>
                <a:cs typeface="Nimbus Sans L"/>
              </a:rPr>
              <a:t>groups </a:t>
            </a:r>
            <a:r>
              <a:rPr sz="1800" spc="-5" dirty="0">
                <a:latin typeface="Nimbus Sans L"/>
                <a:cs typeface="Nimbus Sans L"/>
              </a:rPr>
              <a:t>of </a:t>
            </a:r>
            <a:r>
              <a:rPr sz="1800" spc="-10" dirty="0">
                <a:latin typeface="Nimbus Sans L"/>
                <a:cs typeface="Nimbus Sans L"/>
              </a:rPr>
              <a:t>people, </a:t>
            </a:r>
            <a:r>
              <a:rPr sz="1800" spc="-5" dirty="0">
                <a:latin typeface="Nimbus Sans L"/>
                <a:cs typeface="Nimbus Sans L"/>
              </a:rPr>
              <a:t>with </a:t>
            </a:r>
            <a:r>
              <a:rPr sz="1800" spc="-10" dirty="0">
                <a:latin typeface="Nimbus Sans L"/>
                <a:cs typeface="Nimbus Sans L"/>
              </a:rPr>
              <a:t>ideas and </a:t>
            </a:r>
            <a:r>
              <a:rPr sz="1800" spc="-5" dirty="0">
                <a:latin typeface="Nimbus Sans L"/>
                <a:cs typeface="Nimbus Sans L"/>
              </a:rPr>
              <a:t>resources, </a:t>
            </a:r>
            <a:r>
              <a:rPr sz="1800" spc="-10" dirty="0">
                <a:latin typeface="Nimbus Sans L"/>
                <a:cs typeface="Nimbus Sans L"/>
              </a:rPr>
              <a:t>working  </a:t>
            </a:r>
            <a:r>
              <a:rPr sz="1800" spc="-5" dirty="0">
                <a:latin typeface="Nimbus Sans L"/>
                <a:cs typeface="Nimbus Sans L"/>
              </a:rPr>
              <a:t>toward common</a:t>
            </a:r>
            <a:r>
              <a:rPr sz="1800" spc="-10" dirty="0">
                <a:latin typeface="Nimbus Sans L"/>
                <a:cs typeface="Nimbus Sans L"/>
              </a:rPr>
              <a:t> goals.</a:t>
            </a:r>
            <a:endParaRPr sz="1800">
              <a:latin typeface="Nimbus Sans L"/>
              <a:cs typeface="Nimbus Sans 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800" dirty="0">
                <a:latin typeface="Nimbus Sans L"/>
                <a:cs typeface="Nimbus Sans L"/>
              </a:rPr>
              <a:t>OR</a:t>
            </a:r>
            <a:endParaRPr sz="1800">
              <a:latin typeface="Nimbus Sans L"/>
              <a:cs typeface="Nimbus Sans L"/>
            </a:endParaRPr>
          </a:p>
          <a:p>
            <a:pPr marL="12700" marR="5080">
              <a:lnSpc>
                <a:spcPts val="1950"/>
              </a:lnSpc>
              <a:spcBef>
                <a:spcPts val="470"/>
              </a:spcBef>
            </a:pPr>
            <a:r>
              <a:rPr sz="1800" dirty="0">
                <a:latin typeface="Nimbus Sans L"/>
                <a:cs typeface="Nimbus Sans L"/>
              </a:rPr>
              <a:t>A </a:t>
            </a:r>
            <a:r>
              <a:rPr sz="1800" spc="-5" dirty="0">
                <a:latin typeface="Nimbus Sans L"/>
                <a:cs typeface="Nimbus Sans L"/>
              </a:rPr>
              <a:t>systematic arrangement of </a:t>
            </a:r>
            <a:r>
              <a:rPr sz="1800" spc="-10" dirty="0">
                <a:latin typeface="Nimbus Sans L"/>
                <a:cs typeface="Nimbus Sans L"/>
              </a:rPr>
              <a:t>people </a:t>
            </a:r>
            <a:r>
              <a:rPr sz="1800" spc="-5" dirty="0">
                <a:latin typeface="Nimbus Sans L"/>
                <a:cs typeface="Nimbus Sans L"/>
              </a:rPr>
              <a:t>brought </a:t>
            </a:r>
            <a:r>
              <a:rPr sz="1800" spc="-10" dirty="0">
                <a:latin typeface="Nimbus Sans L"/>
                <a:cs typeface="Nimbus Sans L"/>
              </a:rPr>
              <a:t>together </a:t>
            </a:r>
            <a:r>
              <a:rPr sz="1800" dirty="0">
                <a:latin typeface="Nimbus Sans L"/>
                <a:cs typeface="Nimbus Sans L"/>
              </a:rPr>
              <a:t>to </a:t>
            </a:r>
            <a:r>
              <a:rPr sz="1800" spc="-5" dirty="0">
                <a:latin typeface="Nimbus Sans L"/>
                <a:cs typeface="Nimbus Sans L"/>
              </a:rPr>
              <a:t>accomplish </a:t>
            </a:r>
            <a:r>
              <a:rPr sz="1800" dirty="0">
                <a:latin typeface="Nimbus Sans L"/>
                <a:cs typeface="Nimbus Sans L"/>
              </a:rPr>
              <a:t>some  </a:t>
            </a:r>
            <a:r>
              <a:rPr sz="1800" spc="-5" dirty="0">
                <a:latin typeface="Nimbus Sans L"/>
                <a:cs typeface="Nimbus Sans L"/>
              </a:rPr>
              <a:t>specific purpose is </a:t>
            </a:r>
            <a:r>
              <a:rPr sz="1800" spc="-10" dirty="0">
                <a:latin typeface="Nimbus Sans L"/>
                <a:cs typeface="Nimbus Sans L"/>
              </a:rPr>
              <a:t>called</a:t>
            </a:r>
            <a:r>
              <a:rPr sz="1800" spc="5" dirty="0">
                <a:latin typeface="Nimbus Sans L"/>
                <a:cs typeface="Nimbus Sans L"/>
              </a:rPr>
              <a:t> </a:t>
            </a:r>
            <a:r>
              <a:rPr sz="1800" spc="-10" dirty="0">
                <a:latin typeface="Nimbus Sans L"/>
                <a:cs typeface="Nimbus Sans L"/>
              </a:rPr>
              <a:t>organization.</a:t>
            </a:r>
            <a:endParaRPr sz="1800">
              <a:latin typeface="Nimbus Sans L"/>
              <a:cs typeface="Nimbus Sans L"/>
            </a:endParaRPr>
          </a:p>
          <a:p>
            <a:pPr>
              <a:lnSpc>
                <a:spcPct val="100000"/>
              </a:lnSpc>
            </a:pPr>
            <a:endParaRPr sz="2000">
              <a:latin typeface="Nimbus Sans L"/>
              <a:cs typeface="Nimbus Sans L"/>
            </a:endParaRPr>
          </a:p>
          <a:p>
            <a:pPr marL="1249680">
              <a:lnSpc>
                <a:spcPct val="100000"/>
              </a:lnSpc>
              <a:spcBef>
                <a:spcPts val="1285"/>
              </a:spcBef>
            </a:pPr>
            <a:r>
              <a:rPr sz="1800" b="1" spc="-5" dirty="0">
                <a:latin typeface="Nimbus Sans L"/>
                <a:cs typeface="Nimbus Sans L"/>
              </a:rPr>
              <a:t>Characteristics of </a:t>
            </a:r>
            <a:r>
              <a:rPr sz="1800" b="1" dirty="0">
                <a:latin typeface="Nimbus Sans L"/>
                <a:cs typeface="Nimbus Sans L"/>
              </a:rPr>
              <a:t>Organization</a:t>
            </a:r>
            <a:endParaRPr sz="1800">
              <a:latin typeface="Nimbus Sans L"/>
              <a:cs typeface="Nimbus Sans 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600" y="4311650"/>
            <a:ext cx="1981200" cy="2012950"/>
          </a:xfrm>
          <a:custGeom>
            <a:avLst/>
            <a:gdLst/>
            <a:ahLst/>
            <a:cxnLst/>
            <a:rect l="l" t="t" r="r" b="b"/>
            <a:pathLst>
              <a:path w="1981200" h="2012950">
                <a:moveTo>
                  <a:pt x="990600" y="0"/>
                </a:moveTo>
                <a:lnTo>
                  <a:pt x="942581" y="1161"/>
                </a:lnTo>
                <a:lnTo>
                  <a:pt x="895155" y="4609"/>
                </a:lnTo>
                <a:lnTo>
                  <a:pt x="848373" y="10292"/>
                </a:lnTo>
                <a:lnTo>
                  <a:pt x="802286" y="18155"/>
                </a:lnTo>
                <a:lnTo>
                  <a:pt x="756948" y="28147"/>
                </a:lnTo>
                <a:lnTo>
                  <a:pt x="712408" y="40215"/>
                </a:lnTo>
                <a:lnTo>
                  <a:pt x="668720" y="54305"/>
                </a:lnTo>
                <a:lnTo>
                  <a:pt x="625934" y="70365"/>
                </a:lnTo>
                <a:lnTo>
                  <a:pt x="584104" y="88341"/>
                </a:lnTo>
                <a:lnTo>
                  <a:pt x="543279" y="108181"/>
                </a:lnTo>
                <a:lnTo>
                  <a:pt x="503513" y="129832"/>
                </a:lnTo>
                <a:lnTo>
                  <a:pt x="464857" y="153240"/>
                </a:lnTo>
                <a:lnTo>
                  <a:pt x="427362" y="178354"/>
                </a:lnTo>
                <a:lnTo>
                  <a:pt x="391081" y="205119"/>
                </a:lnTo>
                <a:lnTo>
                  <a:pt x="356065" y="233484"/>
                </a:lnTo>
                <a:lnTo>
                  <a:pt x="322366" y="263394"/>
                </a:lnTo>
                <a:lnTo>
                  <a:pt x="290036" y="294798"/>
                </a:lnTo>
                <a:lnTo>
                  <a:pt x="259126" y="327642"/>
                </a:lnTo>
                <a:lnTo>
                  <a:pt x="229689" y="361874"/>
                </a:lnTo>
                <a:lnTo>
                  <a:pt x="201775" y="397440"/>
                </a:lnTo>
                <a:lnTo>
                  <a:pt x="175438" y="434287"/>
                </a:lnTo>
                <a:lnTo>
                  <a:pt x="150728" y="472364"/>
                </a:lnTo>
                <a:lnTo>
                  <a:pt x="127697" y="511615"/>
                </a:lnTo>
                <a:lnTo>
                  <a:pt x="106397" y="551990"/>
                </a:lnTo>
                <a:lnTo>
                  <a:pt x="86880" y="593434"/>
                </a:lnTo>
                <a:lnTo>
                  <a:pt x="69198" y="635895"/>
                </a:lnTo>
                <a:lnTo>
                  <a:pt x="53403" y="679320"/>
                </a:lnTo>
                <a:lnTo>
                  <a:pt x="39545" y="723656"/>
                </a:lnTo>
                <a:lnTo>
                  <a:pt x="27677" y="768850"/>
                </a:lnTo>
                <a:lnTo>
                  <a:pt x="17851" y="814849"/>
                </a:lnTo>
                <a:lnTo>
                  <a:pt x="10119" y="861601"/>
                </a:lnTo>
                <a:lnTo>
                  <a:pt x="4531" y="909052"/>
                </a:lnTo>
                <a:lnTo>
                  <a:pt x="1141" y="957149"/>
                </a:lnTo>
                <a:lnTo>
                  <a:pt x="0" y="1005840"/>
                </a:lnTo>
                <a:lnTo>
                  <a:pt x="1141" y="1054639"/>
                </a:lnTo>
                <a:lnTo>
                  <a:pt x="4531" y="1102838"/>
                </a:lnTo>
                <a:lnTo>
                  <a:pt x="10119" y="1150385"/>
                </a:lnTo>
                <a:lnTo>
                  <a:pt x="17851" y="1197227"/>
                </a:lnTo>
                <a:lnTo>
                  <a:pt x="27677" y="1243311"/>
                </a:lnTo>
                <a:lnTo>
                  <a:pt x="39545" y="1288584"/>
                </a:lnTo>
                <a:lnTo>
                  <a:pt x="53403" y="1332993"/>
                </a:lnTo>
                <a:lnTo>
                  <a:pt x="69198" y="1376486"/>
                </a:lnTo>
                <a:lnTo>
                  <a:pt x="86880" y="1419010"/>
                </a:lnTo>
                <a:lnTo>
                  <a:pt x="106397" y="1460513"/>
                </a:lnTo>
                <a:lnTo>
                  <a:pt x="127697" y="1500941"/>
                </a:lnTo>
                <a:lnTo>
                  <a:pt x="150728" y="1540241"/>
                </a:lnTo>
                <a:lnTo>
                  <a:pt x="175438" y="1578362"/>
                </a:lnTo>
                <a:lnTo>
                  <a:pt x="201775" y="1615251"/>
                </a:lnTo>
                <a:lnTo>
                  <a:pt x="229689" y="1650853"/>
                </a:lnTo>
                <a:lnTo>
                  <a:pt x="259126" y="1685118"/>
                </a:lnTo>
                <a:lnTo>
                  <a:pt x="290036" y="1717992"/>
                </a:lnTo>
                <a:lnTo>
                  <a:pt x="322366" y="1749422"/>
                </a:lnTo>
                <a:lnTo>
                  <a:pt x="356065" y="1779356"/>
                </a:lnTo>
                <a:lnTo>
                  <a:pt x="391081" y="1807741"/>
                </a:lnTo>
                <a:lnTo>
                  <a:pt x="427362" y="1834524"/>
                </a:lnTo>
                <a:lnTo>
                  <a:pt x="464857" y="1859653"/>
                </a:lnTo>
                <a:lnTo>
                  <a:pt x="503513" y="1883074"/>
                </a:lnTo>
                <a:lnTo>
                  <a:pt x="543279" y="1904736"/>
                </a:lnTo>
                <a:lnTo>
                  <a:pt x="584104" y="1924585"/>
                </a:lnTo>
                <a:lnTo>
                  <a:pt x="625934" y="1942568"/>
                </a:lnTo>
                <a:lnTo>
                  <a:pt x="668720" y="1958633"/>
                </a:lnTo>
                <a:lnTo>
                  <a:pt x="712408" y="1972727"/>
                </a:lnTo>
                <a:lnTo>
                  <a:pt x="756948" y="1984797"/>
                </a:lnTo>
                <a:lnTo>
                  <a:pt x="802286" y="1994792"/>
                </a:lnTo>
                <a:lnTo>
                  <a:pt x="848373" y="2002657"/>
                </a:lnTo>
                <a:lnTo>
                  <a:pt x="895155" y="2008340"/>
                </a:lnTo>
                <a:lnTo>
                  <a:pt x="942581" y="2011788"/>
                </a:lnTo>
                <a:lnTo>
                  <a:pt x="990600" y="2012950"/>
                </a:lnTo>
                <a:lnTo>
                  <a:pt x="1038512" y="2011788"/>
                </a:lnTo>
                <a:lnTo>
                  <a:pt x="1085846" y="2008340"/>
                </a:lnTo>
                <a:lnTo>
                  <a:pt x="1132547" y="2002657"/>
                </a:lnTo>
                <a:lnTo>
                  <a:pt x="1178564" y="1994792"/>
                </a:lnTo>
                <a:lnTo>
                  <a:pt x="1223844" y="1984797"/>
                </a:lnTo>
                <a:lnTo>
                  <a:pt x="1268335" y="1972727"/>
                </a:lnTo>
                <a:lnTo>
                  <a:pt x="1311984" y="1958633"/>
                </a:lnTo>
                <a:lnTo>
                  <a:pt x="1354740" y="1942568"/>
                </a:lnTo>
                <a:lnTo>
                  <a:pt x="1396550" y="1924585"/>
                </a:lnTo>
                <a:lnTo>
                  <a:pt x="1437361" y="1904736"/>
                </a:lnTo>
                <a:lnTo>
                  <a:pt x="1477122" y="1883074"/>
                </a:lnTo>
                <a:lnTo>
                  <a:pt x="1515779" y="1859653"/>
                </a:lnTo>
                <a:lnTo>
                  <a:pt x="1553281" y="1834524"/>
                </a:lnTo>
                <a:lnTo>
                  <a:pt x="1589575" y="1807741"/>
                </a:lnTo>
                <a:lnTo>
                  <a:pt x="1624609" y="1779356"/>
                </a:lnTo>
                <a:lnTo>
                  <a:pt x="1658330" y="1749422"/>
                </a:lnTo>
                <a:lnTo>
                  <a:pt x="1690687" y="1717992"/>
                </a:lnTo>
                <a:lnTo>
                  <a:pt x="1721626" y="1685118"/>
                </a:lnTo>
                <a:lnTo>
                  <a:pt x="1751096" y="1650853"/>
                </a:lnTo>
                <a:lnTo>
                  <a:pt x="1779044" y="1615251"/>
                </a:lnTo>
                <a:lnTo>
                  <a:pt x="1805417" y="1578362"/>
                </a:lnTo>
                <a:lnTo>
                  <a:pt x="1830164" y="1540241"/>
                </a:lnTo>
                <a:lnTo>
                  <a:pt x="1853232" y="1500941"/>
                </a:lnTo>
                <a:lnTo>
                  <a:pt x="1874569" y="1460513"/>
                </a:lnTo>
                <a:lnTo>
                  <a:pt x="1894122" y="1419010"/>
                </a:lnTo>
                <a:lnTo>
                  <a:pt x="1911839" y="1376486"/>
                </a:lnTo>
                <a:lnTo>
                  <a:pt x="1927668" y="1332993"/>
                </a:lnTo>
                <a:lnTo>
                  <a:pt x="1941556" y="1288584"/>
                </a:lnTo>
                <a:lnTo>
                  <a:pt x="1953451" y="1243311"/>
                </a:lnTo>
                <a:lnTo>
                  <a:pt x="1963301" y="1197227"/>
                </a:lnTo>
                <a:lnTo>
                  <a:pt x="1971053" y="1150385"/>
                </a:lnTo>
                <a:lnTo>
                  <a:pt x="1976655" y="1102838"/>
                </a:lnTo>
                <a:lnTo>
                  <a:pt x="1980055" y="1054639"/>
                </a:lnTo>
                <a:lnTo>
                  <a:pt x="1981200" y="1005840"/>
                </a:lnTo>
                <a:lnTo>
                  <a:pt x="1980055" y="957149"/>
                </a:lnTo>
                <a:lnTo>
                  <a:pt x="1976655" y="909052"/>
                </a:lnTo>
                <a:lnTo>
                  <a:pt x="1971053" y="861601"/>
                </a:lnTo>
                <a:lnTo>
                  <a:pt x="1963301" y="814849"/>
                </a:lnTo>
                <a:lnTo>
                  <a:pt x="1953451" y="768850"/>
                </a:lnTo>
                <a:lnTo>
                  <a:pt x="1941556" y="723656"/>
                </a:lnTo>
                <a:lnTo>
                  <a:pt x="1927668" y="679320"/>
                </a:lnTo>
                <a:lnTo>
                  <a:pt x="1911839" y="635895"/>
                </a:lnTo>
                <a:lnTo>
                  <a:pt x="1894122" y="593434"/>
                </a:lnTo>
                <a:lnTo>
                  <a:pt x="1874569" y="551990"/>
                </a:lnTo>
                <a:lnTo>
                  <a:pt x="1853232" y="511615"/>
                </a:lnTo>
                <a:lnTo>
                  <a:pt x="1830164" y="472364"/>
                </a:lnTo>
                <a:lnTo>
                  <a:pt x="1805417" y="434287"/>
                </a:lnTo>
                <a:lnTo>
                  <a:pt x="1779044" y="397440"/>
                </a:lnTo>
                <a:lnTo>
                  <a:pt x="1751096" y="361874"/>
                </a:lnTo>
                <a:lnTo>
                  <a:pt x="1721626" y="327642"/>
                </a:lnTo>
                <a:lnTo>
                  <a:pt x="1690687" y="294798"/>
                </a:lnTo>
                <a:lnTo>
                  <a:pt x="1658330" y="263394"/>
                </a:lnTo>
                <a:lnTo>
                  <a:pt x="1624609" y="233484"/>
                </a:lnTo>
                <a:lnTo>
                  <a:pt x="1589575" y="205119"/>
                </a:lnTo>
                <a:lnTo>
                  <a:pt x="1553281" y="178354"/>
                </a:lnTo>
                <a:lnTo>
                  <a:pt x="1515779" y="153240"/>
                </a:lnTo>
                <a:lnTo>
                  <a:pt x="1477122" y="129832"/>
                </a:lnTo>
                <a:lnTo>
                  <a:pt x="1437361" y="108181"/>
                </a:lnTo>
                <a:lnTo>
                  <a:pt x="1396550" y="88341"/>
                </a:lnTo>
                <a:lnTo>
                  <a:pt x="1354740" y="70365"/>
                </a:lnTo>
                <a:lnTo>
                  <a:pt x="1311984" y="54305"/>
                </a:lnTo>
                <a:lnTo>
                  <a:pt x="1268335" y="40215"/>
                </a:lnTo>
                <a:lnTo>
                  <a:pt x="1223844" y="28147"/>
                </a:lnTo>
                <a:lnTo>
                  <a:pt x="1178564" y="18155"/>
                </a:lnTo>
                <a:lnTo>
                  <a:pt x="1132547" y="10292"/>
                </a:lnTo>
                <a:lnTo>
                  <a:pt x="1085846" y="4609"/>
                </a:lnTo>
                <a:lnTo>
                  <a:pt x="1038512" y="1161"/>
                </a:lnTo>
                <a:lnTo>
                  <a:pt x="990600" y="0"/>
                </a:lnTo>
                <a:close/>
              </a:path>
            </a:pathLst>
          </a:custGeom>
          <a:solidFill>
            <a:srgbClr val="697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16579" y="5167629"/>
            <a:ext cx="776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Nimbus Sans L"/>
                <a:cs typeface="Nimbus Sans L"/>
              </a:rPr>
              <a:t>P</a:t>
            </a:r>
            <a:r>
              <a:rPr sz="1800" b="1" spc="-5" dirty="0">
                <a:solidFill>
                  <a:srgbClr val="FFFFFF"/>
                </a:solidFill>
                <a:latin typeface="Nimbus Sans L"/>
                <a:cs typeface="Nimbus Sans 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Nimbus Sans L"/>
                <a:cs typeface="Nimbus Sans L"/>
              </a:rPr>
              <a:t>o</a:t>
            </a:r>
            <a:r>
              <a:rPr sz="1800" b="1" spc="5" dirty="0">
                <a:solidFill>
                  <a:srgbClr val="FFFFFF"/>
                </a:solidFill>
                <a:latin typeface="Nimbus Sans L"/>
                <a:cs typeface="Nimbus Sans L"/>
              </a:rPr>
              <a:t>p</a:t>
            </a:r>
            <a:r>
              <a:rPr sz="1800" b="1" spc="-5" dirty="0">
                <a:solidFill>
                  <a:srgbClr val="FFFFFF"/>
                </a:solidFill>
                <a:latin typeface="Nimbus Sans L"/>
                <a:cs typeface="Nimbus Sans L"/>
              </a:rPr>
              <a:t>l</a:t>
            </a:r>
            <a:r>
              <a:rPr sz="1800" b="1" dirty="0">
                <a:solidFill>
                  <a:srgbClr val="FFFFFF"/>
                </a:solidFill>
                <a:latin typeface="Nimbus Sans L"/>
                <a:cs typeface="Nimbus Sans L"/>
              </a:rPr>
              <a:t>e</a:t>
            </a:r>
            <a:endParaRPr sz="1800">
              <a:latin typeface="Nimbus Sans L"/>
              <a:cs typeface="Nimbus Sans 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86200" y="3549650"/>
            <a:ext cx="1828800" cy="1860550"/>
          </a:xfrm>
          <a:custGeom>
            <a:avLst/>
            <a:gdLst/>
            <a:ahLst/>
            <a:cxnLst/>
            <a:rect l="l" t="t" r="r" b="b"/>
            <a:pathLst>
              <a:path w="1828800" h="1860550">
                <a:moveTo>
                  <a:pt x="914400" y="0"/>
                </a:moveTo>
                <a:lnTo>
                  <a:pt x="867305" y="1210"/>
                </a:lnTo>
                <a:lnTo>
                  <a:pt x="820833" y="4803"/>
                </a:lnTo>
                <a:lnTo>
                  <a:pt x="775041" y="10719"/>
                </a:lnTo>
                <a:lnTo>
                  <a:pt x="729987" y="18901"/>
                </a:lnTo>
                <a:lnTo>
                  <a:pt x="685726" y="29288"/>
                </a:lnTo>
                <a:lnTo>
                  <a:pt x="642318" y="41824"/>
                </a:lnTo>
                <a:lnTo>
                  <a:pt x="599818" y="56449"/>
                </a:lnTo>
                <a:lnTo>
                  <a:pt x="558284" y="73104"/>
                </a:lnTo>
                <a:lnTo>
                  <a:pt x="517773" y="91731"/>
                </a:lnTo>
                <a:lnTo>
                  <a:pt x="478342" y="112272"/>
                </a:lnTo>
                <a:lnTo>
                  <a:pt x="440050" y="134667"/>
                </a:lnTo>
                <a:lnTo>
                  <a:pt x="402952" y="158859"/>
                </a:lnTo>
                <a:lnTo>
                  <a:pt x="367106" y="184788"/>
                </a:lnTo>
                <a:lnTo>
                  <a:pt x="332569" y="212396"/>
                </a:lnTo>
                <a:lnTo>
                  <a:pt x="299399" y="241624"/>
                </a:lnTo>
                <a:lnTo>
                  <a:pt x="267652" y="272414"/>
                </a:lnTo>
                <a:lnTo>
                  <a:pt x="237386" y="304708"/>
                </a:lnTo>
                <a:lnTo>
                  <a:pt x="208658" y="338446"/>
                </a:lnTo>
                <a:lnTo>
                  <a:pt x="181526" y="373570"/>
                </a:lnTo>
                <a:lnTo>
                  <a:pt x="156046" y="410021"/>
                </a:lnTo>
                <a:lnTo>
                  <a:pt x="132275" y="447741"/>
                </a:lnTo>
                <a:lnTo>
                  <a:pt x="110272" y="486671"/>
                </a:lnTo>
                <a:lnTo>
                  <a:pt x="90092" y="526753"/>
                </a:lnTo>
                <a:lnTo>
                  <a:pt x="71794" y="567928"/>
                </a:lnTo>
                <a:lnTo>
                  <a:pt x="55434" y="610137"/>
                </a:lnTo>
                <a:lnTo>
                  <a:pt x="41070" y="653321"/>
                </a:lnTo>
                <a:lnTo>
                  <a:pt x="28759" y="697423"/>
                </a:lnTo>
                <a:lnTo>
                  <a:pt x="18558" y="742384"/>
                </a:lnTo>
                <a:lnTo>
                  <a:pt x="10525" y="788144"/>
                </a:lnTo>
                <a:lnTo>
                  <a:pt x="4715" y="834646"/>
                </a:lnTo>
                <a:lnTo>
                  <a:pt x="1188" y="881831"/>
                </a:lnTo>
                <a:lnTo>
                  <a:pt x="0" y="929639"/>
                </a:lnTo>
                <a:lnTo>
                  <a:pt x="1188" y="977564"/>
                </a:lnTo>
                <a:lnTo>
                  <a:pt x="4715" y="1024856"/>
                </a:lnTo>
                <a:lnTo>
                  <a:pt x="10525" y="1071459"/>
                </a:lnTo>
                <a:lnTo>
                  <a:pt x="18558" y="1117314"/>
                </a:lnTo>
                <a:lnTo>
                  <a:pt x="28759" y="1162363"/>
                </a:lnTo>
                <a:lnTo>
                  <a:pt x="41070" y="1206546"/>
                </a:lnTo>
                <a:lnTo>
                  <a:pt x="55434" y="1249807"/>
                </a:lnTo>
                <a:lnTo>
                  <a:pt x="71794" y="1292086"/>
                </a:lnTo>
                <a:lnTo>
                  <a:pt x="90092" y="1333325"/>
                </a:lnTo>
                <a:lnTo>
                  <a:pt x="110272" y="1373465"/>
                </a:lnTo>
                <a:lnTo>
                  <a:pt x="132275" y="1412449"/>
                </a:lnTo>
                <a:lnTo>
                  <a:pt x="156046" y="1450218"/>
                </a:lnTo>
                <a:lnTo>
                  <a:pt x="181526" y="1486713"/>
                </a:lnTo>
                <a:lnTo>
                  <a:pt x="208658" y="1521877"/>
                </a:lnTo>
                <a:lnTo>
                  <a:pt x="237386" y="1555651"/>
                </a:lnTo>
                <a:lnTo>
                  <a:pt x="267652" y="1587976"/>
                </a:lnTo>
                <a:lnTo>
                  <a:pt x="299399" y="1618794"/>
                </a:lnTo>
                <a:lnTo>
                  <a:pt x="332569" y="1648047"/>
                </a:lnTo>
                <a:lnTo>
                  <a:pt x="367106" y="1675676"/>
                </a:lnTo>
                <a:lnTo>
                  <a:pt x="402952" y="1701623"/>
                </a:lnTo>
                <a:lnTo>
                  <a:pt x="440050" y="1725830"/>
                </a:lnTo>
                <a:lnTo>
                  <a:pt x="478342" y="1748239"/>
                </a:lnTo>
                <a:lnTo>
                  <a:pt x="517773" y="1768790"/>
                </a:lnTo>
                <a:lnTo>
                  <a:pt x="558284" y="1787425"/>
                </a:lnTo>
                <a:lnTo>
                  <a:pt x="599818" y="1804087"/>
                </a:lnTo>
                <a:lnTo>
                  <a:pt x="642318" y="1818717"/>
                </a:lnTo>
                <a:lnTo>
                  <a:pt x="685726" y="1831256"/>
                </a:lnTo>
                <a:lnTo>
                  <a:pt x="729987" y="1841646"/>
                </a:lnTo>
                <a:lnTo>
                  <a:pt x="775041" y="1849829"/>
                </a:lnTo>
                <a:lnTo>
                  <a:pt x="820833" y="1855746"/>
                </a:lnTo>
                <a:lnTo>
                  <a:pt x="867305" y="1859339"/>
                </a:lnTo>
                <a:lnTo>
                  <a:pt x="914400" y="1860550"/>
                </a:lnTo>
                <a:lnTo>
                  <a:pt x="961494" y="1859339"/>
                </a:lnTo>
                <a:lnTo>
                  <a:pt x="1007966" y="1855746"/>
                </a:lnTo>
                <a:lnTo>
                  <a:pt x="1053758" y="1849829"/>
                </a:lnTo>
                <a:lnTo>
                  <a:pt x="1098812" y="1841646"/>
                </a:lnTo>
                <a:lnTo>
                  <a:pt x="1143073" y="1831256"/>
                </a:lnTo>
                <a:lnTo>
                  <a:pt x="1186481" y="1818717"/>
                </a:lnTo>
                <a:lnTo>
                  <a:pt x="1228981" y="1804087"/>
                </a:lnTo>
                <a:lnTo>
                  <a:pt x="1270515" y="1787425"/>
                </a:lnTo>
                <a:lnTo>
                  <a:pt x="1311026" y="1768790"/>
                </a:lnTo>
                <a:lnTo>
                  <a:pt x="1350457" y="1748239"/>
                </a:lnTo>
                <a:lnTo>
                  <a:pt x="1388749" y="1725830"/>
                </a:lnTo>
                <a:lnTo>
                  <a:pt x="1425847" y="1701623"/>
                </a:lnTo>
                <a:lnTo>
                  <a:pt x="1461693" y="1675676"/>
                </a:lnTo>
                <a:lnTo>
                  <a:pt x="1496230" y="1648047"/>
                </a:lnTo>
                <a:lnTo>
                  <a:pt x="1529400" y="1618794"/>
                </a:lnTo>
                <a:lnTo>
                  <a:pt x="1561147" y="1587976"/>
                </a:lnTo>
                <a:lnTo>
                  <a:pt x="1591413" y="1555651"/>
                </a:lnTo>
                <a:lnTo>
                  <a:pt x="1620141" y="1521877"/>
                </a:lnTo>
                <a:lnTo>
                  <a:pt x="1647273" y="1486713"/>
                </a:lnTo>
                <a:lnTo>
                  <a:pt x="1672753" y="1450218"/>
                </a:lnTo>
                <a:lnTo>
                  <a:pt x="1696524" y="1412449"/>
                </a:lnTo>
                <a:lnTo>
                  <a:pt x="1718527" y="1373465"/>
                </a:lnTo>
                <a:lnTo>
                  <a:pt x="1738707" y="1333325"/>
                </a:lnTo>
                <a:lnTo>
                  <a:pt x="1757005" y="1292086"/>
                </a:lnTo>
                <a:lnTo>
                  <a:pt x="1773365" y="1249807"/>
                </a:lnTo>
                <a:lnTo>
                  <a:pt x="1787729" y="1206546"/>
                </a:lnTo>
                <a:lnTo>
                  <a:pt x="1800040" y="1162363"/>
                </a:lnTo>
                <a:lnTo>
                  <a:pt x="1810241" y="1117314"/>
                </a:lnTo>
                <a:lnTo>
                  <a:pt x="1818274" y="1071459"/>
                </a:lnTo>
                <a:lnTo>
                  <a:pt x="1824084" y="1024856"/>
                </a:lnTo>
                <a:lnTo>
                  <a:pt x="1827611" y="977564"/>
                </a:lnTo>
                <a:lnTo>
                  <a:pt x="1828800" y="929639"/>
                </a:lnTo>
                <a:lnTo>
                  <a:pt x="1827611" y="881831"/>
                </a:lnTo>
                <a:lnTo>
                  <a:pt x="1824084" y="834646"/>
                </a:lnTo>
                <a:lnTo>
                  <a:pt x="1818274" y="788144"/>
                </a:lnTo>
                <a:lnTo>
                  <a:pt x="1810241" y="742384"/>
                </a:lnTo>
                <a:lnTo>
                  <a:pt x="1800040" y="697423"/>
                </a:lnTo>
                <a:lnTo>
                  <a:pt x="1787729" y="653321"/>
                </a:lnTo>
                <a:lnTo>
                  <a:pt x="1773365" y="610137"/>
                </a:lnTo>
                <a:lnTo>
                  <a:pt x="1757005" y="567928"/>
                </a:lnTo>
                <a:lnTo>
                  <a:pt x="1738707" y="526753"/>
                </a:lnTo>
                <a:lnTo>
                  <a:pt x="1718527" y="486671"/>
                </a:lnTo>
                <a:lnTo>
                  <a:pt x="1696524" y="447741"/>
                </a:lnTo>
                <a:lnTo>
                  <a:pt x="1672753" y="410021"/>
                </a:lnTo>
                <a:lnTo>
                  <a:pt x="1647273" y="373570"/>
                </a:lnTo>
                <a:lnTo>
                  <a:pt x="1620141" y="338446"/>
                </a:lnTo>
                <a:lnTo>
                  <a:pt x="1591413" y="304708"/>
                </a:lnTo>
                <a:lnTo>
                  <a:pt x="1561147" y="272414"/>
                </a:lnTo>
                <a:lnTo>
                  <a:pt x="1529400" y="241624"/>
                </a:lnTo>
                <a:lnTo>
                  <a:pt x="1496230" y="212396"/>
                </a:lnTo>
                <a:lnTo>
                  <a:pt x="1461693" y="184788"/>
                </a:lnTo>
                <a:lnTo>
                  <a:pt x="1425847" y="158859"/>
                </a:lnTo>
                <a:lnTo>
                  <a:pt x="1388749" y="134667"/>
                </a:lnTo>
                <a:lnTo>
                  <a:pt x="1350457" y="112272"/>
                </a:lnTo>
                <a:lnTo>
                  <a:pt x="1311026" y="91731"/>
                </a:lnTo>
                <a:lnTo>
                  <a:pt x="1270515" y="73104"/>
                </a:lnTo>
                <a:lnTo>
                  <a:pt x="1228981" y="56449"/>
                </a:lnTo>
                <a:lnTo>
                  <a:pt x="1186481" y="41824"/>
                </a:lnTo>
                <a:lnTo>
                  <a:pt x="1143073" y="29288"/>
                </a:lnTo>
                <a:lnTo>
                  <a:pt x="1098812" y="18901"/>
                </a:lnTo>
                <a:lnTo>
                  <a:pt x="1053758" y="10719"/>
                </a:lnTo>
                <a:lnTo>
                  <a:pt x="1007966" y="4803"/>
                </a:lnTo>
                <a:lnTo>
                  <a:pt x="961494" y="1210"/>
                </a:lnTo>
                <a:lnTo>
                  <a:pt x="914400" y="0"/>
                </a:lnTo>
                <a:close/>
              </a:path>
            </a:pathLst>
          </a:custGeom>
          <a:solidFill>
            <a:srgbClr val="C8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35450" y="4192270"/>
            <a:ext cx="1130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 marR="5080" indent="-444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Nimbus Sans L"/>
                <a:cs typeface="Nimbus Sans L"/>
              </a:rPr>
              <a:t>De</a:t>
            </a:r>
            <a:r>
              <a:rPr sz="1800" b="1" dirty="0">
                <a:latin typeface="Nimbus Sans L"/>
                <a:cs typeface="Nimbus Sans L"/>
              </a:rPr>
              <a:t>l</a:t>
            </a:r>
            <a:r>
              <a:rPr sz="1800" b="1" spc="-5" dirty="0">
                <a:latin typeface="Nimbus Sans L"/>
                <a:cs typeface="Nimbus Sans L"/>
              </a:rPr>
              <a:t>i</a:t>
            </a:r>
            <a:r>
              <a:rPr sz="1800" b="1" spc="5" dirty="0">
                <a:latin typeface="Nimbus Sans L"/>
                <a:cs typeface="Nimbus Sans L"/>
              </a:rPr>
              <a:t>b</a:t>
            </a:r>
            <a:r>
              <a:rPr sz="1800" b="1" spc="-15" dirty="0">
                <a:latin typeface="Nimbus Sans L"/>
                <a:cs typeface="Nimbus Sans L"/>
              </a:rPr>
              <a:t>e</a:t>
            </a:r>
            <a:r>
              <a:rPr sz="1800" b="1" spc="-5" dirty="0">
                <a:latin typeface="Nimbus Sans L"/>
                <a:cs typeface="Nimbus Sans L"/>
              </a:rPr>
              <a:t>rate  Structure</a:t>
            </a:r>
            <a:endParaRPr sz="1800">
              <a:latin typeface="Nimbus Sans L"/>
              <a:cs typeface="Nimbus Sans 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1600" y="3549650"/>
            <a:ext cx="1844039" cy="1860550"/>
          </a:xfrm>
          <a:custGeom>
            <a:avLst/>
            <a:gdLst/>
            <a:ahLst/>
            <a:cxnLst/>
            <a:rect l="l" t="t" r="r" b="b"/>
            <a:pathLst>
              <a:path w="1844039" h="1860550">
                <a:moveTo>
                  <a:pt x="922019" y="0"/>
                </a:moveTo>
                <a:lnTo>
                  <a:pt x="874568" y="1210"/>
                </a:lnTo>
                <a:lnTo>
                  <a:pt x="827740" y="4803"/>
                </a:lnTo>
                <a:lnTo>
                  <a:pt x="781593" y="10719"/>
                </a:lnTo>
                <a:lnTo>
                  <a:pt x="736185" y="18901"/>
                </a:lnTo>
                <a:lnTo>
                  <a:pt x="691575" y="29288"/>
                </a:lnTo>
                <a:lnTo>
                  <a:pt x="647819" y="41824"/>
                </a:lnTo>
                <a:lnTo>
                  <a:pt x="604977" y="56449"/>
                </a:lnTo>
                <a:lnTo>
                  <a:pt x="563106" y="73104"/>
                </a:lnTo>
                <a:lnTo>
                  <a:pt x="522263" y="91731"/>
                </a:lnTo>
                <a:lnTo>
                  <a:pt x="482507" y="112272"/>
                </a:lnTo>
                <a:lnTo>
                  <a:pt x="443895" y="134667"/>
                </a:lnTo>
                <a:lnTo>
                  <a:pt x="406486" y="158859"/>
                </a:lnTo>
                <a:lnTo>
                  <a:pt x="370338" y="184788"/>
                </a:lnTo>
                <a:lnTo>
                  <a:pt x="335507" y="212396"/>
                </a:lnTo>
                <a:lnTo>
                  <a:pt x="302053" y="241624"/>
                </a:lnTo>
                <a:lnTo>
                  <a:pt x="270033" y="272414"/>
                </a:lnTo>
                <a:lnTo>
                  <a:pt x="239505" y="304708"/>
                </a:lnTo>
                <a:lnTo>
                  <a:pt x="210527" y="338446"/>
                </a:lnTo>
                <a:lnTo>
                  <a:pt x="183157" y="373570"/>
                </a:lnTo>
                <a:lnTo>
                  <a:pt x="157452" y="410021"/>
                </a:lnTo>
                <a:lnTo>
                  <a:pt x="133471" y="447741"/>
                </a:lnTo>
                <a:lnTo>
                  <a:pt x="111272" y="486671"/>
                </a:lnTo>
                <a:lnTo>
                  <a:pt x="90912" y="526753"/>
                </a:lnTo>
                <a:lnTo>
                  <a:pt x="72449" y="567928"/>
                </a:lnTo>
                <a:lnTo>
                  <a:pt x="55942" y="610137"/>
                </a:lnTo>
                <a:lnTo>
                  <a:pt x="41447" y="653321"/>
                </a:lnTo>
                <a:lnTo>
                  <a:pt x="29024" y="697423"/>
                </a:lnTo>
                <a:lnTo>
                  <a:pt x="18730" y="742384"/>
                </a:lnTo>
                <a:lnTo>
                  <a:pt x="10622" y="788144"/>
                </a:lnTo>
                <a:lnTo>
                  <a:pt x="4759" y="834646"/>
                </a:lnTo>
                <a:lnTo>
                  <a:pt x="1199" y="881831"/>
                </a:lnTo>
                <a:lnTo>
                  <a:pt x="0" y="929639"/>
                </a:lnTo>
                <a:lnTo>
                  <a:pt x="1199" y="977564"/>
                </a:lnTo>
                <a:lnTo>
                  <a:pt x="4759" y="1024856"/>
                </a:lnTo>
                <a:lnTo>
                  <a:pt x="10622" y="1071459"/>
                </a:lnTo>
                <a:lnTo>
                  <a:pt x="18730" y="1117314"/>
                </a:lnTo>
                <a:lnTo>
                  <a:pt x="29024" y="1162363"/>
                </a:lnTo>
                <a:lnTo>
                  <a:pt x="41447" y="1206546"/>
                </a:lnTo>
                <a:lnTo>
                  <a:pt x="55942" y="1249807"/>
                </a:lnTo>
                <a:lnTo>
                  <a:pt x="72449" y="1292086"/>
                </a:lnTo>
                <a:lnTo>
                  <a:pt x="90912" y="1333325"/>
                </a:lnTo>
                <a:lnTo>
                  <a:pt x="111272" y="1373465"/>
                </a:lnTo>
                <a:lnTo>
                  <a:pt x="133471" y="1412449"/>
                </a:lnTo>
                <a:lnTo>
                  <a:pt x="157452" y="1450218"/>
                </a:lnTo>
                <a:lnTo>
                  <a:pt x="183157" y="1486713"/>
                </a:lnTo>
                <a:lnTo>
                  <a:pt x="210527" y="1521877"/>
                </a:lnTo>
                <a:lnTo>
                  <a:pt x="239505" y="1555651"/>
                </a:lnTo>
                <a:lnTo>
                  <a:pt x="270033" y="1587976"/>
                </a:lnTo>
                <a:lnTo>
                  <a:pt x="302053" y="1618794"/>
                </a:lnTo>
                <a:lnTo>
                  <a:pt x="335507" y="1648047"/>
                </a:lnTo>
                <a:lnTo>
                  <a:pt x="370338" y="1675676"/>
                </a:lnTo>
                <a:lnTo>
                  <a:pt x="406486" y="1701623"/>
                </a:lnTo>
                <a:lnTo>
                  <a:pt x="443895" y="1725830"/>
                </a:lnTo>
                <a:lnTo>
                  <a:pt x="482507" y="1748239"/>
                </a:lnTo>
                <a:lnTo>
                  <a:pt x="522263" y="1768790"/>
                </a:lnTo>
                <a:lnTo>
                  <a:pt x="563106" y="1787425"/>
                </a:lnTo>
                <a:lnTo>
                  <a:pt x="604977" y="1804087"/>
                </a:lnTo>
                <a:lnTo>
                  <a:pt x="647819" y="1818717"/>
                </a:lnTo>
                <a:lnTo>
                  <a:pt x="691575" y="1831256"/>
                </a:lnTo>
                <a:lnTo>
                  <a:pt x="736185" y="1841646"/>
                </a:lnTo>
                <a:lnTo>
                  <a:pt x="781593" y="1849829"/>
                </a:lnTo>
                <a:lnTo>
                  <a:pt x="827740" y="1855746"/>
                </a:lnTo>
                <a:lnTo>
                  <a:pt x="874568" y="1859339"/>
                </a:lnTo>
                <a:lnTo>
                  <a:pt x="922019" y="1860550"/>
                </a:lnTo>
                <a:lnTo>
                  <a:pt x="969471" y="1859339"/>
                </a:lnTo>
                <a:lnTo>
                  <a:pt x="1016299" y="1855746"/>
                </a:lnTo>
                <a:lnTo>
                  <a:pt x="1062446" y="1849829"/>
                </a:lnTo>
                <a:lnTo>
                  <a:pt x="1107854" y="1841646"/>
                </a:lnTo>
                <a:lnTo>
                  <a:pt x="1152464" y="1831256"/>
                </a:lnTo>
                <a:lnTo>
                  <a:pt x="1196220" y="1818717"/>
                </a:lnTo>
                <a:lnTo>
                  <a:pt x="1239062" y="1804087"/>
                </a:lnTo>
                <a:lnTo>
                  <a:pt x="1280933" y="1787425"/>
                </a:lnTo>
                <a:lnTo>
                  <a:pt x="1321776" y="1768790"/>
                </a:lnTo>
                <a:lnTo>
                  <a:pt x="1361532" y="1748239"/>
                </a:lnTo>
                <a:lnTo>
                  <a:pt x="1400144" y="1725830"/>
                </a:lnTo>
                <a:lnTo>
                  <a:pt x="1437553" y="1701623"/>
                </a:lnTo>
                <a:lnTo>
                  <a:pt x="1473701" y="1675676"/>
                </a:lnTo>
                <a:lnTo>
                  <a:pt x="1508532" y="1648047"/>
                </a:lnTo>
                <a:lnTo>
                  <a:pt x="1541986" y="1618794"/>
                </a:lnTo>
                <a:lnTo>
                  <a:pt x="1574006" y="1587976"/>
                </a:lnTo>
                <a:lnTo>
                  <a:pt x="1604534" y="1555651"/>
                </a:lnTo>
                <a:lnTo>
                  <a:pt x="1633512" y="1521877"/>
                </a:lnTo>
                <a:lnTo>
                  <a:pt x="1660882" y="1486713"/>
                </a:lnTo>
                <a:lnTo>
                  <a:pt x="1686587" y="1450218"/>
                </a:lnTo>
                <a:lnTo>
                  <a:pt x="1710568" y="1412449"/>
                </a:lnTo>
                <a:lnTo>
                  <a:pt x="1732767" y="1373465"/>
                </a:lnTo>
                <a:lnTo>
                  <a:pt x="1753127" y="1333325"/>
                </a:lnTo>
                <a:lnTo>
                  <a:pt x="1771590" y="1292086"/>
                </a:lnTo>
                <a:lnTo>
                  <a:pt x="1788097" y="1249807"/>
                </a:lnTo>
                <a:lnTo>
                  <a:pt x="1802592" y="1206546"/>
                </a:lnTo>
                <a:lnTo>
                  <a:pt x="1815015" y="1162363"/>
                </a:lnTo>
                <a:lnTo>
                  <a:pt x="1825309" y="1117314"/>
                </a:lnTo>
                <a:lnTo>
                  <a:pt x="1833417" y="1071459"/>
                </a:lnTo>
                <a:lnTo>
                  <a:pt x="1839280" y="1024856"/>
                </a:lnTo>
                <a:lnTo>
                  <a:pt x="1842840" y="977564"/>
                </a:lnTo>
                <a:lnTo>
                  <a:pt x="1844039" y="929639"/>
                </a:lnTo>
                <a:lnTo>
                  <a:pt x="1842840" y="881831"/>
                </a:lnTo>
                <a:lnTo>
                  <a:pt x="1839280" y="834646"/>
                </a:lnTo>
                <a:lnTo>
                  <a:pt x="1833417" y="788144"/>
                </a:lnTo>
                <a:lnTo>
                  <a:pt x="1825309" y="742384"/>
                </a:lnTo>
                <a:lnTo>
                  <a:pt x="1815015" y="697423"/>
                </a:lnTo>
                <a:lnTo>
                  <a:pt x="1802592" y="653321"/>
                </a:lnTo>
                <a:lnTo>
                  <a:pt x="1788097" y="610137"/>
                </a:lnTo>
                <a:lnTo>
                  <a:pt x="1771590" y="567928"/>
                </a:lnTo>
                <a:lnTo>
                  <a:pt x="1753127" y="526753"/>
                </a:lnTo>
                <a:lnTo>
                  <a:pt x="1732767" y="486671"/>
                </a:lnTo>
                <a:lnTo>
                  <a:pt x="1710568" y="447741"/>
                </a:lnTo>
                <a:lnTo>
                  <a:pt x="1686587" y="410021"/>
                </a:lnTo>
                <a:lnTo>
                  <a:pt x="1660882" y="373570"/>
                </a:lnTo>
                <a:lnTo>
                  <a:pt x="1633512" y="338446"/>
                </a:lnTo>
                <a:lnTo>
                  <a:pt x="1604534" y="304708"/>
                </a:lnTo>
                <a:lnTo>
                  <a:pt x="1574006" y="272414"/>
                </a:lnTo>
                <a:lnTo>
                  <a:pt x="1541986" y="241624"/>
                </a:lnTo>
                <a:lnTo>
                  <a:pt x="1508532" y="212396"/>
                </a:lnTo>
                <a:lnTo>
                  <a:pt x="1473701" y="184788"/>
                </a:lnTo>
                <a:lnTo>
                  <a:pt x="1437553" y="158859"/>
                </a:lnTo>
                <a:lnTo>
                  <a:pt x="1400144" y="134667"/>
                </a:lnTo>
                <a:lnTo>
                  <a:pt x="1361532" y="112272"/>
                </a:lnTo>
                <a:lnTo>
                  <a:pt x="1321776" y="91731"/>
                </a:lnTo>
                <a:lnTo>
                  <a:pt x="1280933" y="73104"/>
                </a:lnTo>
                <a:lnTo>
                  <a:pt x="1239062" y="56449"/>
                </a:lnTo>
                <a:lnTo>
                  <a:pt x="1196220" y="41824"/>
                </a:lnTo>
                <a:lnTo>
                  <a:pt x="1152464" y="29288"/>
                </a:lnTo>
                <a:lnTo>
                  <a:pt x="1107854" y="18901"/>
                </a:lnTo>
                <a:lnTo>
                  <a:pt x="1062446" y="10719"/>
                </a:lnTo>
                <a:lnTo>
                  <a:pt x="1016299" y="4803"/>
                </a:lnTo>
                <a:lnTo>
                  <a:pt x="969471" y="1210"/>
                </a:lnTo>
                <a:lnTo>
                  <a:pt x="922019" y="0"/>
                </a:lnTo>
                <a:close/>
              </a:path>
            </a:pathLst>
          </a:custGeom>
          <a:solidFill>
            <a:srgbClr val="1A1E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72869" y="4329429"/>
            <a:ext cx="1843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Nimbus Sans L"/>
                <a:cs typeface="Nimbus Sans L"/>
              </a:rPr>
              <a:t>Distinct</a:t>
            </a:r>
            <a:r>
              <a:rPr sz="1800" b="1" spc="-45" dirty="0">
                <a:solidFill>
                  <a:srgbClr val="FFFFFF"/>
                </a:solidFill>
                <a:latin typeface="Nimbus Sans L"/>
                <a:cs typeface="Nimbus Sans 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Nimbus Sans L"/>
                <a:cs typeface="Nimbus Sans L"/>
              </a:rPr>
              <a:t>Purpose</a:t>
            </a:r>
            <a:endParaRPr sz="1800">
              <a:latin typeface="Nimbus Sans L"/>
              <a:cs typeface="Nimbus Sans 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52030" y="2571750"/>
            <a:ext cx="1262379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7477759" y="4495800"/>
            <a:ext cx="1393190" cy="2156460"/>
            <a:chOff x="7477759" y="4495800"/>
            <a:chExt cx="1393190" cy="2156460"/>
          </a:xfrm>
        </p:grpSpPr>
        <p:sp>
          <p:nvSpPr>
            <p:cNvPr id="12" name="object 12"/>
            <p:cNvSpPr/>
            <p:nvPr/>
          </p:nvSpPr>
          <p:spPr>
            <a:xfrm>
              <a:off x="7651749" y="4603750"/>
              <a:ext cx="993140" cy="609600"/>
            </a:xfrm>
            <a:custGeom>
              <a:avLst/>
              <a:gdLst/>
              <a:ahLst/>
              <a:cxnLst/>
              <a:rect l="l" t="t" r="r" b="b"/>
              <a:pathLst>
                <a:path w="993140" h="609600">
                  <a:moveTo>
                    <a:pt x="99314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93140" y="609600"/>
                  </a:lnTo>
                  <a:close/>
                </a:path>
              </a:pathLst>
            </a:custGeom>
            <a:solidFill>
              <a:srgbClr val="000000">
                <a:alpha val="6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43799" y="4495800"/>
              <a:ext cx="994409" cy="60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85709" y="5365750"/>
              <a:ext cx="1285240" cy="1286510"/>
            </a:xfrm>
            <a:custGeom>
              <a:avLst/>
              <a:gdLst/>
              <a:ahLst/>
              <a:cxnLst/>
              <a:rect l="l" t="t" r="r" b="b"/>
              <a:pathLst>
                <a:path w="1285240" h="1286509">
                  <a:moveTo>
                    <a:pt x="1285240" y="0"/>
                  </a:moveTo>
                  <a:lnTo>
                    <a:pt x="0" y="0"/>
                  </a:lnTo>
                  <a:lnTo>
                    <a:pt x="0" y="1286510"/>
                  </a:lnTo>
                  <a:lnTo>
                    <a:pt x="1285240" y="1286510"/>
                  </a:lnTo>
                  <a:close/>
                </a:path>
              </a:pathLst>
            </a:custGeom>
            <a:solidFill>
              <a:srgbClr val="000000">
                <a:alpha val="6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77759" y="5257800"/>
              <a:ext cx="1286509" cy="12865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7391400" y="3810000"/>
            <a:ext cx="1428750" cy="552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09" y="567690"/>
            <a:ext cx="1278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3297A"/>
                </a:solidFill>
              </a:rPr>
              <a:t>Ma</a:t>
            </a:r>
            <a:r>
              <a:rPr spc="-15" dirty="0">
                <a:solidFill>
                  <a:srgbClr val="23297A"/>
                </a:solidFill>
              </a:rPr>
              <a:t>n</a:t>
            </a:r>
            <a:r>
              <a:rPr spc="-10" dirty="0">
                <a:solidFill>
                  <a:srgbClr val="23297A"/>
                </a:solidFill>
              </a:rPr>
              <a:t>a</a:t>
            </a:r>
            <a:r>
              <a:rPr dirty="0">
                <a:solidFill>
                  <a:srgbClr val="23297A"/>
                </a:solidFill>
              </a:rPr>
              <a:t>g</a:t>
            </a:r>
            <a:r>
              <a:rPr spc="-10" dirty="0">
                <a:solidFill>
                  <a:srgbClr val="23297A"/>
                </a:solidFill>
              </a:rPr>
              <a:t>e</a:t>
            </a:r>
            <a:r>
              <a:rPr dirty="0">
                <a:solidFill>
                  <a:srgbClr val="23297A"/>
                </a:solidFill>
              </a:rPr>
              <a:t>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53060" marR="5080" indent="-228600">
              <a:lnSpc>
                <a:spcPct val="93300"/>
              </a:lnSpc>
              <a:spcBef>
                <a:spcPts val="244"/>
              </a:spcBef>
            </a:pPr>
            <a:r>
              <a:rPr dirty="0"/>
              <a:t>A </a:t>
            </a:r>
            <a:r>
              <a:rPr spc="-10" dirty="0"/>
              <a:t>manager </a:t>
            </a:r>
            <a:r>
              <a:rPr spc="-5" dirty="0"/>
              <a:t>is someone </a:t>
            </a:r>
            <a:r>
              <a:rPr spc="-10" dirty="0"/>
              <a:t>whose </a:t>
            </a:r>
            <a:r>
              <a:rPr spc="-5" dirty="0"/>
              <a:t>primary responsibility is </a:t>
            </a:r>
            <a:r>
              <a:rPr dirty="0"/>
              <a:t>to carry </a:t>
            </a:r>
            <a:r>
              <a:rPr spc="-10" dirty="0"/>
              <a:t>out </a:t>
            </a:r>
            <a:r>
              <a:rPr spc="-5" dirty="0"/>
              <a:t>the  </a:t>
            </a:r>
            <a:r>
              <a:rPr spc="-10" dirty="0"/>
              <a:t>management </a:t>
            </a:r>
            <a:r>
              <a:rPr spc="-5" dirty="0"/>
              <a:t>process within an </a:t>
            </a:r>
            <a:r>
              <a:rPr spc="-10" dirty="0"/>
              <a:t>organization </a:t>
            </a:r>
            <a:r>
              <a:rPr dirty="0"/>
              <a:t>to </a:t>
            </a:r>
            <a:r>
              <a:rPr spc="-5" dirty="0"/>
              <a:t>achieve the </a:t>
            </a:r>
            <a:r>
              <a:rPr spc="-10" dirty="0"/>
              <a:t>organizational  goals.</a:t>
            </a:r>
          </a:p>
          <a:p>
            <a:pPr marL="353060" marR="386080" indent="-228600">
              <a:lnSpc>
                <a:spcPts val="2010"/>
              </a:lnSpc>
              <a:spcBef>
                <a:spcPts val="490"/>
              </a:spcBef>
            </a:pPr>
            <a:r>
              <a:rPr spc="-10" dirty="0"/>
              <a:t>Changing </a:t>
            </a:r>
            <a:r>
              <a:rPr spc="-5" dirty="0"/>
              <a:t>nature </a:t>
            </a:r>
            <a:r>
              <a:rPr spc="-10" dirty="0"/>
              <a:t>of organizations and </a:t>
            </a:r>
            <a:r>
              <a:rPr spc="-5" dirty="0"/>
              <a:t>work </a:t>
            </a:r>
            <a:r>
              <a:rPr spc="-10" dirty="0"/>
              <a:t>has </a:t>
            </a:r>
            <a:r>
              <a:rPr spc="-5" dirty="0"/>
              <a:t>blurred the clear </a:t>
            </a:r>
            <a:r>
              <a:rPr spc="-10" dirty="0"/>
              <a:t>lines of  </a:t>
            </a:r>
            <a:r>
              <a:rPr spc="-5" dirty="0"/>
              <a:t>distinction </a:t>
            </a:r>
            <a:r>
              <a:rPr spc="-10" dirty="0"/>
              <a:t>between managers and </a:t>
            </a:r>
            <a:r>
              <a:rPr spc="-5" dirty="0"/>
              <a:t>non-managerial</a:t>
            </a:r>
            <a:r>
              <a:rPr spc="10" dirty="0"/>
              <a:t> </a:t>
            </a:r>
            <a:r>
              <a:rPr spc="-10" dirty="0"/>
              <a:t>employees</a:t>
            </a:r>
          </a:p>
        </p:txBody>
      </p:sp>
      <p:sp>
        <p:nvSpPr>
          <p:cNvPr id="4" name="object 4"/>
          <p:cNvSpPr/>
          <p:nvPr/>
        </p:nvSpPr>
        <p:spPr>
          <a:xfrm>
            <a:off x="3855483" y="2895600"/>
            <a:ext cx="1788396" cy="2734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09" y="567690"/>
            <a:ext cx="2466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3297A"/>
                </a:solidFill>
              </a:rPr>
              <a:t>Managerial</a:t>
            </a:r>
            <a:r>
              <a:rPr spc="-45" dirty="0">
                <a:solidFill>
                  <a:srgbClr val="23297A"/>
                </a:solidFill>
              </a:rPr>
              <a:t> </a:t>
            </a:r>
            <a:r>
              <a:rPr spc="-5" dirty="0">
                <a:solidFill>
                  <a:srgbClr val="23297A"/>
                </a:solidFill>
              </a:rPr>
              <a:t>skills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29000" y="3429000"/>
            <a:ext cx="2362200" cy="381000"/>
          </a:xfrm>
          <a:prstGeom prst="rect">
            <a:avLst/>
          </a:prstGeom>
          <a:solidFill>
            <a:srgbClr val="23297A"/>
          </a:solidFill>
        </p:spPr>
        <p:txBody>
          <a:bodyPr vert="horz" wrap="square" lIns="0" tIns="68580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540"/>
              </a:spcBef>
            </a:pPr>
            <a:r>
              <a:rPr sz="1600" b="1" spc="-5" dirty="0">
                <a:solidFill>
                  <a:srgbClr val="FFFFFF"/>
                </a:solidFill>
                <a:latin typeface="Nimbus Sans L"/>
                <a:cs typeface="Nimbus Sans L"/>
              </a:rPr>
              <a:t>Managerial</a:t>
            </a:r>
            <a:r>
              <a:rPr sz="1600" b="1" spc="-15" dirty="0">
                <a:solidFill>
                  <a:srgbClr val="FFFFFF"/>
                </a:solidFill>
                <a:latin typeface="Nimbus Sans L"/>
                <a:cs typeface="Nimbus Sans 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Nimbus Sans L"/>
                <a:cs typeface="Nimbus Sans L"/>
              </a:rPr>
              <a:t>Skills</a:t>
            </a:r>
            <a:endParaRPr sz="1600">
              <a:latin typeface="Nimbus Sans L"/>
              <a:cs typeface="Nimbus Sans 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4114800"/>
            <a:ext cx="2362200" cy="1371600"/>
          </a:xfrm>
          <a:custGeom>
            <a:avLst/>
            <a:gdLst/>
            <a:ahLst/>
            <a:cxnLst/>
            <a:rect l="l" t="t" r="r" b="b"/>
            <a:pathLst>
              <a:path w="2362200" h="1371600">
                <a:moveTo>
                  <a:pt x="2362200" y="0"/>
                </a:moveTo>
                <a:lnTo>
                  <a:pt x="0" y="0"/>
                </a:lnTo>
                <a:lnTo>
                  <a:pt x="0" y="1371600"/>
                </a:lnTo>
                <a:lnTo>
                  <a:pt x="2362200" y="1371600"/>
                </a:lnTo>
                <a:close/>
              </a:path>
            </a:pathLst>
          </a:custGeom>
          <a:solidFill>
            <a:srgbClr val="2329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7800" y="4114800"/>
            <a:ext cx="2362200" cy="300355"/>
          </a:xfrm>
          <a:prstGeom prst="rect">
            <a:avLst/>
          </a:prstGeom>
          <a:solidFill>
            <a:srgbClr val="23297A"/>
          </a:solidFill>
        </p:spPr>
        <p:txBody>
          <a:bodyPr vert="horz" wrap="square" lIns="0" tIns="77470" rIns="0" bIns="0" rtlCol="0">
            <a:spAutoFit/>
          </a:bodyPr>
          <a:lstStyle/>
          <a:p>
            <a:pPr marL="565150">
              <a:lnSpc>
                <a:spcPts val="1755"/>
              </a:lnSpc>
              <a:spcBef>
                <a:spcPts val="610"/>
              </a:spcBef>
            </a:pPr>
            <a:r>
              <a:rPr sz="1600" spc="-5" dirty="0">
                <a:solidFill>
                  <a:srgbClr val="FFFFFF"/>
                </a:solidFill>
                <a:latin typeface="Nimbus Sans L"/>
                <a:cs typeface="Nimbus Sans L"/>
              </a:rPr>
              <a:t>Primary</a:t>
            </a:r>
            <a:r>
              <a:rPr sz="1600" spc="-10" dirty="0">
                <a:solidFill>
                  <a:srgbClr val="FFFFFF"/>
                </a:solidFill>
                <a:latin typeface="Nimbus Sans L"/>
                <a:cs typeface="Nimbus Sans L"/>
              </a:rPr>
              <a:t> </a:t>
            </a:r>
            <a:r>
              <a:rPr sz="1600" dirty="0">
                <a:solidFill>
                  <a:srgbClr val="FFFFFF"/>
                </a:solidFill>
                <a:latin typeface="Nimbus Sans L"/>
                <a:cs typeface="Nimbus Sans L"/>
              </a:rPr>
              <a:t>Skills</a:t>
            </a:r>
            <a:endParaRPr sz="1600">
              <a:latin typeface="Nimbus Sans L"/>
              <a:cs typeface="Nimbus Sans 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7800" y="4424272"/>
            <a:ext cx="2362200" cy="1062355"/>
          </a:xfrm>
          <a:prstGeom prst="rect">
            <a:avLst/>
          </a:prstGeom>
          <a:solidFill>
            <a:srgbClr val="23297A"/>
          </a:solidFill>
        </p:spPr>
        <p:txBody>
          <a:bodyPr vert="horz" wrap="square" lIns="0" tIns="132080" rIns="0" bIns="0" rtlCol="0">
            <a:spAutoFit/>
          </a:bodyPr>
          <a:lstStyle/>
          <a:p>
            <a:pPr marL="218440" indent="-128905">
              <a:lnSpc>
                <a:spcPct val="100000"/>
              </a:lnSpc>
              <a:spcBef>
                <a:spcPts val="1040"/>
              </a:spcBef>
              <a:buChar char="•"/>
              <a:tabLst>
                <a:tab pos="218440" algn="l"/>
              </a:tabLst>
            </a:pPr>
            <a:r>
              <a:rPr sz="1600" spc="-5" dirty="0">
                <a:solidFill>
                  <a:srgbClr val="FFFFFF"/>
                </a:solidFill>
                <a:latin typeface="Nimbus Sans L"/>
                <a:cs typeface="Nimbus Sans L"/>
              </a:rPr>
              <a:t>Conceptual </a:t>
            </a:r>
            <a:r>
              <a:rPr sz="1600" dirty="0">
                <a:solidFill>
                  <a:srgbClr val="FFFFFF"/>
                </a:solidFill>
                <a:latin typeface="Nimbus Sans L"/>
                <a:cs typeface="Nimbus Sans L"/>
              </a:rPr>
              <a:t>Skill</a:t>
            </a:r>
            <a:endParaRPr sz="1600">
              <a:latin typeface="Nimbus Sans L"/>
              <a:cs typeface="Nimbus Sans L"/>
            </a:endParaRPr>
          </a:p>
          <a:p>
            <a:pPr marL="218440" indent="-128905">
              <a:lnSpc>
                <a:spcPts val="1914"/>
              </a:lnSpc>
              <a:buChar char="•"/>
              <a:tabLst>
                <a:tab pos="218440" algn="l"/>
              </a:tabLst>
            </a:pPr>
            <a:r>
              <a:rPr sz="1600" spc="-5" dirty="0">
                <a:solidFill>
                  <a:srgbClr val="FFFFFF"/>
                </a:solidFill>
                <a:latin typeface="Nimbus Sans L"/>
                <a:cs typeface="Nimbus Sans L"/>
              </a:rPr>
              <a:t>Technical</a:t>
            </a:r>
            <a:r>
              <a:rPr sz="1600" spc="-15" dirty="0">
                <a:solidFill>
                  <a:srgbClr val="FFFFFF"/>
                </a:solidFill>
                <a:latin typeface="Nimbus Sans L"/>
                <a:cs typeface="Nimbus Sans L"/>
              </a:rPr>
              <a:t> </a:t>
            </a:r>
            <a:r>
              <a:rPr sz="1600" dirty="0">
                <a:solidFill>
                  <a:srgbClr val="FFFFFF"/>
                </a:solidFill>
                <a:latin typeface="Nimbus Sans L"/>
                <a:cs typeface="Nimbus Sans L"/>
              </a:rPr>
              <a:t>Skill</a:t>
            </a:r>
            <a:endParaRPr sz="1600">
              <a:latin typeface="Nimbus Sans L"/>
              <a:cs typeface="Nimbus Sans L"/>
            </a:endParaRPr>
          </a:p>
          <a:p>
            <a:pPr marL="274320" indent="-184785">
              <a:lnSpc>
                <a:spcPts val="1914"/>
              </a:lnSpc>
              <a:buChar char="•"/>
              <a:tabLst>
                <a:tab pos="274320" algn="l"/>
              </a:tabLst>
            </a:pPr>
            <a:r>
              <a:rPr sz="1600" spc="-5" dirty="0">
                <a:solidFill>
                  <a:srgbClr val="FFFFFF"/>
                </a:solidFill>
                <a:latin typeface="Nimbus Sans L"/>
                <a:cs typeface="Nimbus Sans L"/>
              </a:rPr>
              <a:t>Human</a:t>
            </a:r>
            <a:r>
              <a:rPr sz="1600" spc="-20" dirty="0">
                <a:solidFill>
                  <a:srgbClr val="FFFFFF"/>
                </a:solidFill>
                <a:latin typeface="Nimbus Sans L"/>
                <a:cs typeface="Nimbus Sans L"/>
              </a:rPr>
              <a:t> </a:t>
            </a:r>
            <a:r>
              <a:rPr sz="1600" dirty="0">
                <a:solidFill>
                  <a:srgbClr val="FFFFFF"/>
                </a:solidFill>
                <a:latin typeface="Nimbus Sans L"/>
                <a:cs typeface="Nimbus Sans L"/>
              </a:rPr>
              <a:t>Skill</a:t>
            </a:r>
            <a:endParaRPr sz="1600">
              <a:latin typeface="Nimbus Sans L"/>
              <a:cs typeface="Nimbus Sans 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16660" y="3810000"/>
            <a:ext cx="6863080" cy="1907539"/>
            <a:chOff x="1216660" y="3810000"/>
            <a:chExt cx="6863080" cy="1907539"/>
          </a:xfrm>
        </p:grpSpPr>
        <p:sp>
          <p:nvSpPr>
            <p:cNvPr id="8" name="object 8"/>
            <p:cNvSpPr/>
            <p:nvPr/>
          </p:nvSpPr>
          <p:spPr>
            <a:xfrm>
              <a:off x="2571750" y="4001770"/>
              <a:ext cx="114300" cy="1130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16660" y="3809999"/>
              <a:ext cx="6863080" cy="1907539"/>
            </a:xfrm>
            <a:custGeom>
              <a:avLst/>
              <a:gdLst/>
              <a:ahLst/>
              <a:cxnLst/>
              <a:rect l="l" t="t" r="r" b="b"/>
              <a:pathLst>
                <a:path w="6863080" h="1907539">
                  <a:moveTo>
                    <a:pt x="6863080" y="74930"/>
                  </a:moveTo>
                  <a:lnTo>
                    <a:pt x="6861810" y="74930"/>
                  </a:lnTo>
                  <a:lnTo>
                    <a:pt x="6861810" y="73660"/>
                  </a:lnTo>
                  <a:lnTo>
                    <a:pt x="6859270" y="73660"/>
                  </a:lnTo>
                  <a:lnTo>
                    <a:pt x="5450840" y="73660"/>
                  </a:lnTo>
                  <a:lnTo>
                    <a:pt x="5448300" y="73660"/>
                  </a:lnTo>
                  <a:lnTo>
                    <a:pt x="5448300" y="74930"/>
                  </a:lnTo>
                  <a:lnTo>
                    <a:pt x="5447030" y="74930"/>
                  </a:lnTo>
                  <a:lnTo>
                    <a:pt x="5447030" y="76200"/>
                  </a:lnTo>
                  <a:lnTo>
                    <a:pt x="5445760" y="77470"/>
                  </a:lnTo>
                  <a:lnTo>
                    <a:pt x="5450840" y="77470"/>
                  </a:lnTo>
                  <a:lnTo>
                    <a:pt x="5450840" y="82550"/>
                  </a:lnTo>
                  <a:lnTo>
                    <a:pt x="6854190" y="82550"/>
                  </a:lnTo>
                  <a:lnTo>
                    <a:pt x="6854190" y="1898650"/>
                  </a:lnTo>
                  <a:lnTo>
                    <a:pt x="3398520" y="1898650"/>
                  </a:lnTo>
                  <a:lnTo>
                    <a:pt x="3398520" y="0"/>
                  </a:lnTo>
                  <a:lnTo>
                    <a:pt x="3388360" y="0"/>
                  </a:lnTo>
                  <a:lnTo>
                    <a:pt x="3388360" y="1898650"/>
                  </a:lnTo>
                  <a:lnTo>
                    <a:pt x="8890" y="1898650"/>
                  </a:lnTo>
                  <a:lnTo>
                    <a:pt x="8890" y="82550"/>
                  </a:lnTo>
                  <a:lnTo>
                    <a:pt x="1407160" y="82550"/>
                  </a:lnTo>
                  <a:lnTo>
                    <a:pt x="1407160" y="214630"/>
                  </a:lnTo>
                  <a:lnTo>
                    <a:pt x="1417320" y="214630"/>
                  </a:lnTo>
                  <a:lnTo>
                    <a:pt x="1417320" y="77470"/>
                  </a:lnTo>
                  <a:lnTo>
                    <a:pt x="1416050" y="76200"/>
                  </a:lnTo>
                  <a:lnTo>
                    <a:pt x="1416050" y="74930"/>
                  </a:lnTo>
                  <a:lnTo>
                    <a:pt x="1414780" y="74930"/>
                  </a:lnTo>
                  <a:lnTo>
                    <a:pt x="1414780" y="73660"/>
                  </a:lnTo>
                  <a:lnTo>
                    <a:pt x="1412240" y="73660"/>
                  </a:lnTo>
                  <a:lnTo>
                    <a:pt x="3810" y="73660"/>
                  </a:lnTo>
                  <a:lnTo>
                    <a:pt x="1270" y="73660"/>
                  </a:lnTo>
                  <a:lnTo>
                    <a:pt x="1270" y="74930"/>
                  </a:lnTo>
                  <a:lnTo>
                    <a:pt x="0" y="74930"/>
                  </a:lnTo>
                  <a:lnTo>
                    <a:pt x="0" y="77470"/>
                  </a:lnTo>
                  <a:lnTo>
                    <a:pt x="0" y="1903730"/>
                  </a:lnTo>
                  <a:lnTo>
                    <a:pt x="0" y="1906270"/>
                  </a:lnTo>
                  <a:lnTo>
                    <a:pt x="1270" y="1906270"/>
                  </a:lnTo>
                  <a:lnTo>
                    <a:pt x="2540" y="1907540"/>
                  </a:lnTo>
                  <a:lnTo>
                    <a:pt x="6861810" y="1907540"/>
                  </a:lnTo>
                  <a:lnTo>
                    <a:pt x="6861810" y="1906270"/>
                  </a:lnTo>
                  <a:lnTo>
                    <a:pt x="6863080" y="1906270"/>
                  </a:lnTo>
                  <a:lnTo>
                    <a:pt x="6863080" y="1903730"/>
                  </a:lnTo>
                  <a:lnTo>
                    <a:pt x="6863080" y="77470"/>
                  </a:lnTo>
                  <a:lnTo>
                    <a:pt x="6863080" y="7493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11619" y="4001770"/>
              <a:ext cx="113029" cy="113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62419" y="3887469"/>
              <a:ext cx="10160" cy="137160"/>
            </a:xfrm>
            <a:custGeom>
              <a:avLst/>
              <a:gdLst/>
              <a:ahLst/>
              <a:cxnLst/>
              <a:rect l="l" t="t" r="r" b="b"/>
              <a:pathLst>
                <a:path w="10159" h="137160">
                  <a:moveTo>
                    <a:pt x="10159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0159" y="13715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95400" y="4419600"/>
              <a:ext cx="2590800" cy="0"/>
            </a:xfrm>
            <a:custGeom>
              <a:avLst/>
              <a:gdLst/>
              <a:ahLst/>
              <a:cxnLst/>
              <a:rect l="l" t="t" r="r" b="b"/>
              <a:pathLst>
                <a:path w="2590800">
                  <a:moveTo>
                    <a:pt x="0" y="0"/>
                  </a:moveTo>
                  <a:lnTo>
                    <a:pt x="2590800" y="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86400" y="4114800"/>
              <a:ext cx="2362200" cy="1371600"/>
            </a:xfrm>
            <a:custGeom>
              <a:avLst/>
              <a:gdLst/>
              <a:ahLst/>
              <a:cxnLst/>
              <a:rect l="l" t="t" r="r" b="b"/>
              <a:pathLst>
                <a:path w="2362200" h="1371600">
                  <a:moveTo>
                    <a:pt x="23622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2362200" y="1371600"/>
                  </a:lnTo>
                  <a:close/>
                </a:path>
              </a:pathLst>
            </a:custGeom>
            <a:solidFill>
              <a:srgbClr val="2329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86400" y="4114800"/>
            <a:ext cx="2362200" cy="300355"/>
          </a:xfrm>
          <a:prstGeom prst="rect">
            <a:avLst/>
          </a:prstGeom>
          <a:solidFill>
            <a:srgbClr val="23297A"/>
          </a:solidFill>
        </p:spPr>
        <p:txBody>
          <a:bodyPr vert="horz" wrap="square" lIns="0" tIns="77470" rIns="0" bIns="0" rtlCol="0">
            <a:spAutoFit/>
          </a:bodyPr>
          <a:lstStyle/>
          <a:p>
            <a:pPr marL="429259">
              <a:lnSpc>
                <a:spcPts val="1755"/>
              </a:lnSpc>
              <a:spcBef>
                <a:spcPts val="610"/>
              </a:spcBef>
            </a:pPr>
            <a:r>
              <a:rPr sz="1600" spc="-5" dirty="0">
                <a:solidFill>
                  <a:srgbClr val="FFFFFF"/>
                </a:solidFill>
                <a:latin typeface="Nimbus Sans L"/>
                <a:cs typeface="Nimbus Sans L"/>
              </a:rPr>
              <a:t>Secondary</a:t>
            </a:r>
            <a:r>
              <a:rPr sz="1600" spc="-10" dirty="0">
                <a:solidFill>
                  <a:srgbClr val="FFFFFF"/>
                </a:solidFill>
                <a:latin typeface="Nimbus Sans L"/>
                <a:cs typeface="Nimbus Sans 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Nimbus Sans L"/>
                <a:cs typeface="Nimbus Sans L"/>
              </a:rPr>
              <a:t>Skills</a:t>
            </a:r>
            <a:endParaRPr sz="1600">
              <a:latin typeface="Nimbus Sans L"/>
              <a:cs typeface="Nimbus Sans 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86400" y="4424272"/>
            <a:ext cx="2362200" cy="1062355"/>
          </a:xfrm>
          <a:prstGeom prst="rect">
            <a:avLst/>
          </a:prstGeom>
          <a:solidFill>
            <a:srgbClr val="23297A"/>
          </a:solidFill>
        </p:spPr>
        <p:txBody>
          <a:bodyPr vert="horz" wrap="square" lIns="0" tIns="132080" rIns="0" bIns="0" rtlCol="0">
            <a:spAutoFit/>
          </a:bodyPr>
          <a:lstStyle/>
          <a:p>
            <a:pPr marL="217170" indent="-127000">
              <a:lnSpc>
                <a:spcPct val="100000"/>
              </a:lnSpc>
              <a:spcBef>
                <a:spcPts val="1040"/>
              </a:spcBef>
              <a:buChar char="•"/>
              <a:tabLst>
                <a:tab pos="217170" algn="l"/>
              </a:tabLst>
            </a:pPr>
            <a:r>
              <a:rPr sz="1600" spc="-5" dirty="0">
                <a:solidFill>
                  <a:srgbClr val="FFFFFF"/>
                </a:solidFill>
                <a:latin typeface="Nimbus Sans L"/>
                <a:cs typeface="Nimbus Sans L"/>
              </a:rPr>
              <a:t>Design</a:t>
            </a:r>
            <a:r>
              <a:rPr sz="1600" spc="-15" dirty="0">
                <a:solidFill>
                  <a:srgbClr val="FFFFFF"/>
                </a:solidFill>
                <a:latin typeface="Nimbus Sans L"/>
                <a:cs typeface="Nimbus Sans L"/>
              </a:rPr>
              <a:t> </a:t>
            </a:r>
            <a:r>
              <a:rPr sz="1600" dirty="0">
                <a:solidFill>
                  <a:srgbClr val="FFFFFF"/>
                </a:solidFill>
                <a:latin typeface="Nimbus Sans L"/>
                <a:cs typeface="Nimbus Sans L"/>
              </a:rPr>
              <a:t>Skill</a:t>
            </a:r>
            <a:endParaRPr sz="1600">
              <a:latin typeface="Nimbus Sans L"/>
              <a:cs typeface="Nimbus Sans L"/>
            </a:endParaRPr>
          </a:p>
          <a:p>
            <a:pPr marL="217170" indent="-127000">
              <a:lnSpc>
                <a:spcPts val="1914"/>
              </a:lnSpc>
              <a:buChar char="•"/>
              <a:tabLst>
                <a:tab pos="217170" algn="l"/>
              </a:tabLst>
            </a:pPr>
            <a:r>
              <a:rPr sz="1600" spc="-5" dirty="0">
                <a:solidFill>
                  <a:srgbClr val="FFFFFF"/>
                </a:solidFill>
                <a:latin typeface="Nimbus Sans L"/>
                <a:cs typeface="Nimbus Sans L"/>
              </a:rPr>
              <a:t>Communication</a:t>
            </a:r>
            <a:r>
              <a:rPr sz="1600" spc="-25" dirty="0">
                <a:solidFill>
                  <a:srgbClr val="FFFFFF"/>
                </a:solidFill>
                <a:latin typeface="Nimbus Sans L"/>
                <a:cs typeface="Nimbus Sans L"/>
              </a:rPr>
              <a:t> </a:t>
            </a:r>
            <a:r>
              <a:rPr sz="1600" dirty="0">
                <a:solidFill>
                  <a:srgbClr val="FFFFFF"/>
                </a:solidFill>
                <a:latin typeface="Nimbus Sans L"/>
                <a:cs typeface="Nimbus Sans L"/>
              </a:rPr>
              <a:t>Skill</a:t>
            </a:r>
            <a:endParaRPr sz="1600">
              <a:latin typeface="Nimbus Sans L"/>
              <a:cs typeface="Nimbus Sans L"/>
            </a:endParaRPr>
          </a:p>
          <a:p>
            <a:pPr marL="217170" indent="-127000">
              <a:lnSpc>
                <a:spcPts val="1914"/>
              </a:lnSpc>
              <a:buChar char="•"/>
              <a:tabLst>
                <a:tab pos="217170" algn="l"/>
              </a:tabLst>
            </a:pPr>
            <a:r>
              <a:rPr sz="1600" spc="-5" dirty="0">
                <a:solidFill>
                  <a:srgbClr val="FFFFFF"/>
                </a:solidFill>
                <a:latin typeface="Nimbus Sans L"/>
                <a:cs typeface="Nimbus Sans L"/>
              </a:rPr>
              <a:t>Leadership</a:t>
            </a:r>
            <a:r>
              <a:rPr sz="1600" spc="-10" dirty="0">
                <a:solidFill>
                  <a:srgbClr val="FFFFFF"/>
                </a:solidFill>
                <a:latin typeface="Nimbus Sans L"/>
                <a:cs typeface="Nimbus Sans 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Nimbus Sans L"/>
                <a:cs typeface="Nimbus Sans L"/>
              </a:rPr>
              <a:t>Skill</a:t>
            </a:r>
            <a:endParaRPr sz="1600">
              <a:latin typeface="Nimbus Sans L"/>
              <a:cs typeface="Nimbus Sans 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10200" y="4419600"/>
            <a:ext cx="2590800" cy="0"/>
          </a:xfrm>
          <a:custGeom>
            <a:avLst/>
            <a:gdLst/>
            <a:ahLst/>
            <a:cxnLst/>
            <a:rect l="l" t="t" r="r" b="b"/>
            <a:pathLst>
              <a:path w="2590800">
                <a:moveTo>
                  <a:pt x="0" y="0"/>
                </a:moveTo>
                <a:lnTo>
                  <a:pt x="25908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31259" y="1668779"/>
            <a:ext cx="1762760" cy="17691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09" y="567690"/>
            <a:ext cx="3517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3297A"/>
                </a:solidFill>
              </a:rPr>
              <a:t>Managerial skills</a:t>
            </a:r>
            <a:r>
              <a:rPr spc="-25" dirty="0">
                <a:solidFill>
                  <a:srgbClr val="23297A"/>
                </a:solidFill>
              </a:rPr>
              <a:t> </a:t>
            </a:r>
            <a:r>
              <a:rPr spc="-5" dirty="0">
                <a:solidFill>
                  <a:srgbClr val="23297A"/>
                </a:solidFill>
              </a:rPr>
              <a:t>Cont’d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209" y="1258570"/>
            <a:ext cx="6343015" cy="1522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350"/>
              </a:lnSpc>
              <a:spcBef>
                <a:spcPts val="100"/>
              </a:spcBef>
            </a:pPr>
            <a:r>
              <a:rPr sz="2000" b="1" dirty="0">
                <a:latin typeface="Nimbus Sans L"/>
                <a:cs typeface="Nimbus Sans L"/>
              </a:rPr>
              <a:t>Conceptual</a:t>
            </a:r>
            <a:r>
              <a:rPr sz="2000" b="1" spc="-20" dirty="0">
                <a:latin typeface="Nimbus Sans L"/>
                <a:cs typeface="Nimbus Sans L"/>
              </a:rPr>
              <a:t> </a:t>
            </a:r>
            <a:r>
              <a:rPr sz="2000" b="1" spc="-5" dirty="0">
                <a:latin typeface="Nimbus Sans L"/>
                <a:cs typeface="Nimbus Sans L"/>
              </a:rPr>
              <a:t>skills:</a:t>
            </a:r>
            <a:endParaRPr sz="2000">
              <a:latin typeface="Nimbus Sans L"/>
              <a:cs typeface="Nimbus Sans L"/>
            </a:endParaRPr>
          </a:p>
          <a:p>
            <a:pPr marL="355600" marR="40640" indent="-342900" algn="just">
              <a:lnSpc>
                <a:spcPct val="74500"/>
              </a:lnSpc>
              <a:spcBef>
                <a:spcPts val="500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Nimbus Sans L"/>
                <a:cs typeface="Nimbus Sans L"/>
              </a:rPr>
              <a:t>This refers </a:t>
            </a:r>
            <a:r>
              <a:rPr sz="1800" dirty="0">
                <a:latin typeface="Nimbus Sans L"/>
                <a:cs typeface="Nimbus Sans L"/>
              </a:rPr>
              <a:t>to </a:t>
            </a:r>
            <a:r>
              <a:rPr sz="1800" spc="-5" dirty="0">
                <a:latin typeface="Nimbus Sans L"/>
                <a:cs typeface="Nimbus Sans L"/>
              </a:rPr>
              <a:t>the ability </a:t>
            </a:r>
            <a:r>
              <a:rPr sz="1800" dirty="0">
                <a:latin typeface="Nimbus Sans L"/>
                <a:cs typeface="Nimbus Sans L"/>
              </a:rPr>
              <a:t>to </a:t>
            </a:r>
            <a:r>
              <a:rPr sz="1800" spc="-5" dirty="0">
                <a:latin typeface="Nimbus Sans L"/>
                <a:cs typeface="Nimbus Sans L"/>
              </a:rPr>
              <a:t>think </a:t>
            </a:r>
            <a:r>
              <a:rPr sz="1800" spc="-10" dirty="0">
                <a:latin typeface="Nimbus Sans L"/>
                <a:cs typeface="Nimbus Sans L"/>
              </a:rPr>
              <a:t>and </a:t>
            </a:r>
            <a:r>
              <a:rPr sz="1800" spc="-5" dirty="0">
                <a:latin typeface="Nimbus Sans L"/>
                <a:cs typeface="Nimbus Sans L"/>
              </a:rPr>
              <a:t>conceptualize abstract  situations. These abilities are </a:t>
            </a:r>
            <a:r>
              <a:rPr sz="1800" spc="-10" dirty="0">
                <a:latin typeface="Nimbus Sans L"/>
                <a:cs typeface="Nimbus Sans L"/>
              </a:rPr>
              <a:t>required </a:t>
            </a:r>
            <a:r>
              <a:rPr sz="1800" spc="-5" dirty="0">
                <a:latin typeface="Nimbus Sans L"/>
                <a:cs typeface="Nimbus Sans L"/>
              </a:rPr>
              <a:t>for making complex  </a:t>
            </a:r>
            <a:r>
              <a:rPr sz="1800" spc="-10" dirty="0">
                <a:latin typeface="Nimbus Sans L"/>
                <a:cs typeface="Nimbus Sans L"/>
              </a:rPr>
              <a:t>decisions.</a:t>
            </a:r>
            <a:endParaRPr sz="1800">
              <a:latin typeface="Nimbus Sans L"/>
              <a:cs typeface="Nimbus Sans L"/>
            </a:endParaRPr>
          </a:p>
          <a:p>
            <a:pPr marL="12700" algn="just">
              <a:lnSpc>
                <a:spcPts val="2000"/>
              </a:lnSpc>
            </a:pPr>
            <a:r>
              <a:rPr sz="1800" dirty="0">
                <a:latin typeface="Nimbus Sans L"/>
                <a:cs typeface="Nimbus Sans L"/>
              </a:rPr>
              <a:t>In short </a:t>
            </a:r>
            <a:r>
              <a:rPr sz="1800" spc="-5" dirty="0">
                <a:latin typeface="Nimbus Sans L"/>
                <a:cs typeface="Nimbus Sans L"/>
              </a:rPr>
              <a:t>it</a:t>
            </a:r>
            <a:r>
              <a:rPr sz="1800" spc="-10" dirty="0">
                <a:latin typeface="Nimbus Sans L"/>
                <a:cs typeface="Nimbus Sans L"/>
              </a:rPr>
              <a:t> </a:t>
            </a:r>
            <a:r>
              <a:rPr sz="1800" spc="-5" dirty="0">
                <a:latin typeface="Nimbus Sans L"/>
                <a:cs typeface="Nimbus Sans L"/>
              </a:rPr>
              <a:t>is:</a:t>
            </a:r>
            <a:endParaRPr sz="1800">
              <a:latin typeface="Nimbus Sans L"/>
              <a:cs typeface="Nimbus Sans L"/>
            </a:endParaRPr>
          </a:p>
          <a:p>
            <a:pPr marL="355600" indent="-342900" algn="just">
              <a:lnSpc>
                <a:spcPts val="2110"/>
              </a:lnSpc>
              <a:buChar char="•"/>
              <a:tabLst>
                <a:tab pos="355600" algn="l"/>
              </a:tabLst>
            </a:pPr>
            <a:r>
              <a:rPr sz="1800" spc="-5" dirty="0">
                <a:latin typeface="Nimbus Sans L"/>
                <a:cs typeface="Nimbus Sans L"/>
              </a:rPr>
              <a:t>The mental capacity </a:t>
            </a:r>
            <a:r>
              <a:rPr sz="1800" dirty="0">
                <a:latin typeface="Nimbus Sans L"/>
                <a:cs typeface="Nimbus Sans L"/>
              </a:rPr>
              <a:t>to </a:t>
            </a:r>
            <a:r>
              <a:rPr sz="1800" spc="-10" dirty="0">
                <a:latin typeface="Nimbus Sans L"/>
                <a:cs typeface="Nimbus Sans L"/>
              </a:rPr>
              <a:t>develop plans, </a:t>
            </a:r>
            <a:r>
              <a:rPr sz="1800" spc="-5" dirty="0">
                <a:latin typeface="Nimbus Sans L"/>
                <a:cs typeface="Nimbus Sans L"/>
              </a:rPr>
              <a:t>strategies </a:t>
            </a:r>
            <a:r>
              <a:rPr sz="1800" spc="-10" dirty="0">
                <a:latin typeface="Nimbus Sans L"/>
                <a:cs typeface="Nimbus Sans L"/>
              </a:rPr>
              <a:t>and</a:t>
            </a:r>
            <a:r>
              <a:rPr sz="1800" spc="40" dirty="0">
                <a:latin typeface="Nimbus Sans L"/>
                <a:cs typeface="Nimbus Sans L"/>
              </a:rPr>
              <a:t> </a:t>
            </a:r>
            <a:r>
              <a:rPr sz="1800" spc="-5" dirty="0">
                <a:latin typeface="Nimbus Sans L"/>
                <a:cs typeface="Nimbus Sans L"/>
              </a:rPr>
              <a:t>vision</a:t>
            </a:r>
            <a:endParaRPr sz="1800">
              <a:latin typeface="Nimbus Sans L"/>
              <a:cs typeface="Nimbus Sans 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3666490"/>
            <a:ext cx="7040880" cy="172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45"/>
              </a:lnSpc>
              <a:spcBef>
                <a:spcPts val="100"/>
              </a:spcBef>
            </a:pPr>
            <a:r>
              <a:rPr sz="2000" b="1" dirty="0">
                <a:latin typeface="Nimbus Sans L"/>
                <a:cs typeface="Nimbus Sans L"/>
              </a:rPr>
              <a:t>Human </a:t>
            </a:r>
            <a:r>
              <a:rPr sz="2000" b="1" spc="-5" dirty="0">
                <a:latin typeface="Nimbus Sans L"/>
                <a:cs typeface="Nimbus Sans L"/>
              </a:rPr>
              <a:t>or </a:t>
            </a:r>
            <a:r>
              <a:rPr sz="2000" b="1" dirty="0">
                <a:latin typeface="Nimbus Sans L"/>
                <a:cs typeface="Nimbus Sans L"/>
              </a:rPr>
              <a:t>interpersonal</a:t>
            </a:r>
            <a:r>
              <a:rPr sz="2000" b="1" spc="-25" dirty="0">
                <a:latin typeface="Nimbus Sans L"/>
                <a:cs typeface="Nimbus Sans L"/>
              </a:rPr>
              <a:t> </a:t>
            </a:r>
            <a:r>
              <a:rPr sz="2000" b="1" spc="-5" dirty="0">
                <a:latin typeface="Nimbus Sans L"/>
                <a:cs typeface="Nimbus Sans L"/>
              </a:rPr>
              <a:t>skills:</a:t>
            </a:r>
            <a:endParaRPr sz="2000">
              <a:latin typeface="Nimbus Sans L"/>
              <a:cs typeface="Nimbus Sans L"/>
            </a:endParaRPr>
          </a:p>
          <a:p>
            <a:pPr marL="355600" marR="5080" indent="-342900">
              <a:lnSpc>
                <a:spcPct val="74500"/>
              </a:lnSpc>
              <a:spcBef>
                <a:spcPts val="495"/>
              </a:spcBef>
              <a:buFont typeface="Nimbus Sans L"/>
              <a:buChar char="•"/>
              <a:tabLst>
                <a:tab pos="418465" algn="l"/>
                <a:tab pos="419100" algn="l"/>
              </a:tabLst>
            </a:pPr>
            <a:r>
              <a:rPr dirty="0"/>
              <a:t>	</a:t>
            </a:r>
            <a:r>
              <a:rPr sz="1800" spc="-5" dirty="0">
                <a:latin typeface="Nimbus Sans L"/>
                <a:cs typeface="Nimbus Sans L"/>
              </a:rPr>
              <a:t>This </a:t>
            </a:r>
            <a:r>
              <a:rPr sz="1800" spc="-10" dirty="0">
                <a:latin typeface="Nimbus Sans L"/>
                <a:cs typeface="Nimbus Sans L"/>
              </a:rPr>
              <a:t>includes </a:t>
            </a:r>
            <a:r>
              <a:rPr sz="1800" spc="-5" dirty="0">
                <a:latin typeface="Nimbus Sans L"/>
                <a:cs typeface="Nimbus Sans L"/>
              </a:rPr>
              <a:t>the ability </a:t>
            </a:r>
            <a:r>
              <a:rPr sz="1800" dirty="0">
                <a:latin typeface="Nimbus Sans L"/>
                <a:cs typeface="Nimbus Sans L"/>
              </a:rPr>
              <a:t>to </a:t>
            </a:r>
            <a:r>
              <a:rPr sz="1800" spc="-10" dirty="0">
                <a:latin typeface="Nimbus Sans L"/>
                <a:cs typeface="Nimbus Sans L"/>
              </a:rPr>
              <a:t>understand other people </a:t>
            </a:r>
            <a:r>
              <a:rPr sz="1800" spc="-5" dirty="0">
                <a:latin typeface="Nimbus Sans L"/>
                <a:cs typeface="Nimbus Sans L"/>
              </a:rPr>
              <a:t>and interact  </a:t>
            </a:r>
            <a:r>
              <a:rPr sz="1800" spc="-10" dirty="0">
                <a:latin typeface="Nimbus Sans L"/>
                <a:cs typeface="Nimbus Sans L"/>
              </a:rPr>
              <a:t>effectively </a:t>
            </a:r>
            <a:r>
              <a:rPr sz="1800" spc="-5" dirty="0">
                <a:latin typeface="Nimbus Sans L"/>
                <a:cs typeface="Nimbus Sans L"/>
              </a:rPr>
              <a:t>with them. The </a:t>
            </a:r>
            <a:r>
              <a:rPr sz="1800" spc="-10" dirty="0">
                <a:latin typeface="Nimbus Sans L"/>
                <a:cs typeface="Nimbus Sans L"/>
              </a:rPr>
              <a:t>human </a:t>
            </a:r>
            <a:r>
              <a:rPr sz="1800" spc="-5" dirty="0">
                <a:latin typeface="Nimbus Sans L"/>
                <a:cs typeface="Nimbus Sans L"/>
              </a:rPr>
              <a:t>skills are </a:t>
            </a:r>
            <a:r>
              <a:rPr sz="1800" spc="-10" dirty="0">
                <a:latin typeface="Nimbus Sans L"/>
                <a:cs typeface="Nimbus Sans L"/>
              </a:rPr>
              <a:t>also </a:t>
            </a:r>
            <a:r>
              <a:rPr sz="1800" spc="-5" dirty="0">
                <a:latin typeface="Nimbus Sans L"/>
                <a:cs typeface="Nimbus Sans L"/>
              </a:rPr>
              <a:t>important in  creation </a:t>
            </a:r>
            <a:r>
              <a:rPr sz="1800" spc="-10" dirty="0">
                <a:latin typeface="Nimbus Sans L"/>
                <a:cs typeface="Nimbus Sans L"/>
              </a:rPr>
              <a:t>of </a:t>
            </a:r>
            <a:r>
              <a:rPr sz="1800" spc="-5" dirty="0">
                <a:latin typeface="Nimbus Sans L"/>
                <a:cs typeface="Nimbus Sans L"/>
              </a:rPr>
              <a:t>an </a:t>
            </a:r>
            <a:r>
              <a:rPr sz="1800" spc="-10" dirty="0">
                <a:latin typeface="Nimbus Sans L"/>
                <a:cs typeface="Nimbus Sans L"/>
              </a:rPr>
              <a:t>environment </a:t>
            </a:r>
            <a:r>
              <a:rPr sz="1800" spc="-5" dirty="0">
                <a:latin typeface="Nimbus Sans L"/>
                <a:cs typeface="Nimbus Sans L"/>
              </a:rPr>
              <a:t>in which </a:t>
            </a:r>
            <a:r>
              <a:rPr sz="1800" spc="-10" dirty="0">
                <a:latin typeface="Nimbus Sans L"/>
                <a:cs typeface="Nimbus Sans L"/>
              </a:rPr>
              <a:t>people </a:t>
            </a:r>
            <a:r>
              <a:rPr sz="1800" spc="-5" dirty="0">
                <a:latin typeface="Nimbus Sans L"/>
                <a:cs typeface="Nimbus Sans L"/>
              </a:rPr>
              <a:t>feel secure </a:t>
            </a:r>
            <a:r>
              <a:rPr sz="1800" spc="-10" dirty="0">
                <a:latin typeface="Nimbus Sans L"/>
                <a:cs typeface="Nimbus Sans L"/>
              </a:rPr>
              <a:t>and </a:t>
            </a:r>
            <a:r>
              <a:rPr sz="1800" spc="-5" dirty="0">
                <a:latin typeface="Nimbus Sans L"/>
                <a:cs typeface="Nimbus Sans L"/>
              </a:rPr>
              <a:t>free </a:t>
            </a:r>
            <a:r>
              <a:rPr sz="1800" dirty="0">
                <a:latin typeface="Nimbus Sans L"/>
                <a:cs typeface="Nimbus Sans L"/>
              </a:rPr>
              <a:t>to  </a:t>
            </a:r>
            <a:r>
              <a:rPr sz="1800" spc="-5" dirty="0">
                <a:latin typeface="Nimbus Sans L"/>
                <a:cs typeface="Nimbus Sans L"/>
              </a:rPr>
              <a:t>express their</a:t>
            </a:r>
            <a:r>
              <a:rPr sz="1800" spc="5" dirty="0">
                <a:latin typeface="Nimbus Sans L"/>
                <a:cs typeface="Nimbus Sans L"/>
              </a:rPr>
              <a:t> </a:t>
            </a:r>
            <a:r>
              <a:rPr sz="1800" spc="-10" dirty="0">
                <a:latin typeface="Nimbus Sans L"/>
                <a:cs typeface="Nimbus Sans L"/>
              </a:rPr>
              <a:t>opinions.</a:t>
            </a:r>
            <a:endParaRPr sz="1800">
              <a:latin typeface="Nimbus Sans L"/>
              <a:cs typeface="Nimbus Sans L"/>
            </a:endParaRPr>
          </a:p>
          <a:p>
            <a:pPr marL="12700">
              <a:lnSpc>
                <a:spcPts val="2010"/>
              </a:lnSpc>
            </a:pPr>
            <a:r>
              <a:rPr sz="1800" dirty="0">
                <a:latin typeface="Nimbus Sans L"/>
                <a:cs typeface="Nimbus Sans L"/>
              </a:rPr>
              <a:t>In short </a:t>
            </a:r>
            <a:r>
              <a:rPr sz="1800" spc="-5" dirty="0">
                <a:latin typeface="Nimbus Sans L"/>
                <a:cs typeface="Nimbus Sans L"/>
              </a:rPr>
              <a:t>it</a:t>
            </a:r>
            <a:r>
              <a:rPr sz="1800" spc="-10" dirty="0">
                <a:latin typeface="Nimbus Sans L"/>
                <a:cs typeface="Nimbus Sans L"/>
              </a:rPr>
              <a:t> </a:t>
            </a:r>
            <a:r>
              <a:rPr sz="1800" spc="-5" dirty="0">
                <a:latin typeface="Nimbus Sans L"/>
                <a:cs typeface="Nimbus Sans L"/>
              </a:rPr>
              <a:t>is:</a:t>
            </a:r>
            <a:endParaRPr sz="1800">
              <a:latin typeface="Nimbus Sans L"/>
              <a:cs typeface="Nimbus Sans L"/>
            </a:endParaRPr>
          </a:p>
          <a:p>
            <a:pPr marL="355600" indent="-342900">
              <a:lnSpc>
                <a:spcPts val="211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Nimbus Sans L"/>
                <a:cs typeface="Nimbus Sans L"/>
              </a:rPr>
              <a:t>The </a:t>
            </a:r>
            <a:r>
              <a:rPr sz="1800" spc="-10" dirty="0">
                <a:latin typeface="Nimbus Sans L"/>
                <a:cs typeface="Nimbus Sans L"/>
              </a:rPr>
              <a:t>ability </a:t>
            </a:r>
            <a:r>
              <a:rPr sz="1800" dirty="0">
                <a:latin typeface="Nimbus Sans L"/>
                <a:cs typeface="Nimbus Sans L"/>
              </a:rPr>
              <a:t>to </a:t>
            </a:r>
            <a:r>
              <a:rPr sz="1800" spc="-5" dirty="0">
                <a:latin typeface="Nimbus Sans L"/>
                <a:cs typeface="Nimbus Sans L"/>
              </a:rPr>
              <a:t>work with other </a:t>
            </a:r>
            <a:r>
              <a:rPr sz="1800" spc="-10" dirty="0">
                <a:latin typeface="Nimbus Sans L"/>
                <a:cs typeface="Nimbus Sans L"/>
              </a:rPr>
              <a:t>people </a:t>
            </a:r>
            <a:r>
              <a:rPr sz="1800" spc="-5" dirty="0">
                <a:latin typeface="Nimbus Sans L"/>
                <a:cs typeface="Nimbus Sans L"/>
              </a:rPr>
              <a:t>in</a:t>
            </a:r>
            <a:r>
              <a:rPr sz="1800" spc="30" dirty="0">
                <a:latin typeface="Nimbus Sans L"/>
                <a:cs typeface="Nimbus Sans L"/>
              </a:rPr>
              <a:t> </a:t>
            </a:r>
            <a:r>
              <a:rPr sz="1800" spc="-5" dirty="0">
                <a:latin typeface="Nimbus Sans L"/>
                <a:cs typeface="Nimbus Sans L"/>
              </a:rPr>
              <a:t>teams</a:t>
            </a:r>
            <a:endParaRPr sz="1800">
              <a:latin typeface="Nimbus Sans L"/>
              <a:cs typeface="Nimbus Sans 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04050" y="4864100"/>
            <a:ext cx="1921509" cy="1470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36459" y="1517650"/>
            <a:ext cx="1457959" cy="2183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09" y="567690"/>
            <a:ext cx="3517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3297A"/>
                </a:solidFill>
              </a:rPr>
              <a:t>Managerial skills</a:t>
            </a:r>
            <a:r>
              <a:rPr spc="-25" dirty="0">
                <a:solidFill>
                  <a:srgbClr val="23297A"/>
                </a:solidFill>
              </a:rPr>
              <a:t> </a:t>
            </a:r>
            <a:r>
              <a:rPr spc="-5" dirty="0">
                <a:solidFill>
                  <a:srgbClr val="23297A"/>
                </a:solidFill>
              </a:rPr>
              <a:t>Cont’d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209" y="1258570"/>
            <a:ext cx="6951345" cy="3978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latin typeface="Nimbus Sans L"/>
                <a:cs typeface="Nimbus Sans L"/>
              </a:rPr>
              <a:t>Technical</a:t>
            </a:r>
            <a:r>
              <a:rPr sz="2000" b="1" spc="-10" dirty="0">
                <a:latin typeface="Nimbus Sans L"/>
                <a:cs typeface="Nimbus Sans L"/>
              </a:rPr>
              <a:t> </a:t>
            </a:r>
            <a:r>
              <a:rPr sz="2000" b="1" spc="-5" dirty="0">
                <a:latin typeface="Nimbus Sans L"/>
                <a:cs typeface="Nimbus Sans L"/>
              </a:rPr>
              <a:t>skills:</a:t>
            </a:r>
            <a:endParaRPr sz="2000">
              <a:latin typeface="Nimbus Sans L"/>
              <a:cs typeface="Nimbus Sans L"/>
            </a:endParaRPr>
          </a:p>
          <a:p>
            <a:pPr marL="355600" marR="96520" indent="-342900">
              <a:lnSpc>
                <a:spcPts val="1810"/>
              </a:lnSpc>
              <a:spcBef>
                <a:spcPts val="45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Nimbus Sans L"/>
                <a:cs typeface="Nimbus Sans L"/>
              </a:rPr>
              <a:t>These skills </a:t>
            </a:r>
            <a:r>
              <a:rPr sz="1800" spc="-10" dirty="0">
                <a:latin typeface="Nimbus Sans L"/>
                <a:cs typeface="Nimbus Sans L"/>
              </a:rPr>
              <a:t>include </a:t>
            </a:r>
            <a:r>
              <a:rPr sz="1800" spc="-5" dirty="0">
                <a:latin typeface="Nimbus Sans L"/>
                <a:cs typeface="Nimbus Sans L"/>
              </a:rPr>
              <a:t>the </a:t>
            </a:r>
            <a:r>
              <a:rPr sz="1800" spc="-10" dirty="0">
                <a:latin typeface="Nimbus Sans L"/>
                <a:cs typeface="Nimbus Sans L"/>
              </a:rPr>
              <a:t>knowledge, </a:t>
            </a:r>
            <a:r>
              <a:rPr sz="1800" spc="-5" dirty="0">
                <a:latin typeface="Nimbus Sans L"/>
                <a:cs typeface="Nimbus Sans L"/>
              </a:rPr>
              <a:t>abilities of </a:t>
            </a:r>
            <a:r>
              <a:rPr sz="1800" spc="-10" dirty="0">
                <a:latin typeface="Nimbus Sans L"/>
                <a:cs typeface="Nimbus Sans L"/>
              </a:rPr>
              <a:t>and </a:t>
            </a:r>
            <a:r>
              <a:rPr sz="1800" spc="-5" dirty="0">
                <a:latin typeface="Nimbus Sans L"/>
                <a:cs typeface="Nimbus Sans L"/>
              </a:rPr>
              <a:t>proficiency in  activities involving methods, processes </a:t>
            </a:r>
            <a:r>
              <a:rPr sz="1800" spc="-10" dirty="0">
                <a:latin typeface="Nimbus Sans L"/>
                <a:cs typeface="Nimbus Sans L"/>
              </a:rPr>
              <a:t>and procedures </a:t>
            </a:r>
            <a:r>
              <a:rPr sz="1800" spc="-5" dirty="0">
                <a:latin typeface="Nimbus Sans L"/>
                <a:cs typeface="Nimbus Sans L"/>
              </a:rPr>
              <a:t>in the  relevant fields as </a:t>
            </a:r>
            <a:r>
              <a:rPr sz="1800" spc="-10" dirty="0">
                <a:latin typeface="Nimbus Sans L"/>
                <a:cs typeface="Nimbus Sans L"/>
              </a:rPr>
              <a:t>accounting, engineering, </a:t>
            </a:r>
            <a:r>
              <a:rPr sz="1800" spc="-5" dirty="0">
                <a:latin typeface="Nimbus Sans L"/>
                <a:cs typeface="Nimbus Sans L"/>
              </a:rPr>
              <a:t>manufacturing</a:t>
            </a:r>
            <a:r>
              <a:rPr sz="1800" spc="40" dirty="0">
                <a:latin typeface="Nimbus Sans L"/>
                <a:cs typeface="Nimbus Sans L"/>
              </a:rPr>
              <a:t> </a:t>
            </a:r>
            <a:r>
              <a:rPr sz="1800" spc="-5" dirty="0">
                <a:latin typeface="Nimbus Sans L"/>
                <a:cs typeface="Nimbus Sans L"/>
              </a:rPr>
              <a:t>etc.</a:t>
            </a:r>
            <a:endParaRPr sz="1800">
              <a:latin typeface="Nimbus Sans L"/>
              <a:cs typeface="Nimbus Sans L"/>
            </a:endParaRPr>
          </a:p>
          <a:p>
            <a:pPr marL="12700">
              <a:lnSpc>
                <a:spcPts val="2110"/>
              </a:lnSpc>
              <a:spcBef>
                <a:spcPts val="100"/>
              </a:spcBef>
            </a:pPr>
            <a:r>
              <a:rPr sz="1800" spc="-5" dirty="0">
                <a:latin typeface="Nimbus Sans L"/>
                <a:cs typeface="Nimbus Sans L"/>
              </a:rPr>
              <a:t>Or in</a:t>
            </a:r>
            <a:r>
              <a:rPr sz="1800" spc="10" dirty="0">
                <a:latin typeface="Nimbus Sans L"/>
                <a:cs typeface="Nimbus Sans L"/>
              </a:rPr>
              <a:t> </a:t>
            </a:r>
            <a:r>
              <a:rPr sz="1800" spc="-10" dirty="0">
                <a:latin typeface="Nimbus Sans L"/>
                <a:cs typeface="Nimbus Sans L"/>
              </a:rPr>
              <a:t>short:</a:t>
            </a:r>
            <a:endParaRPr sz="1800">
              <a:latin typeface="Nimbus Sans L"/>
              <a:cs typeface="Nimbus Sans L"/>
            </a:endParaRPr>
          </a:p>
          <a:p>
            <a:pPr marL="355600" marR="449580" indent="-342900">
              <a:lnSpc>
                <a:spcPct val="745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Nimbus Sans L"/>
                <a:cs typeface="Nimbus Sans L"/>
              </a:rPr>
              <a:t>The </a:t>
            </a:r>
            <a:r>
              <a:rPr sz="1800" spc="-10" dirty="0">
                <a:latin typeface="Nimbus Sans L"/>
                <a:cs typeface="Nimbus Sans L"/>
              </a:rPr>
              <a:t>ability </a:t>
            </a:r>
            <a:r>
              <a:rPr sz="1800" dirty="0">
                <a:latin typeface="Nimbus Sans L"/>
                <a:cs typeface="Nimbus Sans L"/>
              </a:rPr>
              <a:t>to </a:t>
            </a:r>
            <a:r>
              <a:rPr sz="1800" spc="-5" dirty="0">
                <a:latin typeface="Nimbus Sans L"/>
                <a:cs typeface="Nimbus Sans L"/>
              </a:rPr>
              <a:t>use the </a:t>
            </a:r>
            <a:r>
              <a:rPr sz="1800" spc="-10" dirty="0">
                <a:latin typeface="Nimbus Sans L"/>
                <a:cs typeface="Nimbus Sans L"/>
              </a:rPr>
              <a:t>knowledge </a:t>
            </a:r>
            <a:r>
              <a:rPr sz="1800" spc="-5" dirty="0">
                <a:latin typeface="Nimbus Sans L"/>
                <a:cs typeface="Nimbus Sans L"/>
              </a:rPr>
              <a:t>or </a:t>
            </a:r>
            <a:r>
              <a:rPr sz="1800" spc="-10" dirty="0">
                <a:latin typeface="Nimbus Sans L"/>
                <a:cs typeface="Nimbus Sans L"/>
              </a:rPr>
              <a:t>techniques of </a:t>
            </a:r>
            <a:r>
              <a:rPr sz="1800" dirty="0">
                <a:latin typeface="Nimbus Sans L"/>
                <a:cs typeface="Nimbus Sans L"/>
              </a:rPr>
              <a:t>a </a:t>
            </a:r>
            <a:r>
              <a:rPr sz="1800" spc="-10" dirty="0">
                <a:latin typeface="Nimbus Sans L"/>
                <a:cs typeface="Nimbus Sans L"/>
              </a:rPr>
              <a:t>particular  discipline </a:t>
            </a:r>
            <a:r>
              <a:rPr sz="1800" dirty="0">
                <a:latin typeface="Nimbus Sans L"/>
                <a:cs typeface="Nimbus Sans L"/>
              </a:rPr>
              <a:t>to </a:t>
            </a:r>
            <a:r>
              <a:rPr sz="1800" spc="-5" dirty="0">
                <a:latin typeface="Nimbus Sans L"/>
                <a:cs typeface="Nimbus Sans L"/>
              </a:rPr>
              <a:t>attain</a:t>
            </a:r>
            <a:r>
              <a:rPr sz="1800" spc="-10" dirty="0">
                <a:latin typeface="Nimbus Sans L"/>
                <a:cs typeface="Nimbus Sans L"/>
              </a:rPr>
              <a:t> ends</a:t>
            </a:r>
            <a:endParaRPr sz="1800">
              <a:latin typeface="Nimbus Sans L"/>
              <a:cs typeface="Nimbus Sans 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Nimbus Sans L"/>
              <a:buChar char="•"/>
            </a:pPr>
            <a:endParaRPr sz="2800">
              <a:latin typeface="Nimbus Sans L"/>
              <a:cs typeface="Nimbus Sans L"/>
            </a:endParaRPr>
          </a:p>
          <a:p>
            <a:pPr marL="12700">
              <a:lnSpc>
                <a:spcPts val="2350"/>
              </a:lnSpc>
              <a:spcBef>
                <a:spcPts val="5"/>
              </a:spcBef>
            </a:pPr>
            <a:r>
              <a:rPr sz="2000" b="1" dirty="0">
                <a:latin typeface="Nimbus Sans L"/>
                <a:cs typeface="Nimbus Sans L"/>
              </a:rPr>
              <a:t>Design</a:t>
            </a:r>
            <a:r>
              <a:rPr sz="2000" b="1" spc="-5" dirty="0">
                <a:latin typeface="Nimbus Sans L"/>
                <a:cs typeface="Nimbus Sans L"/>
              </a:rPr>
              <a:t> skills:</a:t>
            </a:r>
            <a:endParaRPr sz="2000">
              <a:latin typeface="Nimbus Sans L"/>
              <a:cs typeface="Nimbus Sans L"/>
            </a:endParaRPr>
          </a:p>
          <a:p>
            <a:pPr marL="355600" marR="5080" indent="-342900">
              <a:lnSpc>
                <a:spcPct val="745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Nimbus Sans L"/>
                <a:cs typeface="Nimbus Sans L"/>
              </a:rPr>
              <a:t>These skills </a:t>
            </a:r>
            <a:r>
              <a:rPr sz="1800" spc="-10" dirty="0">
                <a:latin typeface="Nimbus Sans L"/>
                <a:cs typeface="Nimbus Sans L"/>
              </a:rPr>
              <a:t>enable </a:t>
            </a:r>
            <a:r>
              <a:rPr sz="1800" dirty="0">
                <a:latin typeface="Nimbus Sans L"/>
                <a:cs typeface="Nimbus Sans L"/>
              </a:rPr>
              <a:t>a </a:t>
            </a:r>
            <a:r>
              <a:rPr sz="1800" spc="-10" dirty="0">
                <a:latin typeface="Nimbus Sans L"/>
                <a:cs typeface="Nimbus Sans L"/>
              </a:rPr>
              <a:t>manager </a:t>
            </a:r>
            <a:r>
              <a:rPr sz="1800" dirty="0">
                <a:latin typeface="Nimbus Sans L"/>
                <a:cs typeface="Nimbus Sans L"/>
              </a:rPr>
              <a:t>to </a:t>
            </a:r>
            <a:r>
              <a:rPr sz="1800" spc="-10" dirty="0">
                <a:latin typeface="Nimbus Sans L"/>
                <a:cs typeface="Nimbus Sans L"/>
              </a:rPr>
              <a:t>handle and </a:t>
            </a:r>
            <a:r>
              <a:rPr sz="1800" spc="-5" dirty="0">
                <a:latin typeface="Nimbus Sans L"/>
                <a:cs typeface="Nimbus Sans L"/>
              </a:rPr>
              <a:t>solve </a:t>
            </a:r>
            <a:r>
              <a:rPr sz="1800" spc="-10" dirty="0">
                <a:latin typeface="Nimbus Sans L"/>
                <a:cs typeface="Nimbus Sans L"/>
              </a:rPr>
              <a:t>any kind of  </a:t>
            </a:r>
            <a:r>
              <a:rPr sz="1800" spc="-5" dirty="0">
                <a:latin typeface="Nimbus Sans L"/>
                <a:cs typeface="Nimbus Sans L"/>
              </a:rPr>
              <a:t>unforeseen or actual </a:t>
            </a:r>
            <a:r>
              <a:rPr sz="1800" spc="-10" dirty="0">
                <a:latin typeface="Nimbus Sans L"/>
                <a:cs typeface="Nimbus Sans L"/>
              </a:rPr>
              <a:t>problems, </a:t>
            </a:r>
            <a:r>
              <a:rPr sz="1800" spc="-5" dirty="0">
                <a:latin typeface="Nimbus Sans L"/>
                <a:cs typeface="Nimbus Sans L"/>
              </a:rPr>
              <a:t>that </a:t>
            </a:r>
            <a:r>
              <a:rPr sz="1800" dirty="0">
                <a:latin typeface="Nimbus Sans L"/>
                <a:cs typeface="Nimbus Sans L"/>
              </a:rPr>
              <a:t>may crop </a:t>
            </a:r>
            <a:r>
              <a:rPr sz="1800" spc="-10" dirty="0">
                <a:latin typeface="Nimbus Sans L"/>
                <a:cs typeface="Nimbus Sans L"/>
              </a:rPr>
              <a:t>up </a:t>
            </a:r>
            <a:r>
              <a:rPr sz="1800" spc="-5" dirty="0">
                <a:latin typeface="Nimbus Sans L"/>
                <a:cs typeface="Nimbus Sans L"/>
              </a:rPr>
              <a:t>in the  </a:t>
            </a:r>
            <a:r>
              <a:rPr sz="1800" spc="-10" dirty="0">
                <a:latin typeface="Nimbus Sans L"/>
                <a:cs typeface="Nimbus Sans L"/>
              </a:rPr>
              <a:t>organization. </a:t>
            </a:r>
            <a:r>
              <a:rPr sz="1800" spc="-5" dirty="0">
                <a:latin typeface="Nimbus Sans L"/>
                <a:cs typeface="Nimbus Sans L"/>
              </a:rPr>
              <a:t>Such </a:t>
            </a:r>
            <a:r>
              <a:rPr sz="1800" spc="-10" dirty="0">
                <a:latin typeface="Nimbus Sans L"/>
                <a:cs typeface="Nimbus Sans L"/>
              </a:rPr>
              <a:t>problems </a:t>
            </a:r>
            <a:r>
              <a:rPr sz="1800" spc="-5" dirty="0">
                <a:latin typeface="Nimbus Sans L"/>
                <a:cs typeface="Nimbus Sans L"/>
              </a:rPr>
              <a:t>could arise </a:t>
            </a:r>
            <a:r>
              <a:rPr sz="1800" spc="-10" dirty="0">
                <a:latin typeface="Nimbus Sans L"/>
                <a:cs typeface="Nimbus Sans L"/>
              </a:rPr>
              <a:t>due </a:t>
            </a:r>
            <a:r>
              <a:rPr sz="1800" dirty="0">
                <a:latin typeface="Nimbus Sans L"/>
                <a:cs typeface="Nimbus Sans L"/>
              </a:rPr>
              <a:t>to </a:t>
            </a:r>
            <a:r>
              <a:rPr sz="1800" spc="-10" dirty="0">
                <a:latin typeface="Nimbus Sans L"/>
                <a:cs typeface="Nimbus Sans L"/>
              </a:rPr>
              <a:t>internal </a:t>
            </a:r>
            <a:r>
              <a:rPr sz="1800" spc="-5" dirty="0">
                <a:latin typeface="Nimbus Sans L"/>
                <a:cs typeface="Nimbus Sans L"/>
              </a:rPr>
              <a:t>factors or  external factors and/or</a:t>
            </a:r>
            <a:r>
              <a:rPr sz="1800" spc="-10" dirty="0">
                <a:latin typeface="Nimbus Sans L"/>
                <a:cs typeface="Nimbus Sans L"/>
              </a:rPr>
              <a:t> both.</a:t>
            </a:r>
            <a:endParaRPr sz="1800">
              <a:latin typeface="Nimbus Sans L"/>
              <a:cs typeface="Nimbus Sans L"/>
            </a:endParaRPr>
          </a:p>
          <a:p>
            <a:pPr marL="12700">
              <a:lnSpc>
                <a:spcPts val="2000"/>
              </a:lnSpc>
            </a:pPr>
            <a:r>
              <a:rPr sz="1800" dirty="0">
                <a:latin typeface="Nimbus Sans L"/>
                <a:cs typeface="Nimbus Sans L"/>
              </a:rPr>
              <a:t>In short </a:t>
            </a:r>
            <a:r>
              <a:rPr sz="1800" spc="-5" dirty="0">
                <a:latin typeface="Nimbus Sans L"/>
                <a:cs typeface="Nimbus Sans L"/>
              </a:rPr>
              <a:t>it</a:t>
            </a:r>
            <a:r>
              <a:rPr sz="1800" spc="-10" dirty="0">
                <a:latin typeface="Nimbus Sans L"/>
                <a:cs typeface="Nimbus Sans L"/>
              </a:rPr>
              <a:t> </a:t>
            </a:r>
            <a:r>
              <a:rPr sz="1800" spc="-5" dirty="0">
                <a:latin typeface="Nimbus Sans L"/>
                <a:cs typeface="Nimbus Sans L"/>
              </a:rPr>
              <a:t>is:</a:t>
            </a:r>
            <a:endParaRPr sz="1800">
              <a:latin typeface="Nimbus Sans L"/>
              <a:cs typeface="Nimbus Sans L"/>
            </a:endParaRPr>
          </a:p>
          <a:p>
            <a:pPr marL="355600" indent="-342900">
              <a:lnSpc>
                <a:spcPts val="211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Nimbus Sans L"/>
                <a:cs typeface="Nimbus Sans L"/>
              </a:rPr>
              <a:t>The </a:t>
            </a:r>
            <a:r>
              <a:rPr sz="1800" spc="-10" dirty="0">
                <a:latin typeface="Nimbus Sans L"/>
                <a:cs typeface="Nimbus Sans L"/>
              </a:rPr>
              <a:t>problem </a:t>
            </a:r>
            <a:r>
              <a:rPr sz="1800" spc="-5" dirty="0">
                <a:latin typeface="Nimbus Sans L"/>
                <a:cs typeface="Nimbus Sans L"/>
              </a:rPr>
              <a:t>solving skill</a:t>
            </a:r>
            <a:endParaRPr sz="1800">
              <a:latin typeface="Nimbus Sans L"/>
              <a:cs typeface="Nimbus Sans 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31659" y="1974850"/>
            <a:ext cx="2067559" cy="137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72909" y="4870450"/>
            <a:ext cx="2123440" cy="1464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09" y="567690"/>
            <a:ext cx="3517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3297A"/>
                </a:solidFill>
              </a:rPr>
              <a:t>Managerial skills</a:t>
            </a:r>
            <a:r>
              <a:rPr spc="-25" dirty="0">
                <a:solidFill>
                  <a:srgbClr val="23297A"/>
                </a:solidFill>
              </a:rPr>
              <a:t> </a:t>
            </a:r>
            <a:r>
              <a:rPr spc="-5" dirty="0">
                <a:solidFill>
                  <a:srgbClr val="23297A"/>
                </a:solidFill>
              </a:rPr>
              <a:t>Cont’d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209" y="1258570"/>
            <a:ext cx="6735445" cy="79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00"/>
              </a:spcBef>
            </a:pPr>
            <a:r>
              <a:rPr sz="2000" b="1" spc="-5" dirty="0">
                <a:latin typeface="Nimbus Sans L"/>
                <a:cs typeface="Nimbus Sans L"/>
              </a:rPr>
              <a:t>Communication</a:t>
            </a:r>
            <a:r>
              <a:rPr sz="2000" b="1" spc="-15" dirty="0">
                <a:latin typeface="Nimbus Sans L"/>
                <a:cs typeface="Nimbus Sans L"/>
              </a:rPr>
              <a:t> </a:t>
            </a:r>
            <a:r>
              <a:rPr sz="2000" b="1" spc="-5" dirty="0">
                <a:latin typeface="Nimbus Sans L"/>
                <a:cs typeface="Nimbus Sans L"/>
              </a:rPr>
              <a:t>skills:</a:t>
            </a:r>
            <a:endParaRPr sz="2000">
              <a:latin typeface="Nimbus Sans L"/>
              <a:cs typeface="Nimbus Sans L"/>
            </a:endParaRPr>
          </a:p>
          <a:p>
            <a:pPr marL="355600" marR="5080" indent="-342900">
              <a:lnSpc>
                <a:spcPct val="745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Nimbus Sans L"/>
                <a:cs typeface="Nimbus Sans L"/>
              </a:rPr>
              <a:t>The </a:t>
            </a:r>
            <a:r>
              <a:rPr sz="1800" spc="-10" dirty="0">
                <a:latin typeface="Nimbus Sans L"/>
                <a:cs typeface="Nimbus Sans L"/>
              </a:rPr>
              <a:t>abilities of exchanging ideas </a:t>
            </a:r>
            <a:r>
              <a:rPr sz="1800" spc="-5" dirty="0">
                <a:latin typeface="Nimbus Sans L"/>
                <a:cs typeface="Nimbus Sans L"/>
              </a:rPr>
              <a:t>and information </a:t>
            </a:r>
            <a:r>
              <a:rPr sz="1800" spc="-20" dirty="0">
                <a:latin typeface="Nimbus Sans L"/>
                <a:cs typeface="Nimbus Sans L"/>
              </a:rPr>
              <a:t>effectively. </a:t>
            </a:r>
            <a:r>
              <a:rPr sz="1800" spc="-100" dirty="0">
                <a:latin typeface="Nimbus Sans L"/>
                <a:cs typeface="Nimbus Sans L"/>
              </a:rPr>
              <a:t>To  </a:t>
            </a:r>
            <a:r>
              <a:rPr sz="1800" spc="-5" dirty="0">
                <a:latin typeface="Nimbus Sans L"/>
                <a:cs typeface="Nimbus Sans L"/>
              </a:rPr>
              <a:t>understand others and let </a:t>
            </a:r>
            <a:r>
              <a:rPr sz="1800" spc="-10" dirty="0">
                <a:latin typeface="Nimbus Sans L"/>
                <a:cs typeface="Nimbus Sans L"/>
              </a:rPr>
              <a:t>others understand</a:t>
            </a:r>
            <a:r>
              <a:rPr sz="1800" spc="15" dirty="0">
                <a:latin typeface="Nimbus Sans L"/>
                <a:cs typeface="Nimbus Sans L"/>
              </a:rPr>
              <a:t> </a:t>
            </a:r>
            <a:r>
              <a:rPr sz="1800" spc="-15" dirty="0">
                <a:latin typeface="Nimbus Sans L"/>
                <a:cs typeface="Nimbus Sans L"/>
              </a:rPr>
              <a:t>comprehensively.</a:t>
            </a:r>
            <a:endParaRPr sz="1800">
              <a:latin typeface="Nimbus Sans L"/>
              <a:cs typeface="Nimbus Sans 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3893820"/>
            <a:ext cx="6633845" cy="795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45"/>
              </a:lnSpc>
              <a:spcBef>
                <a:spcPts val="100"/>
              </a:spcBef>
            </a:pPr>
            <a:r>
              <a:rPr sz="2000" b="1" spc="-5" dirty="0">
                <a:latin typeface="Nimbus Sans L"/>
                <a:cs typeface="Nimbus Sans L"/>
              </a:rPr>
              <a:t>Leadership skills</a:t>
            </a:r>
            <a:endParaRPr sz="2000">
              <a:latin typeface="Nimbus Sans L"/>
              <a:cs typeface="Nimbus Sans L"/>
            </a:endParaRPr>
          </a:p>
          <a:p>
            <a:pPr marL="355600" marR="5080" indent="-342900">
              <a:lnSpc>
                <a:spcPct val="74500"/>
              </a:lnSpc>
              <a:spcBef>
                <a:spcPts val="495"/>
              </a:spcBef>
              <a:buFont typeface="Nimbus Sans L"/>
              <a:buChar char="•"/>
              <a:tabLst>
                <a:tab pos="418465" algn="l"/>
                <a:tab pos="419100" algn="l"/>
              </a:tabLst>
            </a:pPr>
            <a:r>
              <a:rPr dirty="0"/>
              <a:t>	</a:t>
            </a:r>
            <a:r>
              <a:rPr sz="1800" spc="-5" dirty="0">
                <a:latin typeface="Nimbus Sans L"/>
                <a:cs typeface="Nimbus Sans L"/>
              </a:rPr>
              <a:t>The abilities </a:t>
            </a:r>
            <a:r>
              <a:rPr sz="1800" dirty="0">
                <a:latin typeface="Nimbus Sans L"/>
                <a:cs typeface="Nimbus Sans L"/>
              </a:rPr>
              <a:t>to </a:t>
            </a:r>
            <a:r>
              <a:rPr sz="1800" spc="-10" dirty="0">
                <a:latin typeface="Nimbus Sans L"/>
                <a:cs typeface="Nimbus Sans L"/>
              </a:rPr>
              <a:t>influence other people </a:t>
            </a:r>
            <a:r>
              <a:rPr sz="1800" dirty="0">
                <a:latin typeface="Nimbus Sans L"/>
                <a:cs typeface="Nimbus Sans L"/>
              </a:rPr>
              <a:t>to </a:t>
            </a:r>
            <a:r>
              <a:rPr sz="1800" spc="-5" dirty="0">
                <a:latin typeface="Nimbus Sans L"/>
                <a:cs typeface="Nimbus Sans L"/>
              </a:rPr>
              <a:t>achieve the common  </a:t>
            </a:r>
            <a:r>
              <a:rPr sz="1800" spc="-10" dirty="0">
                <a:latin typeface="Nimbus Sans L"/>
                <a:cs typeface="Nimbus Sans L"/>
              </a:rPr>
              <a:t>goal.</a:t>
            </a:r>
            <a:endParaRPr sz="1800">
              <a:latin typeface="Nimbus Sans L"/>
              <a:cs typeface="Nimbus Sans 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43979" y="2205989"/>
            <a:ext cx="2194560" cy="145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94450" y="4796790"/>
            <a:ext cx="2298700" cy="1732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09" y="567690"/>
            <a:ext cx="6838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3297A"/>
                </a:solidFill>
              </a:rPr>
              <a:t>Skill distribution at various management</a:t>
            </a:r>
            <a:r>
              <a:rPr spc="35" dirty="0">
                <a:solidFill>
                  <a:srgbClr val="23297A"/>
                </a:solidFill>
              </a:rPr>
              <a:t> </a:t>
            </a:r>
            <a:r>
              <a:rPr spc="-5" dirty="0">
                <a:solidFill>
                  <a:srgbClr val="23297A"/>
                </a:solidFill>
              </a:rPr>
              <a:t>levels</a:t>
            </a:r>
          </a:p>
        </p:txBody>
      </p:sp>
      <p:sp>
        <p:nvSpPr>
          <p:cNvPr id="3" name="object 3"/>
          <p:cNvSpPr/>
          <p:nvPr/>
        </p:nvSpPr>
        <p:spPr>
          <a:xfrm>
            <a:off x="801470" y="1580347"/>
            <a:ext cx="6729172" cy="4314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09" y="312420"/>
            <a:ext cx="4538345" cy="64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spc="-5" dirty="0">
                <a:solidFill>
                  <a:srgbClr val="23297A"/>
                </a:solidFill>
              </a:rPr>
              <a:t>Roles </a:t>
            </a:r>
            <a:r>
              <a:rPr spc="-10" dirty="0">
                <a:solidFill>
                  <a:srgbClr val="23297A"/>
                </a:solidFill>
              </a:rPr>
              <a:t>of</a:t>
            </a:r>
            <a:r>
              <a:rPr dirty="0">
                <a:solidFill>
                  <a:srgbClr val="23297A"/>
                </a:solidFill>
              </a:rPr>
              <a:t> </a:t>
            </a:r>
            <a:r>
              <a:rPr spc="-5" dirty="0">
                <a:solidFill>
                  <a:srgbClr val="23297A"/>
                </a:solidFill>
              </a:rPr>
              <a:t>manager</a:t>
            </a:r>
          </a:p>
          <a:p>
            <a:pPr marL="76835">
              <a:lnSpc>
                <a:spcPts val="2090"/>
              </a:lnSpc>
            </a:pPr>
            <a:r>
              <a:rPr sz="1800" b="0" spc="-10" dirty="0">
                <a:solidFill>
                  <a:srgbClr val="23297A"/>
                </a:solidFill>
                <a:latin typeface="Nimbus Sans L"/>
                <a:cs typeface="Nimbus Sans L"/>
              </a:rPr>
              <a:t>Role: </a:t>
            </a:r>
            <a:r>
              <a:rPr sz="1800" b="0" dirty="0">
                <a:solidFill>
                  <a:srgbClr val="23297A"/>
                </a:solidFill>
                <a:latin typeface="Nimbus Sans L"/>
                <a:cs typeface="Nimbus Sans L"/>
              </a:rPr>
              <a:t>a </a:t>
            </a:r>
            <a:r>
              <a:rPr sz="1800" b="0" spc="-5" dirty="0">
                <a:solidFill>
                  <a:srgbClr val="23297A"/>
                </a:solidFill>
                <a:latin typeface="Nimbus Sans L"/>
                <a:cs typeface="Nimbus Sans L"/>
              </a:rPr>
              <a:t>set of expectation for </a:t>
            </a:r>
            <a:r>
              <a:rPr sz="1800" b="0" spc="-15" dirty="0">
                <a:solidFill>
                  <a:srgbClr val="23297A"/>
                </a:solidFill>
                <a:latin typeface="Nimbus Sans L"/>
                <a:cs typeface="Nimbus Sans L"/>
              </a:rPr>
              <a:t>one’s</a:t>
            </a:r>
            <a:r>
              <a:rPr sz="1800" b="0" spc="25" dirty="0">
                <a:solidFill>
                  <a:srgbClr val="23297A"/>
                </a:solidFill>
                <a:latin typeface="Nimbus Sans L"/>
                <a:cs typeface="Nimbus Sans L"/>
              </a:rPr>
              <a:t> </a:t>
            </a:r>
            <a:r>
              <a:rPr sz="1800" b="0" spc="-10" dirty="0">
                <a:solidFill>
                  <a:srgbClr val="23297A"/>
                </a:solidFill>
                <a:latin typeface="Nimbus Sans L"/>
                <a:cs typeface="Nimbus Sans L"/>
              </a:rPr>
              <a:t>behavior</a:t>
            </a:r>
            <a:endParaRPr sz="1800">
              <a:latin typeface="Nimbus Sans L"/>
              <a:cs typeface="Nimbus Sans 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209" y="1184909"/>
            <a:ext cx="8170545" cy="106807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55600" marR="5080" indent="-342900">
              <a:lnSpc>
                <a:spcPts val="2020"/>
              </a:lnSpc>
              <a:spcBef>
                <a:spcPts val="280"/>
              </a:spcBef>
            </a:pPr>
            <a:r>
              <a:rPr sz="1800" dirty="0">
                <a:latin typeface="Nimbus Sans L"/>
                <a:cs typeface="Nimbus Sans L"/>
              </a:rPr>
              <a:t>In </a:t>
            </a:r>
            <a:r>
              <a:rPr sz="1800" spc="-10" dirty="0">
                <a:latin typeface="Nimbus Sans L"/>
                <a:cs typeface="Nimbus Sans L"/>
              </a:rPr>
              <a:t>1960, </a:t>
            </a:r>
            <a:r>
              <a:rPr sz="1800" spc="-5" dirty="0">
                <a:latin typeface="Nimbus Sans L"/>
                <a:cs typeface="Nimbus Sans L"/>
              </a:rPr>
              <a:t>Henry Mintzberg conducted </a:t>
            </a:r>
            <a:r>
              <a:rPr sz="1800" dirty="0">
                <a:latin typeface="Nimbus Sans L"/>
                <a:cs typeface="Nimbus Sans L"/>
              </a:rPr>
              <a:t>a </a:t>
            </a:r>
            <a:r>
              <a:rPr sz="1800" spc="-5" dirty="0">
                <a:latin typeface="Nimbus Sans L"/>
                <a:cs typeface="Nimbus Sans L"/>
              </a:rPr>
              <a:t>study </a:t>
            </a:r>
            <a:r>
              <a:rPr sz="1800" dirty="0">
                <a:latin typeface="Nimbus Sans L"/>
                <a:cs typeface="Nimbus Sans L"/>
              </a:rPr>
              <a:t>to </a:t>
            </a:r>
            <a:r>
              <a:rPr sz="1800" spc="-10" dirty="0">
                <a:latin typeface="Nimbus Sans L"/>
                <a:cs typeface="Nimbus Sans L"/>
              </a:rPr>
              <a:t>understand about </a:t>
            </a:r>
            <a:r>
              <a:rPr sz="1800" spc="-5" dirty="0">
                <a:latin typeface="Nimbus Sans L"/>
                <a:cs typeface="Nimbus Sans L"/>
              </a:rPr>
              <a:t>the </a:t>
            </a:r>
            <a:r>
              <a:rPr sz="1800" spc="-10" dirty="0">
                <a:latin typeface="Nimbus Sans L"/>
                <a:cs typeface="Nimbus Sans L"/>
              </a:rPr>
              <a:t>managerial  </a:t>
            </a:r>
            <a:r>
              <a:rPr sz="1800" spc="-5" dirty="0">
                <a:latin typeface="Nimbus Sans L"/>
                <a:cs typeface="Nimbus Sans L"/>
              </a:rPr>
              <a:t>roles. He </a:t>
            </a:r>
            <a:r>
              <a:rPr sz="1800" spc="-10" dirty="0">
                <a:latin typeface="Nimbus Sans L"/>
                <a:cs typeface="Nimbus Sans L"/>
              </a:rPr>
              <a:t>identified </a:t>
            </a:r>
            <a:r>
              <a:rPr sz="1800" spc="-5" dirty="0">
                <a:latin typeface="Nimbus Sans L"/>
                <a:cs typeface="Nimbus Sans L"/>
              </a:rPr>
              <a:t>10 </a:t>
            </a:r>
            <a:r>
              <a:rPr sz="1800" spc="-10" dirty="0">
                <a:latin typeface="Nimbus Sans L"/>
                <a:cs typeface="Nimbus Sans L"/>
              </a:rPr>
              <a:t>managerial </a:t>
            </a:r>
            <a:r>
              <a:rPr sz="1800" spc="-5" dirty="0">
                <a:latin typeface="Nimbus Sans L"/>
                <a:cs typeface="Nimbus Sans L"/>
              </a:rPr>
              <a:t>roles that are common </a:t>
            </a:r>
            <a:r>
              <a:rPr sz="1800" dirty="0">
                <a:latin typeface="Nimbus Sans L"/>
                <a:cs typeface="Nimbus Sans L"/>
              </a:rPr>
              <a:t>to </a:t>
            </a:r>
            <a:r>
              <a:rPr sz="1800" spc="-10" dirty="0">
                <a:latin typeface="Nimbus Sans L"/>
                <a:cs typeface="Nimbus Sans L"/>
              </a:rPr>
              <a:t>all</a:t>
            </a:r>
            <a:r>
              <a:rPr sz="1800" spc="65" dirty="0">
                <a:latin typeface="Nimbus Sans L"/>
                <a:cs typeface="Nimbus Sans L"/>
              </a:rPr>
              <a:t> </a:t>
            </a:r>
            <a:r>
              <a:rPr sz="1800" spc="-10" dirty="0">
                <a:latin typeface="Nimbus Sans L"/>
                <a:cs typeface="Nimbus Sans L"/>
              </a:rPr>
              <a:t>managers.</a:t>
            </a:r>
            <a:endParaRPr sz="1800">
              <a:latin typeface="Nimbus Sans L"/>
              <a:cs typeface="Nimbus Sans L"/>
            </a:endParaRPr>
          </a:p>
          <a:p>
            <a:pPr marL="355600">
              <a:lnSpc>
                <a:spcPts val="1895"/>
              </a:lnSpc>
            </a:pPr>
            <a:r>
              <a:rPr sz="1800" spc="-5" dirty="0">
                <a:latin typeface="Nimbus Sans L"/>
                <a:cs typeface="Nimbus Sans L"/>
              </a:rPr>
              <a:t>These </a:t>
            </a:r>
            <a:r>
              <a:rPr sz="1800" spc="-10" dirty="0">
                <a:latin typeface="Nimbus Sans L"/>
                <a:cs typeface="Nimbus Sans L"/>
              </a:rPr>
              <a:t>10 managerial </a:t>
            </a:r>
            <a:r>
              <a:rPr sz="1800" spc="-5" dirty="0">
                <a:latin typeface="Nimbus Sans L"/>
                <a:cs typeface="Nimbus Sans L"/>
              </a:rPr>
              <a:t>roles are </a:t>
            </a:r>
            <a:r>
              <a:rPr sz="1800" spc="-10" dirty="0">
                <a:latin typeface="Nimbus Sans L"/>
                <a:cs typeface="Nimbus Sans L"/>
              </a:rPr>
              <a:t>grouped </a:t>
            </a:r>
            <a:r>
              <a:rPr sz="1800" spc="-5" dirty="0">
                <a:latin typeface="Nimbus Sans L"/>
                <a:cs typeface="Nimbus Sans L"/>
              </a:rPr>
              <a:t>under: Interpersonal, </a:t>
            </a:r>
            <a:r>
              <a:rPr sz="1800" spc="-10" dirty="0">
                <a:latin typeface="Nimbus Sans L"/>
                <a:cs typeface="Nimbus Sans L"/>
              </a:rPr>
              <a:t>decisional,</a:t>
            </a:r>
            <a:r>
              <a:rPr sz="1800" spc="90" dirty="0">
                <a:latin typeface="Nimbus Sans L"/>
                <a:cs typeface="Nimbus Sans L"/>
              </a:rPr>
              <a:t> </a:t>
            </a:r>
            <a:r>
              <a:rPr sz="1800" spc="-10" dirty="0">
                <a:latin typeface="Nimbus Sans L"/>
                <a:cs typeface="Nimbus Sans L"/>
              </a:rPr>
              <a:t>and</a:t>
            </a:r>
            <a:endParaRPr sz="1800">
              <a:latin typeface="Nimbus Sans L"/>
              <a:cs typeface="Nimbus Sans L"/>
            </a:endParaRPr>
          </a:p>
          <a:p>
            <a:pPr marL="355600">
              <a:lnSpc>
                <a:spcPts val="2090"/>
              </a:lnSpc>
            </a:pPr>
            <a:r>
              <a:rPr sz="1800" spc="-5" dirty="0">
                <a:latin typeface="Nimbus Sans L"/>
                <a:cs typeface="Nimbus Sans L"/>
              </a:rPr>
              <a:t>informational</a:t>
            </a:r>
            <a:r>
              <a:rPr sz="1800" spc="-10" dirty="0">
                <a:latin typeface="Nimbus Sans L"/>
                <a:cs typeface="Nimbus Sans L"/>
              </a:rPr>
              <a:t> roles.</a:t>
            </a:r>
            <a:endParaRPr sz="1800">
              <a:latin typeface="Nimbus Sans L"/>
              <a:cs typeface="Nimbus Sans 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2800" y="3733800"/>
            <a:ext cx="2362200" cy="381000"/>
          </a:xfrm>
          <a:prstGeom prst="rect">
            <a:avLst/>
          </a:prstGeom>
          <a:solidFill>
            <a:srgbClr val="23297A"/>
          </a:solidFill>
        </p:spPr>
        <p:txBody>
          <a:bodyPr vert="horz" wrap="square" lIns="0" tIns="6858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540"/>
              </a:spcBef>
            </a:pPr>
            <a:r>
              <a:rPr sz="1600" b="1" spc="-10" dirty="0">
                <a:solidFill>
                  <a:srgbClr val="FFFFFF"/>
                </a:solidFill>
                <a:latin typeface="Nimbus Sans L"/>
                <a:cs typeface="Nimbus Sans L"/>
              </a:rPr>
              <a:t>Roles </a:t>
            </a:r>
            <a:r>
              <a:rPr sz="1600" b="1" spc="-5" dirty="0">
                <a:solidFill>
                  <a:srgbClr val="FFFFFF"/>
                </a:solidFill>
                <a:latin typeface="Nimbus Sans L"/>
                <a:cs typeface="Nimbus Sans L"/>
              </a:rPr>
              <a:t>of</a:t>
            </a:r>
            <a:r>
              <a:rPr sz="1600" b="1" spc="-25" dirty="0">
                <a:solidFill>
                  <a:srgbClr val="FFFFFF"/>
                </a:solidFill>
                <a:latin typeface="Nimbus Sans L"/>
                <a:cs typeface="Nimbus Sans 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Nimbus Sans L"/>
                <a:cs typeface="Nimbus Sans L"/>
              </a:rPr>
              <a:t>Manager</a:t>
            </a:r>
            <a:endParaRPr sz="1600">
              <a:latin typeface="Nimbus Sans L"/>
              <a:cs typeface="Nimbus Sans 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4419600"/>
            <a:ext cx="2362200" cy="1524000"/>
          </a:xfrm>
          <a:custGeom>
            <a:avLst/>
            <a:gdLst/>
            <a:ahLst/>
            <a:cxnLst/>
            <a:rect l="l" t="t" r="r" b="b"/>
            <a:pathLst>
              <a:path w="2362200" h="1524000">
                <a:moveTo>
                  <a:pt x="2362200" y="0"/>
                </a:moveTo>
                <a:lnTo>
                  <a:pt x="0" y="0"/>
                </a:lnTo>
                <a:lnTo>
                  <a:pt x="0" y="1524000"/>
                </a:lnTo>
                <a:lnTo>
                  <a:pt x="2362200" y="1524000"/>
                </a:lnTo>
                <a:close/>
              </a:path>
            </a:pathLst>
          </a:custGeom>
          <a:solidFill>
            <a:srgbClr val="2329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5800" y="4419600"/>
            <a:ext cx="2362200" cy="376555"/>
          </a:xfrm>
          <a:prstGeom prst="rect">
            <a:avLst/>
          </a:prstGeom>
          <a:solidFill>
            <a:srgbClr val="23297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0">
              <a:latin typeface="DejaVu Serif"/>
              <a:cs typeface="DejaVu Serif"/>
            </a:endParaRPr>
          </a:p>
          <a:p>
            <a:pPr marL="561340">
              <a:lnSpc>
                <a:spcPts val="1275"/>
              </a:lnSpc>
            </a:pPr>
            <a:r>
              <a:rPr sz="1600" spc="-10" dirty="0">
                <a:solidFill>
                  <a:srgbClr val="FFFFFF"/>
                </a:solidFill>
                <a:latin typeface="Nimbus Sans L"/>
                <a:cs typeface="Nimbus Sans L"/>
              </a:rPr>
              <a:t>Interpersonal</a:t>
            </a:r>
            <a:endParaRPr sz="1600">
              <a:latin typeface="Nimbus Sans L"/>
              <a:cs typeface="Nimbus Sans 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" y="4805272"/>
            <a:ext cx="2362200" cy="1138555"/>
          </a:xfrm>
          <a:prstGeom prst="rect">
            <a:avLst/>
          </a:prstGeom>
          <a:solidFill>
            <a:srgbClr val="23297A"/>
          </a:solidFill>
        </p:spPr>
        <p:txBody>
          <a:bodyPr vert="horz" wrap="square" lIns="0" tIns="71120" rIns="0" bIns="0" rtlCol="0">
            <a:spAutoFit/>
          </a:bodyPr>
          <a:lstStyle/>
          <a:p>
            <a:pPr marL="274320" indent="-184150">
              <a:lnSpc>
                <a:spcPct val="100000"/>
              </a:lnSpc>
              <a:spcBef>
                <a:spcPts val="560"/>
              </a:spcBef>
              <a:buChar char="•"/>
              <a:tabLst>
                <a:tab pos="274320" algn="l"/>
              </a:tabLst>
            </a:pPr>
            <a:r>
              <a:rPr sz="1600" spc="-10" dirty="0">
                <a:solidFill>
                  <a:srgbClr val="FFFFFF"/>
                </a:solidFill>
                <a:latin typeface="Nimbus Sans L"/>
                <a:cs typeface="Nimbus Sans L"/>
              </a:rPr>
              <a:t>Figurehead</a:t>
            </a:r>
            <a:endParaRPr sz="1600">
              <a:latin typeface="Nimbus Sans L"/>
              <a:cs typeface="Nimbus Sans L"/>
            </a:endParaRPr>
          </a:p>
          <a:p>
            <a:pPr marL="274320" indent="-184150">
              <a:lnSpc>
                <a:spcPts val="1914"/>
              </a:lnSpc>
              <a:buChar char="•"/>
              <a:tabLst>
                <a:tab pos="274320" algn="l"/>
              </a:tabLst>
            </a:pPr>
            <a:r>
              <a:rPr sz="1600" spc="-10" dirty="0">
                <a:solidFill>
                  <a:srgbClr val="FFFFFF"/>
                </a:solidFill>
                <a:latin typeface="Nimbus Sans L"/>
                <a:cs typeface="Nimbus Sans L"/>
              </a:rPr>
              <a:t>Leader</a:t>
            </a:r>
            <a:endParaRPr sz="1600">
              <a:latin typeface="Nimbus Sans L"/>
              <a:cs typeface="Nimbus Sans L"/>
            </a:endParaRPr>
          </a:p>
          <a:p>
            <a:pPr marL="274320" indent="-184150">
              <a:lnSpc>
                <a:spcPts val="1914"/>
              </a:lnSpc>
              <a:buChar char="•"/>
              <a:tabLst>
                <a:tab pos="274320" algn="l"/>
              </a:tabLst>
            </a:pPr>
            <a:r>
              <a:rPr sz="1600" spc="-5" dirty="0">
                <a:solidFill>
                  <a:srgbClr val="FFFFFF"/>
                </a:solidFill>
                <a:latin typeface="Nimbus Sans L"/>
                <a:cs typeface="Nimbus Sans L"/>
              </a:rPr>
              <a:t>Liaison</a:t>
            </a:r>
            <a:endParaRPr sz="1600">
              <a:latin typeface="Nimbus Sans L"/>
              <a:cs typeface="Nimbus Sans 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4659" y="4114800"/>
            <a:ext cx="8158480" cy="2059939"/>
            <a:chOff x="454659" y="4114800"/>
            <a:chExt cx="8158480" cy="2059939"/>
          </a:xfrm>
        </p:grpSpPr>
        <p:sp>
          <p:nvSpPr>
            <p:cNvPr id="9" name="object 9"/>
            <p:cNvSpPr/>
            <p:nvPr/>
          </p:nvSpPr>
          <p:spPr>
            <a:xfrm>
              <a:off x="1811020" y="4306570"/>
              <a:ext cx="113030" cy="1130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4660" y="4114799"/>
              <a:ext cx="8158480" cy="2059939"/>
            </a:xfrm>
            <a:custGeom>
              <a:avLst/>
              <a:gdLst/>
              <a:ahLst/>
              <a:cxnLst/>
              <a:rect l="l" t="t" r="r" b="b"/>
              <a:pathLst>
                <a:path w="8158480" h="2059939">
                  <a:moveTo>
                    <a:pt x="4084320" y="0"/>
                  </a:moveTo>
                  <a:lnTo>
                    <a:pt x="4074160" y="0"/>
                  </a:lnTo>
                  <a:lnTo>
                    <a:pt x="4074160" y="304800"/>
                  </a:lnTo>
                  <a:lnTo>
                    <a:pt x="4084320" y="304800"/>
                  </a:lnTo>
                  <a:lnTo>
                    <a:pt x="4084320" y="0"/>
                  </a:lnTo>
                  <a:close/>
                </a:path>
                <a:path w="8158480" h="2059939">
                  <a:moveTo>
                    <a:pt x="8158480" y="76200"/>
                  </a:moveTo>
                  <a:lnTo>
                    <a:pt x="8155940" y="73660"/>
                  </a:lnTo>
                  <a:lnTo>
                    <a:pt x="8153400" y="73660"/>
                  </a:lnTo>
                  <a:lnTo>
                    <a:pt x="6746240" y="73660"/>
                  </a:lnTo>
                  <a:lnTo>
                    <a:pt x="6743700" y="73660"/>
                  </a:lnTo>
                  <a:lnTo>
                    <a:pt x="6742430" y="74930"/>
                  </a:lnTo>
                  <a:lnTo>
                    <a:pt x="6742430" y="76200"/>
                  </a:lnTo>
                  <a:lnTo>
                    <a:pt x="6741160" y="76200"/>
                  </a:lnTo>
                  <a:lnTo>
                    <a:pt x="6741160" y="77470"/>
                  </a:lnTo>
                  <a:lnTo>
                    <a:pt x="6746240" y="77470"/>
                  </a:lnTo>
                  <a:lnTo>
                    <a:pt x="6746240" y="82550"/>
                  </a:lnTo>
                  <a:lnTo>
                    <a:pt x="8149590" y="82550"/>
                  </a:lnTo>
                  <a:lnTo>
                    <a:pt x="8149590" y="2051050"/>
                  </a:lnTo>
                  <a:lnTo>
                    <a:pt x="4084320" y="2051050"/>
                  </a:lnTo>
                  <a:lnTo>
                    <a:pt x="4084320" y="1828800"/>
                  </a:lnTo>
                  <a:lnTo>
                    <a:pt x="4074160" y="1828800"/>
                  </a:lnTo>
                  <a:lnTo>
                    <a:pt x="4074160" y="2051050"/>
                  </a:lnTo>
                  <a:lnTo>
                    <a:pt x="8890" y="2051050"/>
                  </a:lnTo>
                  <a:lnTo>
                    <a:pt x="8890" y="82550"/>
                  </a:lnTo>
                  <a:lnTo>
                    <a:pt x="1407160" y="82550"/>
                  </a:lnTo>
                  <a:lnTo>
                    <a:pt x="1407160" y="214630"/>
                  </a:lnTo>
                  <a:lnTo>
                    <a:pt x="1417320" y="214630"/>
                  </a:lnTo>
                  <a:lnTo>
                    <a:pt x="1417320" y="77470"/>
                  </a:lnTo>
                  <a:lnTo>
                    <a:pt x="1416050" y="76200"/>
                  </a:lnTo>
                  <a:lnTo>
                    <a:pt x="1416050" y="74930"/>
                  </a:lnTo>
                  <a:lnTo>
                    <a:pt x="1414780" y="73660"/>
                  </a:lnTo>
                  <a:lnTo>
                    <a:pt x="1412240" y="73660"/>
                  </a:lnTo>
                  <a:lnTo>
                    <a:pt x="3810" y="73660"/>
                  </a:lnTo>
                  <a:lnTo>
                    <a:pt x="1270" y="73660"/>
                  </a:lnTo>
                  <a:lnTo>
                    <a:pt x="1270" y="74930"/>
                  </a:lnTo>
                  <a:lnTo>
                    <a:pt x="0" y="76200"/>
                  </a:lnTo>
                  <a:lnTo>
                    <a:pt x="0" y="77470"/>
                  </a:lnTo>
                  <a:lnTo>
                    <a:pt x="0" y="2054860"/>
                  </a:lnTo>
                  <a:lnTo>
                    <a:pt x="0" y="2057400"/>
                  </a:lnTo>
                  <a:lnTo>
                    <a:pt x="1270" y="2058670"/>
                  </a:lnTo>
                  <a:lnTo>
                    <a:pt x="2540" y="2058670"/>
                  </a:lnTo>
                  <a:lnTo>
                    <a:pt x="2540" y="2059940"/>
                  </a:lnTo>
                  <a:lnTo>
                    <a:pt x="3810" y="2059940"/>
                  </a:lnTo>
                  <a:lnTo>
                    <a:pt x="8154670" y="2059940"/>
                  </a:lnTo>
                  <a:lnTo>
                    <a:pt x="8155940" y="2058670"/>
                  </a:lnTo>
                  <a:lnTo>
                    <a:pt x="8157210" y="2058670"/>
                  </a:lnTo>
                  <a:lnTo>
                    <a:pt x="8157210" y="2057400"/>
                  </a:lnTo>
                  <a:lnTo>
                    <a:pt x="8158480" y="2056130"/>
                  </a:lnTo>
                  <a:lnTo>
                    <a:pt x="8158480" y="2054860"/>
                  </a:lnTo>
                  <a:lnTo>
                    <a:pt x="8158480" y="77470"/>
                  </a:lnTo>
                  <a:lnTo>
                    <a:pt x="8158480" y="7620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43750" y="4306570"/>
              <a:ext cx="114300" cy="113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95819" y="4192269"/>
              <a:ext cx="10160" cy="137160"/>
            </a:xfrm>
            <a:custGeom>
              <a:avLst/>
              <a:gdLst/>
              <a:ahLst/>
              <a:cxnLst/>
              <a:rect l="l" t="t" r="r" b="b"/>
              <a:pathLst>
                <a:path w="10159" h="137160">
                  <a:moveTo>
                    <a:pt x="10159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0159" y="13715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399" y="4800600"/>
              <a:ext cx="2590800" cy="0"/>
            </a:xfrm>
            <a:custGeom>
              <a:avLst/>
              <a:gdLst/>
              <a:ahLst/>
              <a:cxnLst/>
              <a:rect l="l" t="t" r="r" b="b"/>
              <a:pathLst>
                <a:path w="2590800">
                  <a:moveTo>
                    <a:pt x="0" y="0"/>
                  </a:moveTo>
                  <a:lnTo>
                    <a:pt x="2590800" y="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19800" y="4419600"/>
              <a:ext cx="2362200" cy="1524000"/>
            </a:xfrm>
            <a:custGeom>
              <a:avLst/>
              <a:gdLst/>
              <a:ahLst/>
              <a:cxnLst/>
              <a:rect l="l" t="t" r="r" b="b"/>
              <a:pathLst>
                <a:path w="2362200" h="1524000">
                  <a:moveTo>
                    <a:pt x="23622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2362200" y="1524000"/>
                  </a:lnTo>
                  <a:close/>
                </a:path>
              </a:pathLst>
            </a:custGeom>
            <a:solidFill>
              <a:srgbClr val="2329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019800" y="4419600"/>
            <a:ext cx="2362200" cy="376555"/>
          </a:xfrm>
          <a:prstGeom prst="rect">
            <a:avLst/>
          </a:prstGeom>
          <a:solidFill>
            <a:srgbClr val="23297A"/>
          </a:solidFill>
        </p:spPr>
        <p:txBody>
          <a:bodyPr vert="horz" wrap="square" lIns="0" tIns="153670" rIns="0" bIns="0" rtlCol="0">
            <a:spAutoFit/>
          </a:bodyPr>
          <a:lstStyle/>
          <a:p>
            <a:pPr marL="593725">
              <a:lnSpc>
                <a:spcPts val="1755"/>
              </a:lnSpc>
              <a:spcBef>
                <a:spcPts val="1210"/>
              </a:spcBef>
            </a:pPr>
            <a:r>
              <a:rPr sz="1600" spc="-5" dirty="0">
                <a:solidFill>
                  <a:srgbClr val="FFFFFF"/>
                </a:solidFill>
                <a:latin typeface="Nimbus Sans L"/>
                <a:cs typeface="Nimbus Sans L"/>
              </a:rPr>
              <a:t>Informational</a:t>
            </a:r>
            <a:endParaRPr sz="1600">
              <a:latin typeface="Nimbus Sans L"/>
              <a:cs typeface="Nimbus Sans 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9800" y="4805272"/>
            <a:ext cx="2362200" cy="1138555"/>
          </a:xfrm>
          <a:prstGeom prst="rect">
            <a:avLst/>
          </a:prstGeom>
          <a:solidFill>
            <a:srgbClr val="23297A"/>
          </a:solidFill>
        </p:spPr>
        <p:txBody>
          <a:bodyPr vert="horz" wrap="square" lIns="0" tIns="132080" rIns="0" bIns="0" rtlCol="0">
            <a:spAutoFit/>
          </a:bodyPr>
          <a:lstStyle/>
          <a:p>
            <a:pPr marL="218440" indent="-128270">
              <a:lnSpc>
                <a:spcPct val="100000"/>
              </a:lnSpc>
              <a:spcBef>
                <a:spcPts val="1040"/>
              </a:spcBef>
              <a:buChar char="•"/>
              <a:tabLst>
                <a:tab pos="218440" algn="l"/>
              </a:tabLst>
            </a:pPr>
            <a:r>
              <a:rPr sz="1600" spc="-5" dirty="0">
                <a:solidFill>
                  <a:srgbClr val="FFFFFF"/>
                </a:solidFill>
                <a:latin typeface="Nimbus Sans L"/>
                <a:cs typeface="Nimbus Sans L"/>
              </a:rPr>
              <a:t>Monitor</a:t>
            </a:r>
            <a:endParaRPr sz="1600">
              <a:latin typeface="Nimbus Sans L"/>
              <a:cs typeface="Nimbus Sans L"/>
            </a:endParaRPr>
          </a:p>
          <a:p>
            <a:pPr marL="218440" indent="-128270">
              <a:lnSpc>
                <a:spcPts val="1914"/>
              </a:lnSpc>
              <a:buChar char="•"/>
              <a:tabLst>
                <a:tab pos="218440" algn="l"/>
              </a:tabLst>
            </a:pPr>
            <a:r>
              <a:rPr sz="1600" spc="-5" dirty="0">
                <a:solidFill>
                  <a:srgbClr val="FFFFFF"/>
                </a:solidFill>
                <a:latin typeface="Nimbus Sans L"/>
                <a:cs typeface="Nimbus Sans L"/>
              </a:rPr>
              <a:t>Disseminator</a:t>
            </a:r>
            <a:endParaRPr sz="1600">
              <a:latin typeface="Nimbus Sans L"/>
              <a:cs typeface="Nimbus Sans L"/>
            </a:endParaRPr>
          </a:p>
          <a:p>
            <a:pPr marL="218440" indent="-128270">
              <a:lnSpc>
                <a:spcPts val="1914"/>
              </a:lnSpc>
              <a:buChar char="•"/>
              <a:tabLst>
                <a:tab pos="218440" algn="l"/>
              </a:tabLst>
            </a:pPr>
            <a:r>
              <a:rPr sz="1600" spc="-5" dirty="0">
                <a:solidFill>
                  <a:srgbClr val="FFFFFF"/>
                </a:solidFill>
                <a:latin typeface="Nimbus Sans L"/>
                <a:cs typeface="Nimbus Sans L"/>
              </a:rPr>
              <a:t>Spokesperson</a:t>
            </a:r>
            <a:endParaRPr sz="1600">
              <a:latin typeface="Nimbus Sans L"/>
              <a:cs typeface="Nimbus Sans 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52800" y="4419600"/>
            <a:ext cx="5186680" cy="1524000"/>
            <a:chOff x="3352800" y="4419600"/>
            <a:chExt cx="5186680" cy="1524000"/>
          </a:xfrm>
        </p:grpSpPr>
        <p:sp>
          <p:nvSpPr>
            <p:cNvPr id="18" name="object 18"/>
            <p:cNvSpPr/>
            <p:nvPr/>
          </p:nvSpPr>
          <p:spPr>
            <a:xfrm>
              <a:off x="5943600" y="4800600"/>
              <a:ext cx="2590800" cy="0"/>
            </a:xfrm>
            <a:custGeom>
              <a:avLst/>
              <a:gdLst/>
              <a:ahLst/>
              <a:cxnLst/>
              <a:rect l="l" t="t" r="r" b="b"/>
              <a:pathLst>
                <a:path w="2590800">
                  <a:moveTo>
                    <a:pt x="0" y="0"/>
                  </a:moveTo>
                  <a:lnTo>
                    <a:pt x="2590800" y="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52800" y="4419600"/>
              <a:ext cx="2362200" cy="1524000"/>
            </a:xfrm>
            <a:custGeom>
              <a:avLst/>
              <a:gdLst/>
              <a:ahLst/>
              <a:cxnLst/>
              <a:rect l="l" t="t" r="r" b="b"/>
              <a:pathLst>
                <a:path w="2362200" h="1524000">
                  <a:moveTo>
                    <a:pt x="23622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2362200" y="1524000"/>
                  </a:lnTo>
                  <a:close/>
                </a:path>
              </a:pathLst>
            </a:custGeom>
            <a:solidFill>
              <a:srgbClr val="2329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352800" y="4419600"/>
            <a:ext cx="2362200" cy="300355"/>
          </a:xfrm>
          <a:prstGeom prst="rect">
            <a:avLst/>
          </a:prstGeom>
          <a:solidFill>
            <a:srgbClr val="23297A"/>
          </a:solidFill>
        </p:spPr>
        <p:txBody>
          <a:bodyPr vert="horz" wrap="square" lIns="0" tIns="92710" rIns="0" bIns="0" rtlCol="0">
            <a:spAutoFit/>
          </a:bodyPr>
          <a:lstStyle/>
          <a:p>
            <a:pPr marL="712470">
              <a:lnSpc>
                <a:spcPts val="1635"/>
              </a:lnSpc>
              <a:spcBef>
                <a:spcPts val="730"/>
              </a:spcBef>
            </a:pPr>
            <a:r>
              <a:rPr sz="1600" spc="-5" dirty="0">
                <a:solidFill>
                  <a:srgbClr val="FFFFFF"/>
                </a:solidFill>
                <a:latin typeface="Nimbus Sans L"/>
                <a:cs typeface="Nimbus Sans L"/>
              </a:rPr>
              <a:t>Decisional</a:t>
            </a:r>
            <a:endParaRPr sz="1600">
              <a:latin typeface="Nimbus Sans L"/>
              <a:cs typeface="Nimbus Sans 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52800" y="4729072"/>
            <a:ext cx="2362200" cy="1214755"/>
          </a:xfrm>
          <a:prstGeom prst="rect">
            <a:avLst/>
          </a:prstGeom>
          <a:solidFill>
            <a:srgbClr val="23297A"/>
          </a:solidFill>
        </p:spPr>
        <p:txBody>
          <a:bodyPr vert="horz" wrap="square" lIns="0" tIns="25400" rIns="0" bIns="0" rtlCol="0">
            <a:spAutoFit/>
          </a:bodyPr>
          <a:lstStyle/>
          <a:p>
            <a:pPr marL="218440" indent="-128270">
              <a:lnSpc>
                <a:spcPct val="100000"/>
              </a:lnSpc>
              <a:spcBef>
                <a:spcPts val="200"/>
              </a:spcBef>
              <a:buChar char="•"/>
              <a:tabLst>
                <a:tab pos="218440" algn="l"/>
              </a:tabLst>
            </a:pPr>
            <a:r>
              <a:rPr sz="1600" spc="-5" dirty="0">
                <a:solidFill>
                  <a:srgbClr val="FFFFFF"/>
                </a:solidFill>
                <a:latin typeface="Nimbus Sans L"/>
                <a:cs typeface="Nimbus Sans L"/>
              </a:rPr>
              <a:t>Entrepreneur</a:t>
            </a:r>
            <a:endParaRPr sz="1600">
              <a:latin typeface="Nimbus Sans L"/>
              <a:cs typeface="Nimbus Sans L"/>
            </a:endParaRPr>
          </a:p>
          <a:p>
            <a:pPr marL="218440" indent="-128270">
              <a:lnSpc>
                <a:spcPct val="100000"/>
              </a:lnSpc>
              <a:buChar char="•"/>
              <a:tabLst>
                <a:tab pos="218440" algn="l"/>
              </a:tabLst>
            </a:pPr>
            <a:r>
              <a:rPr sz="1600" spc="-5" dirty="0">
                <a:solidFill>
                  <a:srgbClr val="FFFFFF"/>
                </a:solidFill>
                <a:latin typeface="Nimbus Sans L"/>
                <a:cs typeface="Nimbus Sans L"/>
              </a:rPr>
              <a:t>Disturbance</a:t>
            </a:r>
            <a:r>
              <a:rPr sz="1600" spc="-25" dirty="0">
                <a:solidFill>
                  <a:srgbClr val="FFFFFF"/>
                </a:solidFill>
                <a:latin typeface="Nimbus Sans L"/>
                <a:cs typeface="Nimbus Sans 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Nimbus Sans L"/>
                <a:cs typeface="Nimbus Sans L"/>
              </a:rPr>
              <a:t>handler</a:t>
            </a:r>
            <a:endParaRPr sz="1600">
              <a:latin typeface="Nimbus Sans L"/>
              <a:cs typeface="Nimbus Sans L"/>
            </a:endParaRPr>
          </a:p>
          <a:p>
            <a:pPr marL="218440" indent="-128270">
              <a:lnSpc>
                <a:spcPts val="1914"/>
              </a:lnSpc>
              <a:buChar char="•"/>
              <a:tabLst>
                <a:tab pos="218440" algn="l"/>
              </a:tabLst>
            </a:pPr>
            <a:r>
              <a:rPr sz="1600" spc="-5" dirty="0">
                <a:solidFill>
                  <a:srgbClr val="FFFFFF"/>
                </a:solidFill>
                <a:latin typeface="Nimbus Sans L"/>
                <a:cs typeface="Nimbus Sans L"/>
              </a:rPr>
              <a:t>Resource</a:t>
            </a:r>
            <a:r>
              <a:rPr sz="1600" spc="-20" dirty="0">
                <a:solidFill>
                  <a:srgbClr val="FFFFFF"/>
                </a:solidFill>
                <a:latin typeface="Nimbus Sans L"/>
                <a:cs typeface="Nimbus Sans 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Nimbus Sans L"/>
                <a:cs typeface="Nimbus Sans L"/>
              </a:rPr>
              <a:t>allocator</a:t>
            </a:r>
            <a:endParaRPr sz="1600">
              <a:latin typeface="Nimbus Sans L"/>
              <a:cs typeface="Nimbus Sans L"/>
            </a:endParaRPr>
          </a:p>
          <a:p>
            <a:pPr marL="218440" indent="-128270">
              <a:lnSpc>
                <a:spcPts val="1914"/>
              </a:lnSpc>
              <a:buChar char="•"/>
              <a:tabLst>
                <a:tab pos="218440" algn="l"/>
              </a:tabLst>
            </a:pPr>
            <a:r>
              <a:rPr sz="1600" spc="-5" dirty="0">
                <a:solidFill>
                  <a:srgbClr val="FFFFFF"/>
                </a:solidFill>
                <a:latin typeface="Nimbus Sans L"/>
                <a:cs typeface="Nimbus Sans L"/>
              </a:rPr>
              <a:t>Negotiator</a:t>
            </a:r>
            <a:endParaRPr sz="1600">
              <a:latin typeface="Nimbus Sans L"/>
              <a:cs typeface="Nimbus Sans 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76600" y="4724400"/>
            <a:ext cx="2590800" cy="0"/>
          </a:xfrm>
          <a:custGeom>
            <a:avLst/>
            <a:gdLst/>
            <a:ahLst/>
            <a:cxnLst/>
            <a:rect l="l" t="t" r="r" b="b"/>
            <a:pathLst>
              <a:path w="2590800">
                <a:moveTo>
                  <a:pt x="0" y="0"/>
                </a:moveTo>
                <a:lnTo>
                  <a:pt x="25908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1259" y="2510789"/>
            <a:ext cx="1628139" cy="1085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09" y="567690"/>
            <a:ext cx="3632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3297A"/>
                </a:solidFill>
              </a:rPr>
              <a:t>Roles </a:t>
            </a:r>
            <a:r>
              <a:rPr spc="-10" dirty="0">
                <a:solidFill>
                  <a:srgbClr val="23297A"/>
                </a:solidFill>
              </a:rPr>
              <a:t>of </a:t>
            </a:r>
            <a:r>
              <a:rPr spc="-5" dirty="0">
                <a:solidFill>
                  <a:srgbClr val="23297A"/>
                </a:solidFill>
              </a:rPr>
              <a:t>manager</a:t>
            </a:r>
            <a:r>
              <a:rPr spc="-35" dirty="0">
                <a:solidFill>
                  <a:srgbClr val="23297A"/>
                </a:solidFill>
              </a:rPr>
              <a:t> </a:t>
            </a:r>
            <a:r>
              <a:rPr spc="-5" dirty="0">
                <a:solidFill>
                  <a:srgbClr val="23297A"/>
                </a:solidFill>
              </a:rPr>
              <a:t>Cont’d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0209" y="1471929"/>
            <a:ext cx="8328659" cy="3427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Nimbus Sans L"/>
                <a:cs typeface="Nimbus Sans L"/>
              </a:rPr>
              <a:t>A: Inter-personal</a:t>
            </a:r>
            <a:r>
              <a:rPr sz="1800" b="1" spc="5" dirty="0">
                <a:latin typeface="Nimbus Sans L"/>
                <a:cs typeface="Nimbus Sans L"/>
              </a:rPr>
              <a:t> </a:t>
            </a:r>
            <a:r>
              <a:rPr sz="1800" b="1" spc="-5" dirty="0">
                <a:latin typeface="Nimbus Sans L"/>
                <a:cs typeface="Nimbus Sans L"/>
              </a:rPr>
              <a:t>Role</a:t>
            </a:r>
            <a:endParaRPr sz="1800">
              <a:latin typeface="Nimbus Sans L"/>
              <a:cs typeface="Nimbus Sans 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Nimbus Sans L"/>
              <a:cs typeface="Nimbus Sans L"/>
            </a:endParaRPr>
          </a:p>
          <a:p>
            <a:pPr marL="355600" marR="5080" indent="-342900" algn="just">
              <a:lnSpc>
                <a:spcPts val="1810"/>
              </a:lnSpc>
              <a:buFont typeface="Nimbus Sans L"/>
              <a:buChar char="•"/>
              <a:tabLst>
                <a:tab pos="355600" algn="l"/>
              </a:tabLst>
            </a:pPr>
            <a:r>
              <a:rPr sz="1800" b="1" spc="-5" dirty="0">
                <a:latin typeface="Nimbus Sans L"/>
                <a:cs typeface="Nimbus Sans L"/>
              </a:rPr>
              <a:t>Figurehead: </a:t>
            </a:r>
            <a:r>
              <a:rPr sz="1800" spc="-5" dirty="0">
                <a:latin typeface="Nimbus Sans L"/>
                <a:cs typeface="Nimbus Sans L"/>
              </a:rPr>
              <a:t>Represents the company on social occasions. Attending the flag  hosting </a:t>
            </a:r>
            <a:r>
              <a:rPr sz="1800" spc="-20" dirty="0">
                <a:latin typeface="Nimbus Sans L"/>
                <a:cs typeface="Nimbus Sans L"/>
              </a:rPr>
              <a:t>ceremony, </a:t>
            </a:r>
            <a:r>
              <a:rPr sz="1800" spc="-5" dirty="0">
                <a:latin typeface="Nimbus Sans L"/>
                <a:cs typeface="Nimbus Sans L"/>
              </a:rPr>
              <a:t>receiving visitors or taking visitors for </a:t>
            </a:r>
            <a:r>
              <a:rPr sz="1800" spc="-10" dirty="0">
                <a:latin typeface="Nimbus Sans L"/>
                <a:cs typeface="Nimbus Sans L"/>
              </a:rPr>
              <a:t>dinner</a:t>
            </a:r>
            <a:r>
              <a:rPr sz="1800" spc="30" dirty="0">
                <a:latin typeface="Nimbus Sans L"/>
                <a:cs typeface="Nimbus Sans L"/>
              </a:rPr>
              <a:t> </a:t>
            </a:r>
            <a:r>
              <a:rPr sz="1800" spc="-5" dirty="0">
                <a:latin typeface="Nimbus Sans L"/>
                <a:cs typeface="Nimbus Sans L"/>
              </a:rPr>
              <a:t>etc.</a:t>
            </a:r>
            <a:endParaRPr sz="1800">
              <a:latin typeface="Nimbus Sans L"/>
              <a:cs typeface="Nimbus Sans 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Nimbus Sans L"/>
              <a:buChar char="•"/>
            </a:pPr>
            <a:endParaRPr sz="2150">
              <a:latin typeface="Nimbus Sans L"/>
              <a:cs typeface="Nimbus Sans L"/>
            </a:endParaRPr>
          </a:p>
          <a:p>
            <a:pPr marL="355600" marR="5080" indent="-342900" algn="just">
              <a:lnSpc>
                <a:spcPts val="1810"/>
              </a:lnSpc>
              <a:buFont typeface="Nimbus Sans L"/>
              <a:buChar char="•"/>
              <a:tabLst>
                <a:tab pos="355600" algn="l"/>
              </a:tabLst>
            </a:pPr>
            <a:r>
              <a:rPr sz="1800" b="1" spc="-5" dirty="0">
                <a:latin typeface="Nimbus Sans L"/>
                <a:cs typeface="Nimbus Sans L"/>
              </a:rPr>
              <a:t>Leader: </a:t>
            </a:r>
            <a:r>
              <a:rPr sz="1800" dirty="0">
                <a:latin typeface="Nimbus Sans L"/>
                <a:cs typeface="Nimbus Sans L"/>
              </a:rPr>
              <a:t>In </a:t>
            </a:r>
            <a:r>
              <a:rPr sz="1800" spc="-5" dirty="0">
                <a:latin typeface="Nimbus Sans L"/>
                <a:cs typeface="Nimbus Sans L"/>
              </a:rPr>
              <a:t>the </a:t>
            </a:r>
            <a:r>
              <a:rPr sz="1800" dirty="0">
                <a:latin typeface="Nimbus Sans L"/>
                <a:cs typeface="Nimbus Sans L"/>
              </a:rPr>
              <a:t>role </a:t>
            </a:r>
            <a:r>
              <a:rPr sz="1800" spc="-5" dirty="0">
                <a:latin typeface="Nimbus Sans L"/>
                <a:cs typeface="Nimbus Sans L"/>
              </a:rPr>
              <a:t>of </a:t>
            </a:r>
            <a:r>
              <a:rPr sz="1800" dirty="0">
                <a:latin typeface="Nimbus Sans L"/>
                <a:cs typeface="Nimbus Sans L"/>
              </a:rPr>
              <a:t>a </a:t>
            </a:r>
            <a:r>
              <a:rPr sz="1800" spc="-20" dirty="0">
                <a:latin typeface="Nimbus Sans L"/>
                <a:cs typeface="Nimbus Sans L"/>
              </a:rPr>
              <a:t>leader, </a:t>
            </a:r>
            <a:r>
              <a:rPr sz="1800" spc="-5" dirty="0">
                <a:latin typeface="Nimbus Sans L"/>
                <a:cs typeface="Nimbus Sans L"/>
              </a:rPr>
              <a:t>the </a:t>
            </a:r>
            <a:r>
              <a:rPr sz="1800" spc="-10" dirty="0">
                <a:latin typeface="Nimbus Sans L"/>
                <a:cs typeface="Nimbus Sans L"/>
              </a:rPr>
              <a:t>manager </a:t>
            </a:r>
            <a:r>
              <a:rPr sz="1800" spc="-5" dirty="0">
                <a:latin typeface="Nimbus Sans L"/>
                <a:cs typeface="Nimbus Sans L"/>
              </a:rPr>
              <a:t>motivates, </a:t>
            </a:r>
            <a:r>
              <a:rPr sz="1800" spc="-10" dirty="0">
                <a:latin typeface="Nimbus Sans L"/>
                <a:cs typeface="Nimbus Sans L"/>
              </a:rPr>
              <a:t>encourages, and  builds enthusiasm among </a:t>
            </a:r>
            <a:r>
              <a:rPr sz="1800" spc="-5" dirty="0">
                <a:latin typeface="Nimbus Sans L"/>
                <a:cs typeface="Nimbus Sans L"/>
              </a:rPr>
              <a:t>the </a:t>
            </a:r>
            <a:r>
              <a:rPr sz="1800" spc="-10" dirty="0">
                <a:latin typeface="Nimbus Sans L"/>
                <a:cs typeface="Nimbus Sans L"/>
              </a:rPr>
              <a:t>employees. </a:t>
            </a:r>
            <a:r>
              <a:rPr sz="1800" spc="-15" dirty="0">
                <a:latin typeface="Nimbus Sans L"/>
                <a:cs typeface="Nimbus Sans L"/>
              </a:rPr>
              <a:t>Training </a:t>
            </a:r>
            <a:r>
              <a:rPr sz="1800" spc="-5" dirty="0">
                <a:latin typeface="Nimbus Sans L"/>
                <a:cs typeface="Nimbus Sans L"/>
              </a:rPr>
              <a:t>subordinates </a:t>
            </a:r>
            <a:r>
              <a:rPr sz="1800" dirty="0">
                <a:latin typeface="Nimbus Sans L"/>
                <a:cs typeface="Nimbus Sans L"/>
              </a:rPr>
              <a:t>to </a:t>
            </a:r>
            <a:r>
              <a:rPr sz="1800" spc="-5" dirty="0">
                <a:latin typeface="Nimbus Sans L"/>
                <a:cs typeface="Nimbus Sans L"/>
              </a:rPr>
              <a:t>work </a:t>
            </a:r>
            <a:r>
              <a:rPr sz="1800" spc="-10" dirty="0">
                <a:latin typeface="Nimbus Sans L"/>
                <a:cs typeface="Nimbus Sans L"/>
              </a:rPr>
              <a:t>under  </a:t>
            </a:r>
            <a:r>
              <a:rPr sz="1800" spc="-5" dirty="0">
                <a:latin typeface="Nimbus Sans L"/>
                <a:cs typeface="Nimbus Sans L"/>
              </a:rPr>
              <a:t>pressure, forms </a:t>
            </a:r>
            <a:r>
              <a:rPr sz="1800" spc="-10" dirty="0">
                <a:latin typeface="Nimbus Sans L"/>
                <a:cs typeface="Nimbus Sans L"/>
              </a:rPr>
              <a:t>part of </a:t>
            </a:r>
            <a:r>
              <a:rPr sz="1800" spc="-5" dirty="0">
                <a:latin typeface="Nimbus Sans L"/>
                <a:cs typeface="Nimbus Sans L"/>
              </a:rPr>
              <a:t>the responsibilities of </a:t>
            </a:r>
            <a:r>
              <a:rPr sz="1800" dirty="0">
                <a:latin typeface="Nimbus Sans L"/>
                <a:cs typeface="Nimbus Sans L"/>
              </a:rPr>
              <a:t>a</a:t>
            </a:r>
            <a:r>
              <a:rPr sz="1800" spc="60" dirty="0">
                <a:latin typeface="Nimbus Sans L"/>
                <a:cs typeface="Nimbus Sans L"/>
              </a:rPr>
              <a:t> </a:t>
            </a:r>
            <a:r>
              <a:rPr sz="1800" spc="-20" dirty="0">
                <a:latin typeface="Nimbus Sans L"/>
                <a:cs typeface="Nimbus Sans L"/>
              </a:rPr>
              <a:t>manager.</a:t>
            </a:r>
            <a:endParaRPr sz="1800">
              <a:latin typeface="Nimbus Sans L"/>
              <a:cs typeface="Nimbus Sans 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Nimbus Sans L"/>
              <a:buChar char="•"/>
            </a:pPr>
            <a:endParaRPr sz="2150">
              <a:latin typeface="Nimbus Sans L"/>
              <a:cs typeface="Nimbus Sans L"/>
            </a:endParaRPr>
          </a:p>
          <a:p>
            <a:pPr marL="355600" marR="5080" indent="-342900" algn="just">
              <a:lnSpc>
                <a:spcPts val="1810"/>
              </a:lnSpc>
              <a:buFont typeface="Nimbus Sans L"/>
              <a:buChar char="•"/>
              <a:tabLst>
                <a:tab pos="355600" algn="l"/>
              </a:tabLst>
            </a:pPr>
            <a:r>
              <a:rPr sz="1800" b="1" spc="-5" dirty="0">
                <a:latin typeface="Nimbus Sans L"/>
                <a:cs typeface="Nimbus Sans L"/>
              </a:rPr>
              <a:t>Liaison: </a:t>
            </a:r>
            <a:r>
              <a:rPr sz="1800" spc="-5" dirty="0">
                <a:latin typeface="Nimbus Sans L"/>
                <a:cs typeface="Nimbus Sans L"/>
              </a:rPr>
              <a:t>Consists of </a:t>
            </a:r>
            <a:r>
              <a:rPr sz="1800" spc="-10" dirty="0">
                <a:latin typeface="Nimbus Sans L"/>
                <a:cs typeface="Nimbus Sans L"/>
              </a:rPr>
              <a:t>relating </a:t>
            </a:r>
            <a:r>
              <a:rPr sz="1800" dirty="0">
                <a:latin typeface="Nimbus Sans L"/>
                <a:cs typeface="Nimbus Sans L"/>
              </a:rPr>
              <a:t>to </a:t>
            </a:r>
            <a:r>
              <a:rPr sz="1800" spc="-10" dirty="0">
                <a:latin typeface="Nimbus Sans L"/>
                <a:cs typeface="Nimbus Sans L"/>
              </a:rPr>
              <a:t>others </a:t>
            </a:r>
            <a:r>
              <a:rPr sz="1800" spc="-5" dirty="0">
                <a:latin typeface="Nimbus Sans L"/>
                <a:cs typeface="Nimbus Sans L"/>
              </a:rPr>
              <a:t>outside the </a:t>
            </a:r>
            <a:r>
              <a:rPr sz="1800" spc="-10" dirty="0">
                <a:latin typeface="Nimbus Sans L"/>
                <a:cs typeface="Nimbus Sans L"/>
              </a:rPr>
              <a:t>group </a:t>
            </a:r>
            <a:r>
              <a:rPr sz="1800" spc="-5" dirty="0">
                <a:latin typeface="Nimbus Sans L"/>
                <a:cs typeface="Nimbus Sans L"/>
              </a:rPr>
              <a:t>or </a:t>
            </a:r>
            <a:r>
              <a:rPr sz="1800" spc="-10" dirty="0">
                <a:latin typeface="Nimbus Sans L"/>
                <a:cs typeface="Nimbus Sans L"/>
              </a:rPr>
              <a:t>organization.  </a:t>
            </a:r>
            <a:r>
              <a:rPr sz="1800" spc="-5" dirty="0">
                <a:latin typeface="Nimbus Sans L"/>
                <a:cs typeface="Nimbus Sans L"/>
              </a:rPr>
              <a:t>Serves as </a:t>
            </a:r>
            <a:r>
              <a:rPr sz="1800" dirty="0">
                <a:latin typeface="Nimbus Sans L"/>
                <a:cs typeface="Nimbus Sans L"/>
              </a:rPr>
              <a:t>a </a:t>
            </a:r>
            <a:r>
              <a:rPr sz="1800" spc="-10" dirty="0">
                <a:latin typeface="Nimbus Sans L"/>
                <a:cs typeface="Nimbus Sans L"/>
              </a:rPr>
              <a:t>link </a:t>
            </a:r>
            <a:r>
              <a:rPr sz="1800" spc="-5" dirty="0">
                <a:latin typeface="Nimbus Sans L"/>
                <a:cs typeface="Nimbus Sans L"/>
              </a:rPr>
              <a:t>between </a:t>
            </a:r>
            <a:r>
              <a:rPr sz="1800" spc="-10" dirty="0">
                <a:latin typeface="Nimbus Sans L"/>
                <a:cs typeface="Nimbus Sans L"/>
              </a:rPr>
              <a:t>people, groups or organization. </a:t>
            </a:r>
            <a:r>
              <a:rPr sz="1800" spc="-5" dirty="0">
                <a:latin typeface="Nimbus Sans L"/>
                <a:cs typeface="Nimbus Sans L"/>
              </a:rPr>
              <a:t>The negotiation of  prices with the </a:t>
            </a:r>
            <a:r>
              <a:rPr sz="1800" spc="-10" dirty="0">
                <a:latin typeface="Nimbus Sans L"/>
                <a:cs typeface="Nimbus Sans L"/>
              </a:rPr>
              <a:t>suppliers regarding </a:t>
            </a:r>
            <a:r>
              <a:rPr sz="1800" dirty="0">
                <a:latin typeface="Nimbus Sans L"/>
                <a:cs typeface="Nimbus Sans L"/>
              </a:rPr>
              <a:t>raw </a:t>
            </a:r>
            <a:r>
              <a:rPr sz="1800" spc="-5" dirty="0">
                <a:latin typeface="Nimbus Sans L"/>
                <a:cs typeface="Nimbus Sans L"/>
              </a:rPr>
              <a:t>materials is an example for the </a:t>
            </a:r>
            <a:r>
              <a:rPr sz="1800" dirty="0">
                <a:latin typeface="Nimbus Sans L"/>
                <a:cs typeface="Nimbus Sans L"/>
              </a:rPr>
              <a:t>role </a:t>
            </a:r>
            <a:r>
              <a:rPr sz="1800" spc="-5" dirty="0">
                <a:latin typeface="Nimbus Sans L"/>
                <a:cs typeface="Nimbus Sans L"/>
              </a:rPr>
              <a:t>of  liaison.</a:t>
            </a:r>
            <a:endParaRPr sz="1800">
              <a:latin typeface="Nimbus Sans L"/>
              <a:cs typeface="Nimbus Sans L"/>
            </a:endParaRPr>
          </a:p>
        </p:txBody>
      </p:sp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09" y="567690"/>
            <a:ext cx="3632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3297A"/>
                </a:solidFill>
              </a:rPr>
              <a:t>Roles </a:t>
            </a:r>
            <a:r>
              <a:rPr spc="-10" dirty="0">
                <a:solidFill>
                  <a:srgbClr val="23297A"/>
                </a:solidFill>
              </a:rPr>
              <a:t>of </a:t>
            </a:r>
            <a:r>
              <a:rPr spc="-5" dirty="0">
                <a:solidFill>
                  <a:srgbClr val="23297A"/>
                </a:solidFill>
              </a:rPr>
              <a:t>manager</a:t>
            </a:r>
            <a:r>
              <a:rPr spc="-35" dirty="0">
                <a:solidFill>
                  <a:srgbClr val="23297A"/>
                </a:solidFill>
              </a:rPr>
              <a:t> </a:t>
            </a:r>
            <a:r>
              <a:rPr spc="-5" dirty="0">
                <a:solidFill>
                  <a:srgbClr val="23297A"/>
                </a:solidFill>
              </a:rPr>
              <a:t>Cont’d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0209" y="1565909"/>
            <a:ext cx="8328659" cy="341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Nimbus Sans L"/>
                <a:cs typeface="Nimbus Sans L"/>
              </a:rPr>
              <a:t>B: Decisional Role:</a:t>
            </a:r>
            <a:endParaRPr sz="1800">
              <a:latin typeface="Nimbus Sans L"/>
              <a:cs typeface="Nimbus Sans L"/>
            </a:endParaRPr>
          </a:p>
          <a:p>
            <a:pPr>
              <a:lnSpc>
                <a:spcPct val="100000"/>
              </a:lnSpc>
            </a:pPr>
            <a:endParaRPr sz="1950">
              <a:latin typeface="Nimbus Sans L"/>
              <a:cs typeface="Nimbus Sans L"/>
            </a:endParaRPr>
          </a:p>
          <a:p>
            <a:pPr marL="355600" marR="5715" indent="-342900" algn="just">
              <a:lnSpc>
                <a:spcPct val="74500"/>
              </a:lnSpc>
              <a:buAutoNum type="arabicPeriod"/>
              <a:tabLst>
                <a:tab pos="355600" algn="l"/>
              </a:tabLst>
            </a:pPr>
            <a:r>
              <a:rPr sz="1800" b="1" spc="-5" dirty="0">
                <a:latin typeface="Nimbus Sans L"/>
                <a:cs typeface="Nimbus Sans L"/>
              </a:rPr>
              <a:t>Entrepreneur: </a:t>
            </a:r>
            <a:r>
              <a:rPr sz="1800" spc="-5" dirty="0">
                <a:latin typeface="Nimbus Sans L"/>
                <a:cs typeface="Nimbus Sans L"/>
              </a:rPr>
              <a:t>Act </a:t>
            </a:r>
            <a:r>
              <a:rPr sz="1800" spc="-10" dirty="0">
                <a:latin typeface="Nimbus Sans L"/>
                <a:cs typeface="Nimbus Sans L"/>
              </a:rPr>
              <a:t>as </a:t>
            </a:r>
            <a:r>
              <a:rPr sz="1800" spc="-5" dirty="0">
                <a:latin typeface="Nimbus Sans L"/>
                <a:cs typeface="Nimbus Sans L"/>
              </a:rPr>
              <a:t>an initiator </a:t>
            </a:r>
            <a:r>
              <a:rPr sz="1800" spc="-10" dirty="0">
                <a:latin typeface="Nimbus Sans L"/>
                <a:cs typeface="Nimbus Sans L"/>
              </a:rPr>
              <a:t>and designer and encourage changes and  innovation, </a:t>
            </a:r>
            <a:r>
              <a:rPr sz="1800" spc="-5" dirty="0">
                <a:latin typeface="Nimbus Sans L"/>
                <a:cs typeface="Nimbus Sans L"/>
              </a:rPr>
              <a:t>identify </a:t>
            </a:r>
            <a:r>
              <a:rPr sz="1800" spc="-10" dirty="0">
                <a:latin typeface="Nimbus Sans L"/>
                <a:cs typeface="Nimbus Sans L"/>
              </a:rPr>
              <a:t>new ideas, delegate idea and responsibility </a:t>
            </a:r>
            <a:r>
              <a:rPr sz="1800" dirty="0">
                <a:latin typeface="Nimbus Sans L"/>
                <a:cs typeface="Nimbus Sans L"/>
              </a:rPr>
              <a:t>to</a:t>
            </a:r>
            <a:r>
              <a:rPr sz="1800" spc="130" dirty="0">
                <a:latin typeface="Nimbus Sans L"/>
                <a:cs typeface="Nimbus Sans L"/>
              </a:rPr>
              <a:t> </a:t>
            </a:r>
            <a:r>
              <a:rPr sz="1800" spc="-5" dirty="0">
                <a:latin typeface="Nimbus Sans L"/>
                <a:cs typeface="Nimbus Sans L"/>
              </a:rPr>
              <a:t>others.</a:t>
            </a:r>
            <a:endParaRPr sz="1800">
              <a:latin typeface="Nimbus Sans L"/>
              <a:cs typeface="Nimbus Sans 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Nimbus Sans L"/>
              <a:buAutoNum type="arabicPeriod"/>
            </a:pPr>
            <a:endParaRPr sz="2000">
              <a:latin typeface="Nimbus Sans L"/>
              <a:cs typeface="Nimbus Sans L"/>
            </a:endParaRPr>
          </a:p>
          <a:p>
            <a:pPr marL="355600" marR="6985" indent="-342900" algn="just">
              <a:lnSpc>
                <a:spcPct val="74500"/>
              </a:lnSpc>
              <a:buAutoNum type="arabicPeriod"/>
              <a:tabLst>
                <a:tab pos="355600" algn="l"/>
              </a:tabLst>
            </a:pPr>
            <a:r>
              <a:rPr sz="1800" b="1" spc="-5" dirty="0">
                <a:latin typeface="Nimbus Sans L"/>
                <a:cs typeface="Nimbus Sans L"/>
              </a:rPr>
              <a:t>Disturbance handler: </a:t>
            </a:r>
            <a:r>
              <a:rPr sz="1800" spc="-55" dirty="0">
                <a:latin typeface="Nimbus Sans L"/>
                <a:cs typeface="Nimbus Sans L"/>
              </a:rPr>
              <a:t>Take </a:t>
            </a:r>
            <a:r>
              <a:rPr sz="1800" spc="-5" dirty="0">
                <a:latin typeface="Nimbus Sans L"/>
                <a:cs typeface="Nimbus Sans L"/>
              </a:rPr>
              <a:t>corrective action during </a:t>
            </a:r>
            <a:r>
              <a:rPr sz="1800" spc="-10" dirty="0">
                <a:latin typeface="Nimbus Sans L"/>
                <a:cs typeface="Nimbus Sans L"/>
              </a:rPr>
              <a:t>disputes </a:t>
            </a:r>
            <a:r>
              <a:rPr sz="1800" spc="-5" dirty="0">
                <a:latin typeface="Nimbus Sans L"/>
                <a:cs typeface="Nimbus Sans L"/>
              </a:rPr>
              <a:t>or crises;  resolves conflicts </a:t>
            </a:r>
            <a:r>
              <a:rPr sz="1800" spc="-10" dirty="0">
                <a:latin typeface="Nimbus Sans L"/>
                <a:cs typeface="Nimbus Sans L"/>
              </a:rPr>
              <a:t>among subordinates; adapt </a:t>
            </a:r>
            <a:r>
              <a:rPr sz="1800" dirty="0">
                <a:latin typeface="Nimbus Sans L"/>
                <a:cs typeface="Nimbus Sans L"/>
              </a:rPr>
              <a:t>to </a:t>
            </a:r>
            <a:r>
              <a:rPr sz="1800" spc="-10" dirty="0">
                <a:latin typeface="Nimbus Sans L"/>
                <a:cs typeface="Nimbus Sans L"/>
              </a:rPr>
              <a:t>environmental</a:t>
            </a:r>
            <a:r>
              <a:rPr sz="1800" spc="70" dirty="0">
                <a:latin typeface="Nimbus Sans L"/>
                <a:cs typeface="Nimbus Sans L"/>
              </a:rPr>
              <a:t> </a:t>
            </a:r>
            <a:r>
              <a:rPr sz="1800" spc="-5" dirty="0">
                <a:latin typeface="Nimbus Sans L"/>
                <a:cs typeface="Nimbus Sans L"/>
              </a:rPr>
              <a:t>crisis.</a:t>
            </a:r>
            <a:endParaRPr sz="1800">
              <a:latin typeface="Nimbus Sans L"/>
              <a:cs typeface="Nimbus Sans 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Nimbus Sans L"/>
              <a:buAutoNum type="arabicPeriod"/>
            </a:pPr>
            <a:endParaRPr sz="2000">
              <a:latin typeface="Nimbus Sans L"/>
              <a:cs typeface="Nimbus Sans L"/>
            </a:endParaRPr>
          </a:p>
          <a:p>
            <a:pPr marL="355600" marR="6985" indent="-342900" algn="just">
              <a:lnSpc>
                <a:spcPct val="74500"/>
              </a:lnSpc>
              <a:buAutoNum type="arabicPeriod"/>
              <a:tabLst>
                <a:tab pos="355600" algn="l"/>
              </a:tabLst>
            </a:pPr>
            <a:r>
              <a:rPr sz="1800" b="1" spc="-5" dirty="0">
                <a:latin typeface="Nimbus Sans L"/>
                <a:cs typeface="Nimbus Sans L"/>
              </a:rPr>
              <a:t>Resource allocator: </a:t>
            </a:r>
            <a:r>
              <a:rPr sz="1800" spc="-10" dirty="0">
                <a:latin typeface="Nimbus Sans L"/>
                <a:cs typeface="Nimbus Sans L"/>
              </a:rPr>
              <a:t>Decides </a:t>
            </a:r>
            <a:r>
              <a:rPr sz="1800" spc="-5" dirty="0">
                <a:latin typeface="Nimbus Sans L"/>
                <a:cs typeface="Nimbus Sans L"/>
              </a:rPr>
              <a:t>distribution of resources </a:t>
            </a:r>
            <a:r>
              <a:rPr sz="1800" spc="-10" dirty="0">
                <a:latin typeface="Nimbus Sans L"/>
                <a:cs typeface="Nimbus Sans L"/>
              </a:rPr>
              <a:t>among </a:t>
            </a:r>
            <a:r>
              <a:rPr sz="1800" spc="-5" dirty="0">
                <a:latin typeface="Nimbus Sans L"/>
                <a:cs typeface="Nimbus Sans L"/>
              </a:rPr>
              <a:t>various  </a:t>
            </a:r>
            <a:r>
              <a:rPr sz="1800" spc="-10" dirty="0">
                <a:latin typeface="Nimbus Sans L"/>
                <a:cs typeface="Nimbus Sans L"/>
              </a:rPr>
              <a:t>individuals and groups </a:t>
            </a:r>
            <a:r>
              <a:rPr sz="1800" spc="-5" dirty="0">
                <a:latin typeface="Nimbus Sans L"/>
                <a:cs typeface="Nimbus Sans L"/>
              </a:rPr>
              <a:t>in the</a:t>
            </a:r>
            <a:r>
              <a:rPr sz="1800" spc="30" dirty="0">
                <a:latin typeface="Nimbus Sans L"/>
                <a:cs typeface="Nimbus Sans L"/>
              </a:rPr>
              <a:t> </a:t>
            </a:r>
            <a:r>
              <a:rPr sz="1800" spc="-10" dirty="0">
                <a:latin typeface="Nimbus Sans L"/>
                <a:cs typeface="Nimbus Sans L"/>
              </a:rPr>
              <a:t>organization.</a:t>
            </a:r>
            <a:endParaRPr sz="1800">
              <a:latin typeface="Nimbus Sans L"/>
              <a:cs typeface="Nimbus Sans 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Nimbus Sans L"/>
              <a:buAutoNum type="arabicPeriod"/>
            </a:pPr>
            <a:endParaRPr sz="2000">
              <a:latin typeface="Nimbus Sans L"/>
              <a:cs typeface="Nimbus Sans L"/>
            </a:endParaRPr>
          </a:p>
          <a:p>
            <a:pPr marL="355600" marR="5080" indent="-342900" algn="just">
              <a:lnSpc>
                <a:spcPct val="74500"/>
              </a:lnSpc>
              <a:buAutoNum type="arabicPeriod"/>
              <a:tabLst>
                <a:tab pos="355600" algn="l"/>
              </a:tabLst>
            </a:pPr>
            <a:r>
              <a:rPr sz="1800" b="1" spc="-5" dirty="0">
                <a:latin typeface="Nimbus Sans L"/>
                <a:cs typeface="Nimbus Sans L"/>
              </a:rPr>
              <a:t>Negotiator: </a:t>
            </a:r>
            <a:r>
              <a:rPr sz="1800" spc="-5" dirty="0">
                <a:latin typeface="Nimbus Sans L"/>
                <a:cs typeface="Nimbus Sans L"/>
              </a:rPr>
              <a:t>Negotiates with </a:t>
            </a:r>
            <a:r>
              <a:rPr sz="1800" spc="-10" dirty="0">
                <a:latin typeface="Nimbus Sans L"/>
                <a:cs typeface="Nimbus Sans L"/>
              </a:rPr>
              <a:t>subordinates, groups </a:t>
            </a:r>
            <a:r>
              <a:rPr sz="1800" spc="-5" dirty="0">
                <a:latin typeface="Nimbus Sans L"/>
                <a:cs typeface="Nimbus Sans L"/>
              </a:rPr>
              <a:t>or </a:t>
            </a:r>
            <a:r>
              <a:rPr sz="1800" spc="-10" dirty="0">
                <a:latin typeface="Nimbus Sans L"/>
                <a:cs typeface="Nimbus Sans L"/>
              </a:rPr>
              <a:t>organizations- </a:t>
            </a:r>
            <a:r>
              <a:rPr sz="1800" spc="-5" dirty="0">
                <a:latin typeface="Nimbus Sans L"/>
                <a:cs typeface="Nimbus Sans L"/>
              </a:rPr>
              <a:t>both  </a:t>
            </a:r>
            <a:r>
              <a:rPr sz="1800" spc="-10" dirty="0">
                <a:latin typeface="Nimbus Sans L"/>
                <a:cs typeface="Nimbus Sans L"/>
              </a:rPr>
              <a:t>internal and </a:t>
            </a:r>
            <a:r>
              <a:rPr sz="1800" spc="-5" dirty="0">
                <a:latin typeface="Nimbus Sans L"/>
                <a:cs typeface="Nimbus Sans L"/>
              </a:rPr>
              <a:t>external. </a:t>
            </a:r>
            <a:r>
              <a:rPr sz="1800" spc="-10" dirty="0">
                <a:latin typeface="Nimbus Sans L"/>
                <a:cs typeface="Nimbus Sans L"/>
              </a:rPr>
              <a:t>Represents department during </a:t>
            </a:r>
            <a:r>
              <a:rPr sz="1800" spc="-5" dirty="0">
                <a:latin typeface="Nimbus Sans L"/>
                <a:cs typeface="Nimbus Sans L"/>
              </a:rPr>
              <a:t>negotiation </a:t>
            </a:r>
            <a:r>
              <a:rPr sz="1800" spc="-10" dirty="0">
                <a:latin typeface="Nimbus Sans L"/>
                <a:cs typeface="Nimbus Sans L"/>
              </a:rPr>
              <a:t>of union  </a:t>
            </a:r>
            <a:r>
              <a:rPr sz="1800" spc="-5" dirty="0">
                <a:latin typeface="Nimbus Sans L"/>
                <a:cs typeface="Nimbus Sans L"/>
              </a:rPr>
              <a:t>contracts, sales, purchases, </a:t>
            </a:r>
            <a:r>
              <a:rPr sz="1800" spc="-10" dirty="0">
                <a:latin typeface="Nimbus Sans L"/>
                <a:cs typeface="Nimbus Sans L"/>
              </a:rPr>
              <a:t>budgets; </a:t>
            </a:r>
            <a:r>
              <a:rPr sz="1800" spc="-5" dirty="0">
                <a:latin typeface="Nimbus Sans L"/>
                <a:cs typeface="Nimbus Sans L"/>
              </a:rPr>
              <a:t>represent departmental</a:t>
            </a:r>
            <a:r>
              <a:rPr sz="1800" spc="70" dirty="0">
                <a:latin typeface="Nimbus Sans L"/>
                <a:cs typeface="Nimbus Sans L"/>
              </a:rPr>
              <a:t> </a:t>
            </a:r>
            <a:r>
              <a:rPr sz="1800" spc="-5" dirty="0">
                <a:latin typeface="Nimbus Sans L"/>
                <a:cs typeface="Nimbus Sans L"/>
              </a:rPr>
              <a:t>interests</a:t>
            </a:r>
            <a:endParaRPr sz="1800">
              <a:latin typeface="Nimbus Sans L"/>
              <a:cs typeface="Nimbus Sans L"/>
            </a:endParaRP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000" y="1184909"/>
            <a:ext cx="6737984" cy="5562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92100" marR="5080" indent="-279400">
              <a:lnSpc>
                <a:spcPts val="2020"/>
              </a:lnSpc>
              <a:spcBef>
                <a:spcPts val="280"/>
              </a:spcBef>
            </a:pPr>
            <a:r>
              <a:rPr sz="1800" b="1" spc="-5" dirty="0">
                <a:solidFill>
                  <a:srgbClr val="3A4D8B"/>
                </a:solidFill>
                <a:latin typeface="Nimbus Sans L"/>
                <a:cs typeface="Nimbus Sans L"/>
              </a:rPr>
              <a:t>Management </a:t>
            </a:r>
            <a:r>
              <a:rPr sz="1800" b="1" dirty="0">
                <a:solidFill>
                  <a:srgbClr val="3A4D8B"/>
                </a:solidFill>
                <a:latin typeface="Nimbus Sans L"/>
                <a:cs typeface="Nimbus Sans L"/>
              </a:rPr>
              <a:t>is the </a:t>
            </a:r>
            <a:r>
              <a:rPr sz="1800" b="1" spc="-5" dirty="0">
                <a:solidFill>
                  <a:srgbClr val="3A4D8B"/>
                </a:solidFill>
                <a:latin typeface="Nimbus Sans L"/>
                <a:cs typeface="Nimbus Sans L"/>
              </a:rPr>
              <a:t>process of achieving goals and objectives  effectively </a:t>
            </a:r>
            <a:r>
              <a:rPr sz="1800" b="1" spc="-10" dirty="0">
                <a:solidFill>
                  <a:srgbClr val="3A4D8B"/>
                </a:solidFill>
                <a:latin typeface="Nimbus Sans L"/>
                <a:cs typeface="Nimbus Sans L"/>
              </a:rPr>
              <a:t>and </a:t>
            </a:r>
            <a:r>
              <a:rPr sz="1800" b="1" spc="-5" dirty="0">
                <a:solidFill>
                  <a:srgbClr val="3A4D8B"/>
                </a:solidFill>
                <a:latin typeface="Nimbus Sans L"/>
                <a:cs typeface="Nimbus Sans L"/>
              </a:rPr>
              <a:t>efficiently </a:t>
            </a:r>
            <a:r>
              <a:rPr sz="1800" b="1" dirty="0">
                <a:solidFill>
                  <a:srgbClr val="3A4D8B"/>
                </a:solidFill>
                <a:latin typeface="Nimbus Sans L"/>
                <a:cs typeface="Nimbus Sans L"/>
              </a:rPr>
              <a:t>through </a:t>
            </a:r>
            <a:r>
              <a:rPr sz="1800" b="1" spc="-5" dirty="0">
                <a:solidFill>
                  <a:srgbClr val="3A4D8B"/>
                </a:solidFill>
                <a:latin typeface="Nimbus Sans L"/>
                <a:cs typeface="Nimbus Sans L"/>
              </a:rPr>
              <a:t>and </a:t>
            </a:r>
            <a:r>
              <a:rPr sz="1800" b="1" dirty="0">
                <a:solidFill>
                  <a:srgbClr val="3A4D8B"/>
                </a:solidFill>
                <a:latin typeface="Nimbus Sans L"/>
                <a:cs typeface="Nimbus Sans L"/>
              </a:rPr>
              <a:t>with the</a:t>
            </a:r>
            <a:r>
              <a:rPr sz="1800" b="1" spc="55" dirty="0">
                <a:solidFill>
                  <a:srgbClr val="3A4D8B"/>
                </a:solidFill>
                <a:latin typeface="Nimbus Sans L"/>
                <a:cs typeface="Nimbus Sans L"/>
              </a:rPr>
              <a:t> </a:t>
            </a:r>
            <a:r>
              <a:rPr sz="1800" b="1" spc="-5" dirty="0">
                <a:solidFill>
                  <a:srgbClr val="3A4D8B"/>
                </a:solidFill>
                <a:latin typeface="Nimbus Sans L"/>
                <a:cs typeface="Nimbus Sans L"/>
              </a:rPr>
              <a:t>people.</a:t>
            </a:r>
            <a:endParaRPr sz="1800">
              <a:latin typeface="Nimbus Sans L"/>
              <a:cs typeface="Nimbus Sans 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53990" y="2279650"/>
            <a:ext cx="3439160" cy="12814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0209" y="571500"/>
            <a:ext cx="3090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3297A"/>
                </a:solidFill>
              </a:rPr>
              <a:t>Management</a:t>
            </a:r>
            <a:r>
              <a:rPr spc="-55" dirty="0">
                <a:solidFill>
                  <a:srgbClr val="23297A"/>
                </a:solidFill>
              </a:rPr>
              <a:t> </a:t>
            </a:r>
            <a:r>
              <a:rPr spc="-5" dirty="0">
                <a:solidFill>
                  <a:srgbClr val="23297A"/>
                </a:solidFill>
              </a:rPr>
              <a:t>Defined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9469" y="4018279"/>
            <a:ext cx="7772400" cy="7378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algn="just">
              <a:lnSpc>
                <a:spcPct val="79900"/>
              </a:lnSpc>
              <a:spcBef>
                <a:spcPts val="535"/>
              </a:spcBef>
            </a:pPr>
            <a:r>
              <a:rPr sz="1800" b="1" spc="-5" dirty="0">
                <a:solidFill>
                  <a:srgbClr val="3A4D8B"/>
                </a:solidFill>
                <a:latin typeface="Nimbus Sans L"/>
                <a:cs typeface="Nimbus Sans L"/>
              </a:rPr>
              <a:t>"Management </a:t>
            </a:r>
            <a:r>
              <a:rPr sz="1800" b="1" dirty="0">
                <a:solidFill>
                  <a:srgbClr val="3A4D8B"/>
                </a:solidFill>
                <a:latin typeface="Nimbus Sans L"/>
                <a:cs typeface="Nimbus Sans L"/>
              </a:rPr>
              <a:t>is a </a:t>
            </a:r>
            <a:r>
              <a:rPr sz="1800" b="1" spc="-5" dirty="0">
                <a:solidFill>
                  <a:srgbClr val="3A4D8B"/>
                </a:solidFill>
                <a:latin typeface="Nimbus Sans L"/>
                <a:cs typeface="Nimbus Sans L"/>
              </a:rPr>
              <a:t>process of designing and maintaining an  environment in </a:t>
            </a:r>
            <a:r>
              <a:rPr sz="1800" b="1" dirty="0">
                <a:solidFill>
                  <a:srgbClr val="3A4D8B"/>
                </a:solidFill>
                <a:latin typeface="Nimbus Sans L"/>
                <a:cs typeface="Nimbus Sans L"/>
              </a:rPr>
              <a:t>which individuals </a:t>
            </a:r>
            <a:r>
              <a:rPr sz="1800" b="1" spc="-5" dirty="0">
                <a:solidFill>
                  <a:srgbClr val="3A4D8B"/>
                </a:solidFill>
                <a:latin typeface="Nimbus Sans L"/>
                <a:cs typeface="Nimbus Sans L"/>
              </a:rPr>
              <a:t>work together in </a:t>
            </a:r>
            <a:r>
              <a:rPr sz="1800" b="1" dirty="0">
                <a:solidFill>
                  <a:srgbClr val="3A4D8B"/>
                </a:solidFill>
                <a:latin typeface="Nimbus Sans L"/>
                <a:cs typeface="Nimbus Sans L"/>
              </a:rPr>
              <a:t>groups </a:t>
            </a:r>
            <a:r>
              <a:rPr sz="1800" b="1" spc="-5" dirty="0">
                <a:solidFill>
                  <a:srgbClr val="3A4D8B"/>
                </a:solidFill>
                <a:latin typeface="Nimbus Sans L"/>
                <a:cs typeface="Nimbus Sans L"/>
              </a:rPr>
              <a:t>to  effectively and efficiently accomplish selected</a:t>
            </a:r>
            <a:r>
              <a:rPr sz="1800" b="1" spc="25" dirty="0">
                <a:solidFill>
                  <a:srgbClr val="3A4D8B"/>
                </a:solidFill>
                <a:latin typeface="Nimbus Sans L"/>
                <a:cs typeface="Nimbus Sans L"/>
              </a:rPr>
              <a:t> </a:t>
            </a:r>
            <a:r>
              <a:rPr sz="1800" b="1" spc="-10" dirty="0">
                <a:solidFill>
                  <a:srgbClr val="3A4D8B"/>
                </a:solidFill>
                <a:latin typeface="Nimbus Sans L"/>
                <a:cs typeface="Nimbus Sans L"/>
              </a:rPr>
              <a:t>aims".</a:t>
            </a:r>
            <a:endParaRPr sz="1800">
              <a:latin typeface="Nimbus Sans L"/>
              <a:cs typeface="Nimbus Sans 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12954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757" y="5020"/>
                </a:lnTo>
                <a:lnTo>
                  <a:pt x="106635" y="19327"/>
                </a:lnTo>
                <a:lnTo>
                  <a:pt x="71268" y="41787"/>
                </a:lnTo>
                <a:lnTo>
                  <a:pt x="41787" y="71268"/>
                </a:lnTo>
                <a:lnTo>
                  <a:pt x="19327" y="106635"/>
                </a:lnTo>
                <a:lnTo>
                  <a:pt x="5020" y="146757"/>
                </a:lnTo>
                <a:lnTo>
                  <a:pt x="0" y="190500"/>
                </a:lnTo>
                <a:lnTo>
                  <a:pt x="5020" y="234242"/>
                </a:lnTo>
                <a:lnTo>
                  <a:pt x="19327" y="274364"/>
                </a:lnTo>
                <a:lnTo>
                  <a:pt x="41787" y="309731"/>
                </a:lnTo>
                <a:lnTo>
                  <a:pt x="71268" y="339212"/>
                </a:lnTo>
                <a:lnTo>
                  <a:pt x="106635" y="361672"/>
                </a:lnTo>
                <a:lnTo>
                  <a:pt x="146757" y="375979"/>
                </a:lnTo>
                <a:lnTo>
                  <a:pt x="190500" y="381000"/>
                </a:lnTo>
                <a:lnTo>
                  <a:pt x="234242" y="375979"/>
                </a:lnTo>
                <a:lnTo>
                  <a:pt x="274364" y="361672"/>
                </a:lnTo>
                <a:lnTo>
                  <a:pt x="309731" y="339212"/>
                </a:lnTo>
                <a:lnTo>
                  <a:pt x="339212" y="309731"/>
                </a:lnTo>
                <a:lnTo>
                  <a:pt x="361672" y="274364"/>
                </a:lnTo>
                <a:lnTo>
                  <a:pt x="375979" y="234242"/>
                </a:lnTo>
                <a:lnTo>
                  <a:pt x="381000" y="190500"/>
                </a:lnTo>
                <a:lnTo>
                  <a:pt x="375979" y="146757"/>
                </a:lnTo>
                <a:lnTo>
                  <a:pt x="361672" y="106635"/>
                </a:lnTo>
                <a:lnTo>
                  <a:pt x="339212" y="71268"/>
                </a:lnTo>
                <a:lnTo>
                  <a:pt x="309731" y="41787"/>
                </a:lnTo>
                <a:lnTo>
                  <a:pt x="274364" y="19327"/>
                </a:lnTo>
                <a:lnTo>
                  <a:pt x="234242" y="5020"/>
                </a:lnTo>
                <a:lnTo>
                  <a:pt x="1905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4350" y="129032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Nimbus Sans L"/>
                <a:cs typeface="Nimbus Sans L"/>
              </a:rPr>
              <a:t>1</a:t>
            </a:r>
            <a:endParaRPr sz="2400">
              <a:latin typeface="Nimbus Sans L"/>
              <a:cs typeface="Nimbus Sans 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" y="4038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757" y="5020"/>
                </a:lnTo>
                <a:lnTo>
                  <a:pt x="106635" y="19327"/>
                </a:lnTo>
                <a:lnTo>
                  <a:pt x="71268" y="41787"/>
                </a:lnTo>
                <a:lnTo>
                  <a:pt x="41787" y="71268"/>
                </a:lnTo>
                <a:lnTo>
                  <a:pt x="19327" y="106635"/>
                </a:lnTo>
                <a:lnTo>
                  <a:pt x="5020" y="146757"/>
                </a:lnTo>
                <a:lnTo>
                  <a:pt x="0" y="190500"/>
                </a:lnTo>
                <a:lnTo>
                  <a:pt x="5020" y="234242"/>
                </a:lnTo>
                <a:lnTo>
                  <a:pt x="19327" y="274364"/>
                </a:lnTo>
                <a:lnTo>
                  <a:pt x="41787" y="309731"/>
                </a:lnTo>
                <a:lnTo>
                  <a:pt x="71268" y="339212"/>
                </a:lnTo>
                <a:lnTo>
                  <a:pt x="106635" y="361672"/>
                </a:lnTo>
                <a:lnTo>
                  <a:pt x="146757" y="375979"/>
                </a:lnTo>
                <a:lnTo>
                  <a:pt x="190500" y="381000"/>
                </a:lnTo>
                <a:lnTo>
                  <a:pt x="234242" y="375979"/>
                </a:lnTo>
                <a:lnTo>
                  <a:pt x="274364" y="361672"/>
                </a:lnTo>
                <a:lnTo>
                  <a:pt x="309731" y="339212"/>
                </a:lnTo>
                <a:lnTo>
                  <a:pt x="339212" y="309731"/>
                </a:lnTo>
                <a:lnTo>
                  <a:pt x="361672" y="274364"/>
                </a:lnTo>
                <a:lnTo>
                  <a:pt x="375979" y="234242"/>
                </a:lnTo>
                <a:lnTo>
                  <a:pt x="381000" y="190500"/>
                </a:lnTo>
                <a:lnTo>
                  <a:pt x="375979" y="146757"/>
                </a:lnTo>
                <a:lnTo>
                  <a:pt x="361672" y="106635"/>
                </a:lnTo>
                <a:lnTo>
                  <a:pt x="339212" y="71268"/>
                </a:lnTo>
                <a:lnTo>
                  <a:pt x="309731" y="41787"/>
                </a:lnTo>
                <a:lnTo>
                  <a:pt x="274364" y="19327"/>
                </a:lnTo>
                <a:lnTo>
                  <a:pt x="234242" y="5020"/>
                </a:lnTo>
                <a:lnTo>
                  <a:pt x="1905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4350" y="403352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Nimbus Sans L"/>
                <a:cs typeface="Nimbus Sans L"/>
              </a:rPr>
              <a:t>2</a:t>
            </a:r>
            <a:endParaRPr sz="2400">
              <a:latin typeface="Nimbus Sans L"/>
              <a:cs typeface="Nimbus Sans 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46850" y="4644390"/>
            <a:ext cx="1464309" cy="1604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09" y="567690"/>
            <a:ext cx="3632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3297A"/>
                </a:solidFill>
              </a:rPr>
              <a:t>Roles </a:t>
            </a:r>
            <a:r>
              <a:rPr spc="-10" dirty="0">
                <a:solidFill>
                  <a:srgbClr val="23297A"/>
                </a:solidFill>
              </a:rPr>
              <a:t>of </a:t>
            </a:r>
            <a:r>
              <a:rPr spc="-5" dirty="0">
                <a:solidFill>
                  <a:srgbClr val="23297A"/>
                </a:solidFill>
              </a:rPr>
              <a:t>manager</a:t>
            </a:r>
            <a:r>
              <a:rPr spc="-35" dirty="0">
                <a:solidFill>
                  <a:srgbClr val="23297A"/>
                </a:solidFill>
              </a:rPr>
              <a:t> </a:t>
            </a:r>
            <a:r>
              <a:rPr spc="-5" dirty="0">
                <a:solidFill>
                  <a:srgbClr val="23297A"/>
                </a:solidFill>
              </a:rPr>
              <a:t>Cont’d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0209" y="1471929"/>
            <a:ext cx="2035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Nimbus Sans L"/>
                <a:cs typeface="Nimbus Sans L"/>
              </a:rPr>
              <a:t>Informational</a:t>
            </a:r>
            <a:r>
              <a:rPr sz="1800" b="1" spc="-30" dirty="0">
                <a:latin typeface="Nimbus Sans L"/>
                <a:cs typeface="Nimbus Sans L"/>
              </a:rPr>
              <a:t> </a:t>
            </a:r>
            <a:r>
              <a:rPr sz="1800" b="1" spc="-5" dirty="0">
                <a:latin typeface="Nimbus Sans L"/>
                <a:cs typeface="Nimbus Sans L"/>
              </a:rPr>
              <a:t>role:</a:t>
            </a:r>
            <a:endParaRPr sz="1800">
              <a:latin typeface="Nimbus Sans L"/>
              <a:cs typeface="Nimbus Sans 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1995170"/>
            <a:ext cx="5473065" cy="5041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marR="5080" indent="-342900">
              <a:lnSpc>
                <a:spcPct val="74500"/>
              </a:lnSpc>
              <a:spcBef>
                <a:spcPts val="650"/>
              </a:spcBef>
              <a:tabLst>
                <a:tab pos="418465" algn="l"/>
              </a:tabLst>
            </a:pPr>
            <a:r>
              <a:rPr sz="1800" b="1" spc="-5" dirty="0">
                <a:latin typeface="Nimbus Sans L"/>
                <a:cs typeface="Nimbus Sans L"/>
              </a:rPr>
              <a:t>1.		Monitor: </a:t>
            </a:r>
            <a:r>
              <a:rPr sz="1800" spc="-5" dirty="0">
                <a:latin typeface="Nimbus Sans L"/>
                <a:cs typeface="Nimbus Sans L"/>
              </a:rPr>
              <a:t>Emerges as nerve center of internal </a:t>
            </a:r>
            <a:r>
              <a:rPr sz="1800" spc="-10" dirty="0">
                <a:latin typeface="Nimbus Sans L"/>
                <a:cs typeface="Nimbus Sans L"/>
              </a:rPr>
              <a:t>and  about</a:t>
            </a:r>
            <a:r>
              <a:rPr sz="1800" dirty="0">
                <a:latin typeface="Nimbus Sans L"/>
                <a:cs typeface="Nimbus Sans L"/>
              </a:rPr>
              <a:t> </a:t>
            </a:r>
            <a:r>
              <a:rPr sz="1800" spc="-5" dirty="0">
                <a:latin typeface="Nimbus Sans L"/>
                <a:cs typeface="Nimbus Sans L"/>
              </a:rPr>
              <a:t>Information.</a:t>
            </a:r>
            <a:endParaRPr sz="1800">
              <a:latin typeface="Nimbus Sans L"/>
              <a:cs typeface="Nimbus Sans 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9427" y="1995170"/>
            <a:ext cx="83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Nimbus Sans L"/>
                <a:cs typeface="Nimbus Sans L"/>
              </a:rPr>
              <a:t>e</a:t>
            </a:r>
            <a:r>
              <a:rPr sz="1800" spc="-5" dirty="0">
                <a:latin typeface="Nimbus Sans L"/>
                <a:cs typeface="Nimbus Sans L"/>
              </a:rPr>
              <a:t>x</a:t>
            </a:r>
            <a:r>
              <a:rPr sz="1800" spc="5" dirty="0">
                <a:latin typeface="Nimbus Sans L"/>
                <a:cs typeface="Nimbus Sans L"/>
              </a:rPr>
              <a:t>t</a:t>
            </a:r>
            <a:r>
              <a:rPr sz="1800" spc="-15" dirty="0">
                <a:latin typeface="Nimbus Sans L"/>
                <a:cs typeface="Nimbus Sans L"/>
              </a:rPr>
              <a:t>e</a:t>
            </a:r>
            <a:r>
              <a:rPr sz="1800" dirty="0">
                <a:latin typeface="Nimbus Sans L"/>
                <a:cs typeface="Nimbus Sans L"/>
              </a:rPr>
              <a:t>rnal</a:t>
            </a:r>
            <a:endParaRPr sz="1800">
              <a:latin typeface="Nimbus Sans L"/>
              <a:cs typeface="Nimbus Sans 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51902" y="1995170"/>
            <a:ext cx="1155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Nimbus Sans L"/>
                <a:cs typeface="Nimbus Sans L"/>
              </a:rPr>
              <a:t>information</a:t>
            </a:r>
            <a:endParaRPr sz="1800">
              <a:latin typeface="Nimbus Sans L"/>
              <a:cs typeface="Nimbus Sans 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773679"/>
            <a:ext cx="8232775" cy="148717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55600" marR="5080" indent="-342900">
              <a:lnSpc>
                <a:spcPts val="2020"/>
              </a:lnSpc>
              <a:spcBef>
                <a:spcPts val="280"/>
              </a:spcBef>
              <a:buFont typeface="Nimbus Sans L"/>
              <a:buAutoNum type="arabicPeriod" startAt="2"/>
              <a:tabLst>
                <a:tab pos="394970" algn="l"/>
                <a:tab pos="395605" algn="l"/>
                <a:tab pos="1497965" algn="l"/>
                <a:tab pos="1816735" algn="l"/>
                <a:tab pos="6640195" algn="l"/>
                <a:tab pos="8027670" algn="l"/>
              </a:tabLst>
            </a:pPr>
            <a:r>
              <a:rPr dirty="0"/>
              <a:t>	</a:t>
            </a:r>
            <a:r>
              <a:rPr sz="1800" b="1" spc="-10" dirty="0">
                <a:latin typeface="Nimbus Sans L"/>
                <a:cs typeface="Nimbus Sans L"/>
              </a:rPr>
              <a:t>D</a:t>
            </a:r>
            <a:r>
              <a:rPr sz="1800" b="1" dirty="0">
                <a:latin typeface="Nimbus Sans L"/>
                <a:cs typeface="Nimbus Sans L"/>
              </a:rPr>
              <a:t>i</a:t>
            </a:r>
            <a:r>
              <a:rPr sz="1800" b="1" spc="-15" dirty="0">
                <a:latin typeface="Nimbus Sans L"/>
                <a:cs typeface="Nimbus Sans L"/>
              </a:rPr>
              <a:t>s</a:t>
            </a:r>
            <a:r>
              <a:rPr sz="1800" b="1" spc="-5" dirty="0">
                <a:latin typeface="Nimbus Sans L"/>
                <a:cs typeface="Nimbus Sans L"/>
              </a:rPr>
              <a:t>s</a:t>
            </a:r>
            <a:r>
              <a:rPr sz="1800" b="1" spc="-15" dirty="0">
                <a:latin typeface="Nimbus Sans L"/>
                <a:cs typeface="Nimbus Sans L"/>
              </a:rPr>
              <a:t>e</a:t>
            </a:r>
            <a:r>
              <a:rPr sz="1800" b="1" spc="-5" dirty="0">
                <a:latin typeface="Nimbus Sans L"/>
                <a:cs typeface="Nimbus Sans L"/>
              </a:rPr>
              <a:t>m</a:t>
            </a:r>
            <a:r>
              <a:rPr sz="1800" b="1" dirty="0">
                <a:latin typeface="Nimbus Sans L"/>
                <a:cs typeface="Nimbus Sans L"/>
              </a:rPr>
              <a:t>i</a:t>
            </a:r>
            <a:r>
              <a:rPr sz="1800" b="1" spc="5" dirty="0">
                <a:latin typeface="Nimbus Sans L"/>
                <a:cs typeface="Nimbus Sans L"/>
              </a:rPr>
              <a:t>n</a:t>
            </a:r>
            <a:r>
              <a:rPr sz="1800" b="1" spc="-15" dirty="0">
                <a:latin typeface="Nimbus Sans L"/>
                <a:cs typeface="Nimbus Sans L"/>
              </a:rPr>
              <a:t>a</a:t>
            </a:r>
            <a:r>
              <a:rPr sz="1800" b="1" spc="-5" dirty="0">
                <a:latin typeface="Nimbus Sans L"/>
                <a:cs typeface="Nimbus Sans L"/>
              </a:rPr>
              <a:t>t</a:t>
            </a:r>
            <a:r>
              <a:rPr sz="1800" b="1" spc="5" dirty="0">
                <a:latin typeface="Nimbus Sans L"/>
                <a:cs typeface="Nimbus Sans L"/>
              </a:rPr>
              <a:t>o</a:t>
            </a:r>
            <a:r>
              <a:rPr sz="1800" b="1" spc="-15" dirty="0">
                <a:latin typeface="Nimbus Sans L"/>
                <a:cs typeface="Nimbus Sans L"/>
              </a:rPr>
              <a:t>r</a:t>
            </a:r>
            <a:r>
              <a:rPr sz="1800" b="1" dirty="0">
                <a:latin typeface="Nimbus Sans L"/>
                <a:cs typeface="Nimbus Sans L"/>
              </a:rPr>
              <a:t>:</a:t>
            </a:r>
            <a:r>
              <a:rPr sz="1800" b="1" spc="240" dirty="0">
                <a:latin typeface="Nimbus Sans L"/>
                <a:cs typeface="Nimbus Sans L"/>
              </a:rPr>
              <a:t> </a:t>
            </a:r>
            <a:r>
              <a:rPr sz="1800" spc="-65" dirty="0">
                <a:latin typeface="Nimbus Sans L"/>
                <a:cs typeface="Nimbus Sans L"/>
              </a:rPr>
              <a:t>T</a:t>
            </a:r>
            <a:r>
              <a:rPr sz="1800" dirty="0">
                <a:latin typeface="Nimbus Sans L"/>
                <a:cs typeface="Nimbus Sans L"/>
              </a:rPr>
              <a:t>r</a:t>
            </a:r>
            <a:r>
              <a:rPr sz="1800" spc="-15" dirty="0">
                <a:latin typeface="Nimbus Sans L"/>
                <a:cs typeface="Nimbus Sans L"/>
              </a:rPr>
              <a:t>a</a:t>
            </a:r>
            <a:r>
              <a:rPr sz="1800" spc="-5" dirty="0">
                <a:latin typeface="Nimbus Sans L"/>
                <a:cs typeface="Nimbus Sans L"/>
              </a:rPr>
              <a:t>nsm</a:t>
            </a:r>
            <a:r>
              <a:rPr sz="1800" spc="-10" dirty="0">
                <a:latin typeface="Nimbus Sans L"/>
                <a:cs typeface="Nimbus Sans L"/>
              </a:rPr>
              <a:t>i</a:t>
            </a:r>
            <a:r>
              <a:rPr sz="1800" dirty="0">
                <a:latin typeface="Nimbus Sans L"/>
                <a:cs typeface="Nimbus Sans L"/>
              </a:rPr>
              <a:t>ts</a:t>
            </a:r>
            <a:r>
              <a:rPr sz="1800" spc="250" dirty="0">
                <a:latin typeface="Nimbus Sans L"/>
                <a:cs typeface="Nimbus Sans L"/>
              </a:rPr>
              <a:t> </a:t>
            </a:r>
            <a:r>
              <a:rPr sz="1800" spc="-5" dirty="0">
                <a:latin typeface="Nimbus Sans L"/>
                <a:cs typeface="Nimbus Sans L"/>
              </a:rPr>
              <a:t>i</a:t>
            </a:r>
            <a:r>
              <a:rPr sz="1800" spc="-15" dirty="0">
                <a:latin typeface="Nimbus Sans L"/>
                <a:cs typeface="Nimbus Sans L"/>
              </a:rPr>
              <a:t>n</a:t>
            </a:r>
            <a:r>
              <a:rPr sz="1800" dirty="0">
                <a:latin typeface="Nimbus Sans L"/>
                <a:cs typeface="Nimbus Sans L"/>
              </a:rPr>
              <a:t>f</a:t>
            </a:r>
            <a:r>
              <a:rPr sz="1800" spc="-15" dirty="0">
                <a:latin typeface="Nimbus Sans L"/>
                <a:cs typeface="Nimbus Sans L"/>
              </a:rPr>
              <a:t>o</a:t>
            </a:r>
            <a:r>
              <a:rPr sz="1800" dirty="0">
                <a:latin typeface="Nimbus Sans L"/>
                <a:cs typeface="Nimbus Sans L"/>
              </a:rPr>
              <a:t>rmat</a:t>
            </a:r>
            <a:r>
              <a:rPr sz="1800" spc="-5" dirty="0">
                <a:latin typeface="Nimbus Sans L"/>
                <a:cs typeface="Nimbus Sans L"/>
              </a:rPr>
              <a:t>i</a:t>
            </a:r>
            <a:r>
              <a:rPr sz="1800" spc="-15" dirty="0">
                <a:latin typeface="Nimbus Sans L"/>
                <a:cs typeface="Nimbus Sans L"/>
              </a:rPr>
              <a:t>o</a:t>
            </a:r>
            <a:r>
              <a:rPr sz="1800" dirty="0">
                <a:latin typeface="Nimbus Sans L"/>
                <a:cs typeface="Nimbus Sans L"/>
              </a:rPr>
              <a:t>n</a:t>
            </a:r>
            <a:r>
              <a:rPr sz="1800" spc="245" dirty="0">
                <a:latin typeface="Nimbus Sans L"/>
                <a:cs typeface="Nimbus Sans L"/>
              </a:rPr>
              <a:t> </a:t>
            </a:r>
            <a:r>
              <a:rPr sz="1800" dirty="0">
                <a:latin typeface="Nimbus Sans L"/>
                <a:cs typeface="Nimbus Sans L"/>
              </a:rPr>
              <a:t>r</a:t>
            </a:r>
            <a:r>
              <a:rPr sz="1800" spc="-15" dirty="0">
                <a:latin typeface="Nimbus Sans L"/>
                <a:cs typeface="Nimbus Sans L"/>
              </a:rPr>
              <a:t>e</a:t>
            </a:r>
            <a:r>
              <a:rPr sz="1800" spc="10" dirty="0">
                <a:latin typeface="Nimbus Sans L"/>
                <a:cs typeface="Nimbus Sans L"/>
              </a:rPr>
              <a:t>c</a:t>
            </a:r>
            <a:r>
              <a:rPr sz="1800" spc="-15" dirty="0">
                <a:latin typeface="Nimbus Sans L"/>
                <a:cs typeface="Nimbus Sans L"/>
              </a:rPr>
              <a:t>e</a:t>
            </a:r>
            <a:r>
              <a:rPr sz="1800" spc="-5" dirty="0">
                <a:latin typeface="Nimbus Sans L"/>
                <a:cs typeface="Nimbus Sans L"/>
              </a:rPr>
              <a:t>iv</a:t>
            </a:r>
            <a:r>
              <a:rPr sz="1800" spc="-15" dirty="0">
                <a:latin typeface="Nimbus Sans L"/>
                <a:cs typeface="Nimbus Sans L"/>
              </a:rPr>
              <a:t>e</a:t>
            </a:r>
            <a:r>
              <a:rPr sz="1800" dirty="0">
                <a:latin typeface="Nimbus Sans L"/>
                <a:cs typeface="Nimbus Sans L"/>
              </a:rPr>
              <a:t>d</a:t>
            </a:r>
            <a:r>
              <a:rPr sz="1800" spc="245" dirty="0">
                <a:latin typeface="Nimbus Sans L"/>
                <a:cs typeface="Nimbus Sans L"/>
              </a:rPr>
              <a:t> </a:t>
            </a:r>
            <a:r>
              <a:rPr sz="1800" spc="-5" dirty="0">
                <a:latin typeface="Nimbus Sans L"/>
                <a:cs typeface="Nimbus Sans L"/>
              </a:rPr>
              <a:t>f</a:t>
            </a:r>
            <a:r>
              <a:rPr sz="1800" spc="10" dirty="0">
                <a:latin typeface="Nimbus Sans L"/>
                <a:cs typeface="Nimbus Sans L"/>
              </a:rPr>
              <a:t>r</a:t>
            </a:r>
            <a:r>
              <a:rPr sz="1800" spc="-15" dirty="0">
                <a:latin typeface="Nimbus Sans L"/>
                <a:cs typeface="Nimbus Sans L"/>
              </a:rPr>
              <a:t>o</a:t>
            </a:r>
            <a:r>
              <a:rPr sz="1800" dirty="0">
                <a:latin typeface="Nimbus Sans L"/>
                <a:cs typeface="Nimbus Sans L"/>
              </a:rPr>
              <a:t>m</a:t>
            </a:r>
            <a:r>
              <a:rPr sz="1800" spc="250" dirty="0">
                <a:latin typeface="Nimbus Sans L"/>
                <a:cs typeface="Nimbus Sans L"/>
              </a:rPr>
              <a:t> </a:t>
            </a:r>
            <a:r>
              <a:rPr sz="1800" spc="-5" dirty="0">
                <a:latin typeface="Nimbus Sans L"/>
                <a:cs typeface="Nimbus Sans L"/>
              </a:rPr>
              <a:t>o</a:t>
            </a:r>
            <a:r>
              <a:rPr sz="1800" dirty="0">
                <a:latin typeface="Nimbus Sans L"/>
                <a:cs typeface="Nimbus Sans L"/>
              </a:rPr>
              <a:t>t</a:t>
            </a:r>
            <a:r>
              <a:rPr sz="1800" spc="-5" dirty="0">
                <a:latin typeface="Nimbus Sans L"/>
                <a:cs typeface="Nimbus Sans L"/>
              </a:rPr>
              <a:t>h</a:t>
            </a:r>
            <a:r>
              <a:rPr sz="1800" spc="-15" dirty="0">
                <a:latin typeface="Nimbus Sans L"/>
                <a:cs typeface="Nimbus Sans L"/>
              </a:rPr>
              <a:t>e</a:t>
            </a:r>
            <a:r>
              <a:rPr sz="1800" dirty="0">
                <a:latin typeface="Nimbus Sans L"/>
                <a:cs typeface="Nimbus Sans L"/>
              </a:rPr>
              <a:t>r	</a:t>
            </a:r>
            <a:r>
              <a:rPr sz="1800" spc="-15" dirty="0">
                <a:latin typeface="Nimbus Sans L"/>
                <a:cs typeface="Nimbus Sans L"/>
              </a:rPr>
              <a:t>e</a:t>
            </a:r>
            <a:r>
              <a:rPr sz="1800" dirty="0">
                <a:latin typeface="Nimbus Sans L"/>
                <a:cs typeface="Nimbus Sans L"/>
              </a:rPr>
              <a:t>mp</a:t>
            </a:r>
            <a:r>
              <a:rPr sz="1800" spc="-10" dirty="0">
                <a:latin typeface="Nimbus Sans L"/>
                <a:cs typeface="Nimbus Sans L"/>
              </a:rPr>
              <a:t>l</a:t>
            </a:r>
            <a:r>
              <a:rPr sz="1800" spc="-5" dirty="0">
                <a:latin typeface="Nimbus Sans L"/>
                <a:cs typeface="Nimbus Sans L"/>
              </a:rPr>
              <a:t>oye</a:t>
            </a:r>
            <a:r>
              <a:rPr sz="1800" spc="-15" dirty="0">
                <a:latin typeface="Nimbus Sans L"/>
                <a:cs typeface="Nimbus Sans L"/>
              </a:rPr>
              <a:t>e</a:t>
            </a:r>
            <a:r>
              <a:rPr sz="1800" dirty="0">
                <a:latin typeface="Nimbus Sans L"/>
                <a:cs typeface="Nimbus Sans L"/>
              </a:rPr>
              <a:t>s	to  </a:t>
            </a:r>
            <a:r>
              <a:rPr sz="1800" spc="-5" dirty="0">
                <a:latin typeface="Nimbus Sans L"/>
                <a:cs typeface="Nimbus Sans L"/>
              </a:rPr>
              <a:t>members	</a:t>
            </a:r>
            <a:r>
              <a:rPr sz="1800" spc="-10" dirty="0">
                <a:latin typeface="Nimbus Sans L"/>
                <a:cs typeface="Nimbus Sans L"/>
              </a:rPr>
              <a:t>of	</a:t>
            </a:r>
            <a:r>
              <a:rPr sz="1800" spc="-5" dirty="0">
                <a:latin typeface="Nimbus Sans L"/>
                <a:cs typeface="Nimbus Sans L"/>
              </a:rPr>
              <a:t>the</a:t>
            </a:r>
            <a:r>
              <a:rPr sz="1800" spc="-10" dirty="0">
                <a:latin typeface="Nimbus Sans L"/>
                <a:cs typeface="Nimbus Sans L"/>
              </a:rPr>
              <a:t> organization.</a:t>
            </a:r>
            <a:endParaRPr sz="1800">
              <a:latin typeface="Nimbus Sans L"/>
              <a:cs typeface="Nimbus Sans 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Nimbus Sans L"/>
              <a:buAutoNum type="arabicPeriod" startAt="2"/>
            </a:pPr>
            <a:endParaRPr sz="1950">
              <a:latin typeface="Nimbus Sans L"/>
              <a:cs typeface="Nimbus Sans L"/>
            </a:endParaRPr>
          </a:p>
          <a:p>
            <a:pPr marL="355600" marR="26034" indent="-342900">
              <a:lnSpc>
                <a:spcPct val="745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Nimbus Sans L"/>
                <a:cs typeface="Nimbus Sans L"/>
              </a:rPr>
              <a:t>Spokesperson: </a:t>
            </a:r>
            <a:r>
              <a:rPr sz="1800" spc="-10" dirty="0">
                <a:latin typeface="Nimbus Sans L"/>
                <a:cs typeface="Nimbus Sans L"/>
              </a:rPr>
              <a:t>Transmits </a:t>
            </a:r>
            <a:r>
              <a:rPr sz="1800" spc="-5" dirty="0">
                <a:latin typeface="Nimbus Sans L"/>
                <a:cs typeface="Nimbus Sans L"/>
              </a:rPr>
              <a:t>information </a:t>
            </a:r>
            <a:r>
              <a:rPr sz="1800" dirty="0">
                <a:latin typeface="Nimbus Sans L"/>
                <a:cs typeface="Nimbus Sans L"/>
              </a:rPr>
              <a:t>to </a:t>
            </a:r>
            <a:r>
              <a:rPr sz="1800" spc="-5" dirty="0">
                <a:latin typeface="Nimbus Sans L"/>
                <a:cs typeface="Nimbus Sans L"/>
              </a:rPr>
              <a:t>the </a:t>
            </a:r>
            <a:r>
              <a:rPr sz="1800" spc="-10" dirty="0">
                <a:latin typeface="Nimbus Sans L"/>
                <a:cs typeface="Nimbus Sans L"/>
              </a:rPr>
              <a:t>people </a:t>
            </a:r>
            <a:r>
              <a:rPr sz="1800" spc="-5" dirty="0">
                <a:latin typeface="Nimbus Sans L"/>
                <a:cs typeface="Nimbus Sans L"/>
              </a:rPr>
              <a:t>who are external </a:t>
            </a:r>
            <a:r>
              <a:rPr sz="1800" dirty="0">
                <a:latin typeface="Nimbus Sans L"/>
                <a:cs typeface="Nimbus Sans L"/>
              </a:rPr>
              <a:t>to </a:t>
            </a:r>
            <a:r>
              <a:rPr sz="1800" spc="-5" dirty="0">
                <a:latin typeface="Nimbus Sans L"/>
                <a:cs typeface="Nimbus Sans L"/>
              </a:rPr>
              <a:t>the  </a:t>
            </a:r>
            <a:r>
              <a:rPr sz="1800" spc="-10" dirty="0">
                <a:latin typeface="Nimbus Sans L"/>
                <a:cs typeface="Nimbus Sans L"/>
              </a:rPr>
              <a:t>organization, </a:t>
            </a:r>
            <a:r>
              <a:rPr sz="1800" spc="-5" dirty="0">
                <a:latin typeface="Nimbus Sans L"/>
                <a:cs typeface="Nimbus Sans L"/>
              </a:rPr>
              <a:t>i.e., government, media etc. For instance, </a:t>
            </a:r>
            <a:r>
              <a:rPr sz="1800" dirty="0">
                <a:latin typeface="Nimbus Sans L"/>
                <a:cs typeface="Nimbus Sans L"/>
              </a:rPr>
              <a:t>a </a:t>
            </a:r>
            <a:r>
              <a:rPr sz="1800" spc="-5" dirty="0">
                <a:latin typeface="Nimbus Sans L"/>
                <a:cs typeface="Nimbus Sans L"/>
              </a:rPr>
              <a:t>manager addresses  </a:t>
            </a:r>
            <a:r>
              <a:rPr sz="1800" dirty="0">
                <a:latin typeface="Nimbus Sans L"/>
                <a:cs typeface="Nimbus Sans L"/>
              </a:rPr>
              <a:t>a </a:t>
            </a:r>
            <a:r>
              <a:rPr sz="1800" spc="-5" dirty="0">
                <a:latin typeface="Nimbus Sans L"/>
                <a:cs typeface="Nimbus Sans L"/>
              </a:rPr>
              <a:t>press conference </a:t>
            </a:r>
            <a:r>
              <a:rPr sz="1800" spc="-10" dirty="0">
                <a:latin typeface="Nimbus Sans L"/>
                <a:cs typeface="Nimbus Sans L"/>
              </a:rPr>
              <a:t>announcing </a:t>
            </a:r>
            <a:r>
              <a:rPr sz="1800" dirty="0">
                <a:latin typeface="Nimbus Sans L"/>
                <a:cs typeface="Nimbus Sans L"/>
              </a:rPr>
              <a:t>a </a:t>
            </a:r>
            <a:r>
              <a:rPr sz="1800" spc="-10" dirty="0">
                <a:latin typeface="Nimbus Sans L"/>
                <a:cs typeface="Nimbus Sans L"/>
              </a:rPr>
              <a:t>new product launch </a:t>
            </a:r>
            <a:r>
              <a:rPr sz="1800" spc="-5" dirty="0">
                <a:latin typeface="Nimbus Sans L"/>
                <a:cs typeface="Nimbus Sans L"/>
              </a:rPr>
              <a:t>or other major</a:t>
            </a:r>
            <a:r>
              <a:rPr sz="1800" spc="40" dirty="0">
                <a:latin typeface="Nimbus Sans L"/>
                <a:cs typeface="Nimbus Sans L"/>
              </a:rPr>
              <a:t> </a:t>
            </a:r>
            <a:r>
              <a:rPr sz="1800" spc="-10" dirty="0">
                <a:latin typeface="Nimbus Sans L"/>
                <a:cs typeface="Nimbus Sans L"/>
              </a:rPr>
              <a:t>deal.</a:t>
            </a:r>
            <a:endParaRPr sz="1800">
              <a:latin typeface="Nimbus Sans L"/>
              <a:cs typeface="Nimbus Sans L"/>
            </a:endParaRPr>
          </a:p>
        </p:txBody>
      </p:sp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09" y="567690"/>
            <a:ext cx="3817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3297A"/>
                </a:solidFill>
              </a:rPr>
              <a:t>Functions </a:t>
            </a:r>
            <a:r>
              <a:rPr dirty="0">
                <a:solidFill>
                  <a:srgbClr val="23297A"/>
                </a:solidFill>
              </a:rPr>
              <a:t>of</a:t>
            </a:r>
            <a:r>
              <a:rPr spc="-65" dirty="0">
                <a:solidFill>
                  <a:srgbClr val="23297A"/>
                </a:solidFill>
              </a:rPr>
              <a:t> </a:t>
            </a:r>
            <a:r>
              <a:rPr spc="-5" dirty="0">
                <a:solidFill>
                  <a:srgbClr val="23297A"/>
                </a:solidFill>
              </a:rPr>
              <a:t>management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295400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600200" y="0"/>
                </a:moveTo>
                <a:lnTo>
                  <a:pt x="0" y="0"/>
                </a:lnTo>
                <a:lnTo>
                  <a:pt x="0" y="914400"/>
                </a:lnTo>
                <a:lnTo>
                  <a:pt x="1600200" y="914400"/>
                </a:lnTo>
                <a:close/>
              </a:path>
            </a:pathLst>
          </a:custGeom>
          <a:solidFill>
            <a:srgbClr val="1A1E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1359" y="1587500"/>
            <a:ext cx="10845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Nimbus Sans L"/>
                <a:cs typeface="Nimbus Sans L"/>
              </a:rPr>
              <a:t>P</a:t>
            </a:r>
            <a:r>
              <a:rPr sz="2000" b="1" spc="-15" dirty="0">
                <a:solidFill>
                  <a:srgbClr val="FFFFFF"/>
                </a:solidFill>
                <a:latin typeface="Nimbus Sans L"/>
                <a:cs typeface="Nimbus Sans L"/>
              </a:rPr>
              <a:t>l</a:t>
            </a:r>
            <a:r>
              <a:rPr sz="2000" b="1" spc="5" dirty="0">
                <a:solidFill>
                  <a:srgbClr val="FFFFFF"/>
                </a:solidFill>
                <a:latin typeface="Nimbus Sans L"/>
                <a:cs typeface="Nimbus Sans L"/>
              </a:rPr>
              <a:t>a</a:t>
            </a:r>
            <a:r>
              <a:rPr sz="2000" b="1" spc="-10" dirty="0">
                <a:solidFill>
                  <a:srgbClr val="FFFFFF"/>
                </a:solidFill>
                <a:latin typeface="Nimbus Sans L"/>
                <a:cs typeface="Nimbus Sans L"/>
              </a:rPr>
              <a:t>n</a:t>
            </a:r>
            <a:r>
              <a:rPr sz="2000" b="1" dirty="0">
                <a:solidFill>
                  <a:srgbClr val="FFFFFF"/>
                </a:solidFill>
                <a:latin typeface="Nimbus Sans L"/>
                <a:cs typeface="Nimbus Sans L"/>
              </a:rPr>
              <a:t>n</a:t>
            </a:r>
            <a:r>
              <a:rPr sz="2000" b="1" spc="-15" dirty="0">
                <a:solidFill>
                  <a:srgbClr val="FFFFFF"/>
                </a:solidFill>
                <a:latin typeface="Nimbus Sans L"/>
                <a:cs typeface="Nimbus Sans L"/>
              </a:rPr>
              <a:t>i</a:t>
            </a:r>
            <a:r>
              <a:rPr sz="2000" b="1" spc="-10" dirty="0">
                <a:solidFill>
                  <a:srgbClr val="FFFFFF"/>
                </a:solidFill>
                <a:latin typeface="Nimbus Sans L"/>
                <a:cs typeface="Nimbus Sans L"/>
              </a:rPr>
              <a:t>ng</a:t>
            </a:r>
            <a:endParaRPr sz="2000">
              <a:latin typeface="Nimbus Sans L"/>
              <a:cs typeface="Nimbus Sans 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1219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757" y="5020"/>
                </a:lnTo>
                <a:lnTo>
                  <a:pt x="106635" y="19327"/>
                </a:lnTo>
                <a:lnTo>
                  <a:pt x="71268" y="41787"/>
                </a:lnTo>
                <a:lnTo>
                  <a:pt x="41787" y="71268"/>
                </a:lnTo>
                <a:lnTo>
                  <a:pt x="19327" y="106635"/>
                </a:lnTo>
                <a:lnTo>
                  <a:pt x="5020" y="146757"/>
                </a:lnTo>
                <a:lnTo>
                  <a:pt x="0" y="190500"/>
                </a:lnTo>
                <a:lnTo>
                  <a:pt x="5020" y="234242"/>
                </a:lnTo>
                <a:lnTo>
                  <a:pt x="19327" y="274364"/>
                </a:lnTo>
                <a:lnTo>
                  <a:pt x="41787" y="309731"/>
                </a:lnTo>
                <a:lnTo>
                  <a:pt x="71268" y="339212"/>
                </a:lnTo>
                <a:lnTo>
                  <a:pt x="106635" y="361672"/>
                </a:lnTo>
                <a:lnTo>
                  <a:pt x="146757" y="375979"/>
                </a:lnTo>
                <a:lnTo>
                  <a:pt x="190500" y="381000"/>
                </a:lnTo>
                <a:lnTo>
                  <a:pt x="234242" y="375979"/>
                </a:lnTo>
                <a:lnTo>
                  <a:pt x="274364" y="361672"/>
                </a:lnTo>
                <a:lnTo>
                  <a:pt x="309731" y="339212"/>
                </a:lnTo>
                <a:lnTo>
                  <a:pt x="339212" y="309731"/>
                </a:lnTo>
                <a:lnTo>
                  <a:pt x="361672" y="274364"/>
                </a:lnTo>
                <a:lnTo>
                  <a:pt x="375979" y="234242"/>
                </a:lnTo>
                <a:lnTo>
                  <a:pt x="381000" y="190500"/>
                </a:lnTo>
                <a:lnTo>
                  <a:pt x="375979" y="146757"/>
                </a:lnTo>
                <a:lnTo>
                  <a:pt x="361672" y="106635"/>
                </a:lnTo>
                <a:lnTo>
                  <a:pt x="339212" y="71268"/>
                </a:lnTo>
                <a:lnTo>
                  <a:pt x="309731" y="41787"/>
                </a:lnTo>
                <a:lnTo>
                  <a:pt x="274364" y="19327"/>
                </a:lnTo>
                <a:lnTo>
                  <a:pt x="234242" y="5020"/>
                </a:lnTo>
                <a:lnTo>
                  <a:pt x="1905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7050" y="1244600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Nimbus Sans L"/>
                <a:cs typeface="Nimbus Sans L"/>
              </a:rPr>
              <a:t>1</a:t>
            </a:r>
            <a:endParaRPr sz="2000">
              <a:latin typeface="Nimbus Sans L"/>
              <a:cs typeface="Nimbus Sans 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7400" y="1295400"/>
            <a:ext cx="6629400" cy="914400"/>
          </a:xfrm>
          <a:prstGeom prst="rect">
            <a:avLst/>
          </a:prstGeom>
          <a:solidFill>
            <a:srgbClr val="C8CAEE"/>
          </a:solidFill>
        </p:spPr>
        <p:txBody>
          <a:bodyPr vert="horz" wrap="square" lIns="0" tIns="137160" rIns="0" bIns="0" rtlCol="0">
            <a:spAutoFit/>
          </a:bodyPr>
          <a:lstStyle/>
          <a:p>
            <a:pPr marL="89535" marR="188595">
              <a:lnSpc>
                <a:spcPct val="100000"/>
              </a:lnSpc>
              <a:spcBef>
                <a:spcPts val="1080"/>
              </a:spcBef>
            </a:pPr>
            <a:r>
              <a:rPr sz="1400" i="1" spc="-5" dirty="0">
                <a:latin typeface="Nimbus Sans L"/>
                <a:cs typeface="Nimbus Sans L"/>
              </a:rPr>
              <a:t>Planning </a:t>
            </a:r>
            <a:r>
              <a:rPr sz="1400" spc="-5" dirty="0">
                <a:latin typeface="Nimbus Sans L"/>
                <a:cs typeface="Nimbus Sans L"/>
              </a:rPr>
              <a:t>is </a:t>
            </a:r>
            <a:r>
              <a:rPr sz="1400" dirty="0">
                <a:latin typeface="Nimbus Sans L"/>
                <a:cs typeface="Nimbus Sans L"/>
              </a:rPr>
              <a:t>the process of setting goals, and charting the best way of action for  achieving the goals. </a:t>
            </a:r>
            <a:r>
              <a:rPr sz="1400" spc="-5" dirty="0">
                <a:latin typeface="Nimbus Sans L"/>
                <a:cs typeface="Nimbus Sans L"/>
              </a:rPr>
              <a:t>This </a:t>
            </a:r>
            <a:r>
              <a:rPr sz="1400" dirty="0">
                <a:latin typeface="Nimbus Sans L"/>
                <a:cs typeface="Nimbus Sans L"/>
              </a:rPr>
              <a:t>function also includes, considering the various steps to  be taken to encourage the necessary </a:t>
            </a:r>
            <a:r>
              <a:rPr sz="1400" spc="-5" dirty="0">
                <a:latin typeface="Nimbus Sans L"/>
                <a:cs typeface="Nimbus Sans L"/>
              </a:rPr>
              <a:t>levels </a:t>
            </a:r>
            <a:r>
              <a:rPr sz="1400" dirty="0">
                <a:latin typeface="Nimbus Sans L"/>
                <a:cs typeface="Nimbus Sans L"/>
              </a:rPr>
              <a:t>of change and</a:t>
            </a:r>
            <a:r>
              <a:rPr sz="1400" spc="80" dirty="0">
                <a:latin typeface="Nimbus Sans L"/>
                <a:cs typeface="Nimbus Sans L"/>
              </a:rPr>
              <a:t> </a:t>
            </a:r>
            <a:r>
              <a:rPr sz="1400" dirty="0">
                <a:latin typeface="Nimbus Sans L"/>
                <a:cs typeface="Nimbus Sans L"/>
              </a:rPr>
              <a:t>innovation.</a:t>
            </a:r>
            <a:endParaRPr sz="1400">
              <a:latin typeface="Nimbus Sans L"/>
              <a:cs typeface="Nimbus Sans 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1000" y="2286000"/>
            <a:ext cx="1676400" cy="990600"/>
            <a:chOff x="381000" y="2286000"/>
            <a:chExt cx="1676400" cy="990600"/>
          </a:xfrm>
        </p:grpSpPr>
        <p:sp>
          <p:nvSpPr>
            <p:cNvPr id="9" name="object 9"/>
            <p:cNvSpPr/>
            <p:nvPr/>
          </p:nvSpPr>
          <p:spPr>
            <a:xfrm>
              <a:off x="457200" y="2362200"/>
              <a:ext cx="1600200" cy="914400"/>
            </a:xfrm>
            <a:custGeom>
              <a:avLst/>
              <a:gdLst/>
              <a:ahLst/>
              <a:cxnLst/>
              <a:rect l="l" t="t" r="r" b="b"/>
              <a:pathLst>
                <a:path w="1600200" h="914400">
                  <a:moveTo>
                    <a:pt x="16002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600200" y="914400"/>
                  </a:lnTo>
                  <a:close/>
                </a:path>
              </a:pathLst>
            </a:custGeom>
            <a:solidFill>
              <a:srgbClr val="1A1E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1000" y="2286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757" y="5020"/>
                  </a:lnTo>
                  <a:lnTo>
                    <a:pt x="106635" y="19327"/>
                  </a:lnTo>
                  <a:lnTo>
                    <a:pt x="71268" y="41787"/>
                  </a:lnTo>
                  <a:lnTo>
                    <a:pt x="41787" y="71268"/>
                  </a:lnTo>
                  <a:lnTo>
                    <a:pt x="19327" y="106635"/>
                  </a:lnTo>
                  <a:lnTo>
                    <a:pt x="5020" y="146757"/>
                  </a:lnTo>
                  <a:lnTo>
                    <a:pt x="0" y="190500"/>
                  </a:lnTo>
                  <a:lnTo>
                    <a:pt x="5020" y="234242"/>
                  </a:lnTo>
                  <a:lnTo>
                    <a:pt x="19327" y="274364"/>
                  </a:lnTo>
                  <a:lnTo>
                    <a:pt x="41787" y="309731"/>
                  </a:lnTo>
                  <a:lnTo>
                    <a:pt x="71268" y="339212"/>
                  </a:lnTo>
                  <a:lnTo>
                    <a:pt x="106635" y="361672"/>
                  </a:lnTo>
                  <a:lnTo>
                    <a:pt x="146757" y="375979"/>
                  </a:lnTo>
                  <a:lnTo>
                    <a:pt x="190500" y="381000"/>
                  </a:lnTo>
                  <a:lnTo>
                    <a:pt x="234242" y="375979"/>
                  </a:lnTo>
                  <a:lnTo>
                    <a:pt x="274364" y="361672"/>
                  </a:lnTo>
                  <a:lnTo>
                    <a:pt x="309731" y="339212"/>
                  </a:lnTo>
                  <a:lnTo>
                    <a:pt x="339212" y="309731"/>
                  </a:lnTo>
                  <a:lnTo>
                    <a:pt x="361672" y="274364"/>
                  </a:lnTo>
                  <a:lnTo>
                    <a:pt x="375979" y="234242"/>
                  </a:lnTo>
                  <a:lnTo>
                    <a:pt x="381000" y="190500"/>
                  </a:lnTo>
                  <a:lnTo>
                    <a:pt x="375979" y="146757"/>
                  </a:lnTo>
                  <a:lnTo>
                    <a:pt x="361672" y="106635"/>
                  </a:lnTo>
                  <a:lnTo>
                    <a:pt x="339212" y="71268"/>
                  </a:lnTo>
                  <a:lnTo>
                    <a:pt x="309731" y="41787"/>
                  </a:lnTo>
                  <a:lnTo>
                    <a:pt x="274364" y="19327"/>
                  </a:lnTo>
                  <a:lnTo>
                    <a:pt x="234242" y="502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7200" y="2362200"/>
            <a:ext cx="160020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2100"/>
              </a:lnSpc>
            </a:pPr>
            <a:r>
              <a:rPr sz="2000" dirty="0">
                <a:solidFill>
                  <a:srgbClr val="FFFFFF"/>
                </a:solidFill>
                <a:latin typeface="Nimbus Sans L"/>
                <a:cs typeface="Nimbus Sans L"/>
              </a:rPr>
              <a:t>2</a:t>
            </a:r>
            <a:endParaRPr sz="2000">
              <a:latin typeface="Nimbus Sans L"/>
              <a:cs typeface="Nimbus Sans L"/>
            </a:endParaRPr>
          </a:p>
          <a:p>
            <a:pPr marL="135890">
              <a:lnSpc>
                <a:spcPct val="100000"/>
              </a:lnSpc>
              <a:spcBef>
                <a:spcPts val="300"/>
              </a:spcBef>
            </a:pPr>
            <a:r>
              <a:rPr sz="2000" b="1" spc="-5" dirty="0">
                <a:solidFill>
                  <a:srgbClr val="FFFFFF"/>
                </a:solidFill>
                <a:latin typeface="Nimbus Sans L"/>
                <a:cs typeface="Nimbus Sans L"/>
              </a:rPr>
              <a:t>Organizing</a:t>
            </a:r>
            <a:endParaRPr sz="2000">
              <a:latin typeface="Nimbus Sans L"/>
              <a:cs typeface="Nimbus Sans 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7400" y="2362200"/>
            <a:ext cx="6629400" cy="914400"/>
          </a:xfrm>
          <a:prstGeom prst="rect">
            <a:avLst/>
          </a:prstGeom>
          <a:solidFill>
            <a:srgbClr val="C8CAEE"/>
          </a:solidFill>
        </p:spPr>
        <p:txBody>
          <a:bodyPr vert="horz" wrap="square" lIns="0" tIns="137160" rIns="0" bIns="0" rtlCol="0">
            <a:spAutoFit/>
          </a:bodyPr>
          <a:lstStyle/>
          <a:p>
            <a:pPr marL="89535" marR="553085">
              <a:lnSpc>
                <a:spcPct val="100000"/>
              </a:lnSpc>
              <a:spcBef>
                <a:spcPts val="1080"/>
              </a:spcBef>
            </a:pPr>
            <a:r>
              <a:rPr sz="1400" spc="-5" dirty="0">
                <a:latin typeface="Nimbus Sans L"/>
                <a:cs typeface="Nimbus Sans L"/>
              </a:rPr>
              <a:t>Organizing is </a:t>
            </a:r>
            <a:r>
              <a:rPr sz="1400" dirty="0">
                <a:latin typeface="Nimbus Sans L"/>
                <a:cs typeface="Nimbus Sans L"/>
              </a:rPr>
              <a:t>the process of allocating and </a:t>
            </a:r>
            <a:r>
              <a:rPr sz="1400" spc="-5" dirty="0">
                <a:latin typeface="Nimbus Sans L"/>
                <a:cs typeface="Nimbus Sans L"/>
              </a:rPr>
              <a:t>arranging </a:t>
            </a:r>
            <a:r>
              <a:rPr sz="1400" dirty="0">
                <a:latin typeface="Nimbus Sans L"/>
                <a:cs typeface="Nimbus Sans L"/>
              </a:rPr>
              <a:t>work, authority and  resources, </a:t>
            </a:r>
            <a:r>
              <a:rPr sz="1400" spc="5" dirty="0">
                <a:latin typeface="Nimbus Sans L"/>
                <a:cs typeface="Nimbus Sans L"/>
              </a:rPr>
              <a:t>to </a:t>
            </a:r>
            <a:r>
              <a:rPr sz="1400" dirty="0">
                <a:latin typeface="Nimbus Sans L"/>
                <a:cs typeface="Nimbus Sans L"/>
              </a:rPr>
              <a:t>the </a:t>
            </a:r>
            <a:r>
              <a:rPr sz="1400" spc="-5" dirty="0">
                <a:latin typeface="Nimbus Sans L"/>
                <a:cs typeface="Nimbus Sans L"/>
              </a:rPr>
              <a:t>members </a:t>
            </a:r>
            <a:r>
              <a:rPr sz="1400" dirty="0">
                <a:latin typeface="Nimbus Sans L"/>
                <a:cs typeface="Nimbus Sans L"/>
              </a:rPr>
              <a:t>of the </a:t>
            </a:r>
            <a:r>
              <a:rPr sz="1400" spc="-5" dirty="0">
                <a:latin typeface="Nimbus Sans L"/>
                <a:cs typeface="Nimbus Sans L"/>
              </a:rPr>
              <a:t>organization </a:t>
            </a:r>
            <a:r>
              <a:rPr sz="1400" dirty="0">
                <a:latin typeface="Nimbus Sans L"/>
                <a:cs typeface="Nimbus Sans L"/>
              </a:rPr>
              <a:t>so that they can successfully  execute the</a:t>
            </a:r>
            <a:r>
              <a:rPr sz="1400" spc="15" dirty="0">
                <a:latin typeface="Nimbus Sans L"/>
                <a:cs typeface="Nimbus Sans L"/>
              </a:rPr>
              <a:t> </a:t>
            </a:r>
            <a:r>
              <a:rPr sz="1400" dirty="0">
                <a:latin typeface="Nimbus Sans L"/>
                <a:cs typeface="Nimbus Sans L"/>
              </a:rPr>
              <a:t>plans.</a:t>
            </a:r>
            <a:endParaRPr sz="1400">
              <a:latin typeface="Nimbus Sans L"/>
              <a:cs typeface="Nimbus Sans 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" y="3429000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600200" y="0"/>
                </a:moveTo>
                <a:lnTo>
                  <a:pt x="0" y="0"/>
                </a:lnTo>
                <a:lnTo>
                  <a:pt x="0" y="914400"/>
                </a:lnTo>
                <a:lnTo>
                  <a:pt x="1600200" y="914400"/>
                </a:lnTo>
                <a:close/>
              </a:path>
            </a:pathLst>
          </a:custGeom>
          <a:solidFill>
            <a:srgbClr val="1A1E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3590" y="3721100"/>
            <a:ext cx="96011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Nimbus Sans L"/>
                <a:cs typeface="Nimbus Sans L"/>
              </a:rPr>
              <a:t>Staffing</a:t>
            </a:r>
            <a:endParaRPr sz="2000">
              <a:latin typeface="Nimbus Sans L"/>
              <a:cs typeface="Nimbus Sans 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1000" y="3352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757" y="5020"/>
                </a:lnTo>
                <a:lnTo>
                  <a:pt x="106635" y="19327"/>
                </a:lnTo>
                <a:lnTo>
                  <a:pt x="71268" y="41787"/>
                </a:lnTo>
                <a:lnTo>
                  <a:pt x="41787" y="71268"/>
                </a:lnTo>
                <a:lnTo>
                  <a:pt x="19327" y="106635"/>
                </a:lnTo>
                <a:lnTo>
                  <a:pt x="5020" y="146757"/>
                </a:lnTo>
                <a:lnTo>
                  <a:pt x="0" y="190500"/>
                </a:lnTo>
                <a:lnTo>
                  <a:pt x="5020" y="234242"/>
                </a:lnTo>
                <a:lnTo>
                  <a:pt x="19327" y="274364"/>
                </a:lnTo>
                <a:lnTo>
                  <a:pt x="41787" y="309731"/>
                </a:lnTo>
                <a:lnTo>
                  <a:pt x="71268" y="339212"/>
                </a:lnTo>
                <a:lnTo>
                  <a:pt x="106635" y="361672"/>
                </a:lnTo>
                <a:lnTo>
                  <a:pt x="146757" y="375979"/>
                </a:lnTo>
                <a:lnTo>
                  <a:pt x="190500" y="381000"/>
                </a:lnTo>
                <a:lnTo>
                  <a:pt x="234242" y="375979"/>
                </a:lnTo>
                <a:lnTo>
                  <a:pt x="274364" y="361672"/>
                </a:lnTo>
                <a:lnTo>
                  <a:pt x="309731" y="339212"/>
                </a:lnTo>
                <a:lnTo>
                  <a:pt x="339212" y="309731"/>
                </a:lnTo>
                <a:lnTo>
                  <a:pt x="361672" y="274364"/>
                </a:lnTo>
                <a:lnTo>
                  <a:pt x="375979" y="234242"/>
                </a:lnTo>
                <a:lnTo>
                  <a:pt x="381000" y="190500"/>
                </a:lnTo>
                <a:lnTo>
                  <a:pt x="375979" y="146757"/>
                </a:lnTo>
                <a:lnTo>
                  <a:pt x="361672" y="106635"/>
                </a:lnTo>
                <a:lnTo>
                  <a:pt x="339212" y="71268"/>
                </a:lnTo>
                <a:lnTo>
                  <a:pt x="309731" y="41787"/>
                </a:lnTo>
                <a:lnTo>
                  <a:pt x="274364" y="19327"/>
                </a:lnTo>
                <a:lnTo>
                  <a:pt x="234242" y="5020"/>
                </a:lnTo>
                <a:lnTo>
                  <a:pt x="1905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7050" y="3378200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Nimbus Sans L"/>
                <a:cs typeface="Nimbus Sans L"/>
              </a:rPr>
              <a:t>3</a:t>
            </a:r>
            <a:endParaRPr sz="2000">
              <a:latin typeface="Nimbus Sans L"/>
              <a:cs typeface="Nimbus Sans 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57400" y="3429000"/>
            <a:ext cx="6629400" cy="914400"/>
          </a:xfrm>
          <a:prstGeom prst="rect">
            <a:avLst/>
          </a:prstGeom>
          <a:solidFill>
            <a:srgbClr val="C8CAEE"/>
          </a:solidFill>
        </p:spPr>
        <p:txBody>
          <a:bodyPr vert="horz" wrap="square" lIns="0" tIns="31750" rIns="0" bIns="0" rtlCol="0">
            <a:spAutoFit/>
          </a:bodyPr>
          <a:lstStyle/>
          <a:p>
            <a:pPr marL="89535" marR="306070">
              <a:lnSpc>
                <a:spcPct val="100000"/>
              </a:lnSpc>
              <a:spcBef>
                <a:spcPts val="250"/>
              </a:spcBef>
            </a:pPr>
            <a:r>
              <a:rPr sz="1400" spc="-5" dirty="0">
                <a:latin typeface="Nimbus Sans L"/>
                <a:cs typeface="Nimbus Sans L"/>
              </a:rPr>
              <a:t>A: </a:t>
            </a:r>
            <a:r>
              <a:rPr sz="1400" dirty="0">
                <a:latin typeface="Nimbus Sans L"/>
                <a:cs typeface="Nimbus Sans L"/>
              </a:rPr>
              <a:t>Staffing </a:t>
            </a:r>
            <a:r>
              <a:rPr sz="1400" spc="-5" dirty="0">
                <a:latin typeface="Nimbus Sans L"/>
                <a:cs typeface="Nimbus Sans L"/>
              </a:rPr>
              <a:t>is </a:t>
            </a:r>
            <a:r>
              <a:rPr sz="1400" dirty="0">
                <a:latin typeface="Nimbus Sans L"/>
                <a:cs typeface="Nimbus Sans L"/>
              </a:rPr>
              <a:t>the process of </a:t>
            </a:r>
            <a:r>
              <a:rPr sz="1400" spc="-5" dirty="0">
                <a:latin typeface="Nimbus Sans L"/>
                <a:cs typeface="Nimbus Sans L"/>
              </a:rPr>
              <a:t>filling </a:t>
            </a:r>
            <a:r>
              <a:rPr sz="1400" dirty="0">
                <a:latin typeface="Nimbus Sans L"/>
                <a:cs typeface="Nimbus Sans L"/>
              </a:rPr>
              <a:t>the positions </a:t>
            </a:r>
            <a:r>
              <a:rPr sz="1400" spc="-5" dirty="0">
                <a:latin typeface="Nimbus Sans L"/>
                <a:cs typeface="Nimbus Sans L"/>
              </a:rPr>
              <a:t>in </a:t>
            </a:r>
            <a:r>
              <a:rPr sz="1400" dirty="0">
                <a:latin typeface="Nimbus Sans L"/>
                <a:cs typeface="Nimbus Sans L"/>
              </a:rPr>
              <a:t>the organization and keeping  them filled.</a:t>
            </a:r>
            <a:endParaRPr sz="1400">
              <a:latin typeface="Nimbus Sans L"/>
              <a:cs typeface="Nimbus Sans L"/>
            </a:endParaRPr>
          </a:p>
          <a:p>
            <a:pPr marL="89535" marR="215265">
              <a:lnSpc>
                <a:spcPts val="1670"/>
              </a:lnSpc>
              <a:spcBef>
                <a:spcPts val="65"/>
              </a:spcBef>
            </a:pPr>
            <a:r>
              <a:rPr sz="1400" spc="-5" dirty="0">
                <a:latin typeface="Nimbus Sans L"/>
                <a:cs typeface="Nimbus Sans L"/>
              </a:rPr>
              <a:t>B: </a:t>
            </a:r>
            <a:r>
              <a:rPr sz="1400" dirty="0">
                <a:latin typeface="Nimbus Sans L"/>
                <a:cs typeface="Nimbus Sans L"/>
              </a:rPr>
              <a:t>Staffing </a:t>
            </a:r>
            <a:r>
              <a:rPr sz="1400" spc="-5" dirty="0">
                <a:latin typeface="Nimbus Sans L"/>
                <a:cs typeface="Nimbus Sans L"/>
              </a:rPr>
              <a:t>is </a:t>
            </a:r>
            <a:r>
              <a:rPr sz="1400" dirty="0">
                <a:latin typeface="Nimbus Sans L"/>
                <a:cs typeface="Nimbus Sans L"/>
              </a:rPr>
              <a:t>the process of recruiting and selecting the </a:t>
            </a:r>
            <a:r>
              <a:rPr sz="1400" spc="-5" dirty="0">
                <a:latin typeface="Nimbus Sans L"/>
                <a:cs typeface="Nimbus Sans L"/>
              </a:rPr>
              <a:t>right </a:t>
            </a:r>
            <a:r>
              <a:rPr sz="1400" dirty="0">
                <a:latin typeface="Nimbus Sans L"/>
                <a:cs typeface="Nimbus Sans L"/>
              </a:rPr>
              <a:t>person for the </a:t>
            </a:r>
            <a:r>
              <a:rPr sz="1400" spc="-5" dirty="0">
                <a:latin typeface="Nimbus Sans L"/>
                <a:cs typeface="Nimbus Sans L"/>
              </a:rPr>
              <a:t>right  job </a:t>
            </a:r>
            <a:r>
              <a:rPr sz="1400" dirty="0">
                <a:latin typeface="Nimbus Sans L"/>
                <a:cs typeface="Nimbus Sans L"/>
              </a:rPr>
              <a:t>at the </a:t>
            </a:r>
            <a:r>
              <a:rPr sz="1400" spc="-5" dirty="0">
                <a:latin typeface="Nimbus Sans L"/>
                <a:cs typeface="Nimbus Sans L"/>
              </a:rPr>
              <a:t>right </a:t>
            </a:r>
            <a:r>
              <a:rPr sz="1400" dirty="0">
                <a:latin typeface="Nimbus Sans L"/>
                <a:cs typeface="Nimbus Sans L"/>
              </a:rPr>
              <a:t>time </a:t>
            </a:r>
            <a:r>
              <a:rPr sz="1400" spc="-5" dirty="0">
                <a:latin typeface="Nimbus Sans L"/>
                <a:cs typeface="Nimbus Sans L"/>
              </a:rPr>
              <a:t>in </a:t>
            </a:r>
            <a:r>
              <a:rPr sz="1400" dirty="0">
                <a:latin typeface="Nimbus Sans L"/>
                <a:cs typeface="Nimbus Sans L"/>
              </a:rPr>
              <a:t>the </a:t>
            </a:r>
            <a:r>
              <a:rPr sz="1400" spc="-5" dirty="0">
                <a:latin typeface="Nimbus Sans L"/>
                <a:cs typeface="Nimbus Sans L"/>
              </a:rPr>
              <a:t>right</a:t>
            </a:r>
            <a:r>
              <a:rPr sz="1400" spc="70" dirty="0">
                <a:latin typeface="Nimbus Sans L"/>
                <a:cs typeface="Nimbus Sans L"/>
              </a:rPr>
              <a:t> </a:t>
            </a:r>
            <a:r>
              <a:rPr sz="1400" dirty="0">
                <a:latin typeface="Nimbus Sans L"/>
                <a:cs typeface="Nimbus Sans L"/>
              </a:rPr>
              <a:t>place.</a:t>
            </a:r>
            <a:endParaRPr sz="1400">
              <a:latin typeface="Nimbus Sans L"/>
              <a:cs typeface="Nimbus Sans 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7200" y="4495800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600200" y="0"/>
                </a:moveTo>
                <a:lnTo>
                  <a:pt x="0" y="0"/>
                </a:lnTo>
                <a:lnTo>
                  <a:pt x="0" y="914400"/>
                </a:lnTo>
                <a:lnTo>
                  <a:pt x="1600200" y="914400"/>
                </a:lnTo>
                <a:close/>
              </a:path>
            </a:pathLst>
          </a:custGeom>
          <a:solidFill>
            <a:srgbClr val="1A1E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69619" y="4787900"/>
            <a:ext cx="9886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Nimbus Sans L"/>
                <a:cs typeface="Nimbus Sans L"/>
              </a:rPr>
              <a:t>Leading</a:t>
            </a:r>
            <a:endParaRPr sz="2000">
              <a:latin typeface="Nimbus Sans L"/>
              <a:cs typeface="Nimbus Sans 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1000" y="4419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757" y="5020"/>
                </a:lnTo>
                <a:lnTo>
                  <a:pt x="106635" y="19327"/>
                </a:lnTo>
                <a:lnTo>
                  <a:pt x="71268" y="41787"/>
                </a:lnTo>
                <a:lnTo>
                  <a:pt x="41787" y="71268"/>
                </a:lnTo>
                <a:lnTo>
                  <a:pt x="19327" y="106635"/>
                </a:lnTo>
                <a:lnTo>
                  <a:pt x="5020" y="146757"/>
                </a:lnTo>
                <a:lnTo>
                  <a:pt x="0" y="190500"/>
                </a:lnTo>
                <a:lnTo>
                  <a:pt x="5020" y="234242"/>
                </a:lnTo>
                <a:lnTo>
                  <a:pt x="19327" y="274364"/>
                </a:lnTo>
                <a:lnTo>
                  <a:pt x="41787" y="309731"/>
                </a:lnTo>
                <a:lnTo>
                  <a:pt x="71268" y="339212"/>
                </a:lnTo>
                <a:lnTo>
                  <a:pt x="106635" y="361672"/>
                </a:lnTo>
                <a:lnTo>
                  <a:pt x="146757" y="375979"/>
                </a:lnTo>
                <a:lnTo>
                  <a:pt x="190500" y="381000"/>
                </a:lnTo>
                <a:lnTo>
                  <a:pt x="234242" y="375979"/>
                </a:lnTo>
                <a:lnTo>
                  <a:pt x="274364" y="361672"/>
                </a:lnTo>
                <a:lnTo>
                  <a:pt x="309731" y="339212"/>
                </a:lnTo>
                <a:lnTo>
                  <a:pt x="339212" y="309731"/>
                </a:lnTo>
                <a:lnTo>
                  <a:pt x="361672" y="274364"/>
                </a:lnTo>
                <a:lnTo>
                  <a:pt x="375979" y="234242"/>
                </a:lnTo>
                <a:lnTo>
                  <a:pt x="381000" y="190500"/>
                </a:lnTo>
                <a:lnTo>
                  <a:pt x="375979" y="146757"/>
                </a:lnTo>
                <a:lnTo>
                  <a:pt x="361672" y="106635"/>
                </a:lnTo>
                <a:lnTo>
                  <a:pt x="339212" y="71268"/>
                </a:lnTo>
                <a:lnTo>
                  <a:pt x="309731" y="41787"/>
                </a:lnTo>
                <a:lnTo>
                  <a:pt x="274364" y="19327"/>
                </a:lnTo>
                <a:lnTo>
                  <a:pt x="234242" y="5020"/>
                </a:lnTo>
                <a:lnTo>
                  <a:pt x="1905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7050" y="4445000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Nimbus Sans L"/>
                <a:cs typeface="Nimbus Sans L"/>
              </a:rPr>
              <a:t>4</a:t>
            </a:r>
            <a:endParaRPr sz="2000">
              <a:latin typeface="Nimbus Sans L"/>
              <a:cs typeface="Nimbus Sans 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57400" y="4495800"/>
            <a:ext cx="6629400" cy="914400"/>
          </a:xfrm>
          <a:prstGeom prst="rect">
            <a:avLst/>
          </a:prstGeom>
          <a:solidFill>
            <a:srgbClr val="C8CAEE"/>
          </a:solidFill>
        </p:spPr>
        <p:txBody>
          <a:bodyPr vert="horz" wrap="square" lIns="0" tIns="31750" rIns="0" bIns="0" rtlCol="0">
            <a:spAutoFit/>
          </a:bodyPr>
          <a:lstStyle/>
          <a:p>
            <a:pPr marL="89535" marR="415925">
              <a:lnSpc>
                <a:spcPct val="100000"/>
              </a:lnSpc>
              <a:spcBef>
                <a:spcPts val="250"/>
              </a:spcBef>
            </a:pPr>
            <a:r>
              <a:rPr sz="1400" spc="-5" dirty="0">
                <a:latin typeface="Nimbus Sans L"/>
                <a:cs typeface="Nimbus Sans L"/>
              </a:rPr>
              <a:t>Leading </a:t>
            </a:r>
            <a:r>
              <a:rPr sz="1400" dirty="0">
                <a:latin typeface="Nimbus Sans L"/>
                <a:cs typeface="Nimbus Sans L"/>
              </a:rPr>
              <a:t>involves directing, influencing and motivating employees </a:t>
            </a:r>
            <a:r>
              <a:rPr sz="1400" spc="5" dirty="0">
                <a:latin typeface="Nimbus Sans L"/>
                <a:cs typeface="Nimbus Sans L"/>
              </a:rPr>
              <a:t>to </a:t>
            </a:r>
            <a:r>
              <a:rPr sz="1400" dirty="0">
                <a:latin typeface="Nimbus Sans L"/>
                <a:cs typeface="Nimbus Sans L"/>
              </a:rPr>
              <a:t>perform  essential tasks. </a:t>
            </a:r>
            <a:r>
              <a:rPr sz="1400" spc="-5" dirty="0">
                <a:latin typeface="Nimbus Sans L"/>
                <a:cs typeface="Nimbus Sans L"/>
              </a:rPr>
              <a:t>This </a:t>
            </a:r>
            <a:r>
              <a:rPr sz="1400" dirty="0">
                <a:latin typeface="Nimbus Sans L"/>
                <a:cs typeface="Nimbus Sans L"/>
              </a:rPr>
              <a:t>function involves </a:t>
            </a:r>
            <a:r>
              <a:rPr sz="1400" spc="-5" dirty="0">
                <a:latin typeface="Nimbus Sans L"/>
                <a:cs typeface="Nimbus Sans L"/>
              </a:rPr>
              <a:t>display </a:t>
            </a:r>
            <a:r>
              <a:rPr sz="1400" dirty="0">
                <a:latin typeface="Nimbus Sans L"/>
                <a:cs typeface="Nimbus Sans L"/>
              </a:rPr>
              <a:t>of </a:t>
            </a:r>
            <a:r>
              <a:rPr sz="1400" spc="-5" dirty="0">
                <a:latin typeface="Nimbus Sans L"/>
                <a:cs typeface="Nimbus Sans L"/>
              </a:rPr>
              <a:t>leadership </a:t>
            </a:r>
            <a:r>
              <a:rPr sz="1400" dirty="0">
                <a:latin typeface="Nimbus Sans L"/>
                <a:cs typeface="Nimbus Sans L"/>
              </a:rPr>
              <a:t>qualities, different  </a:t>
            </a:r>
            <a:r>
              <a:rPr sz="1400" spc="-5" dirty="0">
                <a:latin typeface="Nimbus Sans L"/>
                <a:cs typeface="Nimbus Sans L"/>
              </a:rPr>
              <a:t>leadership </a:t>
            </a:r>
            <a:r>
              <a:rPr sz="1400" dirty="0">
                <a:latin typeface="Nimbus Sans L"/>
                <a:cs typeface="Nimbus Sans L"/>
              </a:rPr>
              <a:t>styles, different influencing powers, with excellent abilities of  </a:t>
            </a:r>
            <a:r>
              <a:rPr sz="1400" spc="-5" dirty="0">
                <a:latin typeface="Nimbus Sans L"/>
                <a:cs typeface="Nimbus Sans L"/>
              </a:rPr>
              <a:t>communication </a:t>
            </a:r>
            <a:r>
              <a:rPr sz="1400" dirty="0">
                <a:latin typeface="Nimbus Sans L"/>
                <a:cs typeface="Nimbus Sans L"/>
              </a:rPr>
              <a:t>and</a:t>
            </a:r>
            <a:r>
              <a:rPr sz="1400" spc="20" dirty="0">
                <a:latin typeface="Nimbus Sans L"/>
                <a:cs typeface="Nimbus Sans L"/>
              </a:rPr>
              <a:t> </a:t>
            </a:r>
            <a:r>
              <a:rPr sz="1400" dirty="0">
                <a:latin typeface="Nimbus Sans L"/>
                <a:cs typeface="Nimbus Sans L"/>
              </a:rPr>
              <a:t>motivation.</a:t>
            </a:r>
            <a:endParaRPr sz="1400">
              <a:latin typeface="Nimbus Sans L"/>
              <a:cs typeface="Nimbus Sans 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04800" y="5486400"/>
            <a:ext cx="1752600" cy="990600"/>
            <a:chOff x="304800" y="5486400"/>
            <a:chExt cx="1752600" cy="990600"/>
          </a:xfrm>
        </p:grpSpPr>
        <p:sp>
          <p:nvSpPr>
            <p:cNvPr id="24" name="object 24"/>
            <p:cNvSpPr/>
            <p:nvPr/>
          </p:nvSpPr>
          <p:spPr>
            <a:xfrm>
              <a:off x="457200" y="5562600"/>
              <a:ext cx="1600200" cy="914400"/>
            </a:xfrm>
            <a:custGeom>
              <a:avLst/>
              <a:gdLst/>
              <a:ahLst/>
              <a:cxnLst/>
              <a:rect l="l" t="t" r="r" b="b"/>
              <a:pathLst>
                <a:path w="1600200" h="914400">
                  <a:moveTo>
                    <a:pt x="16002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600200" y="914400"/>
                  </a:lnTo>
                  <a:close/>
                </a:path>
              </a:pathLst>
            </a:custGeom>
            <a:solidFill>
              <a:srgbClr val="1A1E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4800" y="5486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757" y="5020"/>
                  </a:lnTo>
                  <a:lnTo>
                    <a:pt x="106635" y="19327"/>
                  </a:lnTo>
                  <a:lnTo>
                    <a:pt x="71268" y="41787"/>
                  </a:lnTo>
                  <a:lnTo>
                    <a:pt x="41787" y="71268"/>
                  </a:lnTo>
                  <a:lnTo>
                    <a:pt x="19327" y="106635"/>
                  </a:lnTo>
                  <a:lnTo>
                    <a:pt x="5020" y="146757"/>
                  </a:lnTo>
                  <a:lnTo>
                    <a:pt x="0" y="190500"/>
                  </a:lnTo>
                  <a:lnTo>
                    <a:pt x="5020" y="234242"/>
                  </a:lnTo>
                  <a:lnTo>
                    <a:pt x="19327" y="274364"/>
                  </a:lnTo>
                  <a:lnTo>
                    <a:pt x="41787" y="309731"/>
                  </a:lnTo>
                  <a:lnTo>
                    <a:pt x="71268" y="339212"/>
                  </a:lnTo>
                  <a:lnTo>
                    <a:pt x="106635" y="361672"/>
                  </a:lnTo>
                  <a:lnTo>
                    <a:pt x="146757" y="375979"/>
                  </a:lnTo>
                  <a:lnTo>
                    <a:pt x="190500" y="381000"/>
                  </a:lnTo>
                  <a:lnTo>
                    <a:pt x="234242" y="375979"/>
                  </a:lnTo>
                  <a:lnTo>
                    <a:pt x="274364" y="361672"/>
                  </a:lnTo>
                  <a:lnTo>
                    <a:pt x="309731" y="339212"/>
                  </a:lnTo>
                  <a:lnTo>
                    <a:pt x="339212" y="309731"/>
                  </a:lnTo>
                  <a:lnTo>
                    <a:pt x="361672" y="274364"/>
                  </a:lnTo>
                  <a:lnTo>
                    <a:pt x="375979" y="234242"/>
                  </a:lnTo>
                  <a:lnTo>
                    <a:pt x="381000" y="190500"/>
                  </a:lnTo>
                  <a:lnTo>
                    <a:pt x="375979" y="146757"/>
                  </a:lnTo>
                  <a:lnTo>
                    <a:pt x="361672" y="106635"/>
                  </a:lnTo>
                  <a:lnTo>
                    <a:pt x="339212" y="71268"/>
                  </a:lnTo>
                  <a:lnTo>
                    <a:pt x="309731" y="41787"/>
                  </a:lnTo>
                  <a:lnTo>
                    <a:pt x="274364" y="19327"/>
                  </a:lnTo>
                  <a:lnTo>
                    <a:pt x="234242" y="502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57200" y="5562600"/>
            <a:ext cx="160020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sz="2000" dirty="0">
                <a:solidFill>
                  <a:srgbClr val="FFFFFF"/>
                </a:solidFill>
                <a:latin typeface="Nimbus Sans L"/>
                <a:cs typeface="Nimbus Sans L"/>
              </a:rPr>
              <a:t>5</a:t>
            </a:r>
            <a:endParaRPr sz="2000">
              <a:latin typeface="Nimbus Sans L"/>
              <a:cs typeface="Nimbus Sans L"/>
            </a:endParaRPr>
          </a:p>
          <a:p>
            <a:pPr marL="121920">
              <a:lnSpc>
                <a:spcPct val="100000"/>
              </a:lnSpc>
              <a:spcBef>
                <a:spcPts val="300"/>
              </a:spcBef>
            </a:pPr>
            <a:r>
              <a:rPr sz="2000" b="1" spc="-5" dirty="0">
                <a:solidFill>
                  <a:srgbClr val="FFFFFF"/>
                </a:solidFill>
                <a:latin typeface="Nimbus Sans L"/>
                <a:cs typeface="Nimbus Sans L"/>
              </a:rPr>
              <a:t>Controlling</a:t>
            </a:r>
            <a:endParaRPr sz="2000">
              <a:latin typeface="Nimbus Sans L"/>
              <a:cs typeface="Nimbus Sans 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2057400" y="5562600"/>
            <a:ext cx="6629400" cy="914400"/>
          </a:xfrm>
          <a:prstGeom prst="rect">
            <a:avLst/>
          </a:prstGeom>
          <a:solidFill>
            <a:srgbClr val="C8CAEE"/>
          </a:solidFill>
        </p:spPr>
        <p:txBody>
          <a:bodyPr vert="horz" wrap="square" lIns="0" tIns="31750" rIns="0" bIns="0" rtlCol="0">
            <a:spAutoFit/>
          </a:bodyPr>
          <a:lstStyle/>
          <a:p>
            <a:pPr marL="89535" marR="247015">
              <a:lnSpc>
                <a:spcPct val="100000"/>
              </a:lnSpc>
              <a:spcBef>
                <a:spcPts val="250"/>
              </a:spcBef>
            </a:pPr>
            <a:r>
              <a:rPr sz="1400" dirty="0">
                <a:latin typeface="Nimbus Sans L"/>
                <a:cs typeface="Nimbus Sans L"/>
              </a:rPr>
              <a:t>Controlling is the process of devising various checks </a:t>
            </a:r>
            <a:r>
              <a:rPr sz="1400" spc="5" dirty="0">
                <a:latin typeface="Nimbus Sans L"/>
                <a:cs typeface="Nimbus Sans L"/>
              </a:rPr>
              <a:t>to </a:t>
            </a:r>
            <a:r>
              <a:rPr sz="1400" dirty="0">
                <a:latin typeface="Nimbus Sans L"/>
                <a:cs typeface="Nimbus Sans L"/>
              </a:rPr>
              <a:t>ensure that </a:t>
            </a:r>
            <a:r>
              <a:rPr sz="1400" spc="-5" dirty="0">
                <a:latin typeface="Nimbus Sans L"/>
                <a:cs typeface="Nimbus Sans L"/>
              </a:rPr>
              <a:t>planned  performance is </a:t>
            </a:r>
            <a:r>
              <a:rPr sz="1400" dirty="0">
                <a:latin typeface="Nimbus Sans L"/>
                <a:cs typeface="Nimbus Sans L"/>
              </a:rPr>
              <a:t>actually achieved. </a:t>
            </a:r>
            <a:r>
              <a:rPr sz="1400" spc="-5" dirty="0">
                <a:latin typeface="Nimbus Sans L"/>
                <a:cs typeface="Nimbus Sans L"/>
              </a:rPr>
              <a:t>It </a:t>
            </a:r>
            <a:r>
              <a:rPr sz="1400" dirty="0">
                <a:latin typeface="Nimbus Sans L"/>
                <a:cs typeface="Nimbus Sans L"/>
              </a:rPr>
              <a:t>involves ensuring that actual activities  conform </a:t>
            </a:r>
            <a:r>
              <a:rPr sz="1400" spc="5" dirty="0">
                <a:latin typeface="Nimbus Sans L"/>
                <a:cs typeface="Nimbus Sans L"/>
              </a:rPr>
              <a:t>to </a:t>
            </a:r>
            <a:r>
              <a:rPr sz="1400" dirty="0">
                <a:latin typeface="Nimbus Sans L"/>
                <a:cs typeface="Nimbus Sans L"/>
              </a:rPr>
              <a:t>the </a:t>
            </a:r>
            <a:r>
              <a:rPr sz="1400" spc="-5" dirty="0">
                <a:latin typeface="Nimbus Sans L"/>
                <a:cs typeface="Nimbus Sans L"/>
              </a:rPr>
              <a:t>planned </a:t>
            </a:r>
            <a:r>
              <a:rPr sz="1400" dirty="0">
                <a:latin typeface="Nimbus Sans L"/>
                <a:cs typeface="Nimbus Sans L"/>
              </a:rPr>
              <a:t>activities. </a:t>
            </a:r>
            <a:r>
              <a:rPr sz="1400" spc="-5" dirty="0">
                <a:latin typeface="Nimbus Sans L"/>
                <a:cs typeface="Nimbus Sans L"/>
              </a:rPr>
              <a:t>Monitoring </a:t>
            </a:r>
            <a:r>
              <a:rPr sz="1400" dirty="0">
                <a:latin typeface="Nimbus Sans L"/>
                <a:cs typeface="Nimbus Sans L"/>
              </a:rPr>
              <a:t>the </a:t>
            </a:r>
            <a:r>
              <a:rPr sz="1400" spc="-5" dirty="0">
                <a:latin typeface="Nimbus Sans L"/>
                <a:cs typeface="Nimbus Sans L"/>
              </a:rPr>
              <a:t>financial </a:t>
            </a:r>
            <a:r>
              <a:rPr sz="1400" dirty="0">
                <a:latin typeface="Nimbus Sans L"/>
                <a:cs typeface="Nimbus Sans L"/>
              </a:rPr>
              <a:t>statements, checking  the cash registers </a:t>
            </a:r>
            <a:r>
              <a:rPr sz="1400" spc="5" dirty="0">
                <a:latin typeface="Nimbus Sans L"/>
                <a:cs typeface="Nimbus Sans L"/>
              </a:rPr>
              <a:t>to </a:t>
            </a:r>
            <a:r>
              <a:rPr sz="1400" dirty="0">
                <a:latin typeface="Nimbus Sans L"/>
                <a:cs typeface="Nimbus Sans L"/>
              </a:rPr>
              <a:t>avoid overdraft etc., form part of this</a:t>
            </a:r>
            <a:r>
              <a:rPr sz="1400" spc="70" dirty="0">
                <a:latin typeface="Nimbus Sans L"/>
                <a:cs typeface="Nimbus Sans L"/>
              </a:rPr>
              <a:t> </a:t>
            </a:r>
            <a:r>
              <a:rPr sz="1400" dirty="0">
                <a:latin typeface="Nimbus Sans L"/>
                <a:cs typeface="Nimbus Sans L"/>
              </a:rPr>
              <a:t>process.</a:t>
            </a:r>
            <a:endParaRPr sz="1400">
              <a:latin typeface="Nimbus Sans L"/>
              <a:cs typeface="Nimbus Sans L"/>
            </a:endParaRPr>
          </a:p>
        </p:txBody>
      </p:sp>
    </p:spTree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09" y="567690"/>
            <a:ext cx="33102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3297A"/>
                </a:solidFill>
              </a:rPr>
              <a:t>Levels </a:t>
            </a:r>
            <a:r>
              <a:rPr spc="-10" dirty="0">
                <a:solidFill>
                  <a:srgbClr val="23297A"/>
                </a:solidFill>
              </a:rPr>
              <a:t>of</a:t>
            </a:r>
            <a:r>
              <a:rPr spc="-55" dirty="0">
                <a:solidFill>
                  <a:srgbClr val="23297A"/>
                </a:solidFill>
              </a:rPr>
              <a:t> </a:t>
            </a:r>
            <a:r>
              <a:rPr spc="-5" dirty="0">
                <a:solidFill>
                  <a:srgbClr val="23297A"/>
                </a:solidFill>
              </a:rPr>
              <a:t>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8300" y="1069339"/>
            <a:ext cx="8267700" cy="41757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09"/>
              </a:spcBef>
            </a:pPr>
            <a:r>
              <a:rPr sz="1800" b="1" spc="-10" dirty="0">
                <a:latin typeface="Nimbus Sans L"/>
                <a:cs typeface="Nimbus Sans L"/>
              </a:rPr>
              <a:t>1. </a:t>
            </a:r>
            <a:r>
              <a:rPr sz="1800" b="1" spc="-45" dirty="0">
                <a:latin typeface="Nimbus Sans L"/>
                <a:cs typeface="Nimbus Sans L"/>
              </a:rPr>
              <a:t>Top</a:t>
            </a:r>
            <a:r>
              <a:rPr sz="1800" b="1" spc="15" dirty="0">
                <a:latin typeface="Nimbus Sans L"/>
                <a:cs typeface="Nimbus Sans L"/>
              </a:rPr>
              <a:t> </a:t>
            </a:r>
            <a:r>
              <a:rPr sz="1800" b="1" spc="-5" dirty="0">
                <a:latin typeface="Nimbus Sans L"/>
                <a:cs typeface="Nimbus Sans L"/>
              </a:rPr>
              <a:t>Level:</a:t>
            </a:r>
            <a:endParaRPr sz="1800">
              <a:latin typeface="Nimbus Sans L"/>
              <a:cs typeface="Nimbus Sans L"/>
            </a:endParaRPr>
          </a:p>
          <a:p>
            <a:pPr marL="355600" marR="40640" indent="-342900" algn="just">
              <a:lnSpc>
                <a:spcPct val="93300"/>
              </a:lnSpc>
              <a:spcBef>
                <a:spcPts val="455"/>
              </a:spcBef>
              <a:buChar char="•"/>
              <a:tabLst>
                <a:tab pos="355600" algn="l"/>
              </a:tabLst>
            </a:pPr>
            <a:r>
              <a:rPr sz="1800" spc="-75" dirty="0">
                <a:latin typeface="Nimbus Sans L"/>
                <a:cs typeface="Nimbus Sans L"/>
              </a:rPr>
              <a:t>Top </a:t>
            </a:r>
            <a:r>
              <a:rPr sz="1800" spc="-5" dirty="0">
                <a:latin typeface="Nimbus Sans L"/>
                <a:cs typeface="Nimbus Sans L"/>
              </a:rPr>
              <a:t>management </a:t>
            </a:r>
            <a:r>
              <a:rPr sz="1800" dirty="0">
                <a:latin typeface="Nimbus Sans L"/>
                <a:cs typeface="Nimbus Sans L"/>
              </a:rPr>
              <a:t>sets </a:t>
            </a:r>
            <a:r>
              <a:rPr sz="1800" spc="-5" dirty="0">
                <a:latin typeface="Nimbus Sans L"/>
                <a:cs typeface="Nimbus Sans L"/>
              </a:rPr>
              <a:t>the mission </a:t>
            </a:r>
            <a:r>
              <a:rPr sz="1800" spc="-10" dirty="0">
                <a:latin typeface="Nimbus Sans L"/>
                <a:cs typeface="Nimbus Sans L"/>
              </a:rPr>
              <a:t>and goals, </a:t>
            </a:r>
            <a:r>
              <a:rPr sz="1800" spc="-5" dirty="0">
                <a:latin typeface="Nimbus Sans L"/>
                <a:cs typeface="Nimbus Sans L"/>
              </a:rPr>
              <a:t>develops </a:t>
            </a:r>
            <a:r>
              <a:rPr sz="1800" spc="-10" dirty="0">
                <a:latin typeface="Nimbus Sans L"/>
                <a:cs typeface="Nimbus Sans L"/>
              </a:rPr>
              <a:t>policies, evaluates </a:t>
            </a:r>
            <a:r>
              <a:rPr sz="1800" spc="-5" dirty="0">
                <a:latin typeface="Nimbus Sans L"/>
                <a:cs typeface="Nimbus Sans L"/>
              </a:rPr>
              <a:t>the  overall performance of various departments, </a:t>
            </a:r>
            <a:r>
              <a:rPr sz="1800" spc="-10" dirty="0">
                <a:latin typeface="Nimbus Sans L"/>
                <a:cs typeface="Nimbus Sans L"/>
              </a:rPr>
              <a:t>responsible </a:t>
            </a:r>
            <a:r>
              <a:rPr sz="1800" spc="-5" dirty="0">
                <a:latin typeface="Nimbus Sans L"/>
                <a:cs typeface="Nimbus Sans L"/>
              </a:rPr>
              <a:t>for the </a:t>
            </a:r>
            <a:r>
              <a:rPr sz="1800" spc="-10" dirty="0">
                <a:latin typeface="Nimbus Sans L"/>
                <a:cs typeface="Nimbus Sans L"/>
              </a:rPr>
              <a:t>business </a:t>
            </a:r>
            <a:r>
              <a:rPr sz="1800" spc="-5" dirty="0">
                <a:latin typeface="Nimbus Sans L"/>
                <a:cs typeface="Nimbus Sans L"/>
              </a:rPr>
              <a:t>as </a:t>
            </a:r>
            <a:r>
              <a:rPr sz="1800" dirty="0">
                <a:latin typeface="Nimbus Sans L"/>
                <a:cs typeface="Nimbus Sans L"/>
              </a:rPr>
              <a:t>a  </a:t>
            </a:r>
            <a:r>
              <a:rPr sz="1800" spc="-10" dirty="0">
                <a:latin typeface="Nimbus Sans L"/>
                <a:cs typeface="Nimbus Sans L"/>
              </a:rPr>
              <a:t>whole and </a:t>
            </a:r>
            <a:r>
              <a:rPr sz="1800" spc="-5" dirty="0">
                <a:latin typeface="Nimbus Sans L"/>
                <a:cs typeface="Nimbus Sans L"/>
              </a:rPr>
              <a:t>is concerned mainly with long-term</a:t>
            </a:r>
            <a:r>
              <a:rPr sz="1800" spc="10" dirty="0">
                <a:latin typeface="Nimbus Sans L"/>
                <a:cs typeface="Nimbus Sans L"/>
              </a:rPr>
              <a:t> </a:t>
            </a:r>
            <a:r>
              <a:rPr sz="1800" spc="-10" dirty="0">
                <a:latin typeface="Nimbus Sans L"/>
                <a:cs typeface="Nimbus Sans L"/>
              </a:rPr>
              <a:t>planning</a:t>
            </a:r>
            <a:endParaRPr sz="1800">
              <a:latin typeface="Nimbus Sans L"/>
              <a:cs typeface="Nimbus Sans 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Nimbus Sans L"/>
              <a:cs typeface="Nimbus Sans L"/>
            </a:endParaRPr>
          </a:p>
          <a:p>
            <a:pPr marL="12700" algn="just">
              <a:lnSpc>
                <a:spcPct val="100000"/>
              </a:lnSpc>
            </a:pPr>
            <a:r>
              <a:rPr sz="1600" b="1" spc="-5" dirty="0">
                <a:latin typeface="Nimbus Sans L"/>
                <a:cs typeface="Nimbus Sans L"/>
              </a:rPr>
              <a:t>2. Middle</a:t>
            </a:r>
            <a:r>
              <a:rPr sz="1600" b="1" spc="-10" dirty="0">
                <a:latin typeface="Nimbus Sans L"/>
                <a:cs typeface="Nimbus Sans L"/>
              </a:rPr>
              <a:t> </a:t>
            </a:r>
            <a:r>
              <a:rPr sz="1600" b="1" spc="-5" dirty="0">
                <a:latin typeface="Nimbus Sans L"/>
                <a:cs typeface="Nimbus Sans L"/>
              </a:rPr>
              <a:t>Level:</a:t>
            </a:r>
            <a:endParaRPr sz="1600">
              <a:latin typeface="Nimbus Sans L"/>
              <a:cs typeface="Nimbus Sans L"/>
            </a:endParaRPr>
          </a:p>
          <a:p>
            <a:pPr marL="355600" marR="5080" indent="-342900" algn="just">
              <a:lnSpc>
                <a:spcPts val="2020"/>
              </a:lnSpc>
              <a:spcBef>
                <a:spcPts val="475"/>
              </a:spcBef>
              <a:buChar char="•"/>
              <a:tabLst>
                <a:tab pos="355600" algn="l"/>
              </a:tabLst>
            </a:pPr>
            <a:r>
              <a:rPr sz="1800" spc="-5" dirty="0">
                <a:latin typeface="Nimbus Sans L"/>
                <a:cs typeface="Nimbus Sans L"/>
              </a:rPr>
              <a:t>Middle level </a:t>
            </a:r>
            <a:r>
              <a:rPr sz="1800" spc="-10" dirty="0">
                <a:latin typeface="Nimbus Sans L"/>
                <a:cs typeface="Nimbus Sans L"/>
              </a:rPr>
              <a:t>management develops </a:t>
            </a:r>
            <a:r>
              <a:rPr sz="1800" spc="-5" dirty="0">
                <a:latin typeface="Nimbus Sans L"/>
                <a:cs typeface="Nimbus Sans L"/>
              </a:rPr>
              <a:t>departmental </a:t>
            </a:r>
            <a:r>
              <a:rPr sz="1800" spc="-10" dirty="0">
                <a:latin typeface="Nimbus Sans L"/>
                <a:cs typeface="Nimbus Sans L"/>
              </a:rPr>
              <a:t>goals, </a:t>
            </a:r>
            <a:r>
              <a:rPr sz="1800" spc="-5" dirty="0">
                <a:latin typeface="Nimbus Sans L"/>
                <a:cs typeface="Nimbus Sans L"/>
              </a:rPr>
              <a:t>executes the </a:t>
            </a:r>
            <a:r>
              <a:rPr sz="1800" spc="-10" dirty="0">
                <a:latin typeface="Nimbus Sans L"/>
                <a:cs typeface="Nimbus Sans L"/>
              </a:rPr>
              <a:t>policies,  plans and </a:t>
            </a:r>
            <a:r>
              <a:rPr sz="1800" spc="-5" dirty="0">
                <a:latin typeface="Nimbus Sans L"/>
                <a:cs typeface="Nimbus Sans L"/>
              </a:rPr>
              <a:t>strategies determined by top </a:t>
            </a:r>
            <a:r>
              <a:rPr sz="1800" spc="-10" dirty="0">
                <a:latin typeface="Nimbus Sans L"/>
                <a:cs typeface="Nimbus Sans L"/>
              </a:rPr>
              <a:t>management </a:t>
            </a:r>
            <a:r>
              <a:rPr sz="1800" spc="-5" dirty="0">
                <a:latin typeface="Nimbus Sans L"/>
                <a:cs typeface="Nimbus Sans L"/>
              </a:rPr>
              <a:t>, </a:t>
            </a:r>
            <a:r>
              <a:rPr sz="1800" spc="-10" dirty="0">
                <a:latin typeface="Nimbus Sans L"/>
                <a:cs typeface="Nimbus Sans L"/>
              </a:rPr>
              <a:t>develops medium- </a:t>
            </a:r>
            <a:r>
              <a:rPr sz="1800" spc="-5" dirty="0">
                <a:latin typeface="Nimbus Sans L"/>
                <a:cs typeface="Nimbus Sans L"/>
              </a:rPr>
              <a:t>term  </a:t>
            </a:r>
            <a:r>
              <a:rPr sz="1800" spc="-10" dirty="0">
                <a:latin typeface="Nimbus Sans L"/>
                <a:cs typeface="Nimbus Sans L"/>
              </a:rPr>
              <a:t>plans and </a:t>
            </a:r>
            <a:r>
              <a:rPr sz="1800" spc="-5" dirty="0">
                <a:latin typeface="Nimbus Sans L"/>
                <a:cs typeface="Nimbus Sans L"/>
              </a:rPr>
              <a:t>supervises </a:t>
            </a:r>
            <a:r>
              <a:rPr sz="1800" spc="-10" dirty="0">
                <a:latin typeface="Nimbus Sans L"/>
                <a:cs typeface="Nimbus Sans L"/>
              </a:rPr>
              <a:t>and </a:t>
            </a:r>
            <a:r>
              <a:rPr sz="1800" spc="-5" dirty="0">
                <a:latin typeface="Nimbus Sans L"/>
                <a:cs typeface="Nimbus Sans L"/>
              </a:rPr>
              <a:t>coordinate </a:t>
            </a:r>
            <a:r>
              <a:rPr sz="1800" spc="-10" dirty="0">
                <a:latin typeface="Nimbus Sans L"/>
                <a:cs typeface="Nimbus Sans L"/>
              </a:rPr>
              <a:t>lower-level </a:t>
            </a:r>
            <a:r>
              <a:rPr sz="1800" spc="-5" dirty="0">
                <a:latin typeface="Nimbus Sans L"/>
                <a:cs typeface="Nimbus Sans L"/>
              </a:rPr>
              <a:t>managers’</a:t>
            </a:r>
            <a:r>
              <a:rPr sz="1800" spc="-40" dirty="0">
                <a:latin typeface="Nimbus Sans L"/>
                <a:cs typeface="Nimbus Sans L"/>
              </a:rPr>
              <a:t> </a:t>
            </a:r>
            <a:r>
              <a:rPr sz="1800" spc="-5" dirty="0">
                <a:latin typeface="Nimbus Sans L"/>
                <a:cs typeface="Nimbus Sans L"/>
              </a:rPr>
              <a:t>activities</a:t>
            </a:r>
            <a:endParaRPr sz="1800">
              <a:latin typeface="Nimbus Sans L"/>
              <a:cs typeface="Nimbus Sans 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Nimbus Sans L"/>
              <a:cs typeface="Nimbus Sans 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Nimbus Sans L"/>
                <a:cs typeface="Nimbus Sans L"/>
              </a:rPr>
              <a:t>2. </a:t>
            </a:r>
            <a:r>
              <a:rPr sz="1600" b="1" spc="-10" dirty="0">
                <a:latin typeface="Nimbus Sans L"/>
                <a:cs typeface="Nimbus Sans L"/>
              </a:rPr>
              <a:t>Lower </a:t>
            </a:r>
            <a:r>
              <a:rPr sz="1600" b="1" spc="-15" dirty="0">
                <a:latin typeface="Nimbus Sans L"/>
                <a:cs typeface="Nimbus Sans L"/>
              </a:rPr>
              <a:t>(Supervisory, </a:t>
            </a:r>
            <a:r>
              <a:rPr sz="1600" b="1" spc="-5" dirty="0">
                <a:latin typeface="Nimbus Sans L"/>
                <a:cs typeface="Nimbus Sans L"/>
              </a:rPr>
              <a:t>frontline)</a:t>
            </a:r>
            <a:r>
              <a:rPr sz="1600" b="1" spc="5" dirty="0">
                <a:latin typeface="Nimbus Sans L"/>
                <a:cs typeface="Nimbus Sans L"/>
              </a:rPr>
              <a:t> </a:t>
            </a:r>
            <a:r>
              <a:rPr sz="1600" b="1" spc="-5" dirty="0">
                <a:latin typeface="Nimbus Sans L"/>
                <a:cs typeface="Nimbus Sans L"/>
              </a:rPr>
              <a:t>Level:</a:t>
            </a:r>
            <a:endParaRPr sz="1600">
              <a:latin typeface="Nimbus Sans L"/>
              <a:cs typeface="Nimbus Sans L"/>
            </a:endParaRPr>
          </a:p>
          <a:p>
            <a:pPr marL="355600" marR="6985" indent="-342900">
              <a:lnSpc>
                <a:spcPct val="93400"/>
              </a:lnSpc>
              <a:spcBef>
                <a:spcPts val="44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Nimbus Sans L"/>
                <a:cs typeface="Nimbus Sans L"/>
              </a:rPr>
              <a:t>Lower level </a:t>
            </a:r>
            <a:r>
              <a:rPr sz="1800" spc="-5" dirty="0">
                <a:latin typeface="Nimbus Sans L"/>
                <a:cs typeface="Nimbus Sans L"/>
              </a:rPr>
              <a:t>management takes charge of day-to-day operations, is involved in  preparing </a:t>
            </a:r>
            <a:r>
              <a:rPr sz="1800" spc="-10" dirty="0">
                <a:latin typeface="Nimbus Sans L"/>
                <a:cs typeface="Nimbus Sans L"/>
              </a:rPr>
              <a:t>detailed </a:t>
            </a:r>
            <a:r>
              <a:rPr sz="1800" spc="-5" dirty="0">
                <a:latin typeface="Nimbus Sans L"/>
                <a:cs typeface="Nimbus Sans L"/>
              </a:rPr>
              <a:t>short-range </a:t>
            </a:r>
            <a:r>
              <a:rPr sz="1800" spc="-10" dirty="0">
                <a:latin typeface="Nimbus Sans L"/>
                <a:cs typeface="Nimbus Sans L"/>
              </a:rPr>
              <a:t>plans, </a:t>
            </a:r>
            <a:r>
              <a:rPr sz="1800" spc="-5" dirty="0">
                <a:latin typeface="Nimbus Sans L"/>
                <a:cs typeface="Nimbus Sans L"/>
              </a:rPr>
              <a:t>is responsible for smaller segments of  the </a:t>
            </a:r>
            <a:r>
              <a:rPr sz="1800" spc="-10" dirty="0">
                <a:latin typeface="Nimbus Sans L"/>
                <a:cs typeface="Nimbus Sans L"/>
              </a:rPr>
              <a:t>business, </a:t>
            </a:r>
            <a:r>
              <a:rPr sz="1800" spc="-5" dirty="0">
                <a:latin typeface="Nimbus Sans L"/>
                <a:cs typeface="Nimbus Sans L"/>
              </a:rPr>
              <a:t>executes </a:t>
            </a:r>
            <a:r>
              <a:rPr sz="1800" spc="-10" dirty="0">
                <a:latin typeface="Nimbus Sans L"/>
                <a:cs typeface="Nimbus Sans L"/>
              </a:rPr>
              <a:t>plans </a:t>
            </a:r>
            <a:r>
              <a:rPr sz="1800" spc="-5" dirty="0">
                <a:latin typeface="Nimbus Sans L"/>
                <a:cs typeface="Nimbus Sans L"/>
              </a:rPr>
              <a:t>of middle </a:t>
            </a:r>
            <a:r>
              <a:rPr sz="1800" spc="-10" dirty="0">
                <a:latin typeface="Nimbus Sans L"/>
                <a:cs typeface="Nimbus Sans L"/>
              </a:rPr>
              <a:t>management </a:t>
            </a:r>
            <a:r>
              <a:rPr sz="1800" spc="-5" dirty="0">
                <a:latin typeface="Nimbus Sans L"/>
                <a:cs typeface="Nimbus Sans L"/>
              </a:rPr>
              <a:t>, </a:t>
            </a:r>
            <a:r>
              <a:rPr sz="1800" spc="-10" dirty="0">
                <a:latin typeface="Nimbus Sans L"/>
                <a:cs typeface="Nimbus Sans L"/>
              </a:rPr>
              <a:t>guides staff </a:t>
            </a:r>
            <a:r>
              <a:rPr sz="1800" spc="-5" dirty="0">
                <a:latin typeface="Nimbus Sans L"/>
                <a:cs typeface="Nimbus Sans L"/>
              </a:rPr>
              <a:t>in their own  </a:t>
            </a:r>
            <a:r>
              <a:rPr sz="1800" spc="-10" dirty="0">
                <a:latin typeface="Nimbus Sans L"/>
                <a:cs typeface="Nimbus Sans L"/>
              </a:rPr>
              <a:t>subsections and </a:t>
            </a:r>
            <a:r>
              <a:rPr sz="1800" spc="-5" dirty="0">
                <a:latin typeface="Nimbus Sans L"/>
                <a:cs typeface="Nimbus Sans L"/>
              </a:rPr>
              <a:t>keep close control </a:t>
            </a:r>
            <a:r>
              <a:rPr sz="1800" spc="-10" dirty="0">
                <a:latin typeface="Nimbus Sans L"/>
                <a:cs typeface="Nimbus Sans L"/>
              </a:rPr>
              <a:t>over </a:t>
            </a:r>
            <a:r>
              <a:rPr sz="1800" spc="-5" dirty="0">
                <a:latin typeface="Nimbus Sans L"/>
                <a:cs typeface="Nimbus Sans L"/>
              </a:rPr>
              <a:t>their</a:t>
            </a:r>
            <a:r>
              <a:rPr sz="1800" spc="25" dirty="0">
                <a:latin typeface="Nimbus Sans L"/>
                <a:cs typeface="Nimbus Sans L"/>
              </a:rPr>
              <a:t> </a:t>
            </a:r>
            <a:r>
              <a:rPr sz="1800" spc="-5" dirty="0">
                <a:latin typeface="Nimbus Sans L"/>
                <a:cs typeface="Nimbus Sans L"/>
              </a:rPr>
              <a:t>activities</a:t>
            </a:r>
            <a:endParaRPr sz="1800">
              <a:latin typeface="Nimbus Sans L"/>
              <a:cs typeface="Nimbus Sans L"/>
            </a:endParaRPr>
          </a:p>
        </p:txBody>
      </p:sp>
    </p:spTree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47800" y="1492363"/>
            <a:ext cx="6324600" cy="4603750"/>
            <a:chOff x="1447800" y="1492363"/>
            <a:chExt cx="6324600" cy="4603750"/>
          </a:xfrm>
        </p:grpSpPr>
        <p:sp>
          <p:nvSpPr>
            <p:cNvPr id="3" name="object 3"/>
            <p:cNvSpPr/>
            <p:nvPr/>
          </p:nvSpPr>
          <p:spPr>
            <a:xfrm>
              <a:off x="1804782" y="1492363"/>
              <a:ext cx="5747795" cy="41856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96129" y="1656080"/>
              <a:ext cx="2801620" cy="4038600"/>
            </a:xfrm>
            <a:custGeom>
              <a:avLst/>
              <a:gdLst/>
              <a:ahLst/>
              <a:cxnLst/>
              <a:rect l="l" t="t" r="r" b="b"/>
              <a:pathLst>
                <a:path w="2801620" h="4038600">
                  <a:moveTo>
                    <a:pt x="0" y="0"/>
                  </a:moveTo>
                  <a:lnTo>
                    <a:pt x="2801620" y="4038600"/>
                  </a:lnTo>
                </a:path>
              </a:pathLst>
            </a:custGeom>
            <a:ln w="380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21889" y="3510279"/>
              <a:ext cx="4551680" cy="1291590"/>
            </a:xfrm>
            <a:custGeom>
              <a:avLst/>
              <a:gdLst/>
              <a:ahLst/>
              <a:cxnLst/>
              <a:rect l="l" t="t" r="r" b="b"/>
              <a:pathLst>
                <a:path w="4551680" h="1291589">
                  <a:moveTo>
                    <a:pt x="0" y="1285240"/>
                  </a:moveTo>
                  <a:lnTo>
                    <a:pt x="4329430" y="1285240"/>
                  </a:lnTo>
                </a:path>
                <a:path w="4551680" h="1291589">
                  <a:moveTo>
                    <a:pt x="762000" y="121920"/>
                  </a:moveTo>
                  <a:lnTo>
                    <a:pt x="3544570" y="121920"/>
                  </a:lnTo>
                </a:path>
                <a:path w="4551680" h="1291589">
                  <a:moveTo>
                    <a:pt x="4324350" y="1291590"/>
                  </a:moveTo>
                  <a:lnTo>
                    <a:pt x="4551680" y="1169670"/>
                  </a:lnTo>
                </a:path>
                <a:path w="4551680" h="1291589">
                  <a:moveTo>
                    <a:pt x="3547110" y="115570"/>
                  </a:moveTo>
                  <a:lnTo>
                    <a:pt x="3747770" y="0"/>
                  </a:lnTo>
                </a:path>
              </a:pathLst>
            </a:custGeom>
            <a:ln w="283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7800" y="5715000"/>
              <a:ext cx="6324600" cy="381000"/>
            </a:xfrm>
            <a:custGeom>
              <a:avLst/>
              <a:gdLst/>
              <a:ahLst/>
              <a:cxnLst/>
              <a:rect l="l" t="t" r="r" b="b"/>
              <a:pathLst>
                <a:path w="6324600" h="381000">
                  <a:moveTo>
                    <a:pt x="6229350" y="0"/>
                  </a:moveTo>
                  <a:lnTo>
                    <a:pt x="95250" y="0"/>
                  </a:lnTo>
                  <a:lnTo>
                    <a:pt x="0" y="381000"/>
                  </a:lnTo>
                  <a:lnTo>
                    <a:pt x="6324600" y="381000"/>
                  </a:lnTo>
                  <a:lnTo>
                    <a:pt x="6229350" y="0"/>
                  </a:lnTo>
                  <a:close/>
                </a:path>
              </a:pathLst>
            </a:custGeom>
            <a:solidFill>
              <a:srgbClr val="1A1E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94000" y="2188209"/>
            <a:ext cx="3696970" cy="3869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1405" marR="1123315" indent="254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66"/>
                </a:solidFill>
                <a:latin typeface="Nimbus Roman No9 L"/>
                <a:cs typeface="Nimbus Roman No9 L"/>
              </a:rPr>
              <a:t>Top    Management  </a:t>
            </a:r>
            <a:r>
              <a:rPr sz="1800" spc="-5" dirty="0">
                <a:latin typeface="Nimbus Roman No9 L"/>
                <a:cs typeface="Nimbus Roman No9 L"/>
              </a:rPr>
              <a:t>President,</a:t>
            </a:r>
            <a:r>
              <a:rPr sz="1800" spc="-45" dirty="0">
                <a:latin typeface="Nimbus Roman No9 L"/>
                <a:cs typeface="Nimbus Roman No9 L"/>
              </a:rPr>
              <a:t> </a:t>
            </a:r>
            <a:r>
              <a:rPr sz="1800" dirty="0">
                <a:latin typeface="Nimbus Roman No9 L"/>
                <a:cs typeface="Nimbus Roman No9 L"/>
              </a:rPr>
              <a:t>CEO,  Executive</a:t>
            </a:r>
            <a:endParaRPr sz="1800">
              <a:latin typeface="Nimbus Roman No9 L"/>
              <a:cs typeface="Nimbus Roman No9 L"/>
            </a:endParaRPr>
          </a:p>
          <a:p>
            <a:pPr marR="39370" algn="ctr">
              <a:lnSpc>
                <a:spcPct val="100000"/>
              </a:lnSpc>
            </a:pPr>
            <a:r>
              <a:rPr sz="1800" spc="-5" dirty="0">
                <a:latin typeface="Nimbus Roman No9 L"/>
                <a:cs typeface="Nimbus Roman No9 L"/>
              </a:rPr>
              <a:t>Vice</a:t>
            </a:r>
            <a:r>
              <a:rPr sz="1800" spc="5" dirty="0">
                <a:latin typeface="Nimbus Roman No9 L"/>
                <a:cs typeface="Nimbus Roman No9 L"/>
              </a:rPr>
              <a:t> </a:t>
            </a:r>
            <a:r>
              <a:rPr sz="1800" spc="-5" dirty="0">
                <a:latin typeface="Nimbus Roman No9 L"/>
                <a:cs typeface="Nimbus Roman No9 L"/>
              </a:rPr>
              <a:t>Presidents</a:t>
            </a:r>
            <a:endParaRPr sz="1800">
              <a:latin typeface="Nimbus Roman No9 L"/>
              <a:cs typeface="Nimbus Roman No9 L"/>
            </a:endParaRPr>
          </a:p>
          <a:p>
            <a:pPr>
              <a:lnSpc>
                <a:spcPct val="100000"/>
              </a:lnSpc>
            </a:pPr>
            <a:endParaRPr sz="1550">
              <a:latin typeface="Nimbus Roman No9 L"/>
              <a:cs typeface="Nimbus Roman No9 L"/>
            </a:endParaRPr>
          </a:p>
          <a:p>
            <a:pPr marR="29209" algn="ctr">
              <a:lnSpc>
                <a:spcPct val="100000"/>
              </a:lnSpc>
            </a:pPr>
            <a:r>
              <a:rPr sz="1800" b="1" spc="-5" dirty="0">
                <a:solidFill>
                  <a:srgbClr val="FFFF66"/>
                </a:solidFill>
                <a:latin typeface="Nimbus Roman No9 L"/>
                <a:cs typeface="Nimbus Roman No9 L"/>
              </a:rPr>
              <a:t>Middle</a:t>
            </a:r>
            <a:r>
              <a:rPr sz="1800" b="1" spc="-35" dirty="0">
                <a:solidFill>
                  <a:srgbClr val="FFFF66"/>
                </a:solidFill>
                <a:latin typeface="Nimbus Roman No9 L"/>
                <a:cs typeface="Nimbus Roman No9 L"/>
              </a:rPr>
              <a:t> </a:t>
            </a:r>
            <a:r>
              <a:rPr sz="1800" b="1" spc="-5" dirty="0">
                <a:solidFill>
                  <a:srgbClr val="FFFF66"/>
                </a:solidFill>
                <a:latin typeface="Nimbus Roman No9 L"/>
                <a:cs typeface="Nimbus Roman No9 L"/>
              </a:rPr>
              <a:t>Management</a:t>
            </a:r>
            <a:endParaRPr sz="1800">
              <a:latin typeface="Nimbus Roman No9 L"/>
              <a:cs typeface="Nimbus Roman No9 L"/>
            </a:endParaRPr>
          </a:p>
          <a:p>
            <a:pPr marL="152400" marR="183515" algn="ctr">
              <a:lnSpc>
                <a:spcPct val="100000"/>
              </a:lnSpc>
            </a:pPr>
            <a:r>
              <a:rPr sz="1800" spc="-5" dirty="0">
                <a:latin typeface="Nimbus Roman No9 L"/>
                <a:cs typeface="Nimbus Roman No9 L"/>
              </a:rPr>
              <a:t>Plant Managers, </a:t>
            </a:r>
            <a:r>
              <a:rPr sz="1800" dirty="0">
                <a:latin typeface="Nimbus Roman No9 L"/>
                <a:cs typeface="Nimbus Roman No9 L"/>
              </a:rPr>
              <a:t>Division </a:t>
            </a:r>
            <a:r>
              <a:rPr sz="1800" spc="-5" dirty="0">
                <a:latin typeface="Nimbus Roman No9 L"/>
                <a:cs typeface="Nimbus Roman No9 L"/>
              </a:rPr>
              <a:t>Managers,  </a:t>
            </a:r>
            <a:r>
              <a:rPr sz="1800" dirty="0">
                <a:latin typeface="Nimbus Roman No9 L"/>
                <a:cs typeface="Nimbus Roman No9 L"/>
              </a:rPr>
              <a:t>Department</a:t>
            </a:r>
            <a:r>
              <a:rPr sz="1800" spc="5" dirty="0">
                <a:latin typeface="Nimbus Roman No9 L"/>
                <a:cs typeface="Nimbus Roman No9 L"/>
              </a:rPr>
              <a:t> </a:t>
            </a:r>
            <a:r>
              <a:rPr sz="1800" spc="-5" dirty="0">
                <a:latin typeface="Nimbus Roman No9 L"/>
                <a:cs typeface="Nimbus Roman No9 L"/>
              </a:rPr>
              <a:t>Managers</a:t>
            </a:r>
            <a:endParaRPr sz="1800">
              <a:latin typeface="Nimbus Roman No9 L"/>
              <a:cs typeface="Nimbus Roman No9 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Nimbus Roman No9 L"/>
              <a:cs typeface="Nimbus Roman No9 L"/>
            </a:endParaRPr>
          </a:p>
          <a:p>
            <a:pPr marL="635" algn="ctr">
              <a:lnSpc>
                <a:spcPct val="100000"/>
              </a:lnSpc>
            </a:pPr>
            <a:r>
              <a:rPr sz="1800" b="1" spc="-5" dirty="0">
                <a:solidFill>
                  <a:srgbClr val="FFFF66"/>
                </a:solidFill>
                <a:latin typeface="Nimbus Roman No9 L"/>
                <a:cs typeface="Nimbus Roman No9 L"/>
              </a:rPr>
              <a:t>First-Line</a:t>
            </a:r>
            <a:r>
              <a:rPr sz="1800" b="1" spc="5" dirty="0">
                <a:solidFill>
                  <a:srgbClr val="FFFF66"/>
                </a:solidFill>
                <a:latin typeface="Nimbus Roman No9 L"/>
                <a:cs typeface="Nimbus Roman No9 L"/>
              </a:rPr>
              <a:t> </a:t>
            </a:r>
            <a:r>
              <a:rPr sz="1800" b="1" spc="-5" dirty="0">
                <a:solidFill>
                  <a:srgbClr val="FFFF66"/>
                </a:solidFill>
                <a:latin typeface="Nimbus Roman No9 L"/>
                <a:cs typeface="Nimbus Roman No9 L"/>
              </a:rPr>
              <a:t>Management</a:t>
            </a:r>
            <a:endParaRPr sz="1800">
              <a:latin typeface="Nimbus Roman No9 L"/>
              <a:cs typeface="Nimbus Roman No9 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Nimbus Roman No9 L"/>
                <a:cs typeface="Nimbus Roman No9 L"/>
              </a:rPr>
              <a:t>Foreman, Supervisors, Office</a:t>
            </a:r>
            <a:r>
              <a:rPr sz="1800" spc="30" dirty="0">
                <a:latin typeface="Nimbus Roman No9 L"/>
                <a:cs typeface="Nimbus Roman No9 L"/>
              </a:rPr>
              <a:t> </a:t>
            </a:r>
            <a:r>
              <a:rPr sz="1800" dirty="0">
                <a:latin typeface="Nimbus Roman No9 L"/>
                <a:cs typeface="Nimbus Roman No9 L"/>
              </a:rPr>
              <a:t>Managers</a:t>
            </a:r>
            <a:endParaRPr sz="1800">
              <a:latin typeface="Nimbus Roman No9 L"/>
              <a:cs typeface="Nimbus Roman No9 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Nimbus Roman No9 L"/>
              <a:cs typeface="Nimbus Roman No9 L"/>
            </a:endParaRPr>
          </a:p>
          <a:p>
            <a:pPr marR="54610"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Nimbus Sans L"/>
                <a:cs typeface="Nimbus Sans L"/>
              </a:rPr>
              <a:t>Non- </a:t>
            </a:r>
            <a:r>
              <a:rPr sz="1800" spc="-5" dirty="0">
                <a:solidFill>
                  <a:srgbClr val="FFFFFF"/>
                </a:solidFill>
                <a:latin typeface="Nimbus Sans L"/>
                <a:cs typeface="Nimbus Sans L"/>
              </a:rPr>
              <a:t>Managerial</a:t>
            </a:r>
            <a:r>
              <a:rPr sz="1800" spc="-10" dirty="0">
                <a:solidFill>
                  <a:srgbClr val="FFFFFF"/>
                </a:solidFill>
                <a:latin typeface="Nimbus Sans L"/>
                <a:cs typeface="Nimbus Sans 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Nimbus Sans L"/>
                <a:cs typeface="Nimbus Sans L"/>
              </a:rPr>
              <a:t>Employees</a:t>
            </a:r>
            <a:endParaRPr sz="1800">
              <a:latin typeface="Nimbus Sans L"/>
              <a:cs typeface="Nimbus Sans 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8300" y="560070"/>
            <a:ext cx="3310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3297A"/>
                </a:solidFill>
              </a:rPr>
              <a:t>Levels </a:t>
            </a:r>
            <a:r>
              <a:rPr dirty="0">
                <a:solidFill>
                  <a:srgbClr val="23297A"/>
                </a:solidFill>
              </a:rPr>
              <a:t>of</a:t>
            </a:r>
            <a:r>
              <a:rPr spc="-70" dirty="0">
                <a:solidFill>
                  <a:srgbClr val="23297A"/>
                </a:solidFill>
              </a:rPr>
              <a:t> </a:t>
            </a:r>
            <a:r>
              <a:rPr spc="-5" dirty="0">
                <a:solidFill>
                  <a:srgbClr val="23297A"/>
                </a:solidFill>
              </a:rPr>
              <a:t>management</a:t>
            </a:r>
          </a:p>
        </p:txBody>
      </p:sp>
    </p:spTree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8997" y="2036217"/>
            <a:ext cx="344805" cy="2740025"/>
            <a:chOff x="1418997" y="2036217"/>
            <a:chExt cx="344805" cy="2740025"/>
          </a:xfrm>
        </p:grpSpPr>
        <p:sp>
          <p:nvSpPr>
            <p:cNvPr id="3" name="object 3"/>
            <p:cNvSpPr/>
            <p:nvPr/>
          </p:nvSpPr>
          <p:spPr>
            <a:xfrm>
              <a:off x="1423670" y="2040890"/>
              <a:ext cx="335280" cy="2730500"/>
            </a:xfrm>
            <a:custGeom>
              <a:avLst/>
              <a:gdLst/>
              <a:ahLst/>
              <a:cxnLst/>
              <a:rect l="l" t="t" r="r" b="b"/>
              <a:pathLst>
                <a:path w="335280" h="2730500">
                  <a:moveTo>
                    <a:pt x="335280" y="0"/>
                  </a:moveTo>
                  <a:lnTo>
                    <a:pt x="0" y="0"/>
                  </a:lnTo>
                  <a:lnTo>
                    <a:pt x="0" y="2730500"/>
                  </a:lnTo>
                  <a:lnTo>
                    <a:pt x="335280" y="2730500"/>
                  </a:lnTo>
                  <a:close/>
                </a:path>
              </a:pathLst>
            </a:custGeom>
            <a:solidFill>
              <a:srgbClr val="1A1E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23670" y="2040890"/>
              <a:ext cx="335280" cy="2730500"/>
            </a:xfrm>
            <a:custGeom>
              <a:avLst/>
              <a:gdLst/>
              <a:ahLst/>
              <a:cxnLst/>
              <a:rect l="l" t="t" r="r" b="b"/>
              <a:pathLst>
                <a:path w="335280" h="2730500">
                  <a:moveTo>
                    <a:pt x="167640" y="2730500"/>
                  </a:moveTo>
                  <a:lnTo>
                    <a:pt x="0" y="2730500"/>
                  </a:lnTo>
                  <a:lnTo>
                    <a:pt x="0" y="0"/>
                  </a:lnTo>
                  <a:lnTo>
                    <a:pt x="335280" y="0"/>
                  </a:lnTo>
                  <a:lnTo>
                    <a:pt x="335280" y="2730500"/>
                  </a:lnTo>
                  <a:lnTo>
                    <a:pt x="167640" y="27305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026410" y="3495040"/>
            <a:ext cx="334010" cy="1277620"/>
          </a:xfrm>
          <a:custGeom>
            <a:avLst/>
            <a:gdLst/>
            <a:ahLst/>
            <a:cxnLst/>
            <a:rect l="l" t="t" r="r" b="b"/>
            <a:pathLst>
              <a:path w="334010" h="1277620">
                <a:moveTo>
                  <a:pt x="166369" y="1277620"/>
                </a:moveTo>
                <a:lnTo>
                  <a:pt x="0" y="1277620"/>
                </a:lnTo>
                <a:lnTo>
                  <a:pt x="0" y="0"/>
                </a:lnTo>
                <a:lnTo>
                  <a:pt x="334010" y="0"/>
                </a:lnTo>
                <a:lnTo>
                  <a:pt x="334010" y="1277620"/>
                </a:lnTo>
                <a:lnTo>
                  <a:pt x="166369" y="127762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819047" y="2391817"/>
            <a:ext cx="344805" cy="2384425"/>
            <a:chOff x="1819047" y="2391817"/>
            <a:chExt cx="344805" cy="2384425"/>
          </a:xfrm>
        </p:grpSpPr>
        <p:sp>
          <p:nvSpPr>
            <p:cNvPr id="7" name="object 7"/>
            <p:cNvSpPr/>
            <p:nvPr/>
          </p:nvSpPr>
          <p:spPr>
            <a:xfrm>
              <a:off x="1823720" y="2396490"/>
              <a:ext cx="335280" cy="2374900"/>
            </a:xfrm>
            <a:custGeom>
              <a:avLst/>
              <a:gdLst/>
              <a:ahLst/>
              <a:cxnLst/>
              <a:rect l="l" t="t" r="r" b="b"/>
              <a:pathLst>
                <a:path w="335280" h="2374900">
                  <a:moveTo>
                    <a:pt x="335280" y="0"/>
                  </a:moveTo>
                  <a:lnTo>
                    <a:pt x="0" y="0"/>
                  </a:lnTo>
                  <a:lnTo>
                    <a:pt x="0" y="2374900"/>
                  </a:lnTo>
                  <a:lnTo>
                    <a:pt x="335280" y="2374900"/>
                  </a:lnTo>
                  <a:close/>
                </a:path>
              </a:pathLst>
            </a:custGeom>
            <a:solidFill>
              <a:srgbClr val="5B63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3720" y="2396490"/>
              <a:ext cx="335280" cy="2374900"/>
            </a:xfrm>
            <a:custGeom>
              <a:avLst/>
              <a:gdLst/>
              <a:ahLst/>
              <a:cxnLst/>
              <a:rect l="l" t="t" r="r" b="b"/>
              <a:pathLst>
                <a:path w="335280" h="2374900">
                  <a:moveTo>
                    <a:pt x="167640" y="2374900"/>
                  </a:moveTo>
                  <a:lnTo>
                    <a:pt x="0" y="2374900"/>
                  </a:lnTo>
                  <a:lnTo>
                    <a:pt x="0" y="0"/>
                  </a:lnTo>
                  <a:lnTo>
                    <a:pt x="335280" y="0"/>
                  </a:lnTo>
                  <a:lnTo>
                    <a:pt x="335280" y="2374900"/>
                  </a:lnTo>
                  <a:lnTo>
                    <a:pt x="167640" y="23749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219097" y="2763927"/>
            <a:ext cx="344805" cy="2012314"/>
            <a:chOff x="2219097" y="2763927"/>
            <a:chExt cx="344805" cy="2012314"/>
          </a:xfrm>
        </p:grpSpPr>
        <p:sp>
          <p:nvSpPr>
            <p:cNvPr id="10" name="object 10"/>
            <p:cNvSpPr/>
            <p:nvPr/>
          </p:nvSpPr>
          <p:spPr>
            <a:xfrm>
              <a:off x="2223770" y="2768599"/>
              <a:ext cx="335280" cy="2002789"/>
            </a:xfrm>
            <a:custGeom>
              <a:avLst/>
              <a:gdLst/>
              <a:ahLst/>
              <a:cxnLst/>
              <a:rect l="l" t="t" r="r" b="b"/>
              <a:pathLst>
                <a:path w="335280" h="2002789">
                  <a:moveTo>
                    <a:pt x="335280" y="0"/>
                  </a:moveTo>
                  <a:lnTo>
                    <a:pt x="0" y="0"/>
                  </a:lnTo>
                  <a:lnTo>
                    <a:pt x="0" y="2002789"/>
                  </a:lnTo>
                  <a:lnTo>
                    <a:pt x="335280" y="2002789"/>
                  </a:lnTo>
                  <a:close/>
                </a:path>
              </a:pathLst>
            </a:custGeom>
            <a:solidFill>
              <a:srgbClr val="919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23770" y="2768599"/>
              <a:ext cx="335280" cy="2002789"/>
            </a:xfrm>
            <a:custGeom>
              <a:avLst/>
              <a:gdLst/>
              <a:ahLst/>
              <a:cxnLst/>
              <a:rect l="l" t="t" r="r" b="b"/>
              <a:pathLst>
                <a:path w="335280" h="2002789">
                  <a:moveTo>
                    <a:pt x="167640" y="2002789"/>
                  </a:moveTo>
                  <a:lnTo>
                    <a:pt x="0" y="2002789"/>
                  </a:lnTo>
                  <a:lnTo>
                    <a:pt x="0" y="0"/>
                  </a:lnTo>
                  <a:lnTo>
                    <a:pt x="335280" y="0"/>
                  </a:lnTo>
                  <a:lnTo>
                    <a:pt x="335280" y="2002789"/>
                  </a:lnTo>
                  <a:lnTo>
                    <a:pt x="167640" y="200278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619147" y="3122067"/>
            <a:ext cx="344805" cy="1654175"/>
            <a:chOff x="2619147" y="3122067"/>
            <a:chExt cx="344805" cy="1654175"/>
          </a:xfrm>
        </p:grpSpPr>
        <p:sp>
          <p:nvSpPr>
            <p:cNvPr id="13" name="object 13"/>
            <p:cNvSpPr/>
            <p:nvPr/>
          </p:nvSpPr>
          <p:spPr>
            <a:xfrm>
              <a:off x="2623820" y="3126740"/>
              <a:ext cx="335280" cy="1644650"/>
            </a:xfrm>
            <a:custGeom>
              <a:avLst/>
              <a:gdLst/>
              <a:ahLst/>
              <a:cxnLst/>
              <a:rect l="l" t="t" r="r" b="b"/>
              <a:pathLst>
                <a:path w="335280" h="1644650">
                  <a:moveTo>
                    <a:pt x="335280" y="0"/>
                  </a:moveTo>
                  <a:lnTo>
                    <a:pt x="0" y="0"/>
                  </a:lnTo>
                  <a:lnTo>
                    <a:pt x="0" y="1644650"/>
                  </a:lnTo>
                  <a:lnTo>
                    <a:pt x="335280" y="1644650"/>
                  </a:lnTo>
                  <a:close/>
                </a:path>
              </a:pathLst>
            </a:custGeom>
            <a:solidFill>
              <a:srgbClr val="C8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23820" y="3126740"/>
              <a:ext cx="335280" cy="1644650"/>
            </a:xfrm>
            <a:custGeom>
              <a:avLst/>
              <a:gdLst/>
              <a:ahLst/>
              <a:cxnLst/>
              <a:rect l="l" t="t" r="r" b="b"/>
              <a:pathLst>
                <a:path w="335280" h="1644650">
                  <a:moveTo>
                    <a:pt x="167640" y="1644650"/>
                  </a:moveTo>
                  <a:lnTo>
                    <a:pt x="0" y="1644650"/>
                  </a:lnTo>
                  <a:lnTo>
                    <a:pt x="0" y="0"/>
                  </a:lnTo>
                  <a:lnTo>
                    <a:pt x="335280" y="0"/>
                  </a:lnTo>
                  <a:lnTo>
                    <a:pt x="335280" y="1644650"/>
                  </a:lnTo>
                  <a:lnTo>
                    <a:pt x="167640" y="164465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212227" y="2034947"/>
            <a:ext cx="344805" cy="2740025"/>
            <a:chOff x="8212227" y="2034947"/>
            <a:chExt cx="344805" cy="2740025"/>
          </a:xfrm>
        </p:grpSpPr>
        <p:sp>
          <p:nvSpPr>
            <p:cNvPr id="16" name="object 16"/>
            <p:cNvSpPr/>
            <p:nvPr/>
          </p:nvSpPr>
          <p:spPr>
            <a:xfrm>
              <a:off x="8216899" y="2039620"/>
              <a:ext cx="335280" cy="2730500"/>
            </a:xfrm>
            <a:custGeom>
              <a:avLst/>
              <a:gdLst/>
              <a:ahLst/>
              <a:cxnLst/>
              <a:rect l="l" t="t" r="r" b="b"/>
              <a:pathLst>
                <a:path w="335279" h="2730500">
                  <a:moveTo>
                    <a:pt x="335279" y="0"/>
                  </a:moveTo>
                  <a:lnTo>
                    <a:pt x="0" y="0"/>
                  </a:lnTo>
                  <a:lnTo>
                    <a:pt x="0" y="2730499"/>
                  </a:lnTo>
                  <a:lnTo>
                    <a:pt x="335279" y="2730499"/>
                  </a:lnTo>
                  <a:close/>
                </a:path>
              </a:pathLst>
            </a:custGeom>
            <a:solidFill>
              <a:srgbClr val="EE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16899" y="2039620"/>
              <a:ext cx="335280" cy="2730500"/>
            </a:xfrm>
            <a:custGeom>
              <a:avLst/>
              <a:gdLst/>
              <a:ahLst/>
              <a:cxnLst/>
              <a:rect l="l" t="t" r="r" b="b"/>
              <a:pathLst>
                <a:path w="335279" h="2730500">
                  <a:moveTo>
                    <a:pt x="167640" y="2730499"/>
                  </a:moveTo>
                  <a:lnTo>
                    <a:pt x="0" y="2730499"/>
                  </a:lnTo>
                  <a:lnTo>
                    <a:pt x="0" y="0"/>
                  </a:lnTo>
                  <a:lnTo>
                    <a:pt x="335279" y="0"/>
                  </a:lnTo>
                  <a:lnTo>
                    <a:pt x="335279" y="2730499"/>
                  </a:lnTo>
                  <a:lnTo>
                    <a:pt x="167640" y="273049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612027" y="3490367"/>
            <a:ext cx="344805" cy="1287145"/>
            <a:chOff x="6612027" y="3490367"/>
            <a:chExt cx="344805" cy="1287145"/>
          </a:xfrm>
        </p:grpSpPr>
        <p:sp>
          <p:nvSpPr>
            <p:cNvPr id="19" name="object 19"/>
            <p:cNvSpPr/>
            <p:nvPr/>
          </p:nvSpPr>
          <p:spPr>
            <a:xfrm>
              <a:off x="6616699" y="3495039"/>
              <a:ext cx="335280" cy="1277620"/>
            </a:xfrm>
            <a:custGeom>
              <a:avLst/>
              <a:gdLst/>
              <a:ahLst/>
              <a:cxnLst/>
              <a:rect l="l" t="t" r="r" b="b"/>
              <a:pathLst>
                <a:path w="335279" h="1277620">
                  <a:moveTo>
                    <a:pt x="335279" y="0"/>
                  </a:moveTo>
                  <a:lnTo>
                    <a:pt x="0" y="0"/>
                  </a:lnTo>
                  <a:lnTo>
                    <a:pt x="0" y="1277620"/>
                  </a:lnTo>
                  <a:lnTo>
                    <a:pt x="335279" y="1277620"/>
                  </a:lnTo>
                  <a:close/>
                </a:path>
              </a:pathLst>
            </a:custGeom>
            <a:solidFill>
              <a:srgbClr val="1A1E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16699" y="3495039"/>
              <a:ext cx="335280" cy="1277620"/>
            </a:xfrm>
            <a:custGeom>
              <a:avLst/>
              <a:gdLst/>
              <a:ahLst/>
              <a:cxnLst/>
              <a:rect l="l" t="t" r="r" b="b"/>
              <a:pathLst>
                <a:path w="335279" h="1277620">
                  <a:moveTo>
                    <a:pt x="167640" y="1277620"/>
                  </a:moveTo>
                  <a:lnTo>
                    <a:pt x="0" y="1277620"/>
                  </a:lnTo>
                  <a:lnTo>
                    <a:pt x="0" y="0"/>
                  </a:lnTo>
                  <a:lnTo>
                    <a:pt x="335279" y="0"/>
                  </a:lnTo>
                  <a:lnTo>
                    <a:pt x="335279" y="1277620"/>
                  </a:lnTo>
                  <a:lnTo>
                    <a:pt x="167640" y="127762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813447" y="2390547"/>
            <a:ext cx="344805" cy="2384425"/>
            <a:chOff x="7813447" y="2390547"/>
            <a:chExt cx="344805" cy="2384425"/>
          </a:xfrm>
        </p:grpSpPr>
        <p:sp>
          <p:nvSpPr>
            <p:cNvPr id="22" name="object 22"/>
            <p:cNvSpPr/>
            <p:nvPr/>
          </p:nvSpPr>
          <p:spPr>
            <a:xfrm>
              <a:off x="7818120" y="2395220"/>
              <a:ext cx="335280" cy="2374900"/>
            </a:xfrm>
            <a:custGeom>
              <a:avLst/>
              <a:gdLst/>
              <a:ahLst/>
              <a:cxnLst/>
              <a:rect l="l" t="t" r="r" b="b"/>
              <a:pathLst>
                <a:path w="335279" h="2374900">
                  <a:moveTo>
                    <a:pt x="335279" y="0"/>
                  </a:moveTo>
                  <a:lnTo>
                    <a:pt x="0" y="0"/>
                  </a:lnTo>
                  <a:lnTo>
                    <a:pt x="0" y="2374899"/>
                  </a:lnTo>
                  <a:lnTo>
                    <a:pt x="335279" y="2374899"/>
                  </a:lnTo>
                  <a:close/>
                </a:path>
              </a:pathLst>
            </a:custGeom>
            <a:solidFill>
              <a:srgbClr val="C8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18120" y="2395220"/>
              <a:ext cx="335280" cy="2374900"/>
            </a:xfrm>
            <a:custGeom>
              <a:avLst/>
              <a:gdLst/>
              <a:ahLst/>
              <a:cxnLst/>
              <a:rect l="l" t="t" r="r" b="b"/>
              <a:pathLst>
                <a:path w="335279" h="2374900">
                  <a:moveTo>
                    <a:pt x="167639" y="2374899"/>
                  </a:moveTo>
                  <a:lnTo>
                    <a:pt x="0" y="2374899"/>
                  </a:lnTo>
                  <a:lnTo>
                    <a:pt x="0" y="0"/>
                  </a:lnTo>
                  <a:lnTo>
                    <a:pt x="335279" y="0"/>
                  </a:lnTo>
                  <a:lnTo>
                    <a:pt x="335279" y="2374899"/>
                  </a:lnTo>
                  <a:lnTo>
                    <a:pt x="167639" y="237489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7413397" y="2763927"/>
            <a:ext cx="344805" cy="2012314"/>
            <a:chOff x="7413397" y="2763927"/>
            <a:chExt cx="344805" cy="2012314"/>
          </a:xfrm>
        </p:grpSpPr>
        <p:sp>
          <p:nvSpPr>
            <p:cNvPr id="25" name="object 25"/>
            <p:cNvSpPr/>
            <p:nvPr/>
          </p:nvSpPr>
          <p:spPr>
            <a:xfrm>
              <a:off x="7418070" y="2768599"/>
              <a:ext cx="335280" cy="2002789"/>
            </a:xfrm>
            <a:custGeom>
              <a:avLst/>
              <a:gdLst/>
              <a:ahLst/>
              <a:cxnLst/>
              <a:rect l="l" t="t" r="r" b="b"/>
              <a:pathLst>
                <a:path w="335279" h="2002789">
                  <a:moveTo>
                    <a:pt x="335279" y="0"/>
                  </a:moveTo>
                  <a:lnTo>
                    <a:pt x="0" y="0"/>
                  </a:lnTo>
                  <a:lnTo>
                    <a:pt x="0" y="2002789"/>
                  </a:lnTo>
                  <a:lnTo>
                    <a:pt x="335279" y="2002789"/>
                  </a:lnTo>
                  <a:close/>
                </a:path>
              </a:pathLst>
            </a:custGeom>
            <a:solidFill>
              <a:srgbClr val="919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18070" y="2768599"/>
              <a:ext cx="335280" cy="2002789"/>
            </a:xfrm>
            <a:custGeom>
              <a:avLst/>
              <a:gdLst/>
              <a:ahLst/>
              <a:cxnLst/>
              <a:rect l="l" t="t" r="r" b="b"/>
              <a:pathLst>
                <a:path w="335279" h="2002789">
                  <a:moveTo>
                    <a:pt x="167639" y="2002789"/>
                  </a:moveTo>
                  <a:lnTo>
                    <a:pt x="0" y="2002789"/>
                  </a:lnTo>
                  <a:lnTo>
                    <a:pt x="0" y="0"/>
                  </a:lnTo>
                  <a:lnTo>
                    <a:pt x="335279" y="0"/>
                  </a:lnTo>
                  <a:lnTo>
                    <a:pt x="335279" y="2002789"/>
                  </a:lnTo>
                  <a:lnTo>
                    <a:pt x="167639" y="200278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012077" y="3122067"/>
            <a:ext cx="344805" cy="1654175"/>
            <a:chOff x="7012077" y="3122067"/>
            <a:chExt cx="344805" cy="1654175"/>
          </a:xfrm>
        </p:grpSpPr>
        <p:sp>
          <p:nvSpPr>
            <p:cNvPr id="28" name="object 28"/>
            <p:cNvSpPr/>
            <p:nvPr/>
          </p:nvSpPr>
          <p:spPr>
            <a:xfrm>
              <a:off x="7016749" y="3126740"/>
              <a:ext cx="335280" cy="1644650"/>
            </a:xfrm>
            <a:custGeom>
              <a:avLst/>
              <a:gdLst/>
              <a:ahLst/>
              <a:cxnLst/>
              <a:rect l="l" t="t" r="r" b="b"/>
              <a:pathLst>
                <a:path w="335279" h="1644650">
                  <a:moveTo>
                    <a:pt x="335279" y="0"/>
                  </a:moveTo>
                  <a:lnTo>
                    <a:pt x="0" y="0"/>
                  </a:lnTo>
                  <a:lnTo>
                    <a:pt x="0" y="1644650"/>
                  </a:lnTo>
                  <a:lnTo>
                    <a:pt x="335279" y="1644650"/>
                  </a:lnTo>
                  <a:close/>
                </a:path>
              </a:pathLst>
            </a:custGeom>
            <a:solidFill>
              <a:srgbClr val="5B63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16749" y="3126740"/>
              <a:ext cx="335280" cy="1644650"/>
            </a:xfrm>
            <a:custGeom>
              <a:avLst/>
              <a:gdLst/>
              <a:ahLst/>
              <a:cxnLst/>
              <a:rect l="l" t="t" r="r" b="b"/>
              <a:pathLst>
                <a:path w="335279" h="1644650">
                  <a:moveTo>
                    <a:pt x="167640" y="1644650"/>
                  </a:moveTo>
                  <a:lnTo>
                    <a:pt x="0" y="1644650"/>
                  </a:lnTo>
                  <a:lnTo>
                    <a:pt x="0" y="0"/>
                  </a:lnTo>
                  <a:lnTo>
                    <a:pt x="335279" y="0"/>
                  </a:lnTo>
                  <a:lnTo>
                    <a:pt x="335279" y="1644650"/>
                  </a:lnTo>
                  <a:lnTo>
                    <a:pt x="167640" y="164465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014877" y="2403247"/>
            <a:ext cx="344805" cy="2374265"/>
            <a:chOff x="4014877" y="2403247"/>
            <a:chExt cx="344805" cy="2374265"/>
          </a:xfrm>
        </p:grpSpPr>
        <p:sp>
          <p:nvSpPr>
            <p:cNvPr id="31" name="object 31"/>
            <p:cNvSpPr/>
            <p:nvPr/>
          </p:nvSpPr>
          <p:spPr>
            <a:xfrm>
              <a:off x="4019550" y="2407920"/>
              <a:ext cx="335280" cy="2364740"/>
            </a:xfrm>
            <a:custGeom>
              <a:avLst/>
              <a:gdLst/>
              <a:ahLst/>
              <a:cxnLst/>
              <a:rect l="l" t="t" r="r" b="b"/>
              <a:pathLst>
                <a:path w="335279" h="2364740">
                  <a:moveTo>
                    <a:pt x="335279" y="0"/>
                  </a:moveTo>
                  <a:lnTo>
                    <a:pt x="0" y="0"/>
                  </a:lnTo>
                  <a:lnTo>
                    <a:pt x="0" y="2364740"/>
                  </a:lnTo>
                  <a:lnTo>
                    <a:pt x="335279" y="2364740"/>
                  </a:lnTo>
                  <a:close/>
                </a:path>
              </a:pathLst>
            </a:custGeom>
            <a:solidFill>
              <a:srgbClr val="1A1E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19550" y="2407920"/>
              <a:ext cx="335280" cy="2364740"/>
            </a:xfrm>
            <a:custGeom>
              <a:avLst/>
              <a:gdLst/>
              <a:ahLst/>
              <a:cxnLst/>
              <a:rect l="l" t="t" r="r" b="b"/>
              <a:pathLst>
                <a:path w="335279" h="2364740">
                  <a:moveTo>
                    <a:pt x="166370" y="2364740"/>
                  </a:moveTo>
                  <a:lnTo>
                    <a:pt x="0" y="2364740"/>
                  </a:lnTo>
                  <a:lnTo>
                    <a:pt x="0" y="0"/>
                  </a:lnTo>
                  <a:lnTo>
                    <a:pt x="335279" y="0"/>
                  </a:lnTo>
                  <a:lnTo>
                    <a:pt x="335279" y="2364740"/>
                  </a:lnTo>
                  <a:lnTo>
                    <a:pt x="166370" y="236474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5621020" y="3495040"/>
            <a:ext cx="335280" cy="1277620"/>
          </a:xfrm>
          <a:custGeom>
            <a:avLst/>
            <a:gdLst/>
            <a:ahLst/>
            <a:cxnLst/>
            <a:rect l="l" t="t" r="r" b="b"/>
            <a:pathLst>
              <a:path w="335279" h="1277620">
                <a:moveTo>
                  <a:pt x="167639" y="1277620"/>
                </a:moveTo>
                <a:lnTo>
                  <a:pt x="0" y="1277620"/>
                </a:lnTo>
                <a:lnTo>
                  <a:pt x="0" y="0"/>
                </a:lnTo>
                <a:lnTo>
                  <a:pt x="335279" y="0"/>
                </a:lnTo>
                <a:lnTo>
                  <a:pt x="335279" y="1277620"/>
                </a:lnTo>
                <a:lnTo>
                  <a:pt x="167639" y="127762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4414927" y="2033677"/>
            <a:ext cx="344805" cy="2743835"/>
            <a:chOff x="4414927" y="2033677"/>
            <a:chExt cx="344805" cy="2743835"/>
          </a:xfrm>
        </p:grpSpPr>
        <p:sp>
          <p:nvSpPr>
            <p:cNvPr id="35" name="object 35"/>
            <p:cNvSpPr/>
            <p:nvPr/>
          </p:nvSpPr>
          <p:spPr>
            <a:xfrm>
              <a:off x="4419600" y="2038349"/>
              <a:ext cx="335280" cy="2734310"/>
            </a:xfrm>
            <a:custGeom>
              <a:avLst/>
              <a:gdLst/>
              <a:ahLst/>
              <a:cxnLst/>
              <a:rect l="l" t="t" r="r" b="b"/>
              <a:pathLst>
                <a:path w="335279" h="2734310">
                  <a:moveTo>
                    <a:pt x="335279" y="0"/>
                  </a:moveTo>
                  <a:lnTo>
                    <a:pt x="0" y="0"/>
                  </a:lnTo>
                  <a:lnTo>
                    <a:pt x="0" y="2734310"/>
                  </a:lnTo>
                  <a:lnTo>
                    <a:pt x="335279" y="2734310"/>
                  </a:lnTo>
                  <a:close/>
                </a:path>
              </a:pathLst>
            </a:custGeom>
            <a:solidFill>
              <a:srgbClr val="5B63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19600" y="2038349"/>
              <a:ext cx="335280" cy="2734310"/>
            </a:xfrm>
            <a:custGeom>
              <a:avLst/>
              <a:gdLst/>
              <a:ahLst/>
              <a:cxnLst/>
              <a:rect l="l" t="t" r="r" b="b"/>
              <a:pathLst>
                <a:path w="335279" h="2734310">
                  <a:moveTo>
                    <a:pt x="167639" y="2734310"/>
                  </a:moveTo>
                  <a:lnTo>
                    <a:pt x="0" y="2734310"/>
                  </a:lnTo>
                  <a:lnTo>
                    <a:pt x="0" y="0"/>
                  </a:lnTo>
                  <a:lnTo>
                    <a:pt x="335279" y="0"/>
                  </a:lnTo>
                  <a:lnTo>
                    <a:pt x="335279" y="2734310"/>
                  </a:lnTo>
                  <a:lnTo>
                    <a:pt x="167639" y="273431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4814977" y="2389277"/>
            <a:ext cx="344805" cy="2378075"/>
            <a:chOff x="4814977" y="2389277"/>
            <a:chExt cx="344805" cy="2378075"/>
          </a:xfrm>
        </p:grpSpPr>
        <p:sp>
          <p:nvSpPr>
            <p:cNvPr id="38" name="object 38"/>
            <p:cNvSpPr/>
            <p:nvPr/>
          </p:nvSpPr>
          <p:spPr>
            <a:xfrm>
              <a:off x="4819650" y="2393949"/>
              <a:ext cx="335280" cy="2368550"/>
            </a:xfrm>
            <a:custGeom>
              <a:avLst/>
              <a:gdLst/>
              <a:ahLst/>
              <a:cxnLst/>
              <a:rect l="l" t="t" r="r" b="b"/>
              <a:pathLst>
                <a:path w="335279" h="2368550">
                  <a:moveTo>
                    <a:pt x="335279" y="0"/>
                  </a:moveTo>
                  <a:lnTo>
                    <a:pt x="0" y="0"/>
                  </a:lnTo>
                  <a:lnTo>
                    <a:pt x="0" y="2368550"/>
                  </a:lnTo>
                  <a:lnTo>
                    <a:pt x="335279" y="2368550"/>
                  </a:lnTo>
                  <a:close/>
                </a:path>
              </a:pathLst>
            </a:custGeom>
            <a:solidFill>
              <a:srgbClr val="919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19650" y="2393949"/>
              <a:ext cx="335280" cy="2368550"/>
            </a:xfrm>
            <a:custGeom>
              <a:avLst/>
              <a:gdLst/>
              <a:ahLst/>
              <a:cxnLst/>
              <a:rect l="l" t="t" r="r" b="b"/>
              <a:pathLst>
                <a:path w="335279" h="2368550">
                  <a:moveTo>
                    <a:pt x="167639" y="2368550"/>
                  </a:moveTo>
                  <a:lnTo>
                    <a:pt x="0" y="2368550"/>
                  </a:lnTo>
                  <a:lnTo>
                    <a:pt x="0" y="0"/>
                  </a:lnTo>
                  <a:lnTo>
                    <a:pt x="335279" y="0"/>
                  </a:lnTo>
                  <a:lnTo>
                    <a:pt x="335279" y="2368550"/>
                  </a:lnTo>
                  <a:lnTo>
                    <a:pt x="167639" y="236855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3009900" y="3121977"/>
            <a:ext cx="2550160" cy="1654175"/>
            <a:chOff x="3009900" y="3121977"/>
            <a:chExt cx="2550160" cy="1654175"/>
          </a:xfrm>
        </p:grpSpPr>
        <p:sp>
          <p:nvSpPr>
            <p:cNvPr id="41" name="object 41"/>
            <p:cNvSpPr/>
            <p:nvPr/>
          </p:nvSpPr>
          <p:spPr>
            <a:xfrm>
              <a:off x="5219700" y="3126739"/>
              <a:ext cx="335280" cy="1644650"/>
            </a:xfrm>
            <a:custGeom>
              <a:avLst/>
              <a:gdLst/>
              <a:ahLst/>
              <a:cxnLst/>
              <a:rect l="l" t="t" r="r" b="b"/>
              <a:pathLst>
                <a:path w="335279" h="1644650">
                  <a:moveTo>
                    <a:pt x="335279" y="0"/>
                  </a:moveTo>
                  <a:lnTo>
                    <a:pt x="0" y="0"/>
                  </a:lnTo>
                  <a:lnTo>
                    <a:pt x="0" y="1644650"/>
                  </a:lnTo>
                  <a:lnTo>
                    <a:pt x="335279" y="1644650"/>
                  </a:lnTo>
                  <a:close/>
                </a:path>
              </a:pathLst>
            </a:custGeom>
            <a:solidFill>
              <a:srgbClr val="C8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19700" y="3126739"/>
              <a:ext cx="335280" cy="1644650"/>
            </a:xfrm>
            <a:custGeom>
              <a:avLst/>
              <a:gdLst/>
              <a:ahLst/>
              <a:cxnLst/>
              <a:rect l="l" t="t" r="r" b="b"/>
              <a:pathLst>
                <a:path w="335279" h="1644650">
                  <a:moveTo>
                    <a:pt x="166370" y="1644650"/>
                  </a:moveTo>
                  <a:lnTo>
                    <a:pt x="0" y="1644650"/>
                  </a:lnTo>
                  <a:lnTo>
                    <a:pt x="0" y="0"/>
                  </a:lnTo>
                  <a:lnTo>
                    <a:pt x="335279" y="0"/>
                  </a:lnTo>
                  <a:lnTo>
                    <a:pt x="335279" y="1644650"/>
                  </a:lnTo>
                  <a:lnTo>
                    <a:pt x="166370" y="164465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09900" y="3515359"/>
              <a:ext cx="368300" cy="1238250"/>
            </a:xfrm>
            <a:custGeom>
              <a:avLst/>
              <a:gdLst/>
              <a:ahLst/>
              <a:cxnLst/>
              <a:rect l="l" t="t" r="r" b="b"/>
              <a:pathLst>
                <a:path w="368300" h="1238250">
                  <a:moveTo>
                    <a:pt x="0" y="1238250"/>
                  </a:moveTo>
                  <a:lnTo>
                    <a:pt x="0" y="0"/>
                  </a:lnTo>
                  <a:lnTo>
                    <a:pt x="368300" y="0"/>
                  </a:lnTo>
                  <a:lnTo>
                    <a:pt x="368300" y="1238250"/>
                  </a:lnTo>
                  <a:lnTo>
                    <a:pt x="0" y="1238250"/>
                  </a:lnTo>
                  <a:close/>
                </a:path>
              </a:pathLst>
            </a:custGeom>
            <a:solidFill>
              <a:srgbClr val="EE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494874" y="3939463"/>
            <a:ext cx="194310" cy="5683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FFFFFF"/>
                </a:solidFill>
                <a:latin typeface="Nimbus Roman No9 L"/>
                <a:cs typeface="Nimbus Roman No9 L"/>
              </a:rPr>
              <a:t>Planning</a:t>
            </a:r>
            <a:endParaRPr sz="1200">
              <a:latin typeface="Nimbus Roman No9 L"/>
              <a:cs typeface="Nimbus Roman No9 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47941" y="3594191"/>
            <a:ext cx="1890395" cy="10820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4064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Nimbus Roman No9 L"/>
                <a:cs typeface="Nimbus Roman No9 L"/>
              </a:rPr>
              <a:t>Planning</a:t>
            </a:r>
            <a:endParaRPr sz="1800">
              <a:latin typeface="Nimbus Roman No9 L"/>
              <a:cs typeface="Nimbus Roman No9 L"/>
            </a:endParaRPr>
          </a:p>
          <a:p>
            <a:pPr marL="12700" marR="5080">
              <a:lnSpc>
                <a:spcPct val="145800"/>
              </a:lnSpc>
              <a:spcBef>
                <a:spcPts val="90"/>
              </a:spcBef>
            </a:pPr>
            <a:r>
              <a:rPr sz="1800" spc="-5" dirty="0">
                <a:latin typeface="Nimbus Roman No9 L"/>
                <a:cs typeface="Nimbus Roman No9 L"/>
              </a:rPr>
              <a:t>Organizing  </a:t>
            </a:r>
            <a:r>
              <a:rPr sz="1800" dirty="0">
                <a:latin typeface="Nimbus Roman No9 L"/>
                <a:cs typeface="Nimbus Roman No9 L"/>
              </a:rPr>
              <a:t>Staffing  </a:t>
            </a:r>
            <a:r>
              <a:rPr sz="1800" spc="-5" dirty="0">
                <a:latin typeface="Nimbus Roman No9 L"/>
                <a:cs typeface="Nimbus Roman No9 L"/>
              </a:rPr>
              <a:t>Directing  </a:t>
            </a:r>
            <a:r>
              <a:rPr sz="1800" dirty="0">
                <a:latin typeface="Nimbus Roman No9 L"/>
                <a:cs typeface="Nimbus Roman No9 L"/>
              </a:rPr>
              <a:t>Con</a:t>
            </a:r>
            <a:r>
              <a:rPr sz="1800" spc="10" dirty="0">
                <a:latin typeface="Nimbus Roman No9 L"/>
                <a:cs typeface="Nimbus Roman No9 L"/>
              </a:rPr>
              <a:t>t</a:t>
            </a:r>
            <a:r>
              <a:rPr sz="1800" dirty="0">
                <a:latin typeface="Nimbus Roman No9 L"/>
                <a:cs typeface="Nimbus Roman No9 L"/>
              </a:rPr>
              <a:t>r</a:t>
            </a:r>
            <a:r>
              <a:rPr sz="1800" spc="-15" dirty="0">
                <a:latin typeface="Nimbus Roman No9 L"/>
                <a:cs typeface="Nimbus Roman No9 L"/>
              </a:rPr>
              <a:t>o</a:t>
            </a:r>
            <a:r>
              <a:rPr sz="1800" spc="5" dirty="0">
                <a:latin typeface="Nimbus Roman No9 L"/>
                <a:cs typeface="Nimbus Roman No9 L"/>
              </a:rPr>
              <a:t>l</a:t>
            </a:r>
            <a:r>
              <a:rPr sz="1800" dirty="0">
                <a:latin typeface="Nimbus Roman No9 L"/>
                <a:cs typeface="Nimbus Roman No9 L"/>
              </a:rPr>
              <a:t>l</a:t>
            </a:r>
            <a:r>
              <a:rPr sz="1800" spc="5" dirty="0">
                <a:latin typeface="Nimbus Roman No9 L"/>
                <a:cs typeface="Nimbus Roman No9 L"/>
              </a:rPr>
              <a:t>i</a:t>
            </a:r>
            <a:r>
              <a:rPr sz="1800" dirty="0">
                <a:latin typeface="Nimbus Roman No9 L"/>
                <a:cs typeface="Nimbus Roman No9 L"/>
              </a:rPr>
              <a:t>ng</a:t>
            </a:r>
            <a:endParaRPr sz="1800">
              <a:latin typeface="Nimbus Roman No9 L"/>
              <a:cs typeface="Nimbus Roman No9 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871471" y="3594917"/>
            <a:ext cx="1476375" cy="10814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7780">
              <a:lnSpc>
                <a:spcPts val="2065"/>
              </a:lnSpc>
            </a:pPr>
            <a:r>
              <a:rPr sz="1800" spc="-5" dirty="0">
                <a:latin typeface="Nimbus Roman No9 L"/>
                <a:cs typeface="Nimbus Roman No9 L"/>
              </a:rPr>
              <a:t>Organizing</a:t>
            </a:r>
            <a:endParaRPr sz="1800">
              <a:latin typeface="Nimbus Roman No9 L"/>
              <a:cs typeface="Nimbus Roman No9 L"/>
            </a:endParaRPr>
          </a:p>
          <a:p>
            <a:pPr marL="45720" marR="161290">
              <a:lnSpc>
                <a:spcPct val="140700"/>
              </a:lnSpc>
              <a:spcBef>
                <a:spcPts val="100"/>
              </a:spcBef>
            </a:pPr>
            <a:r>
              <a:rPr sz="1800" spc="-5" dirty="0">
                <a:latin typeface="Nimbus Roman No9 L"/>
                <a:cs typeface="Nimbus Roman No9 L"/>
              </a:rPr>
              <a:t>Staffing  D</a:t>
            </a:r>
            <a:r>
              <a:rPr sz="1800" dirty="0">
                <a:latin typeface="Nimbus Roman No9 L"/>
                <a:cs typeface="Nimbus Roman No9 L"/>
              </a:rPr>
              <a:t>ir</a:t>
            </a:r>
            <a:r>
              <a:rPr sz="1800" spc="10" dirty="0">
                <a:latin typeface="Nimbus Roman No9 L"/>
                <a:cs typeface="Nimbus Roman No9 L"/>
              </a:rPr>
              <a:t>e</a:t>
            </a:r>
            <a:r>
              <a:rPr sz="1800" dirty="0">
                <a:latin typeface="Nimbus Roman No9 L"/>
                <a:cs typeface="Nimbus Roman No9 L"/>
              </a:rPr>
              <a:t>c</a:t>
            </a:r>
            <a:r>
              <a:rPr sz="1800" spc="5" dirty="0">
                <a:latin typeface="Nimbus Roman No9 L"/>
                <a:cs typeface="Nimbus Roman No9 L"/>
              </a:rPr>
              <a:t>t</a:t>
            </a:r>
            <a:r>
              <a:rPr sz="1800" dirty="0">
                <a:latin typeface="Nimbus Roman No9 L"/>
                <a:cs typeface="Nimbus Roman No9 L"/>
              </a:rPr>
              <a:t>ing</a:t>
            </a:r>
            <a:endParaRPr sz="1800">
              <a:latin typeface="Nimbus Roman No9 L"/>
              <a:cs typeface="Nimbus Roman No9 L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latin typeface="Nimbus Roman No9 L"/>
                <a:cs typeface="Nimbus Roman No9 L"/>
              </a:rPr>
              <a:t>Control</a:t>
            </a:r>
            <a:r>
              <a:rPr sz="1800" spc="5" dirty="0">
                <a:latin typeface="Nimbus Roman No9 L"/>
                <a:cs typeface="Nimbus Roman No9 L"/>
              </a:rPr>
              <a:t>l</a:t>
            </a:r>
            <a:r>
              <a:rPr sz="1800" dirty="0">
                <a:latin typeface="Nimbus Roman No9 L"/>
                <a:cs typeface="Nimbus Roman No9 L"/>
              </a:rPr>
              <a:t>ing</a:t>
            </a:r>
            <a:endParaRPr sz="1800">
              <a:latin typeface="Nimbus Roman No9 L"/>
              <a:cs typeface="Nimbus Roman No9 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591809" y="3515359"/>
            <a:ext cx="368300" cy="1238250"/>
          </a:xfrm>
          <a:custGeom>
            <a:avLst/>
            <a:gdLst/>
            <a:ahLst/>
            <a:cxnLst/>
            <a:rect l="l" t="t" r="r" b="b"/>
            <a:pathLst>
              <a:path w="368300" h="1238250">
                <a:moveTo>
                  <a:pt x="0" y="1238250"/>
                </a:moveTo>
                <a:lnTo>
                  <a:pt x="0" y="0"/>
                </a:lnTo>
                <a:lnTo>
                  <a:pt x="368300" y="0"/>
                </a:lnTo>
                <a:lnTo>
                  <a:pt x="368300" y="1238250"/>
                </a:lnTo>
                <a:lnTo>
                  <a:pt x="0" y="1238250"/>
                </a:lnTo>
                <a:close/>
              </a:path>
            </a:pathLst>
          </a:custGeom>
          <a:solidFill>
            <a:srgbClr val="EEF0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031741" y="3594917"/>
            <a:ext cx="1898014" cy="10814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41910">
              <a:lnSpc>
                <a:spcPts val="2065"/>
              </a:lnSpc>
            </a:pPr>
            <a:r>
              <a:rPr sz="1800" dirty="0">
                <a:solidFill>
                  <a:srgbClr val="FFFFFF"/>
                </a:solidFill>
                <a:latin typeface="Nimbus Roman No9 L"/>
                <a:cs typeface="Nimbus Roman No9 L"/>
              </a:rPr>
              <a:t>Planning</a:t>
            </a:r>
            <a:endParaRPr sz="1800">
              <a:latin typeface="Nimbus Roman No9 L"/>
              <a:cs typeface="Nimbus Roman No9 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latin typeface="Nimbus Roman No9 L"/>
                <a:cs typeface="Nimbus Roman No9 L"/>
              </a:rPr>
              <a:t>Organizing</a:t>
            </a:r>
            <a:endParaRPr sz="1800">
              <a:latin typeface="Nimbus Roman No9 L"/>
              <a:cs typeface="Nimbus Roman No9 L"/>
            </a:endParaRPr>
          </a:p>
          <a:p>
            <a:pPr marL="12700" marR="5715" indent="27940">
              <a:lnSpc>
                <a:spcPct val="145400"/>
              </a:lnSpc>
              <a:spcBef>
                <a:spcPts val="180"/>
              </a:spcBef>
            </a:pPr>
            <a:r>
              <a:rPr sz="1800" dirty="0">
                <a:latin typeface="Nimbus Roman No9 L"/>
                <a:cs typeface="Nimbus Roman No9 L"/>
              </a:rPr>
              <a:t>Staffing  Directing  Control</a:t>
            </a:r>
            <a:r>
              <a:rPr sz="1800" spc="5" dirty="0">
                <a:latin typeface="Nimbus Roman No9 L"/>
                <a:cs typeface="Nimbus Roman No9 L"/>
              </a:rPr>
              <a:t>l</a:t>
            </a:r>
            <a:r>
              <a:rPr sz="1800" dirty="0">
                <a:latin typeface="Nimbus Roman No9 L"/>
                <a:cs typeface="Nimbus Roman No9 L"/>
              </a:rPr>
              <a:t>ing</a:t>
            </a:r>
            <a:endParaRPr sz="1800">
              <a:latin typeface="Nimbus Roman No9 L"/>
              <a:cs typeface="Nimbus Roman No9 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339850" y="1981200"/>
            <a:ext cx="7232650" cy="2799080"/>
          </a:xfrm>
          <a:custGeom>
            <a:avLst/>
            <a:gdLst/>
            <a:ahLst/>
            <a:cxnLst/>
            <a:rect l="l" t="t" r="r" b="b"/>
            <a:pathLst>
              <a:path w="7232650" h="2799079">
                <a:moveTo>
                  <a:pt x="0" y="0"/>
                </a:moveTo>
                <a:lnTo>
                  <a:pt x="0" y="2799080"/>
                </a:lnTo>
              </a:path>
              <a:path w="7232650" h="2799079">
                <a:moveTo>
                  <a:pt x="0" y="2799080"/>
                </a:moveTo>
                <a:lnTo>
                  <a:pt x="7232650" y="2799080"/>
                </a:lnTo>
              </a:path>
            </a:pathLst>
          </a:custGeom>
          <a:ln w="28393">
            <a:solidFill>
              <a:srgbClr val="AFBA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965960" y="4759959"/>
            <a:ext cx="731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955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Nimbus Roman No9 L"/>
                <a:cs typeface="Nimbus Roman No9 L"/>
              </a:rPr>
              <a:t>Top  </a:t>
            </a:r>
            <a:r>
              <a:rPr sz="1400" spc="5" dirty="0">
                <a:latin typeface="Nimbus Roman No9 L"/>
                <a:cs typeface="Nimbus Roman No9 L"/>
              </a:rPr>
              <a:t>M</a:t>
            </a:r>
            <a:r>
              <a:rPr sz="1400" spc="-10" dirty="0">
                <a:latin typeface="Nimbus Roman No9 L"/>
                <a:cs typeface="Nimbus Roman No9 L"/>
              </a:rPr>
              <a:t>a</a:t>
            </a:r>
            <a:r>
              <a:rPr sz="1400" dirty="0">
                <a:latin typeface="Nimbus Roman No9 L"/>
                <a:cs typeface="Nimbus Roman No9 L"/>
              </a:rPr>
              <a:t>na</a:t>
            </a:r>
            <a:r>
              <a:rPr sz="1400" spc="-5" dirty="0">
                <a:latin typeface="Nimbus Roman No9 L"/>
                <a:cs typeface="Nimbus Roman No9 L"/>
              </a:rPr>
              <a:t>g</a:t>
            </a:r>
            <a:r>
              <a:rPr sz="1400" dirty="0">
                <a:latin typeface="Nimbus Roman No9 L"/>
                <a:cs typeface="Nimbus Roman No9 L"/>
              </a:rPr>
              <a:t>ers</a:t>
            </a:r>
            <a:endParaRPr sz="1400">
              <a:latin typeface="Nimbus Roman No9 L"/>
              <a:cs typeface="Nimbus Roman No9 L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4579620" y="4759959"/>
            <a:ext cx="729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39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imbus Roman No9 L"/>
                <a:cs typeface="Nimbus Roman No9 L"/>
              </a:rPr>
              <a:t>Middle  </a:t>
            </a:r>
            <a:r>
              <a:rPr sz="1400" spc="5" dirty="0">
                <a:latin typeface="Nimbus Roman No9 L"/>
                <a:cs typeface="Nimbus Roman No9 L"/>
              </a:rPr>
              <a:t>M</a:t>
            </a:r>
            <a:r>
              <a:rPr sz="1400" spc="-10" dirty="0">
                <a:latin typeface="Nimbus Roman No9 L"/>
                <a:cs typeface="Nimbus Roman No9 L"/>
              </a:rPr>
              <a:t>a</a:t>
            </a:r>
            <a:r>
              <a:rPr sz="1400" dirty="0">
                <a:latin typeface="Nimbus Roman No9 L"/>
                <a:cs typeface="Nimbus Roman No9 L"/>
              </a:rPr>
              <a:t>n</a:t>
            </a:r>
            <a:r>
              <a:rPr sz="1400" spc="-10" dirty="0">
                <a:latin typeface="Nimbus Roman No9 L"/>
                <a:cs typeface="Nimbus Roman No9 L"/>
              </a:rPr>
              <a:t>a</a:t>
            </a:r>
            <a:r>
              <a:rPr sz="1400" dirty="0">
                <a:latin typeface="Nimbus Roman No9 L"/>
                <a:cs typeface="Nimbus Roman No9 L"/>
              </a:rPr>
              <a:t>ge</a:t>
            </a:r>
            <a:r>
              <a:rPr sz="1400" spc="-10" dirty="0">
                <a:latin typeface="Nimbus Roman No9 L"/>
                <a:cs typeface="Nimbus Roman No9 L"/>
              </a:rPr>
              <a:t>r</a:t>
            </a:r>
            <a:r>
              <a:rPr sz="1400" dirty="0">
                <a:latin typeface="Nimbus Roman No9 L"/>
                <a:cs typeface="Nimbus Roman No9 L"/>
              </a:rPr>
              <a:t>s</a:t>
            </a:r>
            <a:endParaRPr sz="1400">
              <a:latin typeface="Nimbus Roman No9 L"/>
              <a:cs typeface="Nimbus Roman No9 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52969" y="4759959"/>
            <a:ext cx="7423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5080" indent="-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imbus Roman No9 L"/>
                <a:cs typeface="Nimbus Roman No9 L"/>
              </a:rPr>
              <a:t>F</a:t>
            </a:r>
            <a:r>
              <a:rPr sz="1400" spc="5" dirty="0">
                <a:latin typeface="Nimbus Roman No9 L"/>
                <a:cs typeface="Nimbus Roman No9 L"/>
              </a:rPr>
              <a:t>i</a:t>
            </a:r>
            <a:r>
              <a:rPr sz="1400" dirty="0">
                <a:latin typeface="Nimbus Roman No9 L"/>
                <a:cs typeface="Nimbus Roman No9 L"/>
              </a:rPr>
              <a:t>r</a:t>
            </a:r>
            <a:r>
              <a:rPr sz="1400" spc="5" dirty="0">
                <a:latin typeface="Nimbus Roman No9 L"/>
                <a:cs typeface="Nimbus Roman No9 L"/>
              </a:rPr>
              <a:t>s</a:t>
            </a:r>
            <a:r>
              <a:rPr sz="1400" spc="-5" dirty="0">
                <a:latin typeface="Nimbus Roman No9 L"/>
                <a:cs typeface="Nimbus Roman No9 L"/>
              </a:rPr>
              <a:t>t</a:t>
            </a:r>
            <a:r>
              <a:rPr sz="1400" dirty="0">
                <a:latin typeface="Nimbus Roman No9 L"/>
                <a:cs typeface="Nimbus Roman No9 L"/>
              </a:rPr>
              <a:t>-</a:t>
            </a:r>
            <a:r>
              <a:rPr sz="1400" spc="-15" dirty="0">
                <a:latin typeface="Nimbus Roman No9 L"/>
                <a:cs typeface="Nimbus Roman No9 L"/>
              </a:rPr>
              <a:t>L</a:t>
            </a:r>
            <a:r>
              <a:rPr sz="1400" spc="5" dirty="0">
                <a:latin typeface="Nimbus Roman No9 L"/>
                <a:cs typeface="Nimbus Roman No9 L"/>
              </a:rPr>
              <a:t>in</a:t>
            </a:r>
            <a:r>
              <a:rPr sz="1400" spc="-5" dirty="0">
                <a:latin typeface="Nimbus Roman No9 L"/>
                <a:cs typeface="Nimbus Roman No9 L"/>
              </a:rPr>
              <a:t>e  </a:t>
            </a:r>
            <a:r>
              <a:rPr sz="1400" spc="5" dirty="0">
                <a:latin typeface="Nimbus Roman No9 L"/>
                <a:cs typeface="Nimbus Roman No9 L"/>
              </a:rPr>
              <a:t>M</a:t>
            </a:r>
            <a:r>
              <a:rPr sz="1400" dirty="0">
                <a:latin typeface="Nimbus Roman No9 L"/>
                <a:cs typeface="Nimbus Roman No9 L"/>
              </a:rPr>
              <a:t>a</a:t>
            </a:r>
            <a:r>
              <a:rPr sz="1400" spc="-5" dirty="0">
                <a:latin typeface="Nimbus Roman No9 L"/>
                <a:cs typeface="Nimbus Roman No9 L"/>
              </a:rPr>
              <a:t>n</a:t>
            </a:r>
            <a:r>
              <a:rPr sz="1400" dirty="0">
                <a:latin typeface="Nimbus Roman No9 L"/>
                <a:cs typeface="Nimbus Roman No9 L"/>
              </a:rPr>
              <a:t>a</a:t>
            </a:r>
            <a:r>
              <a:rPr sz="1400" spc="5" dirty="0">
                <a:latin typeface="Nimbus Roman No9 L"/>
                <a:cs typeface="Nimbus Roman No9 L"/>
              </a:rPr>
              <a:t>g</a:t>
            </a:r>
            <a:r>
              <a:rPr sz="1400" spc="-10" dirty="0">
                <a:latin typeface="Nimbus Roman No9 L"/>
                <a:cs typeface="Nimbus Roman No9 L"/>
              </a:rPr>
              <a:t>e</a:t>
            </a:r>
            <a:r>
              <a:rPr sz="1400" spc="-5" dirty="0">
                <a:latin typeface="Nimbus Roman No9 L"/>
                <a:cs typeface="Nimbus Roman No9 L"/>
              </a:rPr>
              <a:t>r</a:t>
            </a:r>
            <a:r>
              <a:rPr sz="1400" dirty="0">
                <a:latin typeface="Nimbus Roman No9 L"/>
                <a:cs typeface="Nimbus Roman No9 L"/>
              </a:rPr>
              <a:t>s</a:t>
            </a:r>
            <a:endParaRPr sz="1400">
              <a:latin typeface="Nimbus Roman No9 L"/>
              <a:cs typeface="Nimbus Roman No9 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12420" y="4296409"/>
            <a:ext cx="625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Nimbus Roman No9 L"/>
                <a:cs typeface="Nimbus Roman No9 L"/>
              </a:rPr>
              <a:t>Least  I</a:t>
            </a:r>
            <a:r>
              <a:rPr sz="1200" spc="-10" dirty="0">
                <a:latin typeface="Nimbus Roman No9 L"/>
                <a:cs typeface="Nimbus Roman No9 L"/>
              </a:rPr>
              <a:t>m</a:t>
            </a:r>
            <a:r>
              <a:rPr sz="1200" spc="-5" dirty="0">
                <a:latin typeface="Nimbus Roman No9 L"/>
                <a:cs typeface="Nimbus Roman No9 L"/>
              </a:rPr>
              <a:t>port</a:t>
            </a:r>
            <a:r>
              <a:rPr sz="1200" spc="-10" dirty="0">
                <a:latin typeface="Nimbus Roman No9 L"/>
                <a:cs typeface="Nimbus Roman No9 L"/>
              </a:rPr>
              <a:t>a</a:t>
            </a:r>
            <a:r>
              <a:rPr sz="1200" spc="-5" dirty="0">
                <a:latin typeface="Nimbus Roman No9 L"/>
                <a:cs typeface="Nimbus Roman No9 L"/>
              </a:rPr>
              <a:t>nt</a:t>
            </a:r>
            <a:endParaRPr sz="1200">
              <a:latin typeface="Nimbus Roman No9 L"/>
              <a:cs typeface="Nimbus Roman No9 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2420" y="2194559"/>
            <a:ext cx="625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Nimbus Roman No9 L"/>
                <a:cs typeface="Nimbus Roman No9 L"/>
              </a:rPr>
              <a:t>Most  </a:t>
            </a:r>
            <a:r>
              <a:rPr sz="1200" spc="-5" dirty="0">
                <a:latin typeface="Nimbus Roman No9 L"/>
                <a:cs typeface="Nimbus Roman No9 L"/>
              </a:rPr>
              <a:t>I</a:t>
            </a:r>
            <a:r>
              <a:rPr sz="1200" spc="-10" dirty="0">
                <a:latin typeface="Nimbus Roman No9 L"/>
                <a:cs typeface="Nimbus Roman No9 L"/>
              </a:rPr>
              <a:t>m</a:t>
            </a:r>
            <a:r>
              <a:rPr sz="1200" spc="-5" dirty="0">
                <a:latin typeface="Nimbus Roman No9 L"/>
                <a:cs typeface="Nimbus Roman No9 L"/>
              </a:rPr>
              <a:t>port</a:t>
            </a:r>
            <a:r>
              <a:rPr sz="1200" spc="-10" dirty="0">
                <a:latin typeface="Nimbus Roman No9 L"/>
                <a:cs typeface="Nimbus Roman No9 L"/>
              </a:rPr>
              <a:t>a</a:t>
            </a:r>
            <a:r>
              <a:rPr sz="1200" spc="-5" dirty="0">
                <a:latin typeface="Nimbus Roman No9 L"/>
                <a:cs typeface="Nimbus Roman No9 L"/>
              </a:rPr>
              <a:t>nt</a:t>
            </a:r>
            <a:endParaRPr sz="1200">
              <a:latin typeface="Nimbus Roman No9 L"/>
              <a:cs typeface="Nimbus Roman No9 L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368300" y="194309"/>
            <a:ext cx="7717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3297A"/>
                </a:solidFill>
              </a:rPr>
              <a:t>Importance </a:t>
            </a:r>
            <a:r>
              <a:rPr spc="-10" dirty="0">
                <a:solidFill>
                  <a:srgbClr val="23297A"/>
                </a:solidFill>
              </a:rPr>
              <a:t>of </a:t>
            </a:r>
            <a:r>
              <a:rPr spc="-5" dirty="0">
                <a:solidFill>
                  <a:srgbClr val="23297A"/>
                </a:solidFill>
              </a:rPr>
              <a:t>management functions to managers in  each</a:t>
            </a:r>
            <a:r>
              <a:rPr spc="-10" dirty="0">
                <a:solidFill>
                  <a:srgbClr val="23297A"/>
                </a:solidFill>
              </a:rPr>
              <a:t> </a:t>
            </a:r>
            <a:r>
              <a:rPr spc="-5" dirty="0">
                <a:solidFill>
                  <a:srgbClr val="23297A"/>
                </a:solidFill>
              </a:rPr>
              <a:t>level</a:t>
            </a: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09" y="567690"/>
            <a:ext cx="4225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8025" algn="l"/>
              </a:tabLst>
            </a:pPr>
            <a:r>
              <a:rPr dirty="0">
                <a:solidFill>
                  <a:srgbClr val="23297A"/>
                </a:solidFill>
              </a:rPr>
              <a:t>Ma</a:t>
            </a:r>
            <a:r>
              <a:rPr spc="-15" dirty="0">
                <a:solidFill>
                  <a:srgbClr val="23297A"/>
                </a:solidFill>
              </a:rPr>
              <a:t>n</a:t>
            </a:r>
            <a:r>
              <a:rPr spc="-10" dirty="0">
                <a:solidFill>
                  <a:srgbClr val="23297A"/>
                </a:solidFill>
              </a:rPr>
              <a:t>a</a:t>
            </a:r>
            <a:r>
              <a:rPr dirty="0">
                <a:solidFill>
                  <a:srgbClr val="23297A"/>
                </a:solidFill>
              </a:rPr>
              <a:t>g</a:t>
            </a:r>
            <a:r>
              <a:rPr spc="-10" dirty="0">
                <a:solidFill>
                  <a:srgbClr val="23297A"/>
                </a:solidFill>
              </a:rPr>
              <a:t>e</a:t>
            </a:r>
            <a:r>
              <a:rPr spc="-5" dirty="0">
                <a:solidFill>
                  <a:srgbClr val="23297A"/>
                </a:solidFill>
              </a:rPr>
              <a:t>m</a:t>
            </a:r>
            <a:r>
              <a:rPr dirty="0">
                <a:solidFill>
                  <a:srgbClr val="23297A"/>
                </a:solidFill>
              </a:rPr>
              <a:t>e</a:t>
            </a:r>
            <a:r>
              <a:rPr spc="-15" dirty="0">
                <a:solidFill>
                  <a:srgbClr val="23297A"/>
                </a:solidFill>
              </a:rPr>
              <a:t>n</a:t>
            </a:r>
            <a:r>
              <a:rPr dirty="0">
                <a:solidFill>
                  <a:srgbClr val="23297A"/>
                </a:solidFill>
              </a:rPr>
              <a:t>t</a:t>
            </a:r>
            <a:r>
              <a:rPr spc="10" dirty="0">
                <a:solidFill>
                  <a:srgbClr val="23297A"/>
                </a:solidFill>
              </a:rPr>
              <a:t> </a:t>
            </a:r>
            <a:r>
              <a:rPr spc="-5" dirty="0">
                <a:solidFill>
                  <a:srgbClr val="23297A"/>
                </a:solidFill>
              </a:rPr>
              <a:t>D</a:t>
            </a:r>
            <a:r>
              <a:rPr spc="-10" dirty="0">
                <a:solidFill>
                  <a:srgbClr val="23297A"/>
                </a:solidFill>
              </a:rPr>
              <a:t>e</a:t>
            </a:r>
            <a:r>
              <a:rPr spc="-5" dirty="0">
                <a:solidFill>
                  <a:srgbClr val="23297A"/>
                </a:solidFill>
              </a:rPr>
              <a:t>fi</a:t>
            </a:r>
            <a:r>
              <a:rPr dirty="0">
                <a:solidFill>
                  <a:srgbClr val="23297A"/>
                </a:solidFill>
              </a:rPr>
              <a:t>n</a:t>
            </a:r>
            <a:r>
              <a:rPr spc="-10" dirty="0">
                <a:solidFill>
                  <a:srgbClr val="23297A"/>
                </a:solidFill>
              </a:rPr>
              <a:t>e</a:t>
            </a:r>
            <a:r>
              <a:rPr spc="-5" dirty="0">
                <a:solidFill>
                  <a:srgbClr val="23297A"/>
                </a:solidFill>
              </a:rPr>
              <a:t>d</a:t>
            </a:r>
            <a:r>
              <a:rPr dirty="0">
                <a:solidFill>
                  <a:srgbClr val="23297A"/>
                </a:solidFill>
              </a:rPr>
              <a:t>	</a:t>
            </a:r>
            <a:r>
              <a:rPr spc="-15" dirty="0">
                <a:solidFill>
                  <a:srgbClr val="23297A"/>
                </a:solidFill>
              </a:rPr>
              <a:t>C</a:t>
            </a:r>
            <a:r>
              <a:rPr dirty="0">
                <a:solidFill>
                  <a:srgbClr val="23297A"/>
                </a:solidFill>
              </a:rPr>
              <a:t>o</a:t>
            </a:r>
            <a:r>
              <a:rPr spc="-15" dirty="0">
                <a:solidFill>
                  <a:srgbClr val="23297A"/>
                </a:solidFill>
              </a:rPr>
              <a:t>n</a:t>
            </a:r>
            <a:r>
              <a:rPr spc="10" dirty="0">
                <a:solidFill>
                  <a:srgbClr val="23297A"/>
                </a:solidFill>
              </a:rPr>
              <a:t>t</a:t>
            </a:r>
            <a:r>
              <a:rPr spc="-5" dirty="0">
                <a:solidFill>
                  <a:srgbClr val="23297A"/>
                </a:solidFill>
              </a:rPr>
              <a:t>’d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1371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757" y="5020"/>
                </a:lnTo>
                <a:lnTo>
                  <a:pt x="106635" y="19327"/>
                </a:lnTo>
                <a:lnTo>
                  <a:pt x="71268" y="41787"/>
                </a:lnTo>
                <a:lnTo>
                  <a:pt x="41787" y="71268"/>
                </a:lnTo>
                <a:lnTo>
                  <a:pt x="19327" y="106635"/>
                </a:lnTo>
                <a:lnTo>
                  <a:pt x="5020" y="146757"/>
                </a:lnTo>
                <a:lnTo>
                  <a:pt x="0" y="190500"/>
                </a:lnTo>
                <a:lnTo>
                  <a:pt x="5020" y="234242"/>
                </a:lnTo>
                <a:lnTo>
                  <a:pt x="19327" y="274364"/>
                </a:lnTo>
                <a:lnTo>
                  <a:pt x="41787" y="309731"/>
                </a:lnTo>
                <a:lnTo>
                  <a:pt x="71268" y="339212"/>
                </a:lnTo>
                <a:lnTo>
                  <a:pt x="106635" y="361672"/>
                </a:lnTo>
                <a:lnTo>
                  <a:pt x="146757" y="375979"/>
                </a:lnTo>
                <a:lnTo>
                  <a:pt x="190500" y="381000"/>
                </a:lnTo>
                <a:lnTo>
                  <a:pt x="234242" y="375979"/>
                </a:lnTo>
                <a:lnTo>
                  <a:pt x="274364" y="361672"/>
                </a:lnTo>
                <a:lnTo>
                  <a:pt x="309731" y="339212"/>
                </a:lnTo>
                <a:lnTo>
                  <a:pt x="339212" y="309731"/>
                </a:lnTo>
                <a:lnTo>
                  <a:pt x="361672" y="274364"/>
                </a:lnTo>
                <a:lnTo>
                  <a:pt x="375979" y="234242"/>
                </a:lnTo>
                <a:lnTo>
                  <a:pt x="381000" y="190500"/>
                </a:lnTo>
                <a:lnTo>
                  <a:pt x="375979" y="146757"/>
                </a:lnTo>
                <a:lnTo>
                  <a:pt x="361672" y="106635"/>
                </a:lnTo>
                <a:lnTo>
                  <a:pt x="339212" y="71268"/>
                </a:lnTo>
                <a:lnTo>
                  <a:pt x="309731" y="41787"/>
                </a:lnTo>
                <a:lnTo>
                  <a:pt x="274364" y="19327"/>
                </a:lnTo>
                <a:lnTo>
                  <a:pt x="234242" y="5020"/>
                </a:lnTo>
                <a:lnTo>
                  <a:pt x="1905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3550" y="1184909"/>
            <a:ext cx="8153400" cy="18643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41350" marR="30480" indent="-577850">
              <a:lnSpc>
                <a:spcPct val="90800"/>
              </a:lnSpc>
              <a:spcBef>
                <a:spcPts val="365"/>
              </a:spcBef>
            </a:pPr>
            <a:r>
              <a:rPr sz="3600" baseline="-33564" dirty="0">
                <a:solidFill>
                  <a:srgbClr val="FFFFFF"/>
                </a:solidFill>
                <a:latin typeface="Nimbus Sans L"/>
                <a:cs typeface="Nimbus Sans L"/>
              </a:rPr>
              <a:t>3 </a:t>
            </a:r>
            <a:r>
              <a:rPr sz="1800" b="1" spc="-5" dirty="0">
                <a:solidFill>
                  <a:srgbClr val="3A4D8B"/>
                </a:solidFill>
                <a:latin typeface="Nimbus Sans L"/>
                <a:cs typeface="Nimbus Sans L"/>
              </a:rPr>
              <a:t>Management </a:t>
            </a:r>
            <a:r>
              <a:rPr sz="1800" b="1" dirty="0">
                <a:solidFill>
                  <a:srgbClr val="3A4D8B"/>
                </a:solidFill>
                <a:latin typeface="Nimbus Sans L"/>
                <a:cs typeface="Nimbus Sans L"/>
              </a:rPr>
              <a:t>is the </a:t>
            </a:r>
            <a:r>
              <a:rPr sz="1800" b="1" spc="-5" dirty="0">
                <a:solidFill>
                  <a:srgbClr val="3A4D8B"/>
                </a:solidFill>
                <a:latin typeface="Nimbus Sans L"/>
                <a:cs typeface="Nimbus Sans L"/>
              </a:rPr>
              <a:t>process of achieving organizational </a:t>
            </a:r>
            <a:r>
              <a:rPr sz="1800" b="1" dirty="0">
                <a:solidFill>
                  <a:srgbClr val="3A4D8B"/>
                </a:solidFill>
                <a:latin typeface="Nimbus Sans L"/>
                <a:cs typeface="Nimbus Sans L"/>
              </a:rPr>
              <a:t>goals </a:t>
            </a:r>
            <a:r>
              <a:rPr sz="1800" b="1" spc="-5" dirty="0">
                <a:solidFill>
                  <a:srgbClr val="3A4D8B"/>
                </a:solidFill>
                <a:latin typeface="Nimbus Sans L"/>
                <a:cs typeface="Nimbus Sans L"/>
              </a:rPr>
              <a:t>and  objectives effectively and efficiently </a:t>
            </a:r>
            <a:r>
              <a:rPr sz="1800" b="1" dirty="0">
                <a:solidFill>
                  <a:srgbClr val="3A4D8B"/>
                </a:solidFill>
                <a:latin typeface="Nimbus Sans L"/>
                <a:cs typeface="Nimbus Sans L"/>
              </a:rPr>
              <a:t>by </a:t>
            </a:r>
            <a:r>
              <a:rPr sz="1800" b="1" spc="-5" dirty="0">
                <a:solidFill>
                  <a:srgbClr val="3A4D8B"/>
                </a:solidFill>
                <a:latin typeface="Nimbus Sans L"/>
                <a:cs typeface="Nimbus Sans L"/>
              </a:rPr>
              <a:t>using management </a:t>
            </a:r>
            <a:r>
              <a:rPr sz="1800" b="1" dirty="0">
                <a:solidFill>
                  <a:srgbClr val="3A4D8B"/>
                </a:solidFill>
                <a:latin typeface="Nimbus Sans L"/>
                <a:cs typeface="Nimbus Sans L"/>
              </a:rPr>
              <a:t>functions  </a:t>
            </a:r>
            <a:r>
              <a:rPr sz="1800" b="1" spc="-5" dirty="0">
                <a:solidFill>
                  <a:srgbClr val="3A4D8B"/>
                </a:solidFill>
                <a:latin typeface="Nimbus Sans L"/>
                <a:cs typeface="Nimbus Sans L"/>
              </a:rPr>
              <a:t>i.e.</a:t>
            </a:r>
            <a:endParaRPr sz="1800">
              <a:latin typeface="Nimbus Sans L"/>
              <a:cs typeface="Nimbus Sans L"/>
            </a:endParaRPr>
          </a:p>
          <a:p>
            <a:pPr marL="2357120" indent="-229870">
              <a:lnSpc>
                <a:spcPct val="100000"/>
              </a:lnSpc>
              <a:spcBef>
                <a:spcPts val="250"/>
              </a:spcBef>
              <a:buClr>
                <a:srgbClr val="23297A"/>
              </a:buClr>
              <a:buChar char="–"/>
              <a:tabLst>
                <a:tab pos="2356485" algn="l"/>
                <a:tab pos="2357120" algn="l"/>
              </a:tabLst>
            </a:pPr>
            <a:r>
              <a:rPr sz="1400" spc="-5" dirty="0">
                <a:latin typeface="Nimbus Sans L"/>
                <a:cs typeface="Nimbus Sans L"/>
              </a:rPr>
              <a:t>Planning</a:t>
            </a:r>
            <a:endParaRPr sz="1400">
              <a:latin typeface="Nimbus Sans L"/>
              <a:cs typeface="Nimbus Sans L"/>
            </a:endParaRPr>
          </a:p>
          <a:p>
            <a:pPr marL="2357120" indent="-229870">
              <a:lnSpc>
                <a:spcPct val="100000"/>
              </a:lnSpc>
              <a:spcBef>
                <a:spcPts val="240"/>
              </a:spcBef>
              <a:buClr>
                <a:srgbClr val="23297A"/>
              </a:buClr>
              <a:buChar char="–"/>
              <a:tabLst>
                <a:tab pos="2356485" algn="l"/>
                <a:tab pos="2357120" algn="l"/>
              </a:tabLst>
            </a:pPr>
            <a:r>
              <a:rPr sz="1400" spc="-5" dirty="0">
                <a:latin typeface="Nimbus Sans L"/>
                <a:cs typeface="Nimbus Sans L"/>
              </a:rPr>
              <a:t>Organizing</a:t>
            </a:r>
            <a:endParaRPr sz="1400">
              <a:latin typeface="Nimbus Sans L"/>
              <a:cs typeface="Nimbus Sans L"/>
            </a:endParaRPr>
          </a:p>
          <a:p>
            <a:pPr marL="2357120" indent="-229870">
              <a:lnSpc>
                <a:spcPct val="100000"/>
              </a:lnSpc>
              <a:spcBef>
                <a:spcPts val="240"/>
              </a:spcBef>
              <a:buClr>
                <a:srgbClr val="23297A"/>
              </a:buClr>
              <a:buChar char="–"/>
              <a:tabLst>
                <a:tab pos="2356485" algn="l"/>
                <a:tab pos="2357120" algn="l"/>
              </a:tabLst>
            </a:pPr>
            <a:r>
              <a:rPr sz="1400" spc="-5" dirty="0">
                <a:latin typeface="Nimbus Sans L"/>
                <a:cs typeface="Nimbus Sans L"/>
              </a:rPr>
              <a:t>Staffing</a:t>
            </a:r>
            <a:endParaRPr sz="1400">
              <a:latin typeface="Nimbus Sans L"/>
              <a:cs typeface="Nimbus Sans L"/>
            </a:endParaRPr>
          </a:p>
          <a:p>
            <a:pPr marL="2357120" indent="-229870">
              <a:lnSpc>
                <a:spcPct val="100000"/>
              </a:lnSpc>
              <a:spcBef>
                <a:spcPts val="240"/>
              </a:spcBef>
              <a:buClr>
                <a:srgbClr val="23297A"/>
              </a:buClr>
              <a:buChar char="–"/>
              <a:tabLst>
                <a:tab pos="2356485" algn="l"/>
                <a:tab pos="2357120" algn="l"/>
              </a:tabLst>
            </a:pPr>
            <a:r>
              <a:rPr sz="1400" dirty="0">
                <a:latin typeface="Nimbus Sans L"/>
                <a:cs typeface="Nimbus Sans L"/>
              </a:rPr>
              <a:t>Controlling</a:t>
            </a:r>
            <a:endParaRPr sz="1400">
              <a:latin typeface="Nimbus Sans L"/>
              <a:cs typeface="Nimbus Sans 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60059" y="2053589"/>
            <a:ext cx="2865119" cy="1812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9469" y="3968750"/>
            <a:ext cx="6778625" cy="7924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just">
              <a:lnSpc>
                <a:spcPts val="1939"/>
              </a:lnSpc>
              <a:spcBef>
                <a:spcPts val="345"/>
              </a:spcBef>
            </a:pPr>
            <a:r>
              <a:rPr sz="1800" b="1" spc="-5" dirty="0">
                <a:solidFill>
                  <a:srgbClr val="3A4D8B"/>
                </a:solidFill>
                <a:latin typeface="Nimbus Sans L"/>
                <a:cs typeface="Nimbus Sans L"/>
              </a:rPr>
              <a:t>Management </a:t>
            </a:r>
            <a:r>
              <a:rPr sz="1800" b="1" dirty="0">
                <a:solidFill>
                  <a:srgbClr val="3A4D8B"/>
                </a:solidFill>
                <a:latin typeface="Nimbus Sans L"/>
                <a:cs typeface="Nimbus Sans L"/>
              </a:rPr>
              <a:t>is a </a:t>
            </a:r>
            <a:r>
              <a:rPr sz="1800" b="1" spc="-10" dirty="0">
                <a:solidFill>
                  <a:srgbClr val="3A4D8B"/>
                </a:solidFill>
                <a:latin typeface="Nimbus Sans L"/>
                <a:cs typeface="Nimbus Sans L"/>
              </a:rPr>
              <a:t>set </a:t>
            </a:r>
            <a:r>
              <a:rPr sz="1800" b="1" spc="-5" dirty="0">
                <a:solidFill>
                  <a:srgbClr val="3A4D8B"/>
                </a:solidFill>
                <a:latin typeface="Nimbus Sans L"/>
                <a:cs typeface="Nimbus Sans L"/>
              </a:rPr>
              <a:t>of activities directed </a:t>
            </a:r>
            <a:r>
              <a:rPr sz="1800" b="1" spc="-10" dirty="0">
                <a:solidFill>
                  <a:srgbClr val="3A4D8B"/>
                </a:solidFill>
                <a:latin typeface="Nimbus Sans L"/>
                <a:cs typeface="Nimbus Sans L"/>
              </a:rPr>
              <a:t>at </a:t>
            </a:r>
            <a:r>
              <a:rPr sz="1800" b="1" spc="-5" dirty="0">
                <a:solidFill>
                  <a:srgbClr val="3A4D8B"/>
                </a:solidFill>
                <a:latin typeface="Nimbus Sans L"/>
                <a:cs typeface="Nimbus Sans L"/>
              </a:rPr>
              <a:t>an </a:t>
            </a:r>
            <a:r>
              <a:rPr sz="1800" b="1" dirty="0">
                <a:solidFill>
                  <a:srgbClr val="3A4D8B"/>
                </a:solidFill>
                <a:latin typeface="Nimbus Sans L"/>
                <a:cs typeface="Nimbus Sans L"/>
              </a:rPr>
              <a:t>organization's  </a:t>
            </a:r>
            <a:r>
              <a:rPr sz="1800" b="1" spc="-10" dirty="0">
                <a:solidFill>
                  <a:srgbClr val="3A4D8B"/>
                </a:solidFill>
                <a:latin typeface="Nimbus Sans L"/>
                <a:cs typeface="Nimbus Sans L"/>
              </a:rPr>
              <a:t>resources </a:t>
            </a:r>
            <a:r>
              <a:rPr sz="1800" b="1" dirty="0">
                <a:solidFill>
                  <a:srgbClr val="3A4D8B"/>
                </a:solidFill>
                <a:latin typeface="Nimbus Sans L"/>
                <a:cs typeface="Nimbus Sans L"/>
              </a:rPr>
              <a:t>with the </a:t>
            </a:r>
            <a:r>
              <a:rPr sz="1800" b="1" spc="-5" dirty="0">
                <a:solidFill>
                  <a:srgbClr val="3A4D8B"/>
                </a:solidFill>
                <a:latin typeface="Nimbus Sans L"/>
                <a:cs typeface="Nimbus Sans L"/>
              </a:rPr>
              <a:t>aim </a:t>
            </a:r>
            <a:r>
              <a:rPr sz="1800" b="1" dirty="0">
                <a:solidFill>
                  <a:srgbClr val="3A4D8B"/>
                </a:solidFill>
                <a:latin typeface="Nimbus Sans L"/>
                <a:cs typeface="Nimbus Sans L"/>
              </a:rPr>
              <a:t>of </a:t>
            </a:r>
            <a:r>
              <a:rPr sz="1800" b="1" spc="-5" dirty="0">
                <a:solidFill>
                  <a:srgbClr val="3A4D8B"/>
                </a:solidFill>
                <a:latin typeface="Nimbus Sans L"/>
                <a:cs typeface="Nimbus Sans L"/>
              </a:rPr>
              <a:t>achieving organizational goals in an  efficient and effective</a:t>
            </a:r>
            <a:r>
              <a:rPr sz="1800" b="1" spc="10" dirty="0">
                <a:solidFill>
                  <a:srgbClr val="3A4D8B"/>
                </a:solidFill>
                <a:latin typeface="Nimbus Sans L"/>
                <a:cs typeface="Nimbus Sans L"/>
              </a:rPr>
              <a:t> </a:t>
            </a:r>
            <a:r>
              <a:rPr sz="1800" b="1" spc="-5" dirty="0">
                <a:solidFill>
                  <a:srgbClr val="3A4D8B"/>
                </a:solidFill>
                <a:latin typeface="Nimbus Sans L"/>
                <a:cs typeface="Nimbus Sans L"/>
              </a:rPr>
              <a:t>manner.</a:t>
            </a:r>
            <a:endParaRPr sz="1800">
              <a:latin typeface="Nimbus Sans L"/>
              <a:cs typeface="Nimbus Sans 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000" y="4114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757" y="5020"/>
                </a:lnTo>
                <a:lnTo>
                  <a:pt x="106635" y="19327"/>
                </a:lnTo>
                <a:lnTo>
                  <a:pt x="71268" y="41787"/>
                </a:lnTo>
                <a:lnTo>
                  <a:pt x="41787" y="71268"/>
                </a:lnTo>
                <a:lnTo>
                  <a:pt x="19327" y="106635"/>
                </a:lnTo>
                <a:lnTo>
                  <a:pt x="5020" y="146757"/>
                </a:lnTo>
                <a:lnTo>
                  <a:pt x="0" y="190500"/>
                </a:lnTo>
                <a:lnTo>
                  <a:pt x="5020" y="234242"/>
                </a:lnTo>
                <a:lnTo>
                  <a:pt x="19327" y="274364"/>
                </a:lnTo>
                <a:lnTo>
                  <a:pt x="41787" y="309731"/>
                </a:lnTo>
                <a:lnTo>
                  <a:pt x="71268" y="339212"/>
                </a:lnTo>
                <a:lnTo>
                  <a:pt x="106635" y="361672"/>
                </a:lnTo>
                <a:lnTo>
                  <a:pt x="146757" y="375979"/>
                </a:lnTo>
                <a:lnTo>
                  <a:pt x="190500" y="381000"/>
                </a:lnTo>
                <a:lnTo>
                  <a:pt x="234242" y="375979"/>
                </a:lnTo>
                <a:lnTo>
                  <a:pt x="274364" y="361672"/>
                </a:lnTo>
                <a:lnTo>
                  <a:pt x="309731" y="339212"/>
                </a:lnTo>
                <a:lnTo>
                  <a:pt x="339212" y="309731"/>
                </a:lnTo>
                <a:lnTo>
                  <a:pt x="361672" y="274364"/>
                </a:lnTo>
                <a:lnTo>
                  <a:pt x="375979" y="234242"/>
                </a:lnTo>
                <a:lnTo>
                  <a:pt x="381000" y="190500"/>
                </a:lnTo>
                <a:lnTo>
                  <a:pt x="375979" y="146757"/>
                </a:lnTo>
                <a:lnTo>
                  <a:pt x="361672" y="106635"/>
                </a:lnTo>
                <a:lnTo>
                  <a:pt x="339212" y="71268"/>
                </a:lnTo>
                <a:lnTo>
                  <a:pt x="309731" y="41787"/>
                </a:lnTo>
                <a:lnTo>
                  <a:pt x="274364" y="19327"/>
                </a:lnTo>
                <a:lnTo>
                  <a:pt x="234242" y="5020"/>
                </a:lnTo>
                <a:lnTo>
                  <a:pt x="1905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4350" y="410972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Nimbus Sans L"/>
                <a:cs typeface="Nimbus Sans L"/>
              </a:rPr>
              <a:t>4</a:t>
            </a:r>
            <a:endParaRPr sz="2400">
              <a:latin typeface="Nimbus Sans L"/>
              <a:cs typeface="Nimbus Sans 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17259" y="5173979"/>
            <a:ext cx="2451099" cy="1348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09" y="228600"/>
            <a:ext cx="6562725" cy="7315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355"/>
              </a:spcBef>
            </a:pPr>
            <a:r>
              <a:rPr spc="-5" dirty="0">
                <a:solidFill>
                  <a:srgbClr val="23297A"/>
                </a:solidFill>
              </a:rPr>
              <a:t>These definitions when </a:t>
            </a:r>
            <a:r>
              <a:rPr spc="-10" dirty="0">
                <a:solidFill>
                  <a:srgbClr val="23297A"/>
                </a:solidFill>
              </a:rPr>
              <a:t>expanded </a:t>
            </a:r>
            <a:r>
              <a:rPr spc="-5" dirty="0">
                <a:solidFill>
                  <a:srgbClr val="23297A"/>
                </a:solidFill>
              </a:rPr>
              <a:t>have </a:t>
            </a:r>
            <a:r>
              <a:rPr u="heavy" spc="-5" dirty="0">
                <a:solidFill>
                  <a:srgbClr val="23297A"/>
                </a:solidFill>
                <a:uFill>
                  <a:solidFill>
                    <a:srgbClr val="23297A"/>
                  </a:solidFill>
                </a:uFill>
              </a:rPr>
              <a:t>these </a:t>
            </a:r>
            <a:r>
              <a:rPr spc="-5" dirty="0">
                <a:solidFill>
                  <a:srgbClr val="23297A"/>
                </a:solidFill>
              </a:rPr>
              <a:t> implications: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2900">
              <a:lnSpc>
                <a:spcPct val="138500"/>
              </a:lnSpc>
              <a:spcBef>
                <a:spcPts val="100"/>
              </a:spcBef>
              <a:buFont typeface="Nimbus Sans L"/>
              <a:buChar char="•"/>
              <a:tabLst>
                <a:tab pos="356870" algn="l"/>
                <a:tab pos="357505" algn="l"/>
              </a:tabLst>
            </a:pPr>
            <a:r>
              <a:rPr sz="1600" b="1" spc="-10" dirty="0">
                <a:latin typeface="Nimbus Sans L"/>
                <a:cs typeface="Nimbus Sans L"/>
              </a:rPr>
              <a:t>Management </a:t>
            </a:r>
            <a:r>
              <a:rPr sz="1600" b="1" spc="-5" dirty="0">
                <a:latin typeface="Nimbus Sans L"/>
                <a:cs typeface="Nimbus Sans L"/>
              </a:rPr>
              <a:t>is </a:t>
            </a:r>
            <a:r>
              <a:rPr sz="1600" b="1" spc="-10" dirty="0">
                <a:latin typeface="Nimbus Sans L"/>
                <a:cs typeface="Nimbus Sans L"/>
              </a:rPr>
              <a:t>thus </a:t>
            </a:r>
            <a:r>
              <a:rPr sz="1600" b="1" dirty="0">
                <a:latin typeface="Nimbus Sans L"/>
                <a:cs typeface="Nimbus Sans L"/>
              </a:rPr>
              <a:t>a </a:t>
            </a:r>
            <a:r>
              <a:rPr sz="1600" b="1" spc="-10" dirty="0">
                <a:latin typeface="Nimbus Sans L"/>
                <a:cs typeface="Nimbus Sans L"/>
              </a:rPr>
              <a:t>continuous </a:t>
            </a:r>
            <a:r>
              <a:rPr sz="1600" b="1" spc="-5" dirty="0">
                <a:latin typeface="Nimbus Sans L"/>
                <a:cs typeface="Nimbus Sans L"/>
              </a:rPr>
              <a:t>effort aimed at </a:t>
            </a:r>
            <a:r>
              <a:rPr sz="1600" b="1" spc="-10" dirty="0">
                <a:latin typeface="Nimbus Sans L"/>
                <a:cs typeface="Nimbus Sans L"/>
              </a:rPr>
              <a:t>shaping </a:t>
            </a:r>
            <a:r>
              <a:rPr sz="1600" b="1" spc="-5" dirty="0">
                <a:latin typeface="Nimbus Sans L"/>
                <a:cs typeface="Nimbus Sans L"/>
              </a:rPr>
              <a:t>an organization </a:t>
            </a:r>
            <a:r>
              <a:rPr sz="1600" b="1" spc="-10" dirty="0">
                <a:latin typeface="Nimbus Sans L"/>
                <a:cs typeface="Nimbus Sans L"/>
              </a:rPr>
              <a:t>and  contributing </a:t>
            </a:r>
            <a:r>
              <a:rPr sz="1600" b="1" spc="-5" dirty="0">
                <a:latin typeface="Nimbus Sans L"/>
                <a:cs typeface="Nimbus Sans L"/>
              </a:rPr>
              <a:t>to its overall </a:t>
            </a:r>
            <a:r>
              <a:rPr sz="1600" b="1" spc="-10" dirty="0">
                <a:latin typeface="Nimbus Sans L"/>
                <a:cs typeface="Nimbus Sans L"/>
              </a:rPr>
              <a:t>growth.</a:t>
            </a:r>
            <a:endParaRPr sz="1600">
              <a:latin typeface="Nimbus Sans L"/>
              <a:cs typeface="Nimbus Sans L"/>
            </a:endParaRPr>
          </a:p>
          <a:p>
            <a:pPr marL="356870" marR="5080" indent="-342900">
              <a:lnSpc>
                <a:spcPct val="138500"/>
              </a:lnSpc>
              <a:spcBef>
                <a:spcPts val="409"/>
              </a:spcBef>
              <a:buFont typeface="Nimbus Sans L"/>
              <a:buChar char="•"/>
              <a:tabLst>
                <a:tab pos="356870" algn="l"/>
                <a:tab pos="357505" algn="l"/>
              </a:tabLst>
            </a:pPr>
            <a:r>
              <a:rPr sz="1600" b="1" spc="-10" dirty="0">
                <a:latin typeface="Nimbus Sans L"/>
                <a:cs typeface="Nimbus Sans L"/>
              </a:rPr>
              <a:t>The functions </a:t>
            </a:r>
            <a:r>
              <a:rPr sz="1600" b="1" spc="-5" dirty="0">
                <a:latin typeface="Nimbus Sans L"/>
                <a:cs typeface="Nimbus Sans L"/>
              </a:rPr>
              <a:t>of </a:t>
            </a:r>
            <a:r>
              <a:rPr sz="1600" b="1" spc="-10" dirty="0">
                <a:latin typeface="Nimbus Sans L"/>
                <a:cs typeface="Nimbus Sans L"/>
              </a:rPr>
              <a:t>managers include planning, </a:t>
            </a:r>
            <a:r>
              <a:rPr sz="1600" b="1" spc="-5" dirty="0">
                <a:latin typeface="Nimbus Sans L"/>
                <a:cs typeface="Nimbus Sans L"/>
              </a:rPr>
              <a:t>organizing, </a:t>
            </a:r>
            <a:r>
              <a:rPr sz="1600" b="1" spc="-10" dirty="0">
                <a:latin typeface="Nimbus Sans L"/>
                <a:cs typeface="Nimbus Sans L"/>
              </a:rPr>
              <a:t>staffing, </a:t>
            </a:r>
            <a:r>
              <a:rPr sz="1600" b="1" spc="-5" dirty="0">
                <a:latin typeface="Nimbus Sans L"/>
                <a:cs typeface="Nimbus Sans L"/>
              </a:rPr>
              <a:t>leading </a:t>
            </a:r>
            <a:r>
              <a:rPr sz="1600" b="1" spc="-10" dirty="0">
                <a:latin typeface="Nimbus Sans L"/>
                <a:cs typeface="Nimbus Sans L"/>
              </a:rPr>
              <a:t>and  controlling.</a:t>
            </a:r>
            <a:endParaRPr sz="1600">
              <a:latin typeface="Nimbus Sans L"/>
              <a:cs typeface="Nimbus Sans L"/>
            </a:endParaRPr>
          </a:p>
          <a:p>
            <a:pPr marL="356870" indent="-342900">
              <a:lnSpc>
                <a:spcPct val="100000"/>
              </a:lnSpc>
              <a:spcBef>
                <a:spcPts val="1150"/>
              </a:spcBef>
              <a:buFont typeface="Nimbus Sans L"/>
              <a:buChar char="•"/>
              <a:tabLst>
                <a:tab pos="356870" algn="l"/>
                <a:tab pos="357505" algn="l"/>
              </a:tabLst>
            </a:pPr>
            <a:r>
              <a:rPr sz="1600" b="1" spc="-10" dirty="0">
                <a:latin typeface="Nimbus Sans L"/>
                <a:cs typeface="Nimbus Sans L"/>
              </a:rPr>
              <a:t>These functions </a:t>
            </a:r>
            <a:r>
              <a:rPr sz="1600" b="1" spc="-5" dirty="0">
                <a:latin typeface="Nimbus Sans L"/>
                <a:cs typeface="Nimbus Sans L"/>
              </a:rPr>
              <a:t>are essential </a:t>
            </a:r>
            <a:r>
              <a:rPr sz="1600" b="1" spc="-10" dirty="0">
                <a:latin typeface="Nimbus Sans L"/>
                <a:cs typeface="Nimbus Sans L"/>
              </a:rPr>
              <a:t>to </a:t>
            </a:r>
            <a:r>
              <a:rPr sz="1600" b="1" spc="-5" dirty="0">
                <a:latin typeface="Nimbus Sans L"/>
                <a:cs typeface="Nimbus Sans L"/>
              </a:rPr>
              <a:t>any kind </a:t>
            </a:r>
            <a:r>
              <a:rPr sz="1600" b="1" spc="-10" dirty="0">
                <a:latin typeface="Nimbus Sans L"/>
                <a:cs typeface="Nimbus Sans L"/>
              </a:rPr>
              <a:t>of</a:t>
            </a:r>
            <a:r>
              <a:rPr sz="1600" b="1" spc="-5" dirty="0">
                <a:latin typeface="Nimbus Sans L"/>
                <a:cs typeface="Nimbus Sans L"/>
              </a:rPr>
              <a:t> </a:t>
            </a:r>
            <a:r>
              <a:rPr sz="1600" b="1" spc="-10" dirty="0">
                <a:latin typeface="Nimbus Sans L"/>
                <a:cs typeface="Nimbus Sans L"/>
              </a:rPr>
              <a:t>organization.</a:t>
            </a:r>
            <a:endParaRPr sz="1600">
              <a:latin typeface="Nimbus Sans L"/>
              <a:cs typeface="Nimbus Sans L"/>
            </a:endParaRPr>
          </a:p>
          <a:p>
            <a:pPr marL="356870" indent="-342900">
              <a:lnSpc>
                <a:spcPct val="100000"/>
              </a:lnSpc>
              <a:spcBef>
                <a:spcPts val="1140"/>
              </a:spcBef>
              <a:buFont typeface="Nimbus Sans L"/>
              <a:buChar char="•"/>
              <a:tabLst>
                <a:tab pos="356870" algn="l"/>
                <a:tab pos="357505" algn="l"/>
              </a:tabLst>
            </a:pPr>
            <a:r>
              <a:rPr sz="1600" b="1" spc="-5" dirty="0">
                <a:latin typeface="Nimbus Sans L"/>
                <a:cs typeface="Nimbus Sans L"/>
              </a:rPr>
              <a:t>It applies </a:t>
            </a:r>
            <a:r>
              <a:rPr sz="1600" b="1" spc="-10" dirty="0">
                <a:latin typeface="Nimbus Sans L"/>
                <a:cs typeface="Nimbus Sans L"/>
              </a:rPr>
              <a:t>to </a:t>
            </a:r>
            <a:r>
              <a:rPr sz="1600" b="1" spc="-5" dirty="0">
                <a:latin typeface="Nimbus Sans L"/>
                <a:cs typeface="Nimbus Sans L"/>
              </a:rPr>
              <a:t>managers at all hierarchical</a:t>
            </a:r>
            <a:r>
              <a:rPr sz="1600" b="1" spc="5" dirty="0">
                <a:latin typeface="Nimbus Sans L"/>
                <a:cs typeface="Nimbus Sans L"/>
              </a:rPr>
              <a:t> </a:t>
            </a:r>
            <a:r>
              <a:rPr sz="1600" b="1" spc="-5" dirty="0">
                <a:latin typeface="Nimbus Sans L"/>
                <a:cs typeface="Nimbus Sans L"/>
              </a:rPr>
              <a:t>levels.</a:t>
            </a:r>
            <a:endParaRPr sz="1600">
              <a:latin typeface="Nimbus Sans L"/>
              <a:cs typeface="Nimbus Sans L"/>
            </a:endParaRPr>
          </a:p>
          <a:p>
            <a:pPr marL="356870" indent="-342900">
              <a:lnSpc>
                <a:spcPct val="100000"/>
              </a:lnSpc>
              <a:spcBef>
                <a:spcPts val="1150"/>
              </a:spcBef>
              <a:buFont typeface="Nimbus Sans L"/>
              <a:buChar char="•"/>
              <a:tabLst>
                <a:tab pos="356870" algn="l"/>
                <a:tab pos="357505" algn="l"/>
              </a:tabLst>
            </a:pPr>
            <a:r>
              <a:rPr sz="1600" b="1" spc="-10" dirty="0">
                <a:latin typeface="Nimbus Sans L"/>
                <a:cs typeface="Nimbus Sans L"/>
              </a:rPr>
              <a:t>The </a:t>
            </a:r>
            <a:r>
              <a:rPr sz="1600" b="1" spc="-5" dirty="0">
                <a:latin typeface="Nimbus Sans L"/>
                <a:cs typeface="Nimbus Sans L"/>
              </a:rPr>
              <a:t>aim </a:t>
            </a:r>
            <a:r>
              <a:rPr sz="1600" b="1" spc="-10" dirty="0">
                <a:latin typeface="Nimbus Sans L"/>
                <a:cs typeface="Nimbus Sans L"/>
              </a:rPr>
              <a:t>of </a:t>
            </a:r>
            <a:r>
              <a:rPr sz="1600" b="1" spc="-5" dirty="0">
                <a:latin typeface="Nimbus Sans L"/>
                <a:cs typeface="Nimbus Sans L"/>
              </a:rPr>
              <a:t>managers is to increase </a:t>
            </a:r>
            <a:r>
              <a:rPr sz="1600" b="1" spc="-15" dirty="0">
                <a:latin typeface="Nimbus Sans L"/>
                <a:cs typeface="Nimbus Sans L"/>
              </a:rPr>
              <a:t>productivity, </a:t>
            </a:r>
            <a:r>
              <a:rPr sz="1600" b="1" spc="-10" dirty="0">
                <a:latin typeface="Nimbus Sans L"/>
                <a:cs typeface="Nimbus Sans L"/>
              </a:rPr>
              <a:t>effectiveness and</a:t>
            </a:r>
            <a:r>
              <a:rPr sz="1600" b="1" spc="35" dirty="0">
                <a:latin typeface="Nimbus Sans L"/>
                <a:cs typeface="Nimbus Sans L"/>
              </a:rPr>
              <a:t> </a:t>
            </a:r>
            <a:r>
              <a:rPr sz="1600" b="1" spc="-20" dirty="0">
                <a:latin typeface="Nimbus Sans L"/>
                <a:cs typeface="Nimbus Sans L"/>
              </a:rPr>
              <a:t>efficiency.</a:t>
            </a:r>
            <a:endParaRPr sz="1600">
              <a:latin typeface="Nimbus Sans L"/>
              <a:cs typeface="Nimbus Sans L"/>
            </a:endParaRP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09" y="567690"/>
            <a:ext cx="3213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3297A"/>
                </a:solidFill>
              </a:rPr>
              <a:t>Elements </a:t>
            </a:r>
            <a:r>
              <a:rPr spc="-10" dirty="0">
                <a:solidFill>
                  <a:srgbClr val="23297A"/>
                </a:solidFill>
              </a:rPr>
              <a:t>of </a:t>
            </a:r>
            <a:r>
              <a:rPr spc="-5" dirty="0">
                <a:solidFill>
                  <a:srgbClr val="23297A"/>
                </a:solidFill>
              </a:rPr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209" y="1276350"/>
            <a:ext cx="971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3297A"/>
                </a:solidFill>
                <a:latin typeface="Nimbus Sans L"/>
                <a:cs typeface="Nimbus Sans L"/>
              </a:rPr>
              <a:t>•</a:t>
            </a:r>
            <a:endParaRPr sz="1600">
              <a:latin typeface="Nimbus Sans L"/>
              <a:cs typeface="Nimbus Sans 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109" y="1261109"/>
            <a:ext cx="7449184" cy="5562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280"/>
              </a:spcBef>
            </a:pPr>
            <a:r>
              <a:rPr sz="1600" b="1" spc="-5" dirty="0">
                <a:solidFill>
                  <a:srgbClr val="23297A"/>
                </a:solidFill>
                <a:latin typeface="Nimbus Sans L"/>
                <a:cs typeface="Nimbus Sans L"/>
              </a:rPr>
              <a:t>Process </a:t>
            </a:r>
            <a:r>
              <a:rPr sz="1600" b="1" dirty="0">
                <a:solidFill>
                  <a:srgbClr val="23297A"/>
                </a:solidFill>
                <a:latin typeface="Nimbus Sans L"/>
                <a:cs typeface="Nimbus Sans L"/>
              </a:rPr>
              <a:t>- </a:t>
            </a:r>
            <a:r>
              <a:rPr sz="1800" spc="-5" dirty="0">
                <a:latin typeface="Nimbus Sans L"/>
                <a:cs typeface="Nimbus Sans L"/>
              </a:rPr>
              <a:t>represents </a:t>
            </a:r>
            <a:r>
              <a:rPr sz="1800" spc="-10" dirty="0">
                <a:latin typeface="Nimbus Sans L"/>
                <a:cs typeface="Nimbus Sans L"/>
              </a:rPr>
              <a:t>ongoing </a:t>
            </a:r>
            <a:r>
              <a:rPr sz="1800" spc="-5" dirty="0">
                <a:latin typeface="Nimbus Sans L"/>
                <a:cs typeface="Nimbus Sans L"/>
              </a:rPr>
              <a:t>functions </a:t>
            </a:r>
            <a:r>
              <a:rPr sz="1800" spc="-10" dirty="0">
                <a:latin typeface="Nimbus Sans L"/>
                <a:cs typeface="Nimbus Sans L"/>
              </a:rPr>
              <a:t>or </a:t>
            </a:r>
            <a:r>
              <a:rPr sz="1800" spc="-5" dirty="0">
                <a:latin typeface="Nimbus Sans L"/>
                <a:cs typeface="Nimbus Sans L"/>
              </a:rPr>
              <a:t>primary activities </a:t>
            </a:r>
            <a:r>
              <a:rPr sz="1800" spc="-10" dirty="0">
                <a:latin typeface="Nimbus Sans L"/>
                <a:cs typeface="Nimbus Sans L"/>
              </a:rPr>
              <a:t>engaged </a:t>
            </a:r>
            <a:r>
              <a:rPr sz="1800" spc="-5" dirty="0">
                <a:latin typeface="Nimbus Sans L"/>
                <a:cs typeface="Nimbus Sans L"/>
              </a:rPr>
              <a:t>in by  </a:t>
            </a:r>
            <a:r>
              <a:rPr sz="1800" spc="-10" dirty="0">
                <a:latin typeface="Nimbus Sans L"/>
                <a:cs typeface="Nimbus Sans L"/>
              </a:rPr>
              <a:t>managers</a:t>
            </a:r>
            <a:endParaRPr sz="1800">
              <a:latin typeface="Nimbus Sans L"/>
              <a:cs typeface="Nimbus Sans 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809" y="3040379"/>
            <a:ext cx="71755" cy="692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solidFill>
                  <a:srgbClr val="23297A"/>
                </a:solidFill>
                <a:latin typeface="Nimbus Sans L"/>
                <a:cs typeface="Nimbus Sans L"/>
              </a:rPr>
              <a:t>•</a:t>
            </a:r>
            <a:endParaRPr sz="1050">
              <a:latin typeface="Nimbus Sans L"/>
              <a:cs typeface="Nimbus Sans 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050" spc="-5" dirty="0">
                <a:solidFill>
                  <a:srgbClr val="23297A"/>
                </a:solidFill>
                <a:latin typeface="Nimbus Sans L"/>
                <a:cs typeface="Nimbus Sans L"/>
              </a:rPr>
              <a:t>•</a:t>
            </a:r>
            <a:endParaRPr sz="1050">
              <a:latin typeface="Nimbus Sans L"/>
              <a:cs typeface="Nimbus Sans 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050" spc="-5" dirty="0">
                <a:solidFill>
                  <a:srgbClr val="23297A"/>
                </a:solidFill>
                <a:latin typeface="Nimbus Sans L"/>
                <a:cs typeface="Nimbus Sans L"/>
              </a:rPr>
              <a:t>•</a:t>
            </a:r>
            <a:endParaRPr sz="1050">
              <a:latin typeface="Nimbus Sans L"/>
              <a:cs typeface="Nimbus Sans 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740659"/>
            <a:ext cx="6412865" cy="10312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54965" marR="5080" indent="-354965">
              <a:lnSpc>
                <a:spcPct val="104200"/>
              </a:lnSpc>
              <a:spcBef>
                <a:spcPts val="20"/>
              </a:spcBef>
              <a:buFont typeface="Nimbus Sans L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23297A"/>
                </a:solidFill>
                <a:latin typeface="Nimbus Sans L"/>
                <a:cs typeface="Nimbus Sans L"/>
              </a:rPr>
              <a:t>Efficiency </a:t>
            </a:r>
            <a:r>
              <a:rPr sz="1600" b="1" dirty="0">
                <a:solidFill>
                  <a:srgbClr val="23297A"/>
                </a:solidFill>
                <a:latin typeface="Nimbus Sans L"/>
                <a:cs typeface="Nimbus Sans L"/>
              </a:rPr>
              <a:t>- </a:t>
            </a:r>
            <a:r>
              <a:rPr sz="1600" spc="-5" dirty="0">
                <a:latin typeface="Nimbus Sans L"/>
                <a:cs typeface="Nimbus Sans L"/>
              </a:rPr>
              <a:t>getting the most output from the least amount of inputs  “doing things</a:t>
            </a:r>
            <a:r>
              <a:rPr sz="1600" spc="-10" dirty="0">
                <a:latin typeface="Nimbus Sans L"/>
                <a:cs typeface="Nimbus Sans L"/>
              </a:rPr>
              <a:t> </a:t>
            </a:r>
            <a:r>
              <a:rPr sz="1600" spc="-5" dirty="0">
                <a:latin typeface="Nimbus Sans L"/>
                <a:cs typeface="Nimbus Sans L"/>
              </a:rPr>
              <a:t>right”</a:t>
            </a:r>
            <a:endParaRPr sz="1600">
              <a:latin typeface="Nimbus Sans L"/>
              <a:cs typeface="Nimbus Sans L"/>
            </a:endParaRPr>
          </a:p>
          <a:p>
            <a:pPr marL="469900" marR="3096895">
              <a:lnSpc>
                <a:spcPct val="104200"/>
              </a:lnSpc>
            </a:pPr>
            <a:r>
              <a:rPr sz="1600" spc="-5" dirty="0">
                <a:latin typeface="Nimbus Sans L"/>
                <a:cs typeface="Nimbus Sans L"/>
              </a:rPr>
              <a:t>concerned with </a:t>
            </a:r>
            <a:r>
              <a:rPr sz="1600" spc="-10" dirty="0">
                <a:latin typeface="Nimbus Sans L"/>
                <a:cs typeface="Nimbus Sans L"/>
              </a:rPr>
              <a:t>means  </a:t>
            </a:r>
            <a:r>
              <a:rPr sz="1600" spc="-5" dirty="0">
                <a:latin typeface="Nimbus Sans L"/>
                <a:cs typeface="Nimbus Sans L"/>
              </a:rPr>
              <a:t>Achieving </a:t>
            </a:r>
            <a:r>
              <a:rPr sz="1600" dirty="0">
                <a:latin typeface="Nimbus Sans L"/>
                <a:cs typeface="Nimbus Sans L"/>
              </a:rPr>
              <a:t>the </a:t>
            </a:r>
            <a:r>
              <a:rPr sz="1600" spc="-5" dirty="0">
                <a:latin typeface="Nimbus Sans L"/>
                <a:cs typeface="Nimbus Sans L"/>
              </a:rPr>
              <a:t>objectives </a:t>
            </a:r>
            <a:r>
              <a:rPr sz="1600" dirty="0">
                <a:latin typeface="Nimbus Sans L"/>
                <a:cs typeface="Nimbus Sans L"/>
              </a:rPr>
              <a:t>in</a:t>
            </a:r>
            <a:r>
              <a:rPr sz="1600" spc="-50" dirty="0">
                <a:latin typeface="Nimbus Sans L"/>
                <a:cs typeface="Nimbus Sans L"/>
              </a:rPr>
              <a:t> </a:t>
            </a:r>
            <a:r>
              <a:rPr sz="1600" dirty="0">
                <a:latin typeface="Nimbus Sans L"/>
                <a:cs typeface="Nimbus Sans L"/>
              </a:rPr>
              <a:t>time</a:t>
            </a:r>
            <a:endParaRPr sz="1600">
              <a:latin typeface="Nimbus Sans L"/>
              <a:cs typeface="Nimbus Sans 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809" y="5071109"/>
            <a:ext cx="71755" cy="6908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solidFill>
                  <a:srgbClr val="23297A"/>
                </a:solidFill>
                <a:latin typeface="Nimbus Sans L"/>
                <a:cs typeface="Nimbus Sans L"/>
              </a:rPr>
              <a:t>•</a:t>
            </a:r>
            <a:endParaRPr sz="1050">
              <a:latin typeface="Nimbus Sans L"/>
              <a:cs typeface="Nimbus Sans 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050" spc="-5" dirty="0">
                <a:solidFill>
                  <a:srgbClr val="23297A"/>
                </a:solidFill>
                <a:latin typeface="Nimbus Sans L"/>
                <a:cs typeface="Nimbus Sans L"/>
              </a:rPr>
              <a:t>•</a:t>
            </a:r>
            <a:endParaRPr sz="1050">
              <a:latin typeface="Nimbus Sans L"/>
              <a:cs typeface="Nimbus Sans 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050" spc="-5" dirty="0">
                <a:solidFill>
                  <a:srgbClr val="23297A"/>
                </a:solidFill>
                <a:latin typeface="Nimbus Sans L"/>
                <a:cs typeface="Nimbus Sans L"/>
              </a:rPr>
              <a:t>•</a:t>
            </a:r>
            <a:endParaRPr sz="1050">
              <a:latin typeface="Nimbus Sans L"/>
              <a:cs typeface="Nimbus Sans 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4771390"/>
            <a:ext cx="7332345" cy="1029969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54965" marR="5080" indent="-354965">
              <a:lnSpc>
                <a:spcPct val="104200"/>
              </a:lnSpc>
              <a:spcBef>
                <a:spcPts val="20"/>
              </a:spcBef>
              <a:buFont typeface="Nimbus Sans L"/>
              <a:buChar char="•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23297A"/>
                </a:solidFill>
                <a:latin typeface="Nimbus Sans L"/>
                <a:cs typeface="Nimbus Sans L"/>
              </a:rPr>
              <a:t>Effectiveness </a:t>
            </a:r>
            <a:r>
              <a:rPr sz="1600" b="1" dirty="0">
                <a:solidFill>
                  <a:srgbClr val="23297A"/>
                </a:solidFill>
                <a:latin typeface="Nimbus Sans L"/>
                <a:cs typeface="Nimbus Sans L"/>
              </a:rPr>
              <a:t>- </a:t>
            </a:r>
            <a:r>
              <a:rPr sz="1600" spc="-5" dirty="0">
                <a:latin typeface="Nimbus Sans L"/>
                <a:cs typeface="Nimbus Sans L"/>
              </a:rPr>
              <a:t>completing activities </a:t>
            </a:r>
            <a:r>
              <a:rPr sz="1600" dirty="0">
                <a:latin typeface="Nimbus Sans L"/>
                <a:cs typeface="Nimbus Sans L"/>
              </a:rPr>
              <a:t>so </a:t>
            </a:r>
            <a:r>
              <a:rPr sz="1600" spc="-5" dirty="0">
                <a:latin typeface="Nimbus Sans L"/>
                <a:cs typeface="Nimbus Sans L"/>
              </a:rPr>
              <a:t>that organizational goals are attained  “doing </a:t>
            </a:r>
            <a:r>
              <a:rPr sz="1600" dirty="0">
                <a:latin typeface="Nimbus Sans L"/>
                <a:cs typeface="Nimbus Sans L"/>
              </a:rPr>
              <a:t>the </a:t>
            </a:r>
            <a:r>
              <a:rPr sz="1600" spc="-5" dirty="0">
                <a:latin typeface="Nimbus Sans L"/>
                <a:cs typeface="Nimbus Sans L"/>
              </a:rPr>
              <a:t>right</a:t>
            </a:r>
            <a:r>
              <a:rPr sz="1600" spc="-15" dirty="0">
                <a:latin typeface="Nimbus Sans L"/>
                <a:cs typeface="Nimbus Sans L"/>
              </a:rPr>
              <a:t> </a:t>
            </a:r>
            <a:r>
              <a:rPr sz="1600" spc="-5" dirty="0">
                <a:latin typeface="Nimbus Sans L"/>
                <a:cs typeface="Nimbus Sans L"/>
              </a:rPr>
              <a:t>things”</a:t>
            </a:r>
            <a:endParaRPr sz="1600">
              <a:latin typeface="Nimbus Sans L"/>
              <a:cs typeface="Nimbus Sans L"/>
            </a:endParaRPr>
          </a:p>
          <a:p>
            <a:pPr marL="469900">
              <a:lnSpc>
                <a:spcPct val="100000"/>
              </a:lnSpc>
              <a:spcBef>
                <a:spcPts val="80"/>
              </a:spcBef>
            </a:pPr>
            <a:r>
              <a:rPr sz="1600" spc="-5" dirty="0">
                <a:latin typeface="Nimbus Sans L"/>
                <a:cs typeface="Nimbus Sans L"/>
              </a:rPr>
              <a:t>concerned with</a:t>
            </a:r>
            <a:r>
              <a:rPr sz="1600" spc="-10" dirty="0">
                <a:latin typeface="Nimbus Sans L"/>
                <a:cs typeface="Nimbus Sans L"/>
              </a:rPr>
              <a:t> ends</a:t>
            </a:r>
            <a:endParaRPr sz="1600">
              <a:latin typeface="Nimbus Sans L"/>
              <a:cs typeface="Nimbus Sans L"/>
            </a:endParaRPr>
          </a:p>
          <a:p>
            <a:pPr marL="469900">
              <a:lnSpc>
                <a:spcPct val="100000"/>
              </a:lnSpc>
              <a:spcBef>
                <a:spcPts val="70"/>
              </a:spcBef>
            </a:pPr>
            <a:r>
              <a:rPr sz="1600" spc="-5" dirty="0">
                <a:latin typeface="Nimbus Sans L"/>
                <a:cs typeface="Nimbus Sans L"/>
              </a:rPr>
              <a:t>Achieving </a:t>
            </a:r>
            <a:r>
              <a:rPr sz="1600" dirty="0">
                <a:latin typeface="Nimbus Sans L"/>
                <a:cs typeface="Nimbus Sans L"/>
              </a:rPr>
              <a:t>the </a:t>
            </a:r>
            <a:r>
              <a:rPr sz="1600" spc="-5" dirty="0">
                <a:latin typeface="Nimbus Sans L"/>
                <a:cs typeface="Nimbus Sans L"/>
              </a:rPr>
              <a:t>objectives on</a:t>
            </a:r>
            <a:r>
              <a:rPr sz="1600" spc="-15" dirty="0">
                <a:latin typeface="Nimbus Sans L"/>
                <a:cs typeface="Nimbus Sans L"/>
              </a:rPr>
              <a:t> </a:t>
            </a:r>
            <a:r>
              <a:rPr sz="1600" spc="-5" dirty="0">
                <a:latin typeface="Nimbus Sans L"/>
                <a:cs typeface="Nimbus Sans L"/>
              </a:rPr>
              <a:t>time</a:t>
            </a:r>
            <a:endParaRPr sz="1600">
              <a:latin typeface="Nimbus Sans L"/>
              <a:cs typeface="Nimbus Sans 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62800" y="1752600"/>
            <a:ext cx="1321307" cy="132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81800" y="5331205"/>
            <a:ext cx="2133600" cy="1298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04050" y="3425190"/>
            <a:ext cx="1689100" cy="12687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1159" y="2840990"/>
            <a:ext cx="873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3297A"/>
                </a:solidFill>
                <a:latin typeface="Nimbus Sans L"/>
                <a:cs typeface="Nimbus Sans L"/>
              </a:rPr>
              <a:t>G</a:t>
            </a:r>
            <a:r>
              <a:rPr sz="2400" b="1" dirty="0">
                <a:solidFill>
                  <a:srgbClr val="23297A"/>
                </a:solidFill>
                <a:latin typeface="Nimbus Sans L"/>
                <a:cs typeface="Nimbus Sans L"/>
              </a:rPr>
              <a:t>o</a:t>
            </a:r>
            <a:r>
              <a:rPr sz="2400" b="1" spc="-10" dirty="0">
                <a:solidFill>
                  <a:srgbClr val="23297A"/>
                </a:solidFill>
                <a:latin typeface="Nimbus Sans L"/>
                <a:cs typeface="Nimbus Sans L"/>
              </a:rPr>
              <a:t>a</a:t>
            </a:r>
            <a:r>
              <a:rPr sz="2400" b="1" spc="-5" dirty="0">
                <a:solidFill>
                  <a:srgbClr val="23297A"/>
                </a:solidFill>
                <a:latin typeface="Nimbus Sans L"/>
                <a:cs typeface="Nimbus Sans L"/>
              </a:rPr>
              <a:t>l</a:t>
            </a:r>
            <a:r>
              <a:rPr sz="2400" b="1" dirty="0">
                <a:solidFill>
                  <a:srgbClr val="23297A"/>
                </a:solidFill>
                <a:latin typeface="Nimbus Sans L"/>
                <a:cs typeface="Nimbus Sans L"/>
              </a:rPr>
              <a:t>s</a:t>
            </a:r>
            <a:endParaRPr sz="2400">
              <a:latin typeface="Nimbus Sans L"/>
              <a:cs typeface="Nimbus Sans 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729" y="3975100"/>
            <a:ext cx="2715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00"/>
              </a:spcBef>
              <a:tabLst>
                <a:tab pos="913765" algn="l"/>
                <a:tab pos="2702560" algn="l"/>
              </a:tabLst>
            </a:pPr>
            <a:r>
              <a:rPr sz="2000" b="1" spc="-5" dirty="0">
                <a:solidFill>
                  <a:srgbClr val="23297A"/>
                </a:solidFill>
                <a:latin typeface="Nimbus Sans L"/>
                <a:cs typeface="Nimbus Sans L"/>
              </a:rPr>
              <a:t>Low	</a:t>
            </a:r>
            <a:r>
              <a:rPr sz="2000" u="sng" spc="-5" dirty="0">
                <a:solidFill>
                  <a:srgbClr val="23297A"/>
                </a:solidFill>
                <a:uFill>
                  <a:solidFill>
                    <a:srgbClr val="000000"/>
                  </a:solidFill>
                </a:uFill>
                <a:latin typeface="DejaVu Serif"/>
                <a:cs typeface="DejaVu Serif"/>
              </a:rPr>
              <a:t> 	</a:t>
            </a:r>
            <a:endParaRPr sz="2000">
              <a:latin typeface="DejaVu Serif"/>
              <a:cs typeface="DejaVu Serif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23297A"/>
                </a:solidFill>
                <a:latin typeface="Nimbus Sans L"/>
                <a:cs typeface="Nimbus Sans L"/>
              </a:rPr>
              <a:t>Waste</a:t>
            </a:r>
            <a:endParaRPr sz="2000">
              <a:latin typeface="Nimbus Sans L"/>
              <a:cs typeface="Nimbus Sans 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9250" y="3975100"/>
            <a:ext cx="13557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354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23297A"/>
                </a:solidFill>
                <a:latin typeface="Nimbus Sans L"/>
                <a:cs typeface="Nimbus Sans L"/>
              </a:rPr>
              <a:t>High  </a:t>
            </a:r>
            <a:r>
              <a:rPr sz="2000" b="1" spc="15" dirty="0">
                <a:solidFill>
                  <a:srgbClr val="23297A"/>
                </a:solidFill>
                <a:latin typeface="Nimbus Sans L"/>
                <a:cs typeface="Nimbus Sans L"/>
              </a:rPr>
              <a:t>A</a:t>
            </a:r>
            <a:r>
              <a:rPr sz="2000" b="1" dirty="0">
                <a:solidFill>
                  <a:srgbClr val="23297A"/>
                </a:solidFill>
                <a:latin typeface="Nimbus Sans L"/>
                <a:cs typeface="Nimbus Sans L"/>
              </a:rPr>
              <a:t>tt</a:t>
            </a:r>
            <a:r>
              <a:rPr sz="2000" b="1" spc="5" dirty="0">
                <a:solidFill>
                  <a:srgbClr val="23297A"/>
                </a:solidFill>
                <a:latin typeface="Nimbus Sans L"/>
                <a:cs typeface="Nimbus Sans L"/>
              </a:rPr>
              <a:t>a</a:t>
            </a:r>
            <a:r>
              <a:rPr sz="2000" b="1" spc="-15" dirty="0">
                <a:solidFill>
                  <a:srgbClr val="23297A"/>
                </a:solidFill>
                <a:latin typeface="Nimbus Sans L"/>
                <a:cs typeface="Nimbus Sans L"/>
              </a:rPr>
              <a:t>i</a:t>
            </a:r>
            <a:r>
              <a:rPr sz="2000" b="1" spc="-5" dirty="0">
                <a:solidFill>
                  <a:srgbClr val="23297A"/>
                </a:solidFill>
                <a:latin typeface="Nimbus Sans L"/>
                <a:cs typeface="Nimbus Sans L"/>
              </a:rPr>
              <a:t>n</a:t>
            </a:r>
            <a:r>
              <a:rPr sz="2000" b="1" dirty="0">
                <a:solidFill>
                  <a:srgbClr val="23297A"/>
                </a:solidFill>
                <a:latin typeface="Nimbus Sans L"/>
                <a:cs typeface="Nimbus Sans L"/>
              </a:rPr>
              <a:t>m</a:t>
            </a:r>
            <a:r>
              <a:rPr sz="2000" b="1" spc="-5" dirty="0">
                <a:solidFill>
                  <a:srgbClr val="23297A"/>
                </a:solidFill>
                <a:latin typeface="Nimbus Sans L"/>
                <a:cs typeface="Nimbus Sans L"/>
              </a:rPr>
              <a:t>e</a:t>
            </a:r>
            <a:r>
              <a:rPr sz="2000" b="1" dirty="0">
                <a:solidFill>
                  <a:srgbClr val="23297A"/>
                </a:solidFill>
                <a:latin typeface="Nimbus Sans L"/>
                <a:cs typeface="Nimbus Sans L"/>
              </a:rPr>
              <a:t>nt</a:t>
            </a:r>
            <a:endParaRPr sz="2000">
              <a:latin typeface="Nimbus Sans L"/>
              <a:cs typeface="Nimbus Sans 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6960" y="1565909"/>
            <a:ext cx="1466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6379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Nimbus Sans L"/>
                <a:cs typeface="Nimbus Sans L"/>
              </a:rPr>
              <a:t>Means  </a:t>
            </a:r>
            <a:r>
              <a:rPr sz="2400" b="1" dirty="0">
                <a:latin typeface="Nimbus Sans L"/>
                <a:cs typeface="Nimbus Sans L"/>
              </a:rPr>
              <a:t>Ef</a:t>
            </a:r>
            <a:r>
              <a:rPr sz="2400" b="1" spc="10" dirty="0">
                <a:latin typeface="Nimbus Sans L"/>
                <a:cs typeface="Nimbus Sans L"/>
              </a:rPr>
              <a:t>f</a:t>
            </a:r>
            <a:r>
              <a:rPr sz="2400" b="1" spc="-5" dirty="0">
                <a:latin typeface="Nimbus Sans L"/>
                <a:cs typeface="Nimbus Sans L"/>
              </a:rPr>
              <a:t>i</a:t>
            </a:r>
            <a:r>
              <a:rPr sz="2400" b="1" spc="-10" dirty="0">
                <a:latin typeface="Nimbus Sans L"/>
                <a:cs typeface="Nimbus Sans L"/>
              </a:rPr>
              <a:t>c</a:t>
            </a:r>
            <a:r>
              <a:rPr sz="2400" b="1" spc="-5" dirty="0">
                <a:latin typeface="Nimbus Sans L"/>
                <a:cs typeface="Nimbus Sans L"/>
              </a:rPr>
              <a:t>i</a:t>
            </a:r>
            <a:r>
              <a:rPr sz="2400" b="1" spc="-10" dirty="0">
                <a:latin typeface="Nimbus Sans L"/>
                <a:cs typeface="Nimbus Sans L"/>
              </a:rPr>
              <a:t>e</a:t>
            </a:r>
            <a:r>
              <a:rPr sz="2400" b="1" dirty="0">
                <a:latin typeface="Nimbus Sans L"/>
                <a:cs typeface="Nimbus Sans L"/>
              </a:rPr>
              <a:t>n</a:t>
            </a:r>
            <a:r>
              <a:rPr sz="2400" b="1" spc="-10" dirty="0">
                <a:latin typeface="Nimbus Sans L"/>
                <a:cs typeface="Nimbus Sans L"/>
              </a:rPr>
              <a:t>c</a:t>
            </a:r>
            <a:r>
              <a:rPr sz="2400" b="1" dirty="0">
                <a:latin typeface="Nimbus Sans L"/>
                <a:cs typeface="Nimbus Sans L"/>
              </a:rPr>
              <a:t>y</a:t>
            </a:r>
            <a:endParaRPr sz="2400">
              <a:latin typeface="Nimbus Sans L"/>
              <a:cs typeface="Nimbus Sans 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6990" y="1565909"/>
            <a:ext cx="19913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1087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Nimbus Sans L"/>
                <a:cs typeface="Nimbus Sans L"/>
              </a:rPr>
              <a:t>Ends  </a:t>
            </a:r>
            <a:r>
              <a:rPr sz="2400" b="1" dirty="0">
                <a:latin typeface="Nimbus Sans L"/>
                <a:cs typeface="Nimbus Sans L"/>
              </a:rPr>
              <a:t>Ef</a:t>
            </a:r>
            <a:r>
              <a:rPr sz="2400" b="1" spc="10" dirty="0">
                <a:latin typeface="Nimbus Sans L"/>
                <a:cs typeface="Nimbus Sans L"/>
              </a:rPr>
              <a:t>f</a:t>
            </a:r>
            <a:r>
              <a:rPr sz="2400" b="1" spc="-10" dirty="0">
                <a:latin typeface="Nimbus Sans L"/>
                <a:cs typeface="Nimbus Sans L"/>
              </a:rPr>
              <a:t>ec</a:t>
            </a:r>
            <a:r>
              <a:rPr sz="2400" b="1" spc="10" dirty="0">
                <a:latin typeface="Nimbus Sans L"/>
                <a:cs typeface="Nimbus Sans L"/>
              </a:rPr>
              <a:t>t</a:t>
            </a:r>
            <a:r>
              <a:rPr sz="2400" b="1" spc="-5" dirty="0">
                <a:latin typeface="Nimbus Sans L"/>
                <a:cs typeface="Nimbus Sans L"/>
              </a:rPr>
              <a:t>i</a:t>
            </a:r>
            <a:r>
              <a:rPr sz="2400" b="1" spc="-10" dirty="0">
                <a:latin typeface="Nimbus Sans L"/>
                <a:cs typeface="Nimbus Sans L"/>
              </a:rPr>
              <a:t>ve</a:t>
            </a:r>
            <a:r>
              <a:rPr sz="2400" b="1" dirty="0">
                <a:latin typeface="Nimbus Sans L"/>
                <a:cs typeface="Nimbus Sans L"/>
              </a:rPr>
              <a:t>n</a:t>
            </a:r>
            <a:r>
              <a:rPr sz="2400" b="1" spc="-10" dirty="0">
                <a:latin typeface="Nimbus Sans L"/>
                <a:cs typeface="Nimbus Sans L"/>
              </a:rPr>
              <a:t>es</a:t>
            </a:r>
            <a:r>
              <a:rPr sz="2400" b="1" dirty="0">
                <a:latin typeface="Nimbus Sans L"/>
                <a:cs typeface="Nimbus Sans L"/>
              </a:rPr>
              <a:t>s</a:t>
            </a:r>
            <a:endParaRPr sz="2400">
              <a:latin typeface="Nimbus Sans L"/>
              <a:cs typeface="Nimbus Sans 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90700" y="2325369"/>
            <a:ext cx="5715000" cy="3427729"/>
          </a:xfrm>
          <a:custGeom>
            <a:avLst/>
            <a:gdLst/>
            <a:ahLst/>
            <a:cxnLst/>
            <a:rect l="l" t="t" r="r" b="b"/>
            <a:pathLst>
              <a:path w="5715000" h="3427729">
                <a:moveTo>
                  <a:pt x="228600" y="3199130"/>
                </a:moveTo>
                <a:lnTo>
                  <a:pt x="152400" y="3199130"/>
                </a:lnTo>
                <a:lnTo>
                  <a:pt x="152400" y="77470"/>
                </a:lnTo>
                <a:lnTo>
                  <a:pt x="76200" y="77470"/>
                </a:lnTo>
                <a:lnTo>
                  <a:pt x="76200" y="3199130"/>
                </a:lnTo>
                <a:lnTo>
                  <a:pt x="0" y="3199130"/>
                </a:lnTo>
                <a:lnTo>
                  <a:pt x="114300" y="3427730"/>
                </a:lnTo>
                <a:lnTo>
                  <a:pt x="228600" y="3199130"/>
                </a:lnTo>
                <a:close/>
              </a:path>
              <a:path w="5715000" h="3427729">
                <a:moveTo>
                  <a:pt x="1804670" y="1935480"/>
                </a:moveTo>
                <a:lnTo>
                  <a:pt x="1728470" y="1973580"/>
                </a:lnTo>
                <a:lnTo>
                  <a:pt x="1804670" y="2011680"/>
                </a:lnTo>
                <a:lnTo>
                  <a:pt x="1804670" y="1935480"/>
                </a:lnTo>
                <a:close/>
              </a:path>
              <a:path w="5715000" h="3427729">
                <a:moveTo>
                  <a:pt x="3561080" y="1973580"/>
                </a:moveTo>
                <a:lnTo>
                  <a:pt x="3484880" y="1935480"/>
                </a:lnTo>
                <a:lnTo>
                  <a:pt x="3484880" y="2011680"/>
                </a:lnTo>
                <a:lnTo>
                  <a:pt x="3561080" y="1973580"/>
                </a:lnTo>
                <a:close/>
              </a:path>
              <a:path w="5715000" h="3427729">
                <a:moveTo>
                  <a:pt x="4352290" y="1549400"/>
                </a:moveTo>
                <a:lnTo>
                  <a:pt x="4321810" y="1549400"/>
                </a:lnTo>
                <a:lnTo>
                  <a:pt x="4321810" y="1285240"/>
                </a:lnTo>
                <a:lnTo>
                  <a:pt x="4320540" y="1283970"/>
                </a:lnTo>
                <a:lnTo>
                  <a:pt x="4320540" y="1281430"/>
                </a:lnTo>
                <a:lnTo>
                  <a:pt x="4318000" y="1278890"/>
                </a:lnTo>
                <a:lnTo>
                  <a:pt x="4315460" y="1278890"/>
                </a:lnTo>
                <a:lnTo>
                  <a:pt x="2851150" y="1278890"/>
                </a:lnTo>
                <a:lnTo>
                  <a:pt x="2851150" y="944880"/>
                </a:lnTo>
                <a:lnTo>
                  <a:pt x="2838450" y="944880"/>
                </a:lnTo>
                <a:lnTo>
                  <a:pt x="2838450" y="1278890"/>
                </a:lnTo>
                <a:lnTo>
                  <a:pt x="1264920" y="1278890"/>
                </a:lnTo>
                <a:lnTo>
                  <a:pt x="1262380" y="1278890"/>
                </a:lnTo>
                <a:lnTo>
                  <a:pt x="1259840" y="1281430"/>
                </a:lnTo>
                <a:lnTo>
                  <a:pt x="1259840" y="1285240"/>
                </a:lnTo>
                <a:lnTo>
                  <a:pt x="1259840" y="1549400"/>
                </a:lnTo>
                <a:lnTo>
                  <a:pt x="1228090" y="1549400"/>
                </a:lnTo>
                <a:lnTo>
                  <a:pt x="1264920" y="1624330"/>
                </a:lnTo>
                <a:lnTo>
                  <a:pt x="1303020" y="1549400"/>
                </a:lnTo>
                <a:lnTo>
                  <a:pt x="1271270" y="1549400"/>
                </a:lnTo>
                <a:lnTo>
                  <a:pt x="1271270" y="1291590"/>
                </a:lnTo>
                <a:lnTo>
                  <a:pt x="2844800" y="1291590"/>
                </a:lnTo>
                <a:lnTo>
                  <a:pt x="4309110" y="1291590"/>
                </a:lnTo>
                <a:lnTo>
                  <a:pt x="4309110" y="1549400"/>
                </a:lnTo>
                <a:lnTo>
                  <a:pt x="4277360" y="1549400"/>
                </a:lnTo>
                <a:lnTo>
                  <a:pt x="4315460" y="1624330"/>
                </a:lnTo>
                <a:lnTo>
                  <a:pt x="4352290" y="1549400"/>
                </a:lnTo>
                <a:close/>
              </a:path>
              <a:path w="5715000" h="3427729">
                <a:moveTo>
                  <a:pt x="5715000" y="228600"/>
                </a:moveTo>
                <a:lnTo>
                  <a:pt x="5600700" y="0"/>
                </a:lnTo>
                <a:lnTo>
                  <a:pt x="5486400" y="228600"/>
                </a:lnTo>
                <a:lnTo>
                  <a:pt x="5562600" y="228600"/>
                </a:lnTo>
                <a:lnTo>
                  <a:pt x="5562600" y="3426460"/>
                </a:lnTo>
                <a:lnTo>
                  <a:pt x="5638800" y="3426460"/>
                </a:lnTo>
                <a:lnTo>
                  <a:pt x="5638800" y="228600"/>
                </a:lnTo>
                <a:lnTo>
                  <a:pt x="57150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0719" y="375920"/>
            <a:ext cx="7782559" cy="816610"/>
          </a:xfrm>
          <a:prstGeom prst="rect">
            <a:avLst/>
          </a:prstGeom>
          <a:solidFill>
            <a:srgbClr val="AFBADD"/>
          </a:solidFill>
          <a:ln w="12579">
            <a:solidFill>
              <a:srgbClr val="000000"/>
            </a:solidFill>
          </a:ln>
        </p:spPr>
        <p:txBody>
          <a:bodyPr vert="horz" wrap="square" lIns="0" tIns="21717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710"/>
              </a:spcBef>
            </a:pPr>
            <a:r>
              <a:rPr sz="3600" spc="-5" dirty="0">
                <a:solidFill>
                  <a:srgbClr val="FFFFFF"/>
                </a:solidFill>
              </a:rPr>
              <a:t>Efficiency and</a:t>
            </a:r>
            <a:r>
              <a:rPr sz="3600" spc="-15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Effectiveness</a:t>
            </a:r>
            <a:endParaRPr sz="36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269930" y="3146939"/>
            <a:ext cx="309245" cy="20224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latin typeface="Nimbus Sans L"/>
                <a:cs typeface="Nimbus Sans L"/>
              </a:rPr>
              <a:t>Resource</a:t>
            </a:r>
            <a:r>
              <a:rPr sz="2000" b="1" spc="-65" dirty="0">
                <a:latin typeface="Nimbus Sans L"/>
                <a:cs typeface="Nimbus Sans L"/>
              </a:rPr>
              <a:t> </a:t>
            </a:r>
            <a:r>
              <a:rPr sz="2000" b="1" dirty="0">
                <a:latin typeface="Nimbus Sans L"/>
                <a:cs typeface="Nimbus Sans L"/>
              </a:rPr>
              <a:t>Usage</a:t>
            </a:r>
            <a:endParaRPr sz="2000">
              <a:latin typeface="Nimbus Sans L"/>
              <a:cs typeface="Nimbus Sans 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05213" y="3054350"/>
            <a:ext cx="309245" cy="19907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latin typeface="Nimbus Sans L"/>
                <a:cs typeface="Nimbus Sans L"/>
              </a:rPr>
              <a:t>Goal</a:t>
            </a:r>
            <a:r>
              <a:rPr sz="2000" b="1" spc="-75" dirty="0">
                <a:latin typeface="Nimbus Sans L"/>
                <a:cs typeface="Nimbus Sans L"/>
              </a:rPr>
              <a:t> </a:t>
            </a:r>
            <a:r>
              <a:rPr sz="2000" b="1" dirty="0">
                <a:latin typeface="Nimbus Sans L"/>
                <a:cs typeface="Nimbus Sans L"/>
              </a:rPr>
              <a:t>Attainment</a:t>
            </a:r>
            <a:endParaRPr sz="2000">
              <a:latin typeface="Nimbus Sans L"/>
              <a:cs typeface="Nimbus Sans 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67369" y="6127750"/>
            <a:ext cx="5194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Nimbus Sans L"/>
                <a:cs typeface="Nimbus Sans L"/>
              </a:rPr>
              <a:t>FOM</a:t>
            </a:r>
            <a:r>
              <a:rPr sz="1000" spc="-80" dirty="0">
                <a:latin typeface="Nimbus Sans L"/>
                <a:cs typeface="Nimbus Sans L"/>
              </a:rPr>
              <a:t> </a:t>
            </a:r>
            <a:r>
              <a:rPr sz="1000" spc="-5" dirty="0">
                <a:latin typeface="Nimbus Sans L"/>
                <a:cs typeface="Nimbus Sans L"/>
              </a:rPr>
              <a:t>1.9</a:t>
            </a:r>
            <a:endParaRPr sz="1000">
              <a:latin typeface="Nimbus Sans L"/>
              <a:cs typeface="Nimbus Sans L"/>
            </a:endParaRP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09" y="567690"/>
            <a:ext cx="4318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3297A"/>
                </a:solidFill>
              </a:rPr>
              <a:t>Management: Science </a:t>
            </a:r>
            <a:r>
              <a:rPr dirty="0">
                <a:solidFill>
                  <a:srgbClr val="23297A"/>
                </a:solidFill>
              </a:rPr>
              <a:t>or</a:t>
            </a:r>
            <a:r>
              <a:rPr spc="-130" dirty="0">
                <a:solidFill>
                  <a:srgbClr val="23297A"/>
                </a:solidFill>
              </a:rPr>
              <a:t> </a:t>
            </a:r>
            <a:r>
              <a:rPr dirty="0">
                <a:solidFill>
                  <a:srgbClr val="23297A"/>
                </a:solidFill>
              </a:rPr>
              <a:t>Art?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0209" y="1184909"/>
            <a:ext cx="7863205" cy="324866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55600" marR="393065" indent="-342900">
              <a:lnSpc>
                <a:spcPct val="93300"/>
              </a:lnSpc>
              <a:spcBef>
                <a:spcPts val="244"/>
              </a:spcBef>
            </a:pPr>
            <a:r>
              <a:rPr sz="1800" b="1" spc="-5" dirty="0">
                <a:latin typeface="Nimbus Sans L"/>
                <a:cs typeface="Nimbus Sans L"/>
              </a:rPr>
              <a:t>Science </a:t>
            </a:r>
            <a:r>
              <a:rPr sz="1800" spc="-5" dirty="0">
                <a:latin typeface="Nimbus Sans L"/>
                <a:cs typeface="Nimbus Sans L"/>
              </a:rPr>
              <a:t>is </a:t>
            </a:r>
            <a:r>
              <a:rPr sz="1800" dirty="0">
                <a:latin typeface="Nimbus Sans L"/>
                <a:cs typeface="Nimbus Sans L"/>
              </a:rPr>
              <a:t>a </a:t>
            </a:r>
            <a:r>
              <a:rPr sz="1800" spc="-5" dirty="0">
                <a:latin typeface="Nimbus Sans L"/>
                <a:cs typeface="Nimbus Sans L"/>
              </a:rPr>
              <a:t>collection </a:t>
            </a:r>
            <a:r>
              <a:rPr sz="1800" spc="-10" dirty="0">
                <a:latin typeface="Nimbus Sans L"/>
                <a:cs typeface="Nimbus Sans L"/>
              </a:rPr>
              <a:t>of </a:t>
            </a:r>
            <a:r>
              <a:rPr sz="1800" spc="-5" dirty="0">
                <a:latin typeface="Nimbus Sans L"/>
                <a:cs typeface="Nimbus Sans L"/>
              </a:rPr>
              <a:t>systematic </a:t>
            </a:r>
            <a:r>
              <a:rPr sz="1800" spc="-10" dirty="0">
                <a:latin typeface="Nimbus Sans L"/>
                <a:cs typeface="Nimbus Sans L"/>
              </a:rPr>
              <a:t>knowledge, </a:t>
            </a:r>
            <a:r>
              <a:rPr sz="1800" spc="-5" dirty="0">
                <a:latin typeface="Nimbus Sans L"/>
                <a:cs typeface="Nimbus Sans L"/>
              </a:rPr>
              <a:t>collection </a:t>
            </a:r>
            <a:r>
              <a:rPr sz="1800" spc="-10" dirty="0">
                <a:latin typeface="Nimbus Sans L"/>
                <a:cs typeface="Nimbus Sans L"/>
              </a:rPr>
              <a:t>of </a:t>
            </a:r>
            <a:r>
              <a:rPr sz="1800" spc="-5" dirty="0">
                <a:latin typeface="Nimbus Sans L"/>
                <a:cs typeface="Nimbus Sans L"/>
              </a:rPr>
              <a:t>truths </a:t>
            </a:r>
            <a:r>
              <a:rPr sz="1800" spc="-10" dirty="0">
                <a:latin typeface="Nimbus Sans L"/>
                <a:cs typeface="Nimbus Sans L"/>
              </a:rPr>
              <a:t>and  </a:t>
            </a:r>
            <a:r>
              <a:rPr sz="1800" spc="-5" dirty="0">
                <a:latin typeface="Nimbus Sans L"/>
                <a:cs typeface="Nimbus Sans L"/>
              </a:rPr>
              <a:t>inferences after </a:t>
            </a:r>
            <a:r>
              <a:rPr sz="1800" spc="-10" dirty="0">
                <a:latin typeface="Nimbus Sans L"/>
                <a:cs typeface="Nimbus Sans L"/>
              </a:rPr>
              <a:t>continuous </a:t>
            </a:r>
            <a:r>
              <a:rPr sz="1800" spc="-5" dirty="0">
                <a:latin typeface="Nimbus Sans L"/>
                <a:cs typeface="Nimbus Sans L"/>
              </a:rPr>
              <a:t>study </a:t>
            </a:r>
            <a:r>
              <a:rPr sz="1800" spc="-10" dirty="0">
                <a:latin typeface="Nimbus Sans L"/>
                <a:cs typeface="Nimbus Sans L"/>
              </a:rPr>
              <a:t>and </a:t>
            </a:r>
            <a:r>
              <a:rPr sz="1800" spc="-5" dirty="0">
                <a:latin typeface="Nimbus Sans L"/>
                <a:cs typeface="Nimbus Sans L"/>
              </a:rPr>
              <a:t>experiments. It </a:t>
            </a:r>
            <a:r>
              <a:rPr sz="1800" spc="-10" dirty="0">
                <a:latin typeface="Nimbus Sans L"/>
                <a:cs typeface="Nimbus Sans L"/>
              </a:rPr>
              <a:t>has </a:t>
            </a:r>
            <a:r>
              <a:rPr sz="1800" spc="-5" dirty="0">
                <a:latin typeface="Nimbus Sans L"/>
                <a:cs typeface="Nimbus Sans L"/>
              </a:rPr>
              <a:t>fundamental  </a:t>
            </a:r>
            <a:r>
              <a:rPr sz="1800" spc="-10" dirty="0">
                <a:latin typeface="Nimbus Sans L"/>
                <a:cs typeface="Nimbus Sans L"/>
              </a:rPr>
              <a:t>principles</a:t>
            </a:r>
            <a:r>
              <a:rPr sz="1800" dirty="0">
                <a:latin typeface="Nimbus Sans L"/>
                <a:cs typeface="Nimbus Sans L"/>
              </a:rPr>
              <a:t> </a:t>
            </a:r>
            <a:r>
              <a:rPr sz="1800" spc="-10" dirty="0">
                <a:latin typeface="Nimbus Sans L"/>
                <a:cs typeface="Nimbus Sans L"/>
              </a:rPr>
              <a:t>discovered.</a:t>
            </a:r>
            <a:endParaRPr sz="1800">
              <a:latin typeface="Nimbus Sans L"/>
              <a:cs typeface="Nimbus Sans 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Nimbus Sans L"/>
              <a:cs typeface="Nimbus Sans L"/>
            </a:endParaRPr>
          </a:p>
          <a:p>
            <a:pPr marL="355600" marR="5080" indent="-342900">
              <a:lnSpc>
                <a:spcPts val="2020"/>
              </a:lnSpc>
              <a:spcBef>
                <a:spcPts val="5"/>
              </a:spcBef>
            </a:pPr>
            <a:r>
              <a:rPr sz="1800" b="1" spc="-10" dirty="0">
                <a:latin typeface="Nimbus Sans L"/>
                <a:cs typeface="Nimbus Sans L"/>
              </a:rPr>
              <a:t>Art </a:t>
            </a:r>
            <a:r>
              <a:rPr sz="1800" spc="-5" dirty="0">
                <a:latin typeface="Nimbus Sans L"/>
                <a:cs typeface="Nimbus Sans L"/>
              </a:rPr>
              <a:t>uses the known rules and </a:t>
            </a:r>
            <a:r>
              <a:rPr sz="1800" spc="-10" dirty="0">
                <a:latin typeface="Nimbus Sans L"/>
                <a:cs typeface="Nimbus Sans L"/>
              </a:rPr>
              <a:t>principles and uses </a:t>
            </a:r>
            <a:r>
              <a:rPr sz="1800" spc="-5" dirty="0">
                <a:latin typeface="Nimbus Sans L"/>
                <a:cs typeface="Nimbus Sans L"/>
              </a:rPr>
              <a:t>the skill, expertise, </a:t>
            </a:r>
            <a:r>
              <a:rPr sz="1800" spc="-10" dirty="0">
                <a:latin typeface="Nimbus Sans L"/>
                <a:cs typeface="Nimbus Sans L"/>
              </a:rPr>
              <a:t>wisdom,  experience </a:t>
            </a:r>
            <a:r>
              <a:rPr sz="1800" dirty="0">
                <a:latin typeface="Nimbus Sans L"/>
                <a:cs typeface="Nimbus Sans L"/>
              </a:rPr>
              <a:t>to </a:t>
            </a:r>
            <a:r>
              <a:rPr sz="1800" spc="-10" dirty="0">
                <a:latin typeface="Nimbus Sans L"/>
                <a:cs typeface="Nimbus Sans L"/>
              </a:rPr>
              <a:t>achieve </a:t>
            </a:r>
            <a:r>
              <a:rPr sz="1800" spc="-5" dirty="0">
                <a:latin typeface="Nimbus Sans L"/>
                <a:cs typeface="Nimbus Sans L"/>
              </a:rPr>
              <a:t>the desired</a:t>
            </a:r>
            <a:r>
              <a:rPr sz="1800" spc="5" dirty="0">
                <a:latin typeface="Nimbus Sans L"/>
                <a:cs typeface="Nimbus Sans L"/>
              </a:rPr>
              <a:t> </a:t>
            </a:r>
            <a:r>
              <a:rPr sz="1800" spc="-5" dirty="0">
                <a:latin typeface="Nimbus Sans L"/>
                <a:cs typeface="Nimbus Sans L"/>
              </a:rPr>
              <a:t>result.</a:t>
            </a:r>
            <a:endParaRPr sz="1800">
              <a:latin typeface="Nimbus Sans L"/>
              <a:cs typeface="Nimbus Sans 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Nimbus Sans L"/>
              <a:cs typeface="Nimbus Sans L"/>
            </a:endParaRPr>
          </a:p>
          <a:p>
            <a:pPr marL="697865" marR="380365" algn="ctr">
              <a:lnSpc>
                <a:spcPct val="100000"/>
              </a:lnSpc>
            </a:pPr>
            <a:r>
              <a:rPr sz="1800" b="1" spc="-5" dirty="0">
                <a:latin typeface="Nimbus Sans L"/>
                <a:cs typeface="Nimbus Sans L"/>
              </a:rPr>
              <a:t>Management has </a:t>
            </a:r>
            <a:r>
              <a:rPr sz="1800" b="1" dirty="0">
                <a:latin typeface="Nimbus Sans L"/>
                <a:cs typeface="Nimbus Sans L"/>
              </a:rPr>
              <a:t>got two </a:t>
            </a:r>
            <a:r>
              <a:rPr sz="1800" b="1" spc="-5" dirty="0">
                <a:latin typeface="Nimbus Sans L"/>
                <a:cs typeface="Nimbus Sans L"/>
              </a:rPr>
              <a:t>faces </a:t>
            </a:r>
            <a:r>
              <a:rPr sz="1800" b="1" dirty="0">
                <a:latin typeface="Nimbus Sans L"/>
                <a:cs typeface="Nimbus Sans L"/>
              </a:rPr>
              <a:t>like a coin; </a:t>
            </a:r>
            <a:r>
              <a:rPr sz="1800" b="1" spc="-5" dirty="0">
                <a:latin typeface="Nimbus Sans L"/>
                <a:cs typeface="Nimbus Sans L"/>
              </a:rPr>
              <a:t>on </a:t>
            </a:r>
            <a:r>
              <a:rPr sz="1800" b="1" dirty="0">
                <a:latin typeface="Nimbus Sans L"/>
                <a:cs typeface="Nimbus Sans L"/>
              </a:rPr>
              <a:t>one </a:t>
            </a:r>
            <a:r>
              <a:rPr sz="1800" b="1" spc="-5" dirty="0">
                <a:latin typeface="Nimbus Sans L"/>
                <a:cs typeface="Nimbus Sans L"/>
              </a:rPr>
              <a:t>side </a:t>
            </a:r>
            <a:r>
              <a:rPr sz="1800" b="1" dirty="0">
                <a:latin typeface="Nimbus Sans L"/>
                <a:cs typeface="Nimbus Sans L"/>
              </a:rPr>
              <a:t>it is </a:t>
            </a:r>
            <a:r>
              <a:rPr sz="1800" b="1" spc="-10" dirty="0">
                <a:latin typeface="Nimbus Sans L"/>
                <a:cs typeface="Nimbus Sans L"/>
              </a:rPr>
              <a:t>art  </a:t>
            </a:r>
            <a:r>
              <a:rPr sz="1800" b="1" spc="-5" dirty="0">
                <a:latin typeface="Nimbus Sans L"/>
                <a:cs typeface="Nimbus Sans L"/>
              </a:rPr>
              <a:t>and on </a:t>
            </a:r>
            <a:r>
              <a:rPr sz="1800" b="1" dirty="0">
                <a:latin typeface="Nimbus Sans L"/>
                <a:cs typeface="Nimbus Sans L"/>
              </a:rPr>
              <a:t>the other </a:t>
            </a:r>
            <a:r>
              <a:rPr sz="1800" b="1" spc="-5" dirty="0">
                <a:latin typeface="Nimbus Sans L"/>
                <a:cs typeface="Nimbus Sans L"/>
              </a:rPr>
              <a:t>it </a:t>
            </a:r>
            <a:r>
              <a:rPr sz="1800" b="1" dirty="0">
                <a:latin typeface="Nimbus Sans L"/>
                <a:cs typeface="Nimbus Sans L"/>
              </a:rPr>
              <a:t>is </a:t>
            </a:r>
            <a:r>
              <a:rPr sz="1800" b="1" spc="-5" dirty="0">
                <a:latin typeface="Nimbus Sans L"/>
                <a:cs typeface="Nimbus Sans L"/>
              </a:rPr>
              <a:t>science. Management has </a:t>
            </a:r>
            <a:r>
              <a:rPr sz="1800" b="1" dirty="0">
                <a:latin typeface="Nimbus Sans L"/>
                <a:cs typeface="Nimbus Sans L"/>
              </a:rPr>
              <a:t>got </a:t>
            </a:r>
            <a:r>
              <a:rPr sz="1800" b="1" spc="-5" dirty="0">
                <a:latin typeface="Nimbus Sans L"/>
                <a:cs typeface="Nimbus Sans L"/>
              </a:rPr>
              <a:t>scientific  principles </a:t>
            </a:r>
            <a:r>
              <a:rPr sz="1800" b="1" dirty="0">
                <a:latin typeface="Nimbus Sans L"/>
                <a:cs typeface="Nimbus Sans L"/>
              </a:rPr>
              <a:t>which constitute the </a:t>
            </a:r>
            <a:r>
              <a:rPr sz="1800" b="1" spc="-5" dirty="0">
                <a:latin typeface="Nimbus Sans L"/>
                <a:cs typeface="Nimbus Sans L"/>
              </a:rPr>
              <a:t>elements of Science and Skills  and talent which are attributes of</a:t>
            </a:r>
            <a:r>
              <a:rPr sz="1800" b="1" spc="30" dirty="0">
                <a:latin typeface="Nimbus Sans L"/>
                <a:cs typeface="Nimbus Sans L"/>
              </a:rPr>
              <a:t> </a:t>
            </a:r>
            <a:r>
              <a:rPr sz="1800" b="1" spc="-10" dirty="0">
                <a:latin typeface="Nimbus Sans L"/>
                <a:cs typeface="Nimbus Sans L"/>
              </a:rPr>
              <a:t>Art.</a:t>
            </a:r>
            <a:endParaRPr sz="1800">
              <a:latin typeface="Nimbus Sans L"/>
              <a:cs typeface="Nimbus Sans 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5557520"/>
            <a:ext cx="7772400" cy="459740"/>
          </a:xfrm>
          <a:prstGeom prst="rect">
            <a:avLst/>
          </a:prstGeom>
          <a:solidFill>
            <a:srgbClr val="1A1E5B"/>
          </a:solidFill>
        </p:spPr>
        <p:txBody>
          <a:bodyPr vert="horz" wrap="square" lIns="0" tIns="46990" rIns="0" bIns="0" rtlCol="0">
            <a:spAutoFit/>
          </a:bodyPr>
          <a:lstStyle/>
          <a:p>
            <a:pPr marR="78105" algn="ctr">
              <a:lnSpc>
                <a:spcPct val="100000"/>
              </a:lnSpc>
              <a:spcBef>
                <a:spcPts val="370"/>
              </a:spcBef>
            </a:pPr>
            <a:r>
              <a:rPr sz="2400" b="1" spc="-5" dirty="0">
                <a:solidFill>
                  <a:srgbClr val="FFFFFF"/>
                </a:solidFill>
                <a:latin typeface="Nimbus Sans L"/>
                <a:cs typeface="Nimbus Sans L"/>
              </a:rPr>
              <a:t>Management </a:t>
            </a:r>
            <a:r>
              <a:rPr sz="2400" b="1" dirty="0">
                <a:solidFill>
                  <a:srgbClr val="FFFFFF"/>
                </a:solidFill>
                <a:latin typeface="Nimbus Sans L"/>
                <a:cs typeface="Nimbus Sans L"/>
              </a:rPr>
              <a:t>is both </a:t>
            </a:r>
            <a:r>
              <a:rPr sz="2400" b="1" spc="-5" dirty="0">
                <a:solidFill>
                  <a:srgbClr val="FFFFFF"/>
                </a:solidFill>
                <a:latin typeface="Nimbus Sans L"/>
                <a:cs typeface="Nimbus Sans L"/>
              </a:rPr>
              <a:t>art </a:t>
            </a:r>
            <a:r>
              <a:rPr sz="2400" b="1" spc="-10" dirty="0">
                <a:solidFill>
                  <a:srgbClr val="FFFFFF"/>
                </a:solidFill>
                <a:latin typeface="Nimbus Sans L"/>
                <a:cs typeface="Nimbus Sans L"/>
              </a:rPr>
              <a:t>and</a:t>
            </a:r>
            <a:r>
              <a:rPr sz="2400" b="1" spc="5" dirty="0">
                <a:solidFill>
                  <a:srgbClr val="FFFFFF"/>
                </a:solidFill>
                <a:latin typeface="Nimbus Sans L"/>
                <a:cs typeface="Nimbus Sans 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Nimbus Sans L"/>
                <a:cs typeface="Nimbus Sans L"/>
              </a:rPr>
              <a:t>science.</a:t>
            </a:r>
            <a:endParaRPr sz="2400">
              <a:latin typeface="Nimbus Sans L"/>
              <a:cs typeface="Nimbus Sans L"/>
            </a:endParaRP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05200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9144000" y="0"/>
                </a:moveTo>
                <a:lnTo>
                  <a:pt x="0" y="0"/>
                </a:lnTo>
                <a:lnTo>
                  <a:pt x="0" y="609600"/>
                </a:lnTo>
                <a:lnTo>
                  <a:pt x="9144000" y="609600"/>
                </a:lnTo>
                <a:close/>
              </a:path>
            </a:pathLst>
          </a:custGeom>
          <a:solidFill>
            <a:srgbClr val="1A1E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9280" y="3614420"/>
            <a:ext cx="3546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Nimbus Sans L"/>
                <a:cs typeface="Nimbus Sans L"/>
              </a:rPr>
              <a:t>Principles of</a:t>
            </a:r>
            <a:r>
              <a:rPr b="0" spc="-65" dirty="0">
                <a:solidFill>
                  <a:srgbClr val="FFFFFF"/>
                </a:solidFill>
                <a:latin typeface="Nimbus Sans L"/>
                <a:cs typeface="Nimbus Sans L"/>
              </a:rPr>
              <a:t> </a:t>
            </a:r>
            <a:r>
              <a:rPr b="0" spc="-5" dirty="0">
                <a:solidFill>
                  <a:srgbClr val="FFFFFF"/>
                </a:solidFill>
                <a:latin typeface="Nimbus Sans L"/>
                <a:cs typeface="Nimbus Sans L"/>
              </a:rPr>
              <a:t>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2042</Words>
  <Application>Microsoft Office PowerPoint</Application>
  <PresentationFormat>On-screen Show (4:3)</PresentationFormat>
  <Paragraphs>303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DejaVu Serif</vt:lpstr>
      <vt:lpstr>Nimbus Roman No9 L</vt:lpstr>
      <vt:lpstr>Nimbus Sans L</vt:lpstr>
      <vt:lpstr>Office Theme</vt:lpstr>
      <vt:lpstr>Definition ,Principles and Basics of Management</vt:lpstr>
      <vt:lpstr>Definition</vt:lpstr>
      <vt:lpstr>Management Defined</vt:lpstr>
      <vt:lpstr>Management Defined Cont’d</vt:lpstr>
      <vt:lpstr>These definitions when expanded have these  implications:</vt:lpstr>
      <vt:lpstr>Elements of definition</vt:lpstr>
      <vt:lpstr>Efficiency and Effectiveness</vt:lpstr>
      <vt:lpstr>Management: Science or Art?</vt:lpstr>
      <vt:lpstr>Principles of Management</vt:lpstr>
      <vt:lpstr>Fayol’s Principles of Management</vt:lpstr>
      <vt:lpstr>14 Principles of Henri Fayol</vt:lpstr>
      <vt:lpstr>14 Principles of Henri Fayol Cont’d</vt:lpstr>
      <vt:lpstr>14 Principles of Henri Fayol Cont’d</vt:lpstr>
      <vt:lpstr>14 Principles of Henri Fayol Cont’d</vt:lpstr>
      <vt:lpstr>14 Principles of Henri Fayol Cont’d</vt:lpstr>
      <vt:lpstr>14 Principles of Henri Fayol Cont’d</vt:lpstr>
      <vt:lpstr>14 Principles of Henri Fayol Cont’d</vt:lpstr>
      <vt:lpstr>PowerPoint Presentation</vt:lpstr>
      <vt:lpstr>Basics of Management</vt:lpstr>
      <vt:lpstr>Organization</vt:lpstr>
      <vt:lpstr>Manager</vt:lpstr>
      <vt:lpstr>Managerial skills</vt:lpstr>
      <vt:lpstr>Managerial skills Cont’d</vt:lpstr>
      <vt:lpstr>Managerial skills Cont’d</vt:lpstr>
      <vt:lpstr>Managerial skills Cont’d</vt:lpstr>
      <vt:lpstr>Skill distribution at various management levels</vt:lpstr>
      <vt:lpstr>Roles of manager Role: a set of expectation for one’s behavior</vt:lpstr>
      <vt:lpstr>Roles of manager Cont’d</vt:lpstr>
      <vt:lpstr>Roles of manager Cont’d</vt:lpstr>
      <vt:lpstr>Roles of manager Cont’d</vt:lpstr>
      <vt:lpstr>Functions of management</vt:lpstr>
      <vt:lpstr>Levels of management</vt:lpstr>
      <vt:lpstr>Levels of management</vt:lpstr>
      <vt:lpstr>Importance of management functions to managers in  each level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AICF11</dc:creator>
  <cp:lastModifiedBy>Parul</cp:lastModifiedBy>
  <cp:revision>1</cp:revision>
  <dcterms:created xsi:type="dcterms:W3CDTF">2020-08-04T05:18:45Z</dcterms:created>
  <dcterms:modified xsi:type="dcterms:W3CDTF">2020-08-19T04:34:28Z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2011-11-03T00:00:00Z</vt:filetime>
  </property>
  <property fmtid="{D5CDD505-2E9C-101B-9397-08002B2CF9AE}" pid="3" name="Creator">
    <vt:lpwstr>Impress</vt:lpwstr>
  </property>
  <property fmtid="{D5CDD505-2E9C-101B-9397-08002B2CF9AE}" pid="4" name="LastSaved">
    <vt:filetime>2011-11-03T00:00:00Z</vt:filetime>
  </property>
</Properties>
</file>