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84" r:id="rId8"/>
    <p:sldId id="261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71" r:id="rId18"/>
    <p:sldId id="273" r:id="rId19"/>
    <p:sldId id="285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4" r:id="rId38"/>
    <p:sldId id="297" r:id="rId39"/>
    <p:sldId id="29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82B9-5CAA-459E-81DE-6A2A2EF5A84B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38E8-1182-4CCD-BD9B-CA525D13E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3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82B9-5CAA-459E-81DE-6A2A2EF5A84B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38E8-1182-4CCD-BD9B-CA525D13E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5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82B9-5CAA-459E-81DE-6A2A2EF5A84B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38E8-1182-4CCD-BD9B-CA525D13E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82B9-5CAA-459E-81DE-6A2A2EF5A84B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38E8-1182-4CCD-BD9B-CA525D13E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22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82B9-5CAA-459E-81DE-6A2A2EF5A84B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38E8-1182-4CCD-BD9B-CA525D13E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4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82B9-5CAA-459E-81DE-6A2A2EF5A84B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38E8-1182-4CCD-BD9B-CA525D13E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96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82B9-5CAA-459E-81DE-6A2A2EF5A84B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38E8-1182-4CCD-BD9B-CA525D13E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88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82B9-5CAA-459E-81DE-6A2A2EF5A84B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38E8-1182-4CCD-BD9B-CA525D13E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45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82B9-5CAA-459E-81DE-6A2A2EF5A84B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38E8-1182-4CCD-BD9B-CA525D13E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2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82B9-5CAA-459E-81DE-6A2A2EF5A84B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38E8-1182-4CCD-BD9B-CA525D13E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44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82B9-5CAA-459E-81DE-6A2A2EF5A84B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38E8-1182-4CCD-BD9B-CA525D13E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4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82B9-5CAA-459E-81DE-6A2A2EF5A84B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D38E8-1182-4CCD-BD9B-CA525D13E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4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Variable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Probability Distributions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9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4018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9854"/>
            <a:ext cx="10515600" cy="541710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e.g. A tray of electronics components contains nine good components and three defective components. If two components are selected at random, what is the expected number of defective components?</a:t>
            </a:r>
          </a:p>
          <a:p>
            <a:pPr marL="0" indent="0" algn="just">
              <a:buNone/>
            </a:pPr>
            <a:r>
              <a:rPr lang="en-US" dirty="0" smtClean="0"/>
              <a:t>Solution: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 P(0)= 12/22, P(1) = 9/22, P(2) = 1/22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E(X)= ½ </a:t>
            </a:r>
          </a:p>
          <a:p>
            <a:pPr marL="0" indent="0" algn="just">
              <a:buNone/>
            </a:pPr>
            <a:r>
              <a:rPr lang="en-US" dirty="0" smtClean="0"/>
              <a:t>(i.e. if a large number of selections are made, average ½ each time we expect to get no defective a little less then half time and either one or two the rest of the time, but the average will be one half)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46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Discrete Probability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Bernoulli Experiment which leads to Binomial Distribution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sz="2800" dirty="0" smtClean="0"/>
              <a:t>Poisson Distribution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762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Trial 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Problems involved repeated trials of an experiment with only two possible outcomes are called Bernoulli trial experiments. </a:t>
            </a:r>
            <a:endParaRPr lang="en-US" dirty="0"/>
          </a:p>
          <a:p>
            <a:pPr algn="just"/>
            <a:r>
              <a:rPr lang="en-US" dirty="0" smtClean="0"/>
              <a:t>Properties: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experiment is repeated a fixed number of times (n times)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Each trial has only two possible outcomes: success and failure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probability of success remains the same for each trial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trials are independent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We are interested only in the total number of success (in any order)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19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a Bernoulli Experiment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Given a Bernoulli experiment and n independent repeated trials,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p: probability of success in single trial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	q: probability of failure in single trial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Then the probability of x success in n trial is,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10040"/>
              </p:ext>
            </p:extLst>
          </p:nvPr>
        </p:nvGraphicFramePr>
        <p:xfrm>
          <a:off x="4378817" y="4821528"/>
          <a:ext cx="3103808" cy="651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Equation" r:id="rId3" imgW="1180800" imgH="228600" progId="Equation.DSMT4">
                  <p:embed/>
                </p:oleObj>
              </mc:Choice>
              <mc:Fallback>
                <p:oleObj name="Equation" r:id="rId3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8817" y="4821528"/>
                        <a:ext cx="3103808" cy="651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2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Consider, Bernoulli experiment with probability distribution function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for which the probabilities are the successive terms in the binomial expansion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hence it is called Binomial Distribution.</a:t>
            </a:r>
          </a:p>
          <a:p>
            <a:pPr algn="just"/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066944"/>
              </p:ext>
            </p:extLst>
          </p:nvPr>
        </p:nvGraphicFramePr>
        <p:xfrm>
          <a:off x="4391696" y="2400300"/>
          <a:ext cx="3103808" cy="651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" name="Equation" r:id="rId3" imgW="1180800" imgH="228600" progId="Equation.DSMT4">
                  <p:embed/>
                </p:oleObj>
              </mc:Choice>
              <mc:Fallback>
                <p:oleObj name="Equation" r:id="rId3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1696" y="2400300"/>
                        <a:ext cx="3103808" cy="651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013701"/>
              </p:ext>
            </p:extLst>
          </p:nvPr>
        </p:nvGraphicFramePr>
        <p:xfrm>
          <a:off x="1468192" y="4373328"/>
          <a:ext cx="8603087" cy="597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6" name="Equation" r:id="rId5" imgW="3276360" imgH="241200" progId="Equation.DSMT4">
                  <p:embed/>
                </p:oleObj>
              </mc:Choice>
              <mc:Fallback>
                <p:oleObj name="Equation" r:id="rId5" imgW="3276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8192" y="4373328"/>
                        <a:ext cx="8603087" cy="597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1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Mean, Variance and Standard Deviation</a:t>
            </a:r>
            <a:br>
              <a:rPr lang="en-US" dirty="0" smtClean="0"/>
            </a:br>
            <a:r>
              <a:rPr lang="en-US" dirty="0" smtClean="0"/>
              <a:t>(Binomial Distribution)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Mean</a:t>
            </a:r>
          </a:p>
          <a:p>
            <a:endParaRPr lang="en-US" dirty="0" smtClean="0"/>
          </a:p>
          <a:p>
            <a:r>
              <a:rPr lang="en-US" dirty="0" smtClean="0"/>
              <a:t>Variance</a:t>
            </a:r>
          </a:p>
          <a:p>
            <a:endParaRPr lang="en-US" dirty="0" smtClean="0"/>
          </a:p>
          <a:p>
            <a:r>
              <a:rPr lang="en-US" dirty="0" smtClean="0"/>
              <a:t>Standard Deviation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972222"/>
              </p:ext>
            </p:extLst>
          </p:nvPr>
        </p:nvGraphicFramePr>
        <p:xfrm>
          <a:off x="4700789" y="1906072"/>
          <a:ext cx="2318197" cy="248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Equation" r:id="rId3" imgW="647640" imgH="1143000" progId="Equation.DSMT4">
                  <p:embed/>
                </p:oleObj>
              </mc:Choice>
              <mc:Fallback>
                <p:oleObj name="Equation" r:id="rId3" imgW="64764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0789" y="1906072"/>
                        <a:ext cx="2318197" cy="2485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654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514350" indent="-514350" algn="just">
              <a:buAutoNum type="arabicPeriod"/>
            </a:pPr>
            <a:r>
              <a:rPr lang="en-US" sz="8600" dirty="0" smtClean="0"/>
              <a:t>An expert claims that he can distinguish between a cup of instant coffee and a cup of percolator coffee 75% of the time. It is agreed that his claim will be accepted if he correctly identifies at least 5 of the 6 cups. Find his chances of having the claim </a:t>
            </a:r>
            <a:endParaRPr lang="en-US" sz="8600" dirty="0"/>
          </a:p>
          <a:p>
            <a:pPr marL="0" indent="0" algn="just">
              <a:buNone/>
            </a:pPr>
            <a:r>
              <a:rPr lang="en-US" sz="8600" dirty="0"/>
              <a:t>	</a:t>
            </a:r>
            <a:r>
              <a:rPr lang="en-US" sz="8600" dirty="0" smtClean="0"/>
              <a:t>(</a:t>
            </a:r>
            <a:r>
              <a:rPr lang="en-US" sz="8600" dirty="0" err="1" smtClean="0"/>
              <a:t>i</a:t>
            </a:r>
            <a:r>
              <a:rPr lang="en-US" sz="8600" dirty="0" smtClean="0"/>
              <a:t>) accepted (ii) rejected, when he does have the ability he claims.</a:t>
            </a:r>
          </a:p>
          <a:p>
            <a:pPr marL="0" indent="0" algn="just">
              <a:buNone/>
            </a:pPr>
            <a:r>
              <a:rPr lang="en-US" sz="8600" dirty="0" smtClean="0"/>
              <a:t>Solution:</a:t>
            </a:r>
          </a:p>
          <a:p>
            <a:pPr marL="0" indent="0" algn="just">
              <a:buNone/>
            </a:pPr>
            <a:r>
              <a:rPr lang="en-US" sz="8600" dirty="0" smtClean="0"/>
              <a:t>p: the probability of a correct distinction between a cup of instant coffee and a cup of percolator coffee</a:t>
            </a:r>
          </a:p>
          <a:p>
            <a:pPr marL="0" indent="0" algn="just">
              <a:buNone/>
            </a:pPr>
            <a:endParaRPr lang="en-US" sz="8600" dirty="0"/>
          </a:p>
          <a:p>
            <a:pPr marL="0" indent="0" algn="ctr">
              <a:buNone/>
            </a:pPr>
            <a:r>
              <a:rPr lang="en-US" sz="8600" dirty="0" smtClean="0"/>
              <a:t> p =   75/100=3/4, q = ¼ </a:t>
            </a:r>
            <a:endParaRPr lang="en-US" sz="8600" dirty="0"/>
          </a:p>
          <a:p>
            <a:pPr marL="0" indent="0" algn="just">
              <a:buNone/>
            </a:pPr>
            <a:r>
              <a:rPr lang="en-US" sz="8600" dirty="0" smtClean="0"/>
              <a:t>X: random variable defined as number of tomes correct distinctions</a:t>
            </a:r>
          </a:p>
          <a:p>
            <a:pPr marL="0" indent="0" algn="just">
              <a:buNone/>
            </a:pPr>
            <a:endParaRPr lang="en-US" sz="8600" dirty="0"/>
          </a:p>
          <a:p>
            <a:pPr marL="0" indent="0" algn="just">
              <a:buNone/>
            </a:pPr>
            <a:endParaRPr lang="en-US" sz="8600" dirty="0" smtClean="0"/>
          </a:p>
          <a:p>
            <a:pPr marL="0" indent="0" algn="ctr">
              <a:buNone/>
            </a:pPr>
            <a:endParaRPr lang="en-US" sz="8600" dirty="0" smtClean="0"/>
          </a:p>
          <a:p>
            <a:pPr marL="0" indent="0" algn="ctr">
              <a:buNone/>
            </a:pPr>
            <a:r>
              <a:rPr lang="en-US" sz="8600" dirty="0" smtClean="0"/>
              <a:t>(</a:t>
            </a:r>
            <a:r>
              <a:rPr lang="en-US" sz="8600" dirty="0" err="1" smtClean="0"/>
              <a:t>i</a:t>
            </a:r>
            <a:r>
              <a:rPr lang="en-US" sz="8600" dirty="0" smtClean="0"/>
              <a:t>) P(X&gt;=5)=  0.534, (ii) P(X&lt;=4)=1-P(X&gt;=5)=0.466</a:t>
            </a:r>
          </a:p>
          <a:p>
            <a:pPr marL="0" indent="0" algn="just">
              <a:buNone/>
            </a:pPr>
            <a:r>
              <a:rPr lang="en-US" sz="8600" dirty="0"/>
              <a:t> </a:t>
            </a:r>
            <a:r>
              <a:rPr lang="en-US" sz="8600" dirty="0" smtClean="0"/>
              <a:t>                                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marL="3657600" lvl="8" indent="0" algn="just">
              <a:buNone/>
            </a:pPr>
            <a:r>
              <a:rPr lang="en-US" dirty="0" smtClean="0"/>
              <a:t>                                                                                                  Conti…</a:t>
            </a:r>
            <a:endParaRPr lang="en-US" dirty="0"/>
          </a:p>
          <a:p>
            <a:pPr algn="just"/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703773"/>
              </p:ext>
            </p:extLst>
          </p:nvPr>
        </p:nvGraphicFramePr>
        <p:xfrm>
          <a:off x="2903896" y="4805676"/>
          <a:ext cx="70342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3" imgW="3022560" imgH="228600" progId="Equation.DSMT4">
                  <p:embed/>
                </p:oleObj>
              </mc:Choice>
              <mc:Fallback>
                <p:oleObj name="Equation" r:id="rId3" imgW="3022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3896" y="4805676"/>
                        <a:ext cx="7034212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84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176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3398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2.</a:t>
            </a:r>
          </a:p>
          <a:p>
            <a:pPr marL="0" indent="0" algn="just">
              <a:buNone/>
            </a:pPr>
            <a:r>
              <a:rPr lang="en-US" sz="2400" dirty="0" smtClean="0"/>
              <a:t> A multiple choice test consists of 8 questions with 3 answers to each question. A student answers each questions by rolling a balanced die and checking the first answer if he </a:t>
            </a:r>
            <a:r>
              <a:rPr lang="en-US" sz="2400" dirty="0"/>
              <a:t>g</a:t>
            </a:r>
            <a:r>
              <a:rPr lang="en-US" sz="2400" dirty="0" smtClean="0"/>
              <a:t>ets 1 or 2, the second answer if he gets 3 or 4 and the third answer if he gets 5 or 6. To get a distinction, the student must secure at least 75% correct answers. If there is no negative marking, what is the probability that the student secures a distinction?</a:t>
            </a:r>
          </a:p>
          <a:p>
            <a:pPr marL="0" indent="0" algn="just">
              <a:buNone/>
            </a:pPr>
            <a:r>
              <a:rPr lang="en-US" sz="2400" dirty="0" smtClean="0"/>
              <a:t>Solution: </a:t>
            </a:r>
          </a:p>
          <a:p>
            <a:pPr marL="0" indent="0" algn="just">
              <a:buNone/>
            </a:pPr>
            <a:r>
              <a:rPr lang="en-US" sz="2400" dirty="0" smtClean="0"/>
              <a:t>p: the probability of getting an answer to a question correctly=1/3</a:t>
            </a:r>
          </a:p>
          <a:p>
            <a:pPr marL="0" indent="0" algn="just">
              <a:buNone/>
            </a:pPr>
            <a:r>
              <a:rPr lang="en-US" sz="2400" dirty="0" smtClean="0"/>
              <a:t>X: random variable, getting x correct answers: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For getting distinction (</a:t>
            </a:r>
            <a:r>
              <a:rPr lang="en-US" sz="2400" b="1" dirty="0" smtClean="0"/>
              <a:t>6 out of 8 must be correct answer</a:t>
            </a:r>
            <a:r>
              <a:rPr lang="en-US" sz="2400" dirty="0" smtClean="0"/>
              <a:t>),</a:t>
            </a:r>
          </a:p>
          <a:p>
            <a:pPr marL="0" indent="0" algn="ctr">
              <a:buNone/>
            </a:pPr>
            <a:r>
              <a:rPr lang="en-US" sz="2400" dirty="0" smtClean="0"/>
              <a:t>P(X&gt;=6)= 0.0197</a:t>
            </a: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</a:t>
            </a:r>
            <a:endParaRPr lang="en-IN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747564"/>
              </p:ext>
            </p:extLst>
          </p:nvPr>
        </p:nvGraphicFramePr>
        <p:xfrm>
          <a:off x="2070789" y="4741769"/>
          <a:ext cx="759618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Equation" r:id="rId3" imgW="3263760" imgH="228600" progId="Equation.DSMT4">
                  <p:embed/>
                </p:oleObj>
              </mc:Choice>
              <mc:Fallback>
                <p:oleObj name="Equation" r:id="rId3" imgW="326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0789" y="4741769"/>
                        <a:ext cx="7596188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2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13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2260"/>
            <a:ext cx="10515600" cy="56347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3. An irregular six-faced die is thrown and the probability that in 10 throws it will give five even numbers is twice the </a:t>
            </a:r>
            <a:r>
              <a:rPr lang="en-US" dirty="0" err="1" smtClean="0"/>
              <a:t>probabilitty</a:t>
            </a:r>
            <a:r>
              <a:rPr lang="en-US" dirty="0" smtClean="0"/>
              <a:t> that it will give four even numbers. How many times in 10,000 sets of 10 throws each, would you expect it to give </a:t>
            </a:r>
            <a:r>
              <a:rPr lang="en-US" b="1" dirty="0" smtClean="0"/>
              <a:t>no even num</a:t>
            </a:r>
            <a:r>
              <a:rPr lang="en-US" dirty="0" smtClean="0"/>
              <a:t>ber?</a:t>
            </a:r>
          </a:p>
          <a:p>
            <a:pPr marL="0" indent="0" algn="just">
              <a:buNone/>
            </a:pPr>
            <a:r>
              <a:rPr lang="en-US" dirty="0" smtClean="0"/>
              <a:t>Solution: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p: probability of getting an even number  in a throw of a die</a:t>
            </a:r>
          </a:p>
          <a:p>
            <a:pPr marL="0" indent="0" algn="just">
              <a:buNone/>
            </a:pPr>
            <a:r>
              <a:rPr lang="en-US" dirty="0" smtClean="0"/>
              <a:t>X: getting even number in 10 throws of a die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We have P(5)=2P(4),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984724"/>
              </p:ext>
            </p:extLst>
          </p:nvPr>
        </p:nvGraphicFramePr>
        <p:xfrm>
          <a:off x="2312809" y="4009041"/>
          <a:ext cx="64135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Equation" r:id="rId3" imgW="2755800" imgH="228600" progId="Equation.DSMT4">
                  <p:embed/>
                </p:oleObj>
              </mc:Choice>
              <mc:Fallback>
                <p:oleObj name="Equation" r:id="rId3" imgW="275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2809" y="4009041"/>
                        <a:ext cx="6413500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9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745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P(5)=2*P(4)</a:t>
            </a:r>
          </a:p>
          <a:p>
            <a:pPr marL="0" indent="0">
              <a:buNone/>
            </a:pPr>
            <a:r>
              <a:rPr lang="en-US" dirty="0" smtClean="0"/>
              <a:t>=&gt;10C5*p^5*(1-p)^5 = 2*</a:t>
            </a:r>
            <a:r>
              <a:rPr lang="en-US" dirty="0"/>
              <a:t> </a:t>
            </a:r>
            <a:r>
              <a:rPr lang="en-US" dirty="0" smtClean="0"/>
              <a:t>10C4*p^4*(</a:t>
            </a:r>
            <a:r>
              <a:rPr lang="en-US" dirty="0"/>
              <a:t>1-p</a:t>
            </a:r>
            <a:r>
              <a:rPr lang="en-US" dirty="0" smtClean="0"/>
              <a:t>)^6</a:t>
            </a:r>
          </a:p>
          <a:p>
            <a:pPr marL="0" indent="0">
              <a:buNone/>
            </a:pPr>
            <a:r>
              <a:rPr lang="en-US" dirty="0" smtClean="0"/>
              <a:t>=&gt;(3/5)p = 1-p</a:t>
            </a:r>
          </a:p>
          <a:p>
            <a:pPr marL="0" indent="0">
              <a:buNone/>
            </a:pPr>
            <a:r>
              <a:rPr lang="en-US" dirty="0" smtClean="0"/>
              <a:t>=&gt;(8/5)p=1</a:t>
            </a:r>
          </a:p>
          <a:p>
            <a:pPr marL="0" indent="0">
              <a:buNone/>
            </a:pPr>
            <a:r>
              <a:rPr lang="en-US" dirty="0" smtClean="0"/>
              <a:t>=&gt;P=5/8 </a:t>
            </a:r>
          </a:p>
          <a:p>
            <a:pPr marL="0" indent="0" algn="just">
              <a:buNone/>
            </a:pPr>
            <a:r>
              <a:rPr lang="en-US" dirty="0" smtClean="0"/>
              <a:t>=&gt;p</a:t>
            </a:r>
            <a:r>
              <a:rPr lang="en-US" dirty="0"/>
              <a:t>= 5/8 and q=1-p=3/8</a:t>
            </a:r>
          </a:p>
          <a:p>
            <a:pPr marL="0" indent="0" algn="just">
              <a:buNone/>
            </a:pPr>
            <a:r>
              <a:rPr lang="en-US" dirty="0"/>
              <a:t>Required number of times that in10,000 sets of 10 throws each, we get </a:t>
            </a:r>
            <a:r>
              <a:rPr lang="en-US" b="1" dirty="0"/>
              <a:t>no even number </a:t>
            </a:r>
            <a:r>
              <a:rPr lang="en-US" dirty="0"/>
              <a:t>=10,000*</a:t>
            </a:r>
            <a:r>
              <a:rPr lang="en-US" b="1" dirty="0"/>
              <a:t>P(0)</a:t>
            </a:r>
            <a:r>
              <a:rPr lang="en-US" dirty="0"/>
              <a:t>=0.55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47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the 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</a:p>
          <a:p>
            <a:r>
              <a:rPr lang="en-US" dirty="0" smtClean="0"/>
              <a:t>Probability Distributions</a:t>
            </a:r>
          </a:p>
          <a:p>
            <a:r>
              <a:rPr lang="en-US" dirty="0" smtClean="0"/>
              <a:t>Probability Mass/Density Functions</a:t>
            </a:r>
          </a:p>
          <a:p>
            <a:r>
              <a:rPr lang="en-US" dirty="0" smtClean="0"/>
              <a:t>Expected Value</a:t>
            </a:r>
          </a:p>
          <a:p>
            <a:r>
              <a:rPr lang="en-US" dirty="0" smtClean="0"/>
              <a:t>Bernoulli’s trial Experiments</a:t>
            </a:r>
          </a:p>
          <a:p>
            <a:r>
              <a:rPr lang="en-US" dirty="0" smtClean="0"/>
              <a:t>Binomial Distribution</a:t>
            </a:r>
          </a:p>
          <a:p>
            <a:r>
              <a:rPr lang="en-US" dirty="0" smtClean="0"/>
              <a:t>Poisson Distribution</a:t>
            </a:r>
          </a:p>
          <a:p>
            <a:r>
              <a:rPr lang="en-US" dirty="0" smtClean="0"/>
              <a:t>Normal Distribution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3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8466"/>
            <a:ext cx="10515600" cy="569849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smtClean="0"/>
              <a:t>4. A department in a works has 10 machines which may need adjustment from time to time during the day. Three of these machines are old, each having a probability of 1/11 of needing adjustment during the day and 7 are new having corresponding probabilities of 1/21. Assuming that no machine needs adjustment twice on the same day, determine the probability that on a particular day just 2 old and no new machines need adjustment.</a:t>
            </a:r>
          </a:p>
          <a:p>
            <a:pPr marL="0" indent="0" algn="just">
              <a:buNone/>
            </a:pPr>
            <a:r>
              <a:rPr lang="en-US" dirty="0" smtClean="0"/>
              <a:t>Solution:</a:t>
            </a:r>
          </a:p>
          <a:p>
            <a:pPr marL="0" indent="0" algn="just">
              <a:buNone/>
            </a:pPr>
            <a:r>
              <a:rPr lang="en-US" dirty="0" smtClean="0"/>
              <a:t>	p1: an old machine needs adjustment = 1/11=&gt; q1=10/11</a:t>
            </a:r>
          </a:p>
          <a:p>
            <a:pPr marL="0" indent="0" algn="just">
              <a:buNone/>
            </a:pPr>
            <a:r>
              <a:rPr lang="en-US" dirty="0" smtClean="0"/>
              <a:t>	p2 : a new machine needs adjustment = 1/21=&gt; q2=20/21</a:t>
            </a:r>
          </a:p>
          <a:p>
            <a:pPr marL="0" indent="0" algn="just">
              <a:buNone/>
            </a:pPr>
            <a:r>
              <a:rPr lang="en-US" dirty="0" smtClean="0"/>
              <a:t>	X1: ‘x’ old machine needs adjustment= P1(x)=(3Cx)(p1^x)(q1^(3-x))</a:t>
            </a:r>
          </a:p>
          <a:p>
            <a:pPr marL="0" indent="0" algn="just">
              <a:buNone/>
            </a:pPr>
            <a:r>
              <a:rPr lang="en-US" dirty="0" smtClean="0"/>
              <a:t>	X2:  </a:t>
            </a:r>
            <a:r>
              <a:rPr lang="en-US" dirty="0"/>
              <a:t>‘x’ </a:t>
            </a:r>
            <a:r>
              <a:rPr lang="en-US" dirty="0" smtClean="0"/>
              <a:t>new </a:t>
            </a:r>
            <a:r>
              <a:rPr lang="en-US" dirty="0"/>
              <a:t>machine needs adjustment= </a:t>
            </a:r>
            <a:r>
              <a:rPr lang="en-US" dirty="0" smtClean="0"/>
              <a:t>P2(x)=(7Cx</a:t>
            </a:r>
            <a:r>
              <a:rPr lang="en-US" dirty="0"/>
              <a:t>)(</a:t>
            </a:r>
            <a:r>
              <a:rPr lang="en-US" dirty="0" smtClean="0"/>
              <a:t>p2^x</a:t>
            </a:r>
            <a:r>
              <a:rPr lang="en-US" dirty="0"/>
              <a:t>)(</a:t>
            </a:r>
            <a:r>
              <a:rPr lang="en-US" dirty="0" smtClean="0"/>
              <a:t>q2^(7-x))</a:t>
            </a:r>
          </a:p>
          <a:p>
            <a:pPr marL="0" indent="0" algn="just">
              <a:buNone/>
            </a:pPr>
            <a:r>
              <a:rPr lang="en-US" dirty="0" smtClean="0"/>
              <a:t>Required probability, P1(2)*P2(0)=0.016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8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Poisson Distribution was discovered by French Mathematician </a:t>
            </a:r>
            <a:r>
              <a:rPr lang="en-US" b="1" dirty="0" smtClean="0"/>
              <a:t>Simeon Denis Poisson</a:t>
            </a:r>
            <a:r>
              <a:rPr lang="en-US" dirty="0" smtClean="0"/>
              <a:t> in 1873. It is limiting case of the binomial distribution under the following conditions:</a:t>
            </a:r>
          </a:p>
          <a:p>
            <a:pPr marL="571500" indent="-571500" algn="just">
              <a:buAutoNum type="romanLcParenR"/>
            </a:pPr>
            <a:r>
              <a:rPr lang="en-US" dirty="0" smtClean="0"/>
              <a:t>n, the number of trials is indefinitely large</a:t>
            </a:r>
          </a:p>
          <a:p>
            <a:pPr marL="571500" indent="-571500" algn="just">
              <a:buAutoNum type="romanLcParenR"/>
            </a:pPr>
            <a:r>
              <a:rPr lang="en-US" dirty="0" smtClean="0"/>
              <a:t>p, the probability of success for each trial is indefinitely small</a:t>
            </a:r>
          </a:p>
          <a:p>
            <a:pPr marL="571500" indent="-571500" algn="just">
              <a:buAutoNum type="romanLcParenR"/>
            </a:pPr>
            <a:r>
              <a:rPr lang="en-US" dirty="0"/>
              <a:t>n</a:t>
            </a:r>
            <a:r>
              <a:rPr lang="en-US" dirty="0" smtClean="0"/>
              <a:t>*p = </a:t>
            </a:r>
            <a:r>
              <a:rPr lang="el-GR" dirty="0" smtClean="0"/>
              <a:t>λ</a:t>
            </a:r>
            <a:r>
              <a:rPr lang="en-US" dirty="0" smtClean="0"/>
              <a:t> (mean)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04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9"/>
            <a:ext cx="10515600" cy="47989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random variable X is said to follow a Poisson distribution if it assumes only non-negative values and its probability mass function is given by: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202584"/>
              </p:ext>
            </p:extLst>
          </p:nvPr>
        </p:nvGraphicFramePr>
        <p:xfrm>
          <a:off x="2743200" y="2796362"/>
          <a:ext cx="5872765" cy="1337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Equation" r:id="rId3" imgW="2234880" imgH="660240" progId="Equation.DSMT4">
                  <p:embed/>
                </p:oleObj>
              </mc:Choice>
              <mc:Fallback>
                <p:oleObj name="Equation" r:id="rId3" imgW="22348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2796362"/>
                        <a:ext cx="5872765" cy="1337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32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en-US" dirty="0" smtClean="0"/>
              <a:t>Examples: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4"/>
            <a:ext cx="10515600" cy="5069379"/>
          </a:xfrm>
        </p:spPr>
        <p:txBody>
          <a:bodyPr>
            <a:normAutofit lnSpcReduction="10000"/>
          </a:bodyPr>
          <a:lstStyle/>
          <a:p>
            <a:pPr marL="514350" indent="-514350" algn="just">
              <a:buAutoNum type="arabicPeriod"/>
            </a:pPr>
            <a:r>
              <a:rPr lang="en-US" dirty="0" smtClean="0"/>
              <a:t>A manufacturer of cotter pins knows that 5% of his products is defective. If the sells cotter pins in boxes of 100 and guarantees that not more than 10 pins will be defective, what is the approximate probability that a box will fail to meet the guaranteed quality ?</a:t>
            </a:r>
            <a:r>
              <a:rPr lang="en-IN" dirty="0" smtClean="0"/>
              <a:t>  </a:t>
            </a:r>
          </a:p>
          <a:p>
            <a:pPr marL="0" indent="0" algn="just">
              <a:buNone/>
            </a:pPr>
            <a:r>
              <a:rPr lang="en-US" dirty="0" smtClean="0"/>
              <a:t>Solution: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n: 100, p: probability of a defective  pin= 0.05, </a:t>
            </a:r>
            <a:r>
              <a:rPr lang="el-GR" dirty="0" smtClean="0"/>
              <a:t>λ</a:t>
            </a:r>
            <a:r>
              <a:rPr lang="en-US" dirty="0" smtClean="0"/>
              <a:t> = n*p=5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X: random variable denote the number of defective pins in a box of 	100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973442"/>
              </p:ext>
            </p:extLst>
          </p:nvPr>
        </p:nvGraphicFramePr>
        <p:xfrm>
          <a:off x="3370263" y="4186238"/>
          <a:ext cx="48207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" name="Equation" r:id="rId3" imgW="2260440" imgH="419040" progId="Equation.DSMT4">
                  <p:embed/>
                </p:oleObj>
              </mc:Choice>
              <mc:Fallback>
                <p:oleObj name="Equation" r:id="rId3" imgW="2260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0263" y="4186238"/>
                        <a:ext cx="4820700" cy="106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948506"/>
              </p:ext>
            </p:extLst>
          </p:nvPr>
        </p:nvGraphicFramePr>
        <p:xfrm>
          <a:off x="3159125" y="5324475"/>
          <a:ext cx="5031838" cy="1011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" name="Equation" r:id="rId5" imgW="2489040" imgH="444240" progId="Equation.DSMT4">
                  <p:embed/>
                </p:oleObj>
              </mc:Choice>
              <mc:Fallback>
                <p:oleObj name="Equation" r:id="rId5" imgW="2489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9125" y="5324475"/>
                        <a:ext cx="5031838" cy="1011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09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306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4686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2. A car hire has two cars, which it hires out day by day. The number of demand for a car on each day is distributed as a Poisson distribution with mean 1.5. Calculate the proportion of days on which (</a:t>
            </a:r>
            <a:r>
              <a:rPr lang="en-US" dirty="0" err="1" smtClean="0"/>
              <a:t>i</a:t>
            </a:r>
            <a:r>
              <a:rPr lang="en-US" dirty="0" smtClean="0"/>
              <a:t>) neither car is used, and (ii) the proportion of days on which some demand is refused.</a:t>
            </a:r>
          </a:p>
          <a:p>
            <a:pPr marL="0" indent="0" algn="just">
              <a:buNone/>
            </a:pPr>
            <a:r>
              <a:rPr lang="en-US" dirty="0" smtClean="0"/>
              <a:t>Solution:</a:t>
            </a:r>
          </a:p>
          <a:p>
            <a:pPr marL="0" indent="0" algn="just">
              <a:buNone/>
            </a:pPr>
            <a:r>
              <a:rPr lang="en-US" dirty="0" smtClean="0"/>
              <a:t>	X: random variable denotes the number of demands for a car on 	    any day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l-GR" dirty="0" smtClean="0"/>
              <a:t>λ</a:t>
            </a:r>
            <a:r>
              <a:rPr lang="en-US" dirty="0" smtClean="0"/>
              <a:t>: 1.5 (mean)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         (</a:t>
            </a:r>
            <a:r>
              <a:rPr lang="en-US" dirty="0" err="1" smtClean="0"/>
              <a:t>i</a:t>
            </a:r>
            <a:r>
              <a:rPr lang="en-US" dirty="0" smtClean="0"/>
              <a:t>) P(X=0)= 0.2231             (ii) P(X&gt;2)=1-P(X&lt;=2)=0.19126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00045"/>
              </p:ext>
            </p:extLst>
          </p:nvPr>
        </p:nvGraphicFramePr>
        <p:xfrm>
          <a:off x="3617913" y="4584342"/>
          <a:ext cx="37099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Equation" r:id="rId3" imgW="2019240" imgH="419040" progId="Equation.DSMT4">
                  <p:embed/>
                </p:oleObj>
              </mc:Choice>
              <mc:Fallback>
                <p:oleObj name="Equation" r:id="rId3" imgW="2019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7913" y="4584342"/>
                        <a:ext cx="3709987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34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59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975"/>
            <a:ext cx="10515600" cy="542998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3. A manufacturer, who produces medicine bottles, find that 0.1% of the bottle are defective. The bottles are packed in boxes containing 500 bottles. A drug manufacturer buys 100 boxes from the producer of bottles. Find how many boxes contain:</a:t>
            </a:r>
          </a:p>
          <a:p>
            <a:pPr marL="0" indent="0" algn="just">
              <a:buNone/>
            </a:pPr>
            <a:r>
              <a:rPr lang="en-US" dirty="0" smtClean="0"/>
              <a:t>             (</a:t>
            </a:r>
            <a:r>
              <a:rPr lang="en-US" dirty="0" err="1" smtClean="0"/>
              <a:t>i</a:t>
            </a:r>
            <a:r>
              <a:rPr lang="en-US" dirty="0" smtClean="0"/>
              <a:t>) no defective and (ii) at least two defective </a:t>
            </a:r>
          </a:p>
          <a:p>
            <a:pPr marL="0" indent="0" algn="just">
              <a:buNone/>
            </a:pPr>
            <a:r>
              <a:rPr lang="en-US" dirty="0" smtClean="0"/>
              <a:t>Solution: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n=500, p: probability of defective bottle = 0.001, </a:t>
            </a:r>
            <a:r>
              <a:rPr lang="el-GR" dirty="0" smtClean="0"/>
              <a:t>λ</a:t>
            </a:r>
            <a:r>
              <a:rPr lang="en-US" dirty="0" smtClean="0"/>
              <a:t> = n p = 0.5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X: random variable denotes the number of defective bottles in a box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571500" indent="-571500" algn="just">
              <a:buAutoNum type="romanLcParenBoth"/>
            </a:pPr>
            <a:endParaRPr lang="en-US" dirty="0" smtClean="0"/>
          </a:p>
          <a:p>
            <a:pPr marL="571500" indent="-571500" algn="just">
              <a:buAutoNum type="romanLcParenBoth"/>
            </a:pPr>
            <a:r>
              <a:rPr lang="en-US" dirty="0" smtClean="0"/>
              <a:t>100*P(X=0) = 60.65≈61, </a:t>
            </a:r>
          </a:p>
          <a:p>
            <a:pPr marL="571500" indent="-571500" algn="just">
              <a:buAutoNum type="romanLcParenBoth"/>
            </a:pPr>
            <a:r>
              <a:rPr lang="en-US" dirty="0" smtClean="0"/>
              <a:t>100*P(X&gt;=2)=100*[1-{P(0)+P(1)}]=9.025≈10</a:t>
            </a:r>
          </a:p>
          <a:p>
            <a:pPr marL="571500" indent="-571500" algn="just">
              <a:buAutoNum type="romanLcParenBoth"/>
            </a:pPr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124622"/>
              </p:ext>
            </p:extLst>
          </p:nvPr>
        </p:nvGraphicFramePr>
        <p:xfrm>
          <a:off x="3660954" y="4133606"/>
          <a:ext cx="3548063" cy="82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3" imgW="1930320" imgH="419040" progId="Equation.DSMT4">
                  <p:embed/>
                </p:oleObj>
              </mc:Choice>
              <mc:Fallback>
                <p:oleObj name="Equation" r:id="rId3" imgW="1930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0954" y="4133606"/>
                        <a:ext cx="3548063" cy="824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8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Distribution: Normal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r>
              <a:rPr lang="en-US" sz="4400" dirty="0" smtClean="0"/>
              <a:t>First discovered in 1753 by Abraham De </a:t>
            </a:r>
            <a:r>
              <a:rPr lang="en-US" sz="4400" dirty="0" err="1" smtClean="0"/>
              <a:t>Moivre</a:t>
            </a:r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Rediscovered in 18</a:t>
            </a:r>
            <a:r>
              <a:rPr lang="en-US" sz="4400" baseline="30000" dirty="0" smtClean="0"/>
              <a:t>th</a:t>
            </a:r>
            <a:r>
              <a:rPr lang="en-US" sz="4400" dirty="0" smtClean="0"/>
              <a:t> century by Gauss in theory of error- Gaussian distribution</a:t>
            </a:r>
          </a:p>
          <a:p>
            <a:endParaRPr lang="en-US" sz="4400" dirty="0" smtClean="0"/>
          </a:p>
          <a:p>
            <a:r>
              <a:rPr lang="en-US" sz="4400" dirty="0" smtClean="0"/>
              <a:t>Derived from Binomial Distribution when n is very large,  neither p nor q is very small </a:t>
            </a:r>
          </a:p>
          <a:p>
            <a:endParaRPr lang="en-US" sz="44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2743200" lvl="6" indent="0">
              <a:buNone/>
            </a:pPr>
            <a:r>
              <a:rPr lang="en-US" sz="2800" dirty="0" smtClean="0"/>
              <a:t>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257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equation of the normal curve or probability density function is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292934"/>
              </p:ext>
            </p:extLst>
          </p:nvPr>
        </p:nvGraphicFramePr>
        <p:xfrm>
          <a:off x="3889611" y="2825087"/>
          <a:ext cx="3930555" cy="238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3" imgW="1663560" imgH="1371600" progId="Equation.DSMT4">
                  <p:embed/>
                </p:oleObj>
              </mc:Choice>
              <mc:Fallback>
                <p:oleObj name="Equation" r:id="rId3" imgW="166356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9611" y="2825087"/>
                        <a:ext cx="3930555" cy="2388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0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form of the Normal Distribution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Standard normal variable: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	=&gt; Mean = 0, standard deviation = 1 </a:t>
            </a:r>
          </a:p>
          <a:p>
            <a:r>
              <a:rPr lang="en-US" dirty="0" smtClean="0"/>
              <a:t>Probability density function for the normal distribution in standard form is given by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530535"/>
              </p:ext>
            </p:extLst>
          </p:nvPr>
        </p:nvGraphicFramePr>
        <p:xfrm>
          <a:off x="5131557" y="1690688"/>
          <a:ext cx="1351129" cy="53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Equation" r:id="rId3" imgW="698400" imgH="393480" progId="Equation.DSMT4">
                  <p:embed/>
                </p:oleObj>
              </mc:Choice>
              <mc:Fallback>
                <p:oleObj name="Equation" r:id="rId3" imgW="698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1557" y="1690688"/>
                        <a:ext cx="1351129" cy="539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97306"/>
              </p:ext>
            </p:extLst>
          </p:nvPr>
        </p:nvGraphicFramePr>
        <p:xfrm>
          <a:off x="3289110" y="4334893"/>
          <a:ext cx="4722126" cy="109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5" imgW="1968480" imgH="444240" progId="Equation.DSMT4">
                  <p:embed/>
                </p:oleObj>
              </mc:Choice>
              <mc:Fallback>
                <p:oleObj name="Equation" r:id="rId5" imgW="1968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9110" y="4334893"/>
                        <a:ext cx="4722126" cy="109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18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9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Normal Curve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1" y="1027906"/>
            <a:ext cx="9476783" cy="5330691"/>
          </a:xfrm>
          <a:prstGeom prst="rect">
            <a:avLst/>
          </a:prstGeom>
          <a:pattFill prst="pct5">
            <a:fgClr>
              <a:srgbClr val="FFFFFF">
                <a:shade val="85000"/>
              </a:srgbClr>
            </a:fgClr>
            <a:bgClr>
              <a:schemeClr val="bg1"/>
            </a:bgClr>
          </a:patt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39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926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Definition: A random variable is a rule that assigns a number to each outcome of an experiment.</a:t>
            </a:r>
          </a:p>
          <a:p>
            <a:pPr marL="0" indent="0">
              <a:buNone/>
            </a:pPr>
            <a:r>
              <a:rPr lang="en-US" dirty="0"/>
              <a:t>e.g. If a coin is tossed twice, random variable X: number of heads that appears</a:t>
            </a:r>
          </a:p>
          <a:p>
            <a:pPr marL="0" indent="0">
              <a:buNone/>
            </a:pPr>
            <a:r>
              <a:rPr lang="en-US" dirty="0"/>
              <a:t>                                      OUTCOME           X </a:t>
            </a:r>
          </a:p>
          <a:p>
            <a:pPr marL="0" indent="0">
              <a:buNone/>
            </a:pPr>
            <a:r>
              <a:rPr lang="en-US" dirty="0"/>
              <a:t>                                             HH		2</a:t>
            </a:r>
          </a:p>
          <a:p>
            <a:pPr marL="0" indent="0">
              <a:buNone/>
            </a:pPr>
            <a:r>
              <a:rPr lang="en-US" dirty="0"/>
              <a:t>				HT		1</a:t>
            </a:r>
          </a:p>
          <a:p>
            <a:pPr marL="0" indent="0">
              <a:buNone/>
            </a:pPr>
            <a:r>
              <a:rPr lang="en-US" dirty="0"/>
              <a:t>				TH		1</a:t>
            </a:r>
          </a:p>
          <a:p>
            <a:pPr marL="0" indent="0">
              <a:buNone/>
            </a:pPr>
            <a:r>
              <a:rPr lang="en-US" dirty="0"/>
              <a:t>				TT		0		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93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pPr algn="ctr"/>
            <a:r>
              <a:rPr lang="en-US" b="1" dirty="0" smtClean="0"/>
              <a:t>Properties of PDF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004"/>
            <a:ext cx="10515600" cy="49759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f(z) is the probability density function for the normal distribution, then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F(-z)=1-F(z)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275433"/>
              </p:ext>
            </p:extLst>
          </p:nvPr>
        </p:nvGraphicFramePr>
        <p:xfrm>
          <a:off x="685800" y="1835149"/>
          <a:ext cx="10885488" cy="1577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3" imgW="4927320" imgH="736560" progId="Equation.DSMT4">
                  <p:embed/>
                </p:oleObj>
              </mc:Choice>
              <mc:Fallback>
                <p:oleObj name="Equation" r:id="rId3" imgW="49273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835149"/>
                        <a:ext cx="10885488" cy="1577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8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Probability Calculations Using Normal Variable Table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the different probabilities, the standard normal distribution is used.</a:t>
            </a:r>
          </a:p>
          <a:p>
            <a:pPr marL="514350" indent="-514350">
              <a:buAutoNum type="arabicPeriod"/>
            </a:pPr>
            <a:r>
              <a:rPr lang="en-US" dirty="0" smtClean="0"/>
              <a:t>Standard normal variable: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The values of the probabilities corresponding to Z are tabulated and can be found using “</a:t>
            </a:r>
            <a:r>
              <a:rPr lang="en-US" b="1" dirty="0" smtClean="0"/>
              <a:t>table for area under standard normal curve”</a:t>
            </a:r>
          </a:p>
          <a:p>
            <a:pPr marL="0" indent="0">
              <a:buNone/>
            </a:pPr>
            <a:r>
              <a:rPr lang="en-US" b="1" dirty="0" smtClean="0"/>
              <a:t>3. </a:t>
            </a:r>
            <a:endParaRPr lang="en-US" b="1" dirty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702008"/>
              </p:ext>
            </p:extLst>
          </p:nvPr>
        </p:nvGraphicFramePr>
        <p:xfrm>
          <a:off x="5801340" y="2743200"/>
          <a:ext cx="1199961" cy="464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quation" r:id="rId3" imgW="698400" imgH="393480" progId="Equation.DSMT4">
                  <p:embed/>
                </p:oleObj>
              </mc:Choice>
              <mc:Fallback>
                <p:oleObj name="Equation" r:id="rId3" imgW="698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1340" y="2743200"/>
                        <a:ext cx="1199961" cy="464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96037"/>
              </p:ext>
            </p:extLst>
          </p:nvPr>
        </p:nvGraphicFramePr>
        <p:xfrm>
          <a:off x="1504570" y="4757476"/>
          <a:ext cx="5264720" cy="131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quation" r:id="rId5" imgW="2222280" imgH="672840" progId="Equation.DSMT4">
                  <p:embed/>
                </p:oleObj>
              </mc:Choice>
              <mc:Fallback>
                <p:oleObj name="Equation" r:id="rId5" imgW="222228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4570" y="4757476"/>
                        <a:ext cx="5264720" cy="1315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66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4" y="257578"/>
            <a:ext cx="7119795" cy="6452315"/>
          </a:xfrm>
        </p:spPr>
      </p:pic>
    </p:spTree>
    <p:extLst>
      <p:ext uri="{BB962C8B-B14F-4D97-AF65-F5344CB8AC3E}">
        <p14:creationId xmlns:p14="http://schemas.microsoft.com/office/powerpoint/2010/main" val="40288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r>
              <a:rPr lang="en-US" dirty="0" smtClean="0"/>
              <a:t>Examples: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044199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dirty="0" smtClean="0"/>
              <a:t>In a production process the diameter of items is distributed normally with mean 4.3 and variance 0.09. 200 items are having less than 4 </a:t>
            </a:r>
            <a:r>
              <a:rPr lang="en-US" dirty="0" err="1" smtClean="0"/>
              <a:t>cms</a:t>
            </a:r>
            <a:r>
              <a:rPr lang="en-US" dirty="0" smtClean="0"/>
              <a:t>. diameter. Estimate the total number of items in the production.</a:t>
            </a:r>
          </a:p>
          <a:p>
            <a:pPr marL="0" indent="0" algn="just">
              <a:buNone/>
            </a:pPr>
            <a:r>
              <a:rPr lang="en-US" dirty="0" smtClean="0"/>
              <a:t>Solution: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008081"/>
              </p:ext>
            </p:extLst>
          </p:nvPr>
        </p:nvGraphicFramePr>
        <p:xfrm>
          <a:off x="2844800" y="2879725"/>
          <a:ext cx="614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3" imgW="1828800" imgH="393480" progId="Equation.DSMT4">
                  <p:embed/>
                </p:oleObj>
              </mc:Choice>
              <mc:Fallback>
                <p:oleObj name="Equation" r:id="rId3" imgW="1828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4800" y="2879725"/>
                        <a:ext cx="61468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72215"/>
              </p:ext>
            </p:extLst>
          </p:nvPr>
        </p:nvGraphicFramePr>
        <p:xfrm>
          <a:off x="1571223" y="4172132"/>
          <a:ext cx="9156878" cy="12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5" imgW="4711680" imgH="634680" progId="Equation.DSMT4">
                  <p:embed/>
                </p:oleObj>
              </mc:Choice>
              <mc:Fallback>
                <p:oleObj name="Equation" r:id="rId5" imgW="47116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1223" y="4172132"/>
                        <a:ext cx="9156878" cy="12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47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2. In a test on 2000 electric bulbs, it was found that the life of a particular make was normally distributed with an average life of 2040 hours and standard deviation of 60 hours. Estimate the number of bulbs likely to burn for (</a:t>
            </a:r>
            <a:r>
              <a:rPr lang="en-US" dirty="0" err="1" smtClean="0"/>
              <a:t>i</a:t>
            </a:r>
            <a:r>
              <a:rPr lang="en-US" dirty="0" smtClean="0"/>
              <a:t>) more than 2150 hours, (ii) less than 1950 hours and (ii) more than 1920 hours but less than 2160 hours.</a:t>
            </a:r>
          </a:p>
          <a:p>
            <a:pPr marL="0" indent="0" algn="just">
              <a:buNone/>
            </a:pPr>
            <a:r>
              <a:rPr lang="en-US" dirty="0" smtClean="0"/>
              <a:t>Solution: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77476"/>
              </p:ext>
            </p:extLst>
          </p:nvPr>
        </p:nvGraphicFramePr>
        <p:xfrm>
          <a:off x="2951163" y="2879725"/>
          <a:ext cx="59324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3" imgW="1765080" imgH="393480" progId="Equation.DSMT4">
                  <p:embed/>
                </p:oleObj>
              </mc:Choice>
              <mc:Fallback>
                <p:oleObj name="Equation" r:id="rId3" imgW="1765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1163" y="2879725"/>
                        <a:ext cx="5932487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754673"/>
              </p:ext>
            </p:extLst>
          </p:nvPr>
        </p:nvGraphicFramePr>
        <p:xfrm>
          <a:off x="1649412" y="3946525"/>
          <a:ext cx="8535988" cy="253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5" imgW="2539800" imgH="1117440" progId="Equation.DSMT4">
                  <p:embed/>
                </p:oleObj>
              </mc:Choice>
              <mc:Fallback>
                <p:oleObj name="Equation" r:id="rId5" imgW="253980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9412" y="3946525"/>
                        <a:ext cx="8535988" cy="253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4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27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939380"/>
              </p:ext>
            </p:extLst>
          </p:nvPr>
        </p:nvGraphicFramePr>
        <p:xfrm>
          <a:off x="1957589" y="1506828"/>
          <a:ext cx="7289442" cy="320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3" imgW="2666880" imgH="1346040" progId="Equation.DSMT4">
                  <p:embed/>
                </p:oleObj>
              </mc:Choice>
              <mc:Fallback>
                <p:oleObj name="Equation" r:id="rId3" imgW="26668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7589" y="1506828"/>
                        <a:ext cx="7289442" cy="320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09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4018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903770"/>
              </p:ext>
            </p:extLst>
          </p:nvPr>
        </p:nvGraphicFramePr>
        <p:xfrm>
          <a:off x="1068388" y="1150938"/>
          <a:ext cx="9556750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3" imgW="2819160" imgH="1117440" progId="Equation.DSMT4">
                  <p:embed/>
                </p:oleObj>
              </mc:Choice>
              <mc:Fallback>
                <p:oleObj name="Equation" r:id="rId3" imgW="281916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8388" y="1150938"/>
                        <a:ext cx="9556750" cy="378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95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713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2388"/>
            <a:ext cx="10515600" cy="54945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3. In a government office 5000 employees are working. The distribution of their monthly salary is normal with mean </a:t>
            </a:r>
            <a:r>
              <a:rPr lang="en-US" dirty="0" err="1" smtClean="0"/>
              <a:t>Rs</a:t>
            </a:r>
            <a:r>
              <a:rPr lang="en-US" dirty="0" smtClean="0"/>
              <a:t>. 7000 and standard deviation </a:t>
            </a:r>
            <a:r>
              <a:rPr lang="en-US" dirty="0" err="1" smtClean="0"/>
              <a:t>Rs</a:t>
            </a:r>
            <a:r>
              <a:rPr lang="en-US" dirty="0" smtClean="0"/>
              <a:t>. 20. Find (</a:t>
            </a:r>
            <a:r>
              <a:rPr lang="en-US" dirty="0" err="1" smtClean="0"/>
              <a:t>i</a:t>
            </a:r>
            <a:r>
              <a:rPr lang="en-US" dirty="0" smtClean="0"/>
              <a:t>) the range of monthly salaries of 25% employees, who are getting minimum salary and (ii) the minimum monthly salary of 1% employees, who are getting highest salary.</a:t>
            </a:r>
          </a:p>
          <a:p>
            <a:pPr marL="0" indent="0" algn="just">
              <a:buNone/>
            </a:pPr>
            <a:r>
              <a:rPr lang="en-US" dirty="0" smtClean="0"/>
              <a:t>Solution: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502199"/>
              </p:ext>
            </p:extLst>
          </p:nvPr>
        </p:nvGraphicFramePr>
        <p:xfrm>
          <a:off x="1648496" y="3271234"/>
          <a:ext cx="8706118" cy="2905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3" imgW="3581280" imgH="1523880" progId="Equation.DSMT4">
                  <p:embed/>
                </p:oleObj>
              </mc:Choice>
              <mc:Fallback>
                <p:oleObj name="Equation" r:id="rId3" imgW="3581280" imgH="1523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8496" y="3271234"/>
                        <a:ext cx="8706118" cy="2905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66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730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659139"/>
              </p:ext>
            </p:extLst>
          </p:nvPr>
        </p:nvGraphicFramePr>
        <p:xfrm>
          <a:off x="1803041" y="1133340"/>
          <a:ext cx="8062175" cy="4082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3" imgW="3466800" imgH="1765080" progId="Equation.DSMT4">
                  <p:embed/>
                </p:oleObj>
              </mc:Choice>
              <mc:Fallback>
                <p:oleObj name="Equation" r:id="rId3" imgW="3466800" imgH="1765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3041" y="1133340"/>
                        <a:ext cx="8062175" cy="4082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27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502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Random Variable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/>
              <a:t>Discrete</a:t>
            </a:r>
            <a:r>
              <a:rPr lang="en-US" dirty="0" smtClean="0"/>
              <a:t>: which can take finite or isolated values is the given interval, it can be measured exactly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e.g.  The number of heads in tossing coins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Continuous</a:t>
            </a:r>
            <a:r>
              <a:rPr lang="en-US" dirty="0" smtClean="0"/>
              <a:t>: which can take all possible values that are infinite, it cannot be measured exactly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e.g</a:t>
            </a:r>
            <a:r>
              <a:rPr lang="en-US" dirty="0"/>
              <a:t>.</a:t>
            </a:r>
            <a:r>
              <a:rPr lang="en-US" dirty="0" smtClean="0"/>
              <a:t> The number of blank calls during 11.00 a.m. to 1.00 p.m.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0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Types of Probability Distribution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Discrete Probability Distribution (random variable is discrete)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Binomial Distribution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Poisson Distribution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Continuous Probability Distribution (random variable is continuous)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Normal Distribution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romanUcPeriod"/>
            </a:pPr>
            <a:endParaRPr lang="en-US" dirty="0" smtClean="0"/>
          </a:p>
          <a:p>
            <a:pPr marL="971550" lvl="1" indent="-514350">
              <a:buFont typeface="+mj-lt"/>
              <a:buAutoNum type="romanUcPeriod"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29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txBody>
          <a:bodyPr/>
          <a:lstStyle/>
          <a:p>
            <a:pPr algn="ctr"/>
            <a:r>
              <a:rPr lang="en-US" dirty="0" smtClean="0"/>
              <a:t>Probability Distribution (Discrete)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/>
          <a:lstStyle/>
          <a:p>
            <a:r>
              <a:rPr lang="en-US" b="1" dirty="0" smtClean="0"/>
              <a:t>Definition: </a:t>
            </a:r>
            <a:r>
              <a:rPr lang="en-US" dirty="0" smtClean="0"/>
              <a:t>If a discrete random variable has the values x1, x2, …,</a:t>
            </a:r>
            <a:r>
              <a:rPr lang="en-US" dirty="0" err="1" smtClean="0"/>
              <a:t>xn</a:t>
            </a:r>
            <a:r>
              <a:rPr lang="en-US" dirty="0" smtClean="0"/>
              <a:t> then a probability distribution P(x) is a rule that assigns a probability P(xi) to each value xi.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b)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463606"/>
              </p:ext>
            </p:extLst>
          </p:nvPr>
        </p:nvGraphicFramePr>
        <p:xfrm>
          <a:off x="2087563" y="2640013"/>
          <a:ext cx="33655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" name="Equation" r:id="rId3" imgW="1320480" imgH="228600" progId="Equation.DSMT4">
                  <p:embed/>
                </p:oleObj>
              </mc:Choice>
              <mc:Fallback>
                <p:oleObj name="Equation" r:id="rId3" imgW="1320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7563" y="2640013"/>
                        <a:ext cx="336550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66167"/>
              </p:ext>
            </p:extLst>
          </p:nvPr>
        </p:nvGraphicFramePr>
        <p:xfrm>
          <a:off x="2397125" y="3722688"/>
          <a:ext cx="44989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" name="Equation" r:id="rId5" imgW="1765080" imgH="228600" progId="Equation.DSMT4">
                  <p:embed/>
                </p:oleObj>
              </mc:Choice>
              <mc:Fallback>
                <p:oleObj name="Equation" r:id="rId5" imgW="1765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7125" y="3722688"/>
                        <a:ext cx="44989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0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Functions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618619"/>
          </a:xfrm>
        </p:spPr>
        <p:txBody>
          <a:bodyPr/>
          <a:lstStyle/>
          <a:p>
            <a:r>
              <a:rPr lang="en-US" dirty="0" smtClean="0"/>
              <a:t>A real valued function f(x) which gives the probability of occurrence of event ‘x’ is called probability function defined as, P(X=x)=f(x).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x is discrete</a:t>
            </a:r>
            <a:r>
              <a:rPr lang="en-US" dirty="0" smtClean="0"/>
              <a:t>: </a:t>
            </a:r>
            <a:r>
              <a:rPr lang="en-US" dirty="0"/>
              <a:t>P(X=x)=</a:t>
            </a:r>
            <a:r>
              <a:rPr lang="en-US" dirty="0" smtClean="0"/>
              <a:t>f(x) is called </a:t>
            </a:r>
            <a:r>
              <a:rPr lang="en-US" b="1" dirty="0" smtClean="0"/>
              <a:t>Probability Mass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x is continuous</a:t>
            </a:r>
            <a:r>
              <a:rPr lang="en-US" dirty="0" smtClean="0"/>
              <a:t>: P(x-dx/2 &lt; =X &lt;= </a:t>
            </a:r>
            <a:r>
              <a:rPr lang="en-US" dirty="0" err="1" smtClean="0"/>
              <a:t>x+dx</a:t>
            </a:r>
            <a:r>
              <a:rPr lang="en-US" dirty="0" smtClean="0"/>
              <a:t>/2)= f(x)dx is called </a:t>
            </a:r>
            <a:r>
              <a:rPr lang="en-US" b="1" dirty="0" smtClean="0"/>
              <a:t>Probability Density  Function </a:t>
            </a:r>
            <a:r>
              <a:rPr lang="en-US" dirty="0" smtClean="0"/>
              <a:t>and  y=f(x) is called the </a:t>
            </a:r>
            <a:r>
              <a:rPr lang="en-US" b="1" dirty="0" smtClean="0"/>
              <a:t>Probability</a:t>
            </a:r>
            <a:r>
              <a:rPr lang="en-US" dirty="0" smtClean="0"/>
              <a:t> </a:t>
            </a:r>
            <a:r>
              <a:rPr lang="en-US" b="1" dirty="0" smtClean="0"/>
              <a:t>Curve.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934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4018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1217"/>
            <a:ext cx="10515600" cy="545574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e.g. An experiment randomly selected two people from group of five men and four women. A random variable X is the number of women selected. Find the probability distribution function of X.</a:t>
            </a:r>
          </a:p>
          <a:p>
            <a:pPr marL="0" indent="0" algn="just">
              <a:buNone/>
            </a:pPr>
            <a:r>
              <a:rPr lang="en-US" dirty="0" smtClean="0"/>
              <a:t>Solution: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                     P(0)= 5C2/9C2=5/18 (Probability both are men)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P(1)=(5C1*4C1)/9C2=5/9 (Probability of 1 men and 1         						   women)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P(2)=4C2/9C2= 1/6 (Probability both are women)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X= 0		 1	 2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P(X)=5/18	5/9	1/6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7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IF X is a random variable then the expected value of X, denoted by E(X) is defined as,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321727"/>
              </p:ext>
            </p:extLst>
          </p:nvPr>
        </p:nvGraphicFramePr>
        <p:xfrm>
          <a:off x="3181082" y="2884868"/>
          <a:ext cx="4726546" cy="85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" name="Equation" r:id="rId3" imgW="2603160" imgH="431640" progId="Equation.DSMT4">
                  <p:embed/>
                </p:oleObj>
              </mc:Choice>
              <mc:Fallback>
                <p:oleObj name="Equation" r:id="rId3" imgW="2603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1082" y="2884868"/>
                        <a:ext cx="4726546" cy="850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034304"/>
              </p:ext>
            </p:extLst>
          </p:nvPr>
        </p:nvGraphicFramePr>
        <p:xfrm>
          <a:off x="3181082" y="4121239"/>
          <a:ext cx="4726546" cy="79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" name="Equation" r:id="rId5" imgW="2743200" imgH="457200" progId="Equation.DSMT4">
                  <p:embed/>
                </p:oleObj>
              </mc:Choice>
              <mc:Fallback>
                <p:oleObj name="Equation" r:id="rId5" imgW="2743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1082" y="4121239"/>
                        <a:ext cx="4726546" cy="79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6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1566</Words>
  <Application>Microsoft Office PowerPoint</Application>
  <PresentationFormat>Widescreen</PresentationFormat>
  <Paragraphs>235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Equation</vt:lpstr>
      <vt:lpstr>Random Variable  &amp;  Probability Distributions</vt:lpstr>
      <vt:lpstr>Flow of the presentation</vt:lpstr>
      <vt:lpstr>Random Variable </vt:lpstr>
      <vt:lpstr>Types of Random Variable </vt:lpstr>
      <vt:lpstr>Types of Probability Distribution </vt:lpstr>
      <vt:lpstr>Probability Distribution (Discrete)</vt:lpstr>
      <vt:lpstr>Probability Functions </vt:lpstr>
      <vt:lpstr>PowerPoint Presentation</vt:lpstr>
      <vt:lpstr>Expected Value</vt:lpstr>
      <vt:lpstr>PowerPoint Presentation</vt:lpstr>
      <vt:lpstr>Discrete Probability Distribution</vt:lpstr>
      <vt:lpstr>Bernoulli Trial Experiments</vt:lpstr>
      <vt:lpstr>Probability of a Bernoulli Experiment</vt:lpstr>
      <vt:lpstr>Binomial Distribution </vt:lpstr>
      <vt:lpstr>Mean, Variance and Standard Deviation (Binomial Distribution)</vt:lpstr>
      <vt:lpstr>Examples:</vt:lpstr>
      <vt:lpstr>PowerPoint Presentation</vt:lpstr>
      <vt:lpstr>PowerPoint Presentation</vt:lpstr>
      <vt:lpstr>PowerPoint Presentation</vt:lpstr>
      <vt:lpstr>PowerPoint Presentation</vt:lpstr>
      <vt:lpstr>Poisson Distribution</vt:lpstr>
      <vt:lpstr>Definition </vt:lpstr>
      <vt:lpstr>Examples:</vt:lpstr>
      <vt:lpstr>PowerPoint Presentation</vt:lpstr>
      <vt:lpstr>PowerPoint Presentation</vt:lpstr>
      <vt:lpstr>Continuous Distribution: Normal Distribution</vt:lpstr>
      <vt:lpstr>Probability Density Function</vt:lpstr>
      <vt:lpstr>Standard form of the Normal Distribution</vt:lpstr>
      <vt:lpstr>Normal Curve</vt:lpstr>
      <vt:lpstr>Properties of PDF</vt:lpstr>
      <vt:lpstr>Probability Calculations Using Normal Variable Table</vt:lpstr>
      <vt:lpstr>PowerPoint Presentation</vt:lpstr>
      <vt:lpstr>Examples: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 &amp;  Probability Distribution</dc:title>
  <dc:creator>ME14</dc:creator>
  <cp:lastModifiedBy>MH11</cp:lastModifiedBy>
  <cp:revision>182</cp:revision>
  <dcterms:created xsi:type="dcterms:W3CDTF">2018-03-17T10:18:02Z</dcterms:created>
  <dcterms:modified xsi:type="dcterms:W3CDTF">2019-05-04T07:04:04Z</dcterms:modified>
</cp:coreProperties>
</file>