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3" r:id="rId56"/>
    <p:sldId id="31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sorterViewPr>
    <p:cViewPr>
      <p:scale>
        <a:sx n="110" d="100"/>
        <a:sy n="110" d="100"/>
      </p:scale>
      <p:origin x="0" y="-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53A386-BACC-433A-9065-2CDEE8B87763}"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293172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53A386-BACC-433A-9065-2CDEE8B87763}"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218306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53A386-BACC-433A-9065-2CDEE8B87763}"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242663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53A386-BACC-433A-9065-2CDEE8B87763}"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149670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53A386-BACC-433A-9065-2CDEE8B87763}"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413055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53A386-BACC-433A-9065-2CDEE8B87763}"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427925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53A386-BACC-433A-9065-2CDEE8B87763}"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114799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53A386-BACC-433A-9065-2CDEE8B87763}"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133067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3A386-BACC-433A-9065-2CDEE8B87763}"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1561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3A386-BACC-433A-9065-2CDEE8B87763}"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30896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3A386-BACC-433A-9065-2CDEE8B87763}"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75252-E124-49F9-BEA4-ADDEA2FADE18}" type="slidenum">
              <a:rPr lang="en-IN" smtClean="0"/>
              <a:t>‹#›</a:t>
            </a:fld>
            <a:endParaRPr lang="en-IN"/>
          </a:p>
        </p:txBody>
      </p:sp>
    </p:spTree>
    <p:extLst>
      <p:ext uri="{BB962C8B-B14F-4D97-AF65-F5344CB8AC3E}">
        <p14:creationId xmlns:p14="http://schemas.microsoft.com/office/powerpoint/2010/main" val="84053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3A386-BACC-433A-9065-2CDEE8B87763}" type="datetimeFigureOut">
              <a:rPr lang="en-IN" smtClean="0"/>
              <a:t>04-11-2020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75252-E124-49F9-BEA4-ADDEA2FADE18}" type="slidenum">
              <a:rPr lang="en-IN" smtClean="0"/>
              <a:t>‹#›</a:t>
            </a:fld>
            <a:endParaRPr lang="en-IN"/>
          </a:p>
        </p:txBody>
      </p:sp>
    </p:spTree>
    <p:extLst>
      <p:ext uri="{BB962C8B-B14F-4D97-AF65-F5344CB8AC3E}">
        <p14:creationId xmlns:p14="http://schemas.microsoft.com/office/powerpoint/2010/main" val="382893796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Theory of Probability</a:t>
            </a:r>
            <a:endParaRPr lang="en-IN" dirty="0"/>
          </a:p>
        </p:txBody>
      </p:sp>
    </p:spTree>
    <p:extLst>
      <p:ext uri="{BB962C8B-B14F-4D97-AF65-F5344CB8AC3E}">
        <p14:creationId xmlns:p14="http://schemas.microsoft.com/office/powerpoint/2010/main" val="224238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8316"/>
            <a:ext cx="10515600" cy="5028647"/>
          </a:xfrm>
        </p:spPr>
        <p:txBody>
          <a:bodyPr/>
          <a:lstStyle/>
          <a:p>
            <a:r>
              <a:rPr lang="en-US" dirty="0" smtClean="0"/>
              <a:t>Remarks:</a:t>
            </a:r>
          </a:p>
          <a:p>
            <a:pPr marL="514350" indent="-514350">
              <a:buAutoNum type="arabicPeriod"/>
            </a:pPr>
            <a:r>
              <a:rPr lang="en-US" dirty="0" smtClean="0"/>
              <a:t>Since m &gt;= 0, n &gt; 0 and m &lt; = n, we get 0&lt;=P(E)&lt;=1</a:t>
            </a:r>
          </a:p>
          <a:p>
            <a:pPr marL="514350" indent="-514350">
              <a:buAutoNum type="arabicPeriod"/>
            </a:pPr>
            <a:r>
              <a:rPr lang="en-US" dirty="0" smtClean="0"/>
              <a:t>The non-happening of the event E is called the complementary event of E is denoted by E’. The number of cases favorable to E’ is (n-m). Then the probability ‘q’ that E will not happen is given by </a:t>
            </a:r>
          </a:p>
          <a:p>
            <a:pPr marL="0" indent="0">
              <a:buNone/>
            </a:pPr>
            <a:r>
              <a:rPr lang="en-US" dirty="0"/>
              <a:t>	</a:t>
            </a:r>
            <a:r>
              <a:rPr lang="en-US" dirty="0" smtClean="0"/>
              <a:t>q= 1 – (m/n)= 1 – p</a:t>
            </a:r>
          </a:p>
          <a:p>
            <a:pPr marL="0" indent="0">
              <a:buNone/>
            </a:pPr>
            <a:r>
              <a:rPr lang="en-US" dirty="0" smtClean="0"/>
              <a:t>3. P(E)=1: Certain Event, P(E)=0: impossible event</a:t>
            </a:r>
          </a:p>
          <a:p>
            <a:pPr marL="0" indent="0">
              <a:buNone/>
            </a:pPr>
            <a:endParaRPr lang="en-IN" dirty="0"/>
          </a:p>
        </p:txBody>
      </p:sp>
    </p:spTree>
    <p:extLst>
      <p:ext uri="{BB962C8B-B14F-4D97-AF65-F5344CB8AC3E}">
        <p14:creationId xmlns:p14="http://schemas.microsoft.com/office/powerpoint/2010/main" val="124580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a:t>
            </a:r>
            <a:r>
              <a:rPr lang="en-US" dirty="0" smtClean="0"/>
              <a:t>of Mathematics Probability:</a:t>
            </a:r>
            <a:endParaRPr lang="en-IN" dirty="0"/>
          </a:p>
        </p:txBody>
      </p:sp>
      <p:sp>
        <p:nvSpPr>
          <p:cNvPr id="3" name="Content Placeholder 2"/>
          <p:cNvSpPr>
            <a:spLocks noGrp="1"/>
          </p:cNvSpPr>
          <p:nvPr>
            <p:ph idx="1"/>
          </p:nvPr>
        </p:nvSpPr>
        <p:spPr/>
        <p:txBody>
          <a:bodyPr/>
          <a:lstStyle/>
          <a:p>
            <a:r>
              <a:rPr lang="en-US" dirty="0" smtClean="0"/>
              <a:t>Equally likely events</a:t>
            </a:r>
          </a:p>
          <a:p>
            <a:pPr marL="0" indent="0">
              <a:buNone/>
            </a:pPr>
            <a:r>
              <a:rPr lang="en-US" dirty="0"/>
              <a:t> </a:t>
            </a:r>
            <a:r>
              <a:rPr lang="en-US" dirty="0" smtClean="0"/>
              <a:t>   e.g. 1) passing in examination 2) falling of a fan</a:t>
            </a:r>
          </a:p>
          <a:p>
            <a:pPr marL="0" indent="0">
              <a:buNone/>
            </a:pPr>
            <a:endParaRPr lang="en-US" dirty="0" smtClean="0"/>
          </a:p>
          <a:p>
            <a:r>
              <a:rPr lang="en-US" dirty="0" smtClean="0"/>
              <a:t>The experiment is repeated large number of times</a:t>
            </a:r>
            <a:endParaRPr lang="en-IN" dirty="0"/>
          </a:p>
        </p:txBody>
      </p:sp>
    </p:spTree>
    <p:extLst>
      <p:ext uri="{BB962C8B-B14F-4D97-AF65-F5344CB8AC3E}">
        <p14:creationId xmlns:p14="http://schemas.microsoft.com/office/powerpoint/2010/main" val="165129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IN" dirty="0"/>
          </a:p>
        </p:txBody>
      </p:sp>
      <p:sp>
        <p:nvSpPr>
          <p:cNvPr id="3" name="Content Placeholder 2"/>
          <p:cNvSpPr>
            <a:spLocks noGrp="1"/>
          </p:cNvSpPr>
          <p:nvPr>
            <p:ph idx="1"/>
          </p:nvPr>
        </p:nvSpPr>
        <p:spPr>
          <a:xfrm>
            <a:off x="838200" y="1414130"/>
            <a:ext cx="10515600" cy="4762833"/>
          </a:xfrm>
        </p:spPr>
        <p:txBody>
          <a:bodyPr/>
          <a:lstStyle/>
          <a:p>
            <a:pPr marL="514350" indent="-514350">
              <a:buAutoNum type="arabicParenR"/>
            </a:pPr>
            <a:r>
              <a:rPr lang="en-US" dirty="0" smtClean="0"/>
              <a:t>Draw a number at random from the integers 1 through 10. What is the probability that a prime is drawn?</a:t>
            </a:r>
          </a:p>
          <a:p>
            <a:pPr marL="514350" indent="-514350">
              <a:buAutoNum type="arabicParenR"/>
            </a:pPr>
            <a:r>
              <a:rPr lang="en-US" dirty="0" smtClean="0"/>
              <a:t>An urn contains four red balls, three green balls and five white balls. If a single ball is drawn, what is the probability that it is green?</a:t>
            </a:r>
          </a:p>
          <a:p>
            <a:pPr marL="514350" indent="-514350">
              <a:buAutoNum type="arabicParenR"/>
            </a:pPr>
            <a:r>
              <a:rPr lang="en-US" dirty="0" smtClean="0"/>
              <a:t>In rolling a fair die, what is the probability of a of obtaining at least a 5?</a:t>
            </a:r>
          </a:p>
          <a:p>
            <a:pPr marL="514350" indent="-514350">
              <a:buAutoNum type="arabicParenR"/>
            </a:pPr>
            <a:r>
              <a:rPr lang="en-US" dirty="0" smtClean="0"/>
              <a:t>How many different words are possible using all letters of “</a:t>
            </a:r>
            <a:r>
              <a:rPr lang="en-US" dirty="0" err="1" smtClean="0"/>
              <a:t>dobel</a:t>
            </a:r>
            <a:r>
              <a:rPr lang="en-US" dirty="0" smtClean="0"/>
              <a:t>”?</a:t>
            </a:r>
            <a:endParaRPr lang="en-IN" dirty="0"/>
          </a:p>
        </p:txBody>
      </p:sp>
    </p:spTree>
    <p:extLst>
      <p:ext uri="{BB962C8B-B14F-4D97-AF65-F5344CB8AC3E}">
        <p14:creationId xmlns:p14="http://schemas.microsoft.com/office/powerpoint/2010/main" val="218779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619"/>
          </a:xfrm>
        </p:spPr>
        <p:txBody>
          <a:bodyPr/>
          <a:lstStyle/>
          <a:p>
            <a:pPr algn="ctr"/>
            <a:r>
              <a:rPr lang="en-US" b="1" dirty="0" smtClean="0"/>
              <a:t>Permutations and Combinations</a:t>
            </a:r>
            <a:endParaRPr lang="en-IN" b="1" dirty="0"/>
          </a:p>
        </p:txBody>
      </p:sp>
      <p:sp>
        <p:nvSpPr>
          <p:cNvPr id="3" name="Content Placeholder 2"/>
          <p:cNvSpPr>
            <a:spLocks noGrp="1"/>
          </p:cNvSpPr>
          <p:nvPr>
            <p:ph idx="1"/>
          </p:nvPr>
        </p:nvSpPr>
        <p:spPr>
          <a:xfrm>
            <a:off x="838200" y="1222744"/>
            <a:ext cx="10515600" cy="4954219"/>
          </a:xfrm>
        </p:spPr>
        <p:txBody>
          <a:bodyPr/>
          <a:lstStyle/>
          <a:p>
            <a:r>
              <a:rPr lang="en-US" dirty="0" smtClean="0"/>
              <a:t>Permutations: Given n different things, we may arrange them in a row in any order. Each such arrangement is called permutations of the given things.</a:t>
            </a:r>
          </a:p>
          <a:p>
            <a:pPr marL="0" indent="0">
              <a:buNone/>
            </a:pPr>
            <a:r>
              <a:rPr lang="en-US" dirty="0"/>
              <a:t>	</a:t>
            </a:r>
            <a:r>
              <a:rPr lang="en-US" dirty="0" smtClean="0"/>
              <a:t>e.g. We have six permutations of the three letters </a:t>
            </a:r>
            <a:r>
              <a:rPr lang="en-US" dirty="0" err="1" smtClean="0"/>
              <a:t>a,b</a:t>
            </a:r>
            <a:r>
              <a:rPr lang="en-US" dirty="0" smtClean="0"/>
              <a:t> and c, 	namely </a:t>
            </a:r>
            <a:r>
              <a:rPr lang="en-US" dirty="0" err="1" smtClean="0"/>
              <a:t>abc</a:t>
            </a:r>
            <a:r>
              <a:rPr lang="en-US" dirty="0" smtClean="0"/>
              <a:t>, </a:t>
            </a:r>
            <a:r>
              <a:rPr lang="en-US" dirty="0" err="1" smtClean="0"/>
              <a:t>acb</a:t>
            </a:r>
            <a:r>
              <a:rPr lang="en-US" dirty="0" smtClean="0"/>
              <a:t>, </a:t>
            </a:r>
            <a:r>
              <a:rPr lang="en-US" dirty="0" err="1" smtClean="0"/>
              <a:t>bca</a:t>
            </a:r>
            <a:r>
              <a:rPr lang="en-US" dirty="0" smtClean="0"/>
              <a:t>, cab, </a:t>
            </a:r>
            <a:r>
              <a:rPr lang="en-US" dirty="0" err="1" smtClean="0"/>
              <a:t>cba</a:t>
            </a:r>
            <a:r>
              <a:rPr lang="en-US" dirty="0" smtClean="0"/>
              <a:t>, </a:t>
            </a:r>
            <a:r>
              <a:rPr lang="en-US" dirty="0" err="1" smtClean="0"/>
              <a:t>bac</a:t>
            </a:r>
            <a:r>
              <a:rPr lang="en-US" dirty="0" smtClean="0"/>
              <a:t>.</a:t>
            </a:r>
          </a:p>
          <a:p>
            <a:pPr marL="0" indent="0">
              <a:buNone/>
            </a:pPr>
            <a:endParaRPr lang="en-IN" dirty="0"/>
          </a:p>
        </p:txBody>
      </p:sp>
    </p:spTree>
    <p:extLst>
      <p:ext uri="{BB962C8B-B14F-4D97-AF65-F5344CB8AC3E}">
        <p14:creationId xmlns:p14="http://schemas.microsoft.com/office/powerpoint/2010/main" val="33425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8"/>
            <a:ext cx="10515600" cy="5687565"/>
          </a:xfrm>
        </p:spPr>
        <p:txBody>
          <a:bodyPr>
            <a:normAutofit/>
          </a:bodyPr>
          <a:lstStyle/>
          <a:p>
            <a:pPr marL="0" indent="0" algn="just">
              <a:buNone/>
            </a:pPr>
            <a:endParaRPr lang="en-US" dirty="0" smtClean="0"/>
          </a:p>
          <a:p>
            <a:pPr marL="0" indent="0" algn="just">
              <a:buNone/>
            </a:pPr>
            <a:r>
              <a:rPr lang="en-US" dirty="0" smtClean="0"/>
              <a:t>Theorem</a:t>
            </a:r>
            <a:r>
              <a:rPr lang="en-US" dirty="0"/>
              <a:t>: The number of permutations of n </a:t>
            </a:r>
            <a:r>
              <a:rPr lang="en-US" u="sng" dirty="0"/>
              <a:t>different things </a:t>
            </a:r>
            <a:r>
              <a:rPr lang="en-US" dirty="0"/>
              <a:t>taken all at a time is n!=1.2.3…..n</a:t>
            </a:r>
            <a:r>
              <a:rPr lang="en-US" dirty="0" smtClean="0"/>
              <a:t>.</a:t>
            </a:r>
          </a:p>
          <a:p>
            <a:pPr marL="0" indent="0" algn="just">
              <a:buNone/>
            </a:pPr>
            <a:endParaRPr lang="en-US" dirty="0" smtClean="0"/>
          </a:p>
          <a:p>
            <a:pPr marL="0" indent="0" algn="just">
              <a:buNone/>
            </a:pPr>
            <a:r>
              <a:rPr lang="en-US" dirty="0" smtClean="0"/>
              <a:t> e.g.</a:t>
            </a:r>
          </a:p>
          <a:p>
            <a:pPr marL="0" indent="0" algn="just">
              <a:buNone/>
            </a:pPr>
            <a:r>
              <a:rPr lang="en-US" dirty="0"/>
              <a:t> </a:t>
            </a:r>
            <a:r>
              <a:rPr lang="en-US" dirty="0" smtClean="0"/>
              <a:t>      If there are </a:t>
            </a:r>
            <a:r>
              <a:rPr lang="en-US" u="sng" dirty="0" smtClean="0"/>
              <a:t>10 different </a:t>
            </a:r>
            <a:r>
              <a:rPr lang="en-US" dirty="0" smtClean="0"/>
              <a:t>screws in a box that needed in a certain order for assembling a certain product, and theses screws are drawn at random from the box, the probability p of picking them in the desired order is very small, namely</a:t>
            </a:r>
          </a:p>
          <a:p>
            <a:pPr marL="0" indent="0" algn="just">
              <a:buNone/>
            </a:pPr>
            <a:r>
              <a:rPr lang="en-US" dirty="0"/>
              <a:t> </a:t>
            </a:r>
            <a:r>
              <a:rPr lang="en-US" dirty="0" smtClean="0"/>
              <a:t> 					p=1/10!</a:t>
            </a:r>
            <a:endParaRPr lang="en-US" dirty="0"/>
          </a:p>
          <a:p>
            <a:endParaRPr lang="en-IN" dirty="0"/>
          </a:p>
        </p:txBody>
      </p:sp>
    </p:spTree>
    <p:extLst>
      <p:ext uri="{BB962C8B-B14F-4D97-AF65-F5344CB8AC3E}">
        <p14:creationId xmlns:p14="http://schemas.microsoft.com/office/powerpoint/2010/main" val="73170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lstStyle/>
          <a:p>
            <a:pPr algn="just"/>
            <a:r>
              <a:rPr lang="en-US" dirty="0"/>
              <a:t>Theorem: If n </a:t>
            </a:r>
            <a:r>
              <a:rPr lang="en-US"/>
              <a:t>given </a:t>
            </a:r>
            <a:r>
              <a:rPr lang="en-US" smtClean="0"/>
              <a:t>things </a:t>
            </a:r>
            <a:r>
              <a:rPr lang="en-US" dirty="0"/>
              <a:t>can be divided into C classes such that things belonging to the same class are alike while things belonging to different classes are different,, then the </a:t>
            </a:r>
            <a:r>
              <a:rPr lang="en-US" dirty="0" smtClean="0"/>
              <a:t>number </a:t>
            </a:r>
            <a:r>
              <a:rPr lang="en-US" dirty="0"/>
              <a:t>of </a:t>
            </a:r>
            <a:r>
              <a:rPr lang="en-US" dirty="0" smtClean="0"/>
              <a:t>permutations </a:t>
            </a:r>
            <a:r>
              <a:rPr lang="en-US" dirty="0"/>
              <a:t>of these things taken all at a time is n!/(n1!.n2!...</a:t>
            </a:r>
            <a:r>
              <a:rPr lang="en-US" dirty="0" err="1"/>
              <a:t>nC</a:t>
            </a:r>
            <a:r>
              <a:rPr lang="en-US" dirty="0"/>
              <a:t>!), n1+n2+…+</a:t>
            </a:r>
            <a:r>
              <a:rPr lang="en-US" dirty="0" err="1" smtClean="0"/>
              <a:t>nC</a:t>
            </a:r>
            <a:r>
              <a:rPr lang="en-US" dirty="0" smtClean="0"/>
              <a:t>=n</a:t>
            </a:r>
          </a:p>
          <a:p>
            <a:pPr algn="just"/>
            <a:endParaRPr lang="en-US" dirty="0"/>
          </a:p>
          <a:p>
            <a:pPr marL="0" indent="0" algn="just">
              <a:buNone/>
            </a:pPr>
            <a:r>
              <a:rPr lang="en-US" dirty="0"/>
              <a:t> </a:t>
            </a:r>
            <a:r>
              <a:rPr lang="en-US" dirty="0" smtClean="0"/>
              <a:t>e.g. </a:t>
            </a:r>
          </a:p>
          <a:p>
            <a:pPr marL="0" indent="0" algn="just">
              <a:buNone/>
            </a:pPr>
            <a:r>
              <a:rPr lang="en-US" dirty="0"/>
              <a:t> </a:t>
            </a:r>
            <a:r>
              <a:rPr lang="en-US" dirty="0" smtClean="0"/>
              <a:t>     How many password can be generated from the letters of REARRANGE ?</a:t>
            </a:r>
          </a:p>
          <a:p>
            <a:pPr marL="0" indent="0" algn="just">
              <a:buNone/>
            </a:pPr>
            <a:endParaRPr lang="en-US" dirty="0"/>
          </a:p>
          <a:p>
            <a:pPr marL="0" indent="0" algn="just">
              <a:buNone/>
            </a:pPr>
            <a:r>
              <a:rPr lang="en-US" dirty="0" smtClean="0"/>
              <a:t>                                              9!/(3!.2!.2!)=15120</a:t>
            </a:r>
            <a:endParaRPr lang="en-US" dirty="0"/>
          </a:p>
          <a:p>
            <a:pPr marL="0" indent="0" algn="just">
              <a:buNone/>
            </a:pPr>
            <a:endParaRPr lang="en-IN" dirty="0"/>
          </a:p>
        </p:txBody>
      </p:sp>
    </p:spTree>
    <p:extLst>
      <p:ext uri="{BB962C8B-B14F-4D97-AF65-F5344CB8AC3E}">
        <p14:creationId xmlns:p14="http://schemas.microsoft.com/office/powerpoint/2010/main" val="271979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8"/>
            <a:ext cx="10515600" cy="5571655"/>
          </a:xfrm>
        </p:spPr>
        <p:txBody>
          <a:bodyPr>
            <a:normAutofit lnSpcReduction="10000"/>
          </a:bodyPr>
          <a:lstStyle/>
          <a:p>
            <a:r>
              <a:rPr lang="en-US" dirty="0" smtClean="0"/>
              <a:t>Theorem: The number of different permutations of n different things taken k at a time without repetition is</a:t>
            </a:r>
            <a:endParaRPr lang="en-IN" dirty="0" smtClean="0"/>
          </a:p>
          <a:p>
            <a:pPr marL="0" indent="0">
              <a:buNone/>
            </a:pPr>
            <a:r>
              <a:rPr lang="en-US" dirty="0" smtClean="0"/>
              <a:t>                                                </a:t>
            </a:r>
            <a:r>
              <a:rPr lang="en-US" dirty="0" err="1" smtClean="0"/>
              <a:t>nPk</a:t>
            </a:r>
            <a:r>
              <a:rPr lang="en-US" dirty="0" smtClean="0"/>
              <a:t>=n!/(n-k)!</a:t>
            </a:r>
          </a:p>
          <a:p>
            <a:pPr marL="0" indent="0">
              <a:buNone/>
            </a:pPr>
            <a:r>
              <a:rPr lang="en-US" dirty="0"/>
              <a:t> </a:t>
            </a:r>
            <a:r>
              <a:rPr lang="en-US" dirty="0" smtClean="0"/>
              <a:t> and with repetitions is </a:t>
            </a:r>
            <a:r>
              <a:rPr lang="en-US" dirty="0" err="1" smtClean="0"/>
              <a:t>n^k</a:t>
            </a:r>
            <a:r>
              <a:rPr lang="en-US" dirty="0" smtClean="0"/>
              <a:t>.</a:t>
            </a:r>
          </a:p>
          <a:p>
            <a:pPr marL="0" indent="0">
              <a:buNone/>
            </a:pPr>
            <a:endParaRPr lang="en-US" dirty="0"/>
          </a:p>
          <a:p>
            <a:pPr marL="0" indent="0">
              <a:buNone/>
            </a:pPr>
            <a:r>
              <a:rPr lang="en-US" dirty="0" smtClean="0"/>
              <a:t> e.g.  </a:t>
            </a:r>
          </a:p>
          <a:p>
            <a:pPr marL="0" indent="0">
              <a:buNone/>
            </a:pPr>
            <a:r>
              <a:rPr lang="en-US" dirty="0"/>
              <a:t> </a:t>
            </a:r>
            <a:r>
              <a:rPr lang="en-US" dirty="0" smtClean="0"/>
              <a:t>     In a coded telegram the letters are arranged in group of five letters, called words, we see that the number of different such word is </a:t>
            </a:r>
          </a:p>
          <a:p>
            <a:pPr marL="0" indent="0">
              <a:buNone/>
            </a:pPr>
            <a:r>
              <a:rPr lang="en-US" dirty="0"/>
              <a:t> </a:t>
            </a:r>
            <a:r>
              <a:rPr lang="en-US" dirty="0" smtClean="0"/>
              <a:t>                                             26^5</a:t>
            </a:r>
          </a:p>
          <a:p>
            <a:pPr marL="0" indent="0">
              <a:buNone/>
            </a:pPr>
            <a:r>
              <a:rPr lang="en-US" dirty="0" smtClean="0"/>
              <a:t>And the number of different such words containing each letter not more than once is,</a:t>
            </a:r>
          </a:p>
          <a:p>
            <a:pPr marL="0" indent="0">
              <a:buNone/>
            </a:pPr>
            <a:r>
              <a:rPr lang="en-US" dirty="0"/>
              <a:t> </a:t>
            </a:r>
            <a:r>
              <a:rPr lang="en-US" dirty="0" smtClean="0"/>
              <a:t>                                          26!/(26-5)!</a:t>
            </a:r>
          </a:p>
        </p:txBody>
      </p:sp>
    </p:spTree>
    <p:extLst>
      <p:ext uri="{BB962C8B-B14F-4D97-AF65-F5344CB8AC3E}">
        <p14:creationId xmlns:p14="http://schemas.microsoft.com/office/powerpoint/2010/main" val="28977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r>
              <a:rPr lang="en-US" dirty="0" smtClean="0"/>
              <a:t>Combination</a:t>
            </a:r>
            <a:endParaRPr lang="en-IN" dirty="0"/>
          </a:p>
        </p:txBody>
      </p:sp>
      <p:sp>
        <p:nvSpPr>
          <p:cNvPr id="3" name="Content Placeholder 2"/>
          <p:cNvSpPr>
            <a:spLocks noGrp="1"/>
          </p:cNvSpPr>
          <p:nvPr>
            <p:ph idx="1"/>
          </p:nvPr>
        </p:nvSpPr>
        <p:spPr>
          <a:xfrm>
            <a:off x="838200" y="1223494"/>
            <a:ext cx="10515600" cy="4953469"/>
          </a:xfrm>
        </p:spPr>
        <p:txBody>
          <a:bodyPr>
            <a:normAutofit fontScale="92500" lnSpcReduction="10000"/>
          </a:bodyPr>
          <a:lstStyle/>
          <a:p>
            <a:r>
              <a:rPr lang="en-US" dirty="0" smtClean="0"/>
              <a:t>In a permutation, the order of the selected thing is essential. In contrast, a combination of given things means any selection of one or more things without regard to order.</a:t>
            </a:r>
          </a:p>
          <a:p>
            <a:r>
              <a:rPr lang="en-US" dirty="0" smtClean="0"/>
              <a:t>Theorem: The number of different combinations of n different things, k at a time, without repetition is </a:t>
            </a:r>
          </a:p>
          <a:p>
            <a:pPr marL="0" indent="0">
              <a:buNone/>
            </a:pPr>
            <a:r>
              <a:rPr lang="en-US" dirty="0" smtClean="0"/>
              <a:t>                                                         </a:t>
            </a:r>
            <a:r>
              <a:rPr lang="en-US" dirty="0" err="1" smtClean="0"/>
              <a:t>nCk</a:t>
            </a:r>
            <a:r>
              <a:rPr lang="en-US" dirty="0" smtClean="0"/>
              <a:t>=n!/(k!.(n-k)!</a:t>
            </a:r>
          </a:p>
          <a:p>
            <a:pPr marL="0" indent="0">
              <a:buNone/>
            </a:pPr>
            <a:r>
              <a:rPr lang="en-US" dirty="0"/>
              <a:t> </a:t>
            </a:r>
            <a:r>
              <a:rPr lang="en-US" dirty="0" smtClean="0"/>
              <a:t>and the number of those combinations with repetitions is</a:t>
            </a:r>
          </a:p>
          <a:p>
            <a:pPr marL="0" indent="0">
              <a:buNone/>
            </a:pPr>
            <a:r>
              <a:rPr lang="en-US" dirty="0"/>
              <a:t> </a:t>
            </a:r>
            <a:r>
              <a:rPr lang="en-US" dirty="0" smtClean="0"/>
              <a:t>                                                       (n+k-1)</a:t>
            </a:r>
            <a:r>
              <a:rPr lang="en-US" dirty="0" err="1" smtClean="0"/>
              <a:t>Ck</a:t>
            </a:r>
            <a:endParaRPr lang="en-US" dirty="0" smtClean="0"/>
          </a:p>
          <a:p>
            <a:pPr marL="0" indent="0">
              <a:buNone/>
            </a:pPr>
            <a:r>
              <a:rPr lang="en-US" dirty="0" smtClean="0"/>
              <a:t>e.g. A student has 7 books on his desk. How many ways 3 books can be selected with and without replacement?</a:t>
            </a:r>
          </a:p>
          <a:p>
            <a:pPr marL="0" indent="0">
              <a:buNone/>
            </a:pPr>
            <a:r>
              <a:rPr lang="en-US" dirty="0"/>
              <a:t> </a:t>
            </a:r>
            <a:r>
              <a:rPr lang="en-US" dirty="0" smtClean="0"/>
              <a:t>     a) without replacement: 7C3</a:t>
            </a:r>
          </a:p>
          <a:p>
            <a:pPr marL="0" indent="0">
              <a:buNone/>
            </a:pPr>
            <a:r>
              <a:rPr lang="en-US" dirty="0"/>
              <a:t> </a:t>
            </a:r>
            <a:r>
              <a:rPr lang="en-US" dirty="0" smtClean="0"/>
              <a:t>     b) with replacement: 9C3</a:t>
            </a:r>
            <a:endParaRPr lang="en-IN" dirty="0"/>
          </a:p>
        </p:txBody>
      </p:sp>
    </p:spTree>
    <p:extLst>
      <p:ext uri="{BB962C8B-B14F-4D97-AF65-F5344CB8AC3E}">
        <p14:creationId xmlns:p14="http://schemas.microsoft.com/office/powerpoint/2010/main" val="39000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r>
              <a:rPr lang="en-US" dirty="0" smtClean="0"/>
              <a:t>Examples:</a:t>
            </a:r>
            <a:endParaRPr lang="en-IN" dirty="0"/>
          </a:p>
        </p:txBody>
      </p:sp>
      <p:sp>
        <p:nvSpPr>
          <p:cNvPr id="3" name="Content Placeholder 2"/>
          <p:cNvSpPr>
            <a:spLocks noGrp="1"/>
          </p:cNvSpPr>
          <p:nvPr>
            <p:ph idx="1"/>
          </p:nvPr>
        </p:nvSpPr>
        <p:spPr>
          <a:xfrm>
            <a:off x="838200" y="1133342"/>
            <a:ext cx="10515600" cy="5043621"/>
          </a:xfrm>
        </p:spPr>
        <p:txBody>
          <a:bodyPr/>
          <a:lstStyle/>
          <a:p>
            <a:pPr marL="514350" indent="-514350" algn="just">
              <a:buAutoNum type="arabicPeriod"/>
            </a:pPr>
            <a:r>
              <a:rPr lang="en-US" dirty="0" smtClean="0"/>
              <a:t>Among the digits 1,2,3,4,5 at first one is chosen and then a second selection is made among the remaining ones. Assuming that all possible outcomes have equal probabilities, find the probability that odd digits will be selected,</a:t>
            </a:r>
          </a:p>
          <a:p>
            <a:pPr marL="0" indent="0" algn="just">
              <a:buNone/>
            </a:pPr>
            <a:r>
              <a:rPr lang="en-US" dirty="0"/>
              <a:t> </a:t>
            </a:r>
            <a:r>
              <a:rPr lang="en-US" dirty="0" smtClean="0"/>
              <a:t>                        </a:t>
            </a:r>
            <a:r>
              <a:rPr lang="en-US" dirty="0" err="1" smtClean="0"/>
              <a:t>i</a:t>
            </a:r>
            <a:r>
              <a:rPr lang="en-US" dirty="0" smtClean="0"/>
              <a:t>) the first time ii) the second time iii) both times.</a:t>
            </a:r>
          </a:p>
          <a:p>
            <a:pPr marL="0" indent="0" algn="just">
              <a:buNone/>
            </a:pPr>
            <a:r>
              <a:rPr lang="en-US" dirty="0" smtClean="0"/>
              <a:t>Solution:</a:t>
            </a:r>
          </a:p>
          <a:p>
            <a:pPr marL="0" indent="0" algn="just">
              <a:buNone/>
            </a:pPr>
            <a:r>
              <a:rPr lang="en-US" dirty="0"/>
              <a:t> </a:t>
            </a:r>
            <a:r>
              <a:rPr lang="en-US" dirty="0" smtClean="0"/>
              <a:t>     No of exhaustive events : 5(first time)*4(second time)=20=n</a:t>
            </a:r>
          </a:p>
          <a:p>
            <a:pPr marL="0" indent="0" algn="just">
              <a:buNone/>
            </a:pPr>
            <a:r>
              <a:rPr lang="en-US" dirty="0"/>
              <a:t> </a:t>
            </a:r>
            <a:r>
              <a:rPr lang="en-US" dirty="0" smtClean="0"/>
              <a:t>       </a:t>
            </a:r>
            <a:r>
              <a:rPr lang="en-US" dirty="0" err="1" smtClean="0"/>
              <a:t>i</a:t>
            </a:r>
            <a:r>
              <a:rPr lang="en-US" dirty="0" smtClean="0"/>
              <a:t>) (1,2),(1,3)….(5,3),(5,4): 12 cases.  p=12/20=3/5</a:t>
            </a:r>
          </a:p>
          <a:p>
            <a:pPr marL="0" indent="0" algn="just">
              <a:buNone/>
            </a:pPr>
            <a:r>
              <a:rPr lang="en-US" dirty="0"/>
              <a:t> </a:t>
            </a:r>
            <a:r>
              <a:rPr lang="en-US" dirty="0" smtClean="0"/>
              <a:t>       ii) (2,1), (3,1)….(3,5),(4,5):12 cases. p=12/20=3/5</a:t>
            </a:r>
          </a:p>
          <a:p>
            <a:pPr marL="0" indent="0" algn="just">
              <a:buNone/>
            </a:pPr>
            <a:r>
              <a:rPr lang="en-US" dirty="0"/>
              <a:t> </a:t>
            </a:r>
            <a:r>
              <a:rPr lang="en-US" dirty="0" smtClean="0"/>
              <a:t>       iii) (1,3),(1,5)….(5,3): 6 cases. p=6/20 </a:t>
            </a:r>
            <a:endParaRPr lang="en-IN" dirty="0"/>
          </a:p>
        </p:txBody>
      </p:sp>
    </p:spTree>
    <p:extLst>
      <p:ext uri="{BB962C8B-B14F-4D97-AF65-F5344CB8AC3E}">
        <p14:creationId xmlns:p14="http://schemas.microsoft.com/office/powerpoint/2010/main" val="152450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pPr marL="0" indent="0" algn="just">
              <a:buNone/>
            </a:pPr>
            <a:r>
              <a:rPr lang="en-US" dirty="0" smtClean="0"/>
              <a:t>2. Four cards drawn at random from a pack of 52 cards. Find the probability that</a:t>
            </a:r>
          </a:p>
          <a:p>
            <a:pPr marL="571500" indent="-571500" algn="just">
              <a:buAutoNum type="romanLcParenR"/>
            </a:pPr>
            <a:r>
              <a:rPr lang="en-US" dirty="0" smtClean="0"/>
              <a:t>They are a king, a queen, a jack and an ace</a:t>
            </a:r>
          </a:p>
          <a:p>
            <a:pPr marL="571500" indent="-571500" algn="just">
              <a:buAutoNum type="romanLcParenR"/>
            </a:pPr>
            <a:r>
              <a:rPr lang="en-US" dirty="0" smtClean="0"/>
              <a:t>Two are kings and two are queens</a:t>
            </a:r>
          </a:p>
          <a:p>
            <a:pPr marL="571500" indent="-571500" algn="just">
              <a:buAutoNum type="romanLcParenR"/>
            </a:pPr>
            <a:r>
              <a:rPr lang="en-US" dirty="0" smtClean="0"/>
              <a:t>Two are blacks and two are reds</a:t>
            </a:r>
          </a:p>
          <a:p>
            <a:pPr marL="571500" indent="-571500" algn="just">
              <a:buAutoNum type="romanLcParenR"/>
            </a:pPr>
            <a:r>
              <a:rPr lang="en-US" dirty="0" smtClean="0"/>
              <a:t>Two are of hearts and two are of diamonds</a:t>
            </a:r>
          </a:p>
          <a:p>
            <a:pPr marL="0" indent="0" algn="just">
              <a:buNone/>
            </a:pPr>
            <a:r>
              <a:rPr lang="en-US" dirty="0" smtClean="0"/>
              <a:t>Solution: No of exhaustive events: 52C4</a:t>
            </a:r>
          </a:p>
          <a:p>
            <a:pPr marL="0" indent="0" algn="just">
              <a:buNone/>
            </a:pPr>
            <a:r>
              <a:rPr lang="en-US" dirty="0" err="1" smtClean="0"/>
              <a:t>i</a:t>
            </a:r>
            <a:r>
              <a:rPr lang="en-US" dirty="0" smtClean="0"/>
              <a:t>) (4C1*4C1*4C1*4C1)/52C4</a:t>
            </a:r>
          </a:p>
          <a:p>
            <a:pPr marL="0" indent="0" algn="just">
              <a:buNone/>
            </a:pPr>
            <a:r>
              <a:rPr lang="en-US" dirty="0" smtClean="0"/>
              <a:t>ii) (4C2*4C2)/52C4</a:t>
            </a:r>
          </a:p>
          <a:p>
            <a:pPr marL="0" indent="0" algn="just">
              <a:buNone/>
            </a:pPr>
            <a:r>
              <a:rPr lang="en-US" dirty="0" smtClean="0"/>
              <a:t>iii) (26C2*26C2</a:t>
            </a:r>
            <a:r>
              <a:rPr lang="en-US" dirty="0"/>
              <a:t>)/</a:t>
            </a:r>
            <a:r>
              <a:rPr lang="en-US" dirty="0" smtClean="0"/>
              <a:t>52C4</a:t>
            </a:r>
          </a:p>
          <a:p>
            <a:pPr marL="0" indent="0" algn="just">
              <a:buNone/>
            </a:pPr>
            <a:r>
              <a:rPr lang="en-US" dirty="0" smtClean="0"/>
              <a:t>iv) (13C2*13C2)/52C4</a:t>
            </a:r>
            <a:endParaRPr lang="en-IN" dirty="0"/>
          </a:p>
        </p:txBody>
      </p:sp>
    </p:spTree>
    <p:extLst>
      <p:ext uri="{BB962C8B-B14F-4D97-AF65-F5344CB8AC3E}">
        <p14:creationId xmlns:p14="http://schemas.microsoft.com/office/powerpoint/2010/main" val="126546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Flow of the presentation</a:t>
            </a:r>
            <a:endParaRPr lang="en-IN" b="1" dirty="0"/>
          </a:p>
        </p:txBody>
      </p:sp>
      <p:sp>
        <p:nvSpPr>
          <p:cNvPr id="3" name="Content Placeholder 2"/>
          <p:cNvSpPr>
            <a:spLocks noGrp="1"/>
          </p:cNvSpPr>
          <p:nvPr>
            <p:ph idx="1"/>
          </p:nvPr>
        </p:nvSpPr>
        <p:spPr/>
        <p:txBody>
          <a:bodyPr>
            <a:normAutofit fontScale="85000" lnSpcReduction="20000"/>
          </a:bodyPr>
          <a:lstStyle/>
          <a:p>
            <a:r>
              <a:rPr lang="en-US" dirty="0" smtClean="0"/>
              <a:t>Need of the study</a:t>
            </a:r>
          </a:p>
          <a:p>
            <a:r>
              <a:rPr lang="en-US" dirty="0" smtClean="0"/>
              <a:t>Basic Terminology</a:t>
            </a:r>
          </a:p>
          <a:p>
            <a:r>
              <a:rPr lang="en-US" dirty="0" smtClean="0"/>
              <a:t>Mathematical / Classical definition of Probability</a:t>
            </a:r>
          </a:p>
          <a:p>
            <a:r>
              <a:rPr lang="en-US" dirty="0" smtClean="0"/>
              <a:t>Limitation of Mathematical definition</a:t>
            </a:r>
          </a:p>
          <a:p>
            <a:r>
              <a:rPr lang="en-US" dirty="0" smtClean="0"/>
              <a:t>Permutation and Combination</a:t>
            </a:r>
          </a:p>
          <a:p>
            <a:r>
              <a:rPr lang="en-US" dirty="0" smtClean="0"/>
              <a:t>Statistical definitions and Limitations</a:t>
            </a:r>
          </a:p>
          <a:p>
            <a:r>
              <a:rPr lang="en-US" dirty="0" smtClean="0"/>
              <a:t>Axiomatic definitions</a:t>
            </a:r>
          </a:p>
          <a:p>
            <a:r>
              <a:rPr lang="en-US" dirty="0" smtClean="0"/>
              <a:t>Theorems on Probability (based on set theory)</a:t>
            </a:r>
          </a:p>
          <a:p>
            <a:r>
              <a:rPr lang="en-US" dirty="0" smtClean="0"/>
              <a:t>Conditional Probability</a:t>
            </a:r>
          </a:p>
          <a:p>
            <a:r>
              <a:rPr lang="en-US" dirty="0" smtClean="0"/>
              <a:t>Bayes theorem</a:t>
            </a:r>
          </a:p>
          <a:p>
            <a:r>
              <a:rPr lang="en-US" dirty="0" smtClean="0"/>
              <a:t>Markov Chain</a:t>
            </a:r>
          </a:p>
          <a:p>
            <a:endParaRPr lang="en-US" dirty="0" smtClean="0"/>
          </a:p>
          <a:p>
            <a:endParaRPr lang="en-IN" dirty="0"/>
          </a:p>
        </p:txBody>
      </p:sp>
    </p:spTree>
    <p:extLst>
      <p:ext uri="{BB962C8B-B14F-4D97-AF65-F5344CB8AC3E}">
        <p14:creationId xmlns:p14="http://schemas.microsoft.com/office/powerpoint/2010/main" val="694815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0644"/>
            <a:ext cx="10515600" cy="5476319"/>
          </a:xfrm>
        </p:spPr>
        <p:txBody>
          <a:bodyPr/>
          <a:lstStyle/>
          <a:p>
            <a:pPr marL="0" indent="0" algn="just">
              <a:buNone/>
            </a:pPr>
            <a:r>
              <a:rPr lang="en-US" dirty="0" smtClean="0"/>
              <a:t>3. A committee of 4 peoples is to be appointed from 3 officers of the production department, 4 officers for purchase department, 2 officers of the sales department and 1 charted accountant. Find the probability of forming the committee in the following manner:</a:t>
            </a:r>
          </a:p>
          <a:p>
            <a:pPr marL="571500" indent="-571500" algn="just">
              <a:buAutoNum type="romanLcParenR"/>
            </a:pPr>
            <a:r>
              <a:rPr lang="en-US" dirty="0" smtClean="0"/>
              <a:t>There must be one from each category</a:t>
            </a:r>
          </a:p>
          <a:p>
            <a:pPr marL="571500" indent="-571500" algn="just">
              <a:buAutoNum type="romanLcParenR"/>
            </a:pPr>
            <a:r>
              <a:rPr lang="en-US" dirty="0" smtClean="0"/>
              <a:t>It should at least one form purchase department</a:t>
            </a:r>
          </a:p>
          <a:p>
            <a:pPr marL="571500" indent="-571500" algn="just">
              <a:buAutoNum type="romanLcParenR"/>
            </a:pPr>
            <a:r>
              <a:rPr lang="en-US" dirty="0" smtClean="0"/>
              <a:t>The charted accountant must be in the committee</a:t>
            </a:r>
          </a:p>
          <a:p>
            <a:pPr marL="0" indent="0" algn="just">
              <a:buNone/>
            </a:pPr>
            <a:r>
              <a:rPr lang="en-US" dirty="0" smtClean="0"/>
              <a:t>Solution: </a:t>
            </a:r>
          </a:p>
          <a:p>
            <a:pPr marL="571500" indent="-571500" algn="just">
              <a:buAutoNum type="romanLcParenR"/>
            </a:pPr>
            <a:r>
              <a:rPr lang="en-US" dirty="0" smtClean="0"/>
              <a:t>(3C1*4C1*2C1*1C1)/(10C4)=4/35</a:t>
            </a:r>
          </a:p>
          <a:p>
            <a:pPr marL="571500" indent="-571500" algn="just">
              <a:buAutoNum type="romanLcParenR"/>
            </a:pPr>
            <a:r>
              <a:rPr lang="en-US" dirty="0" smtClean="0"/>
              <a:t>1-(6C4/10C4)=1-1/14=13/14</a:t>
            </a:r>
          </a:p>
          <a:p>
            <a:pPr marL="571500" indent="-571500" algn="just">
              <a:buAutoNum type="romanLcParenR"/>
            </a:pPr>
            <a:r>
              <a:rPr lang="en-US" dirty="0" smtClean="0"/>
              <a:t>(1C1*9C3)/10C4=2/5</a:t>
            </a:r>
            <a:endParaRPr lang="en-IN" dirty="0"/>
          </a:p>
        </p:txBody>
      </p:sp>
    </p:spTree>
    <p:extLst>
      <p:ext uri="{BB962C8B-B14F-4D97-AF65-F5344CB8AC3E}">
        <p14:creationId xmlns:p14="http://schemas.microsoft.com/office/powerpoint/2010/main" val="3524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4"/>
            <a:ext cx="10515600" cy="5523819"/>
          </a:xfrm>
        </p:spPr>
        <p:txBody>
          <a:bodyPr/>
          <a:lstStyle/>
          <a:p>
            <a:pPr marL="0" indent="0" algn="just">
              <a:buNone/>
            </a:pPr>
            <a:r>
              <a:rPr lang="en-US" dirty="0" smtClean="0"/>
              <a:t>4. In a random arrangement of letter of the word ‘COMMERCE’, find the probabilities that all the vowels are together.</a:t>
            </a:r>
          </a:p>
          <a:p>
            <a:pPr marL="0" indent="0" algn="just">
              <a:buNone/>
            </a:pPr>
            <a:r>
              <a:rPr lang="en-US" dirty="0" smtClean="0"/>
              <a:t>Solutions:</a:t>
            </a:r>
          </a:p>
          <a:p>
            <a:pPr marL="0" indent="0" algn="just">
              <a:buNone/>
            </a:pPr>
            <a:r>
              <a:rPr lang="en-US" dirty="0"/>
              <a:t> </a:t>
            </a:r>
            <a:r>
              <a:rPr lang="en-US" dirty="0" smtClean="0"/>
              <a:t>	Exhaustive events: n = 8!/(2!2!2!)</a:t>
            </a:r>
          </a:p>
          <a:p>
            <a:pPr marL="0" indent="0" algn="just">
              <a:buNone/>
            </a:pPr>
            <a:r>
              <a:rPr lang="en-US" dirty="0"/>
              <a:t> </a:t>
            </a:r>
            <a:r>
              <a:rPr lang="en-US" dirty="0" smtClean="0"/>
              <a:t>Consider ‘OEE’ as one letter to find the probability for the vowels are together, so that total no of letters in ‘COMMERCE’ may be taken as 6.</a:t>
            </a:r>
          </a:p>
          <a:p>
            <a:pPr marL="0" indent="0" algn="just">
              <a:buNone/>
            </a:pPr>
            <a:r>
              <a:rPr lang="en-US" dirty="0" smtClean="0"/>
              <a:t>	No of favorable cases m = (6! 3!)/(2!2!2!)</a:t>
            </a:r>
          </a:p>
          <a:p>
            <a:pPr marL="0" indent="0" algn="just">
              <a:buNone/>
            </a:pPr>
            <a:r>
              <a:rPr lang="en-US" dirty="0" smtClean="0"/>
              <a:t>	p= m/n = 3/28</a:t>
            </a:r>
            <a:endParaRPr lang="en-IN" dirty="0"/>
          </a:p>
        </p:txBody>
      </p:sp>
    </p:spTree>
    <p:extLst>
      <p:ext uri="{BB962C8B-B14F-4D97-AF65-F5344CB8AC3E}">
        <p14:creationId xmlns:p14="http://schemas.microsoft.com/office/powerpoint/2010/main" val="209170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770"/>
            <a:ext cx="10515600" cy="5488193"/>
          </a:xfrm>
        </p:spPr>
        <p:txBody>
          <a:bodyPr>
            <a:normAutofit lnSpcReduction="10000"/>
          </a:bodyPr>
          <a:lstStyle/>
          <a:p>
            <a:pPr marL="0" indent="0" algn="just">
              <a:buNone/>
            </a:pPr>
            <a:r>
              <a:rPr lang="en-US" dirty="0" smtClean="0"/>
              <a:t>5. Twenty five books are placed at random in the self. Find the probability that a particular pair of books shall be:</a:t>
            </a:r>
          </a:p>
          <a:p>
            <a:pPr marL="0" indent="0" algn="just">
              <a:buNone/>
            </a:pPr>
            <a:r>
              <a:rPr lang="en-US" dirty="0"/>
              <a:t>	</a:t>
            </a:r>
            <a:r>
              <a:rPr lang="en-US" dirty="0" err="1" smtClean="0"/>
              <a:t>i</a:t>
            </a:r>
            <a:r>
              <a:rPr lang="en-US" dirty="0" smtClean="0"/>
              <a:t>) always together          ii) never together</a:t>
            </a:r>
          </a:p>
          <a:p>
            <a:pPr marL="0" indent="0" algn="just">
              <a:buNone/>
            </a:pPr>
            <a:r>
              <a:rPr lang="en-US" dirty="0" smtClean="0"/>
              <a:t>Solution:</a:t>
            </a:r>
          </a:p>
          <a:p>
            <a:pPr marL="0" indent="0" algn="just">
              <a:buNone/>
            </a:pPr>
            <a:r>
              <a:rPr lang="en-US" dirty="0"/>
              <a:t> </a:t>
            </a:r>
            <a:r>
              <a:rPr lang="en-US" dirty="0" smtClean="0"/>
              <a:t>      No of exhaustive events: n = 25!</a:t>
            </a:r>
          </a:p>
          <a:p>
            <a:pPr marL="571500" indent="-571500" algn="just">
              <a:buAutoNum type="romanLcParenR"/>
            </a:pPr>
            <a:r>
              <a:rPr lang="en-US" dirty="0" smtClean="0"/>
              <a:t>Let us now regard that two particular books are tagged together so that we shall regard them as a single book. Thus, now we have 24 books, which can be arranged 24! ways. But the two books which are fastened together can be arranged 2! Ways.</a:t>
            </a:r>
          </a:p>
          <a:p>
            <a:pPr marL="0" indent="0" algn="just">
              <a:buNone/>
            </a:pPr>
            <a:r>
              <a:rPr lang="en-US" dirty="0"/>
              <a:t> </a:t>
            </a:r>
            <a:r>
              <a:rPr lang="en-US" dirty="0" smtClean="0"/>
              <a:t>                                            m= 2!*24!</a:t>
            </a:r>
          </a:p>
          <a:p>
            <a:pPr marL="0" indent="0" algn="just">
              <a:buNone/>
            </a:pPr>
            <a:r>
              <a:rPr lang="en-US" dirty="0"/>
              <a:t> </a:t>
            </a:r>
            <a:r>
              <a:rPr lang="en-US" dirty="0" smtClean="0"/>
              <a:t>                                            p=m/n=2/25</a:t>
            </a:r>
          </a:p>
          <a:p>
            <a:pPr marL="0" indent="0" algn="just">
              <a:buNone/>
            </a:pPr>
            <a:r>
              <a:rPr lang="en-US" dirty="0" smtClean="0"/>
              <a:t>ii) 	1 – p = 23/25</a:t>
            </a:r>
            <a:endParaRPr lang="en-IN" dirty="0"/>
          </a:p>
        </p:txBody>
      </p:sp>
    </p:spTree>
    <p:extLst>
      <p:ext uri="{BB962C8B-B14F-4D97-AF65-F5344CB8AC3E}">
        <p14:creationId xmlns:p14="http://schemas.microsoft.com/office/powerpoint/2010/main" val="49500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6894"/>
            <a:ext cx="10515600" cy="5500069"/>
          </a:xfrm>
        </p:spPr>
        <p:txBody>
          <a:bodyPr/>
          <a:lstStyle/>
          <a:p>
            <a:pPr marL="0" indent="0" algn="just">
              <a:buNone/>
            </a:pPr>
            <a:r>
              <a:rPr lang="en-US" dirty="0" smtClean="0"/>
              <a:t>6. A car is parked among N cars in a row, not at either end. On his return the owner finds that exactly r of the N places are still occupied. What is the probability that both neighboring places are empty?</a:t>
            </a:r>
          </a:p>
          <a:p>
            <a:pPr marL="0" indent="0" algn="just">
              <a:buNone/>
            </a:pPr>
            <a:endParaRPr lang="en-US" dirty="0"/>
          </a:p>
          <a:p>
            <a:pPr marL="0" indent="0" algn="just">
              <a:buNone/>
            </a:pPr>
            <a:r>
              <a:rPr lang="en-US" dirty="0" smtClean="0"/>
              <a:t>Solution:</a:t>
            </a:r>
          </a:p>
          <a:p>
            <a:pPr marL="0" indent="0" algn="just">
              <a:buNone/>
            </a:pPr>
            <a:r>
              <a:rPr lang="en-US" dirty="0" smtClean="0"/>
              <a:t>		n = (N-1)C(r-1)</a:t>
            </a:r>
          </a:p>
          <a:p>
            <a:pPr marL="0" indent="0" algn="just">
              <a:buNone/>
            </a:pPr>
            <a:endParaRPr lang="en-US" dirty="0"/>
          </a:p>
          <a:p>
            <a:pPr marL="0" indent="0" algn="just">
              <a:buNone/>
            </a:pPr>
            <a:r>
              <a:rPr lang="en-US" dirty="0" smtClean="0"/>
              <a:t>		m= (N-3)C(r-1)</a:t>
            </a:r>
          </a:p>
          <a:p>
            <a:pPr marL="0" indent="0" algn="just">
              <a:buNone/>
            </a:pPr>
            <a:endParaRPr lang="en-US" dirty="0"/>
          </a:p>
          <a:p>
            <a:pPr marL="0" indent="0" algn="just">
              <a:buNone/>
            </a:pPr>
            <a:r>
              <a:rPr lang="en-US" dirty="0" smtClean="0"/>
              <a:t>		p=m/n = {(N-r)(N-r-1)}/{(N-1)(N-2)}</a:t>
            </a:r>
          </a:p>
          <a:p>
            <a:pPr marL="0" indent="0" algn="just">
              <a:buNone/>
            </a:pPr>
            <a:r>
              <a:rPr lang="en-US" dirty="0" smtClean="0"/>
              <a:t>	</a:t>
            </a:r>
            <a:endParaRPr lang="en-IN" dirty="0"/>
          </a:p>
        </p:txBody>
      </p:sp>
    </p:spTree>
    <p:extLst>
      <p:ext uri="{BB962C8B-B14F-4D97-AF65-F5344CB8AC3E}">
        <p14:creationId xmlns:p14="http://schemas.microsoft.com/office/powerpoint/2010/main" val="2515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2"/>
            <a:ext cx="10515600" cy="6008913"/>
          </a:xfrm>
        </p:spPr>
        <p:txBody>
          <a:bodyPr>
            <a:normAutofit/>
          </a:bodyPr>
          <a:lstStyle/>
          <a:p>
            <a:pPr marL="0" indent="0" algn="just">
              <a:buNone/>
            </a:pPr>
            <a:r>
              <a:rPr lang="en-US" dirty="0" smtClean="0"/>
              <a:t>7. Each coefficients in the equation		      , is determined by throwing an ordinary die three times. Find the probability that the equation will have real roots.	 </a:t>
            </a:r>
          </a:p>
          <a:p>
            <a:pPr marL="0" indent="0" algn="just">
              <a:buNone/>
            </a:pPr>
            <a:r>
              <a:rPr lang="en-US" dirty="0" smtClean="0"/>
              <a:t>Solution: n </a:t>
            </a:r>
            <a:r>
              <a:rPr lang="en-US" dirty="0"/>
              <a:t>= 6*6*6=216</a:t>
            </a:r>
            <a:r>
              <a:rPr lang="en-US" dirty="0" smtClean="0"/>
              <a:t>     (no of combination for die)           </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p  = 43/216</a:t>
            </a:r>
          </a:p>
          <a:p>
            <a:pPr marL="0" indent="0" algn="just">
              <a:buNone/>
            </a:pP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733534853"/>
              </p:ext>
            </p:extLst>
          </p:nvPr>
        </p:nvGraphicFramePr>
        <p:xfrm>
          <a:off x="6095999" y="581893"/>
          <a:ext cx="1694214" cy="427510"/>
        </p:xfrm>
        <a:graphic>
          <a:graphicData uri="http://schemas.openxmlformats.org/presentationml/2006/ole">
            <mc:AlternateContent xmlns:mc="http://schemas.openxmlformats.org/markup-compatibility/2006">
              <mc:Choice xmlns:v="urn:schemas-microsoft-com:vml" Requires="v">
                <p:oleObj spid="_x0000_s2302" name="Equation" r:id="rId3" imgW="965160" imgH="203040" progId="Equation.DSMT4">
                  <p:embed/>
                </p:oleObj>
              </mc:Choice>
              <mc:Fallback>
                <p:oleObj name="Equation" r:id="rId3" imgW="965160" imgH="203040" progId="Equation.DSMT4">
                  <p:embed/>
                  <p:pic>
                    <p:nvPicPr>
                      <p:cNvPr id="0" name=""/>
                      <p:cNvPicPr/>
                      <p:nvPr/>
                    </p:nvPicPr>
                    <p:blipFill>
                      <a:blip r:embed="rId4"/>
                      <a:stretch>
                        <a:fillRect/>
                      </a:stretch>
                    </p:blipFill>
                    <p:spPr>
                      <a:xfrm>
                        <a:off x="6095999" y="581893"/>
                        <a:ext cx="1694214" cy="427510"/>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69241480"/>
              </p:ext>
            </p:extLst>
          </p:nvPr>
        </p:nvGraphicFramePr>
        <p:xfrm>
          <a:off x="1794493" y="2429712"/>
          <a:ext cx="8128002" cy="36068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ctr"/>
                      <a:r>
                        <a:rPr lang="en-US" dirty="0" smtClean="0"/>
                        <a:t>ac</a:t>
                      </a:r>
                      <a:endParaRPr lang="en-IN" dirty="0"/>
                    </a:p>
                  </a:txBody>
                  <a:tcPr/>
                </a:tc>
                <a:tc>
                  <a:txBody>
                    <a:bodyPr/>
                    <a:lstStyle/>
                    <a:p>
                      <a:pPr algn="ctr"/>
                      <a:r>
                        <a:rPr lang="en-US" dirty="0" smtClean="0"/>
                        <a:t>a</a:t>
                      </a:r>
                      <a:endParaRPr lang="en-IN" dirty="0"/>
                    </a:p>
                  </a:txBody>
                  <a:tcPr/>
                </a:tc>
                <a:tc>
                  <a:txBody>
                    <a:bodyPr/>
                    <a:lstStyle/>
                    <a:p>
                      <a:pPr algn="ctr"/>
                      <a:r>
                        <a:rPr lang="en-US" dirty="0" smtClean="0"/>
                        <a:t>C</a:t>
                      </a:r>
                      <a:endParaRPr lang="en-IN" dirty="0"/>
                    </a:p>
                  </a:txBody>
                  <a:tcPr/>
                </a:tc>
                <a:tc>
                  <a:txBody>
                    <a:bodyPr/>
                    <a:lstStyle/>
                    <a:p>
                      <a:pPr algn="ctr"/>
                      <a:r>
                        <a:rPr lang="en-US" dirty="0" smtClean="0"/>
                        <a:t>4ac</a:t>
                      </a:r>
                      <a:endParaRPr lang="en-IN" dirty="0"/>
                    </a:p>
                  </a:txBody>
                  <a:tcPr/>
                </a:tc>
                <a:tc>
                  <a:txBody>
                    <a:bodyPr/>
                    <a:lstStyle/>
                    <a:p>
                      <a:pPr algn="ctr"/>
                      <a:r>
                        <a:rPr lang="en-US" dirty="0" smtClean="0"/>
                        <a:t>b</a:t>
                      </a:r>
                      <a:r>
                        <a:rPr lang="en-US" baseline="0" dirty="0" smtClean="0"/>
                        <a:t> (b*b&gt;=4ac)</a:t>
                      </a:r>
                      <a:endParaRPr lang="en-IN" dirty="0"/>
                    </a:p>
                  </a:txBody>
                  <a:tcPr/>
                </a:tc>
                <a:tc>
                  <a:txBody>
                    <a:bodyPr/>
                    <a:lstStyle/>
                    <a:p>
                      <a:pPr algn="ctr"/>
                      <a:r>
                        <a:rPr lang="en-US" dirty="0" smtClean="0"/>
                        <a:t>No. of cases</a:t>
                      </a:r>
                      <a:endParaRPr lang="en-IN" dirty="0"/>
                    </a:p>
                  </a:txBody>
                  <a:tcPr/>
                </a:tc>
              </a:tr>
              <a:tr h="370840">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4</a:t>
                      </a:r>
                      <a:endParaRPr lang="en-IN" dirty="0"/>
                    </a:p>
                  </a:txBody>
                  <a:tcPr/>
                </a:tc>
                <a:tc>
                  <a:txBody>
                    <a:bodyPr/>
                    <a:lstStyle/>
                    <a:p>
                      <a:pPr algn="ctr"/>
                      <a:r>
                        <a:rPr lang="en-US" dirty="0" smtClean="0"/>
                        <a:t>2,3,4,5,6</a:t>
                      </a:r>
                      <a:endParaRPr lang="en-IN" dirty="0"/>
                    </a:p>
                  </a:txBody>
                  <a:tcPr/>
                </a:tc>
                <a:tc>
                  <a:txBody>
                    <a:bodyPr/>
                    <a:lstStyle/>
                    <a:p>
                      <a:pPr algn="ctr"/>
                      <a:r>
                        <a:rPr lang="en-US" dirty="0" smtClean="0"/>
                        <a:t>1*5=5</a:t>
                      </a:r>
                      <a:endParaRPr lang="en-IN" dirty="0"/>
                    </a:p>
                  </a:txBody>
                  <a:tcPr/>
                </a:tc>
              </a:tr>
              <a:tr h="370840">
                <a:tc>
                  <a:txBody>
                    <a:bodyPr/>
                    <a:lstStyle/>
                    <a:p>
                      <a:pPr algn="ctr"/>
                      <a:r>
                        <a:rPr lang="en-US" dirty="0" smtClean="0"/>
                        <a:t>2</a:t>
                      </a:r>
                      <a:endParaRPr lang="en-IN" dirty="0"/>
                    </a:p>
                  </a:txBody>
                  <a:tcPr/>
                </a:tc>
                <a:tc>
                  <a:txBody>
                    <a:bodyPr/>
                    <a:lstStyle/>
                    <a:p>
                      <a:pPr algn="ctr"/>
                      <a:r>
                        <a:rPr lang="en-US" dirty="0" smtClean="0"/>
                        <a:t>{1,2}</a:t>
                      </a:r>
                      <a:endParaRPr lang="en-IN" dirty="0"/>
                    </a:p>
                  </a:txBody>
                  <a:tcPr/>
                </a:tc>
                <a:tc>
                  <a:txBody>
                    <a:bodyPr/>
                    <a:lstStyle/>
                    <a:p>
                      <a:pPr algn="ctr"/>
                      <a:r>
                        <a:rPr lang="en-US" dirty="0" smtClean="0"/>
                        <a:t>{2,1}</a:t>
                      </a:r>
                      <a:endParaRPr lang="en-IN" dirty="0"/>
                    </a:p>
                  </a:txBody>
                  <a:tcPr/>
                </a:tc>
                <a:tc>
                  <a:txBody>
                    <a:bodyPr/>
                    <a:lstStyle/>
                    <a:p>
                      <a:pPr algn="ctr"/>
                      <a:r>
                        <a:rPr lang="en-US" dirty="0" smtClean="0"/>
                        <a:t>8</a:t>
                      </a:r>
                      <a:endParaRPr lang="en-IN" dirty="0"/>
                    </a:p>
                  </a:txBody>
                  <a:tcPr/>
                </a:tc>
                <a:tc>
                  <a:txBody>
                    <a:bodyPr/>
                    <a:lstStyle/>
                    <a:p>
                      <a:pPr algn="ctr"/>
                      <a:r>
                        <a:rPr lang="en-US" dirty="0" smtClean="0"/>
                        <a:t>3,4,5,6</a:t>
                      </a:r>
                      <a:endParaRPr lang="en-IN" dirty="0"/>
                    </a:p>
                  </a:txBody>
                  <a:tcPr/>
                </a:tc>
                <a:tc>
                  <a:txBody>
                    <a:bodyPr/>
                    <a:lstStyle/>
                    <a:p>
                      <a:pPr algn="ctr"/>
                      <a:r>
                        <a:rPr lang="en-US" dirty="0" smtClean="0"/>
                        <a:t>2*4=8</a:t>
                      </a:r>
                      <a:endParaRPr lang="en-IN" dirty="0"/>
                    </a:p>
                  </a:txBody>
                  <a:tcPr/>
                </a:tc>
              </a:tr>
              <a:tr h="370840">
                <a:tc>
                  <a:txBody>
                    <a:bodyPr/>
                    <a:lstStyle/>
                    <a:p>
                      <a:pPr algn="ctr"/>
                      <a:r>
                        <a:rPr lang="en-US" dirty="0" smtClean="0"/>
                        <a:t>3</a:t>
                      </a:r>
                      <a:endParaRPr lang="en-IN" dirty="0"/>
                    </a:p>
                  </a:txBody>
                  <a:tcPr/>
                </a:tc>
                <a:tc>
                  <a:txBody>
                    <a:bodyPr/>
                    <a:lstStyle/>
                    <a:p>
                      <a:pPr algn="ctr"/>
                      <a:r>
                        <a:rPr lang="en-US" dirty="0" smtClean="0"/>
                        <a:t>{1,3}</a:t>
                      </a:r>
                      <a:endParaRPr lang="en-IN" dirty="0"/>
                    </a:p>
                  </a:txBody>
                  <a:tcPr/>
                </a:tc>
                <a:tc>
                  <a:txBody>
                    <a:bodyPr/>
                    <a:lstStyle/>
                    <a:p>
                      <a:pPr algn="ctr"/>
                      <a:r>
                        <a:rPr lang="en-US" dirty="0" smtClean="0"/>
                        <a:t>{3,1}</a:t>
                      </a:r>
                      <a:endParaRPr lang="en-IN" dirty="0"/>
                    </a:p>
                  </a:txBody>
                  <a:tcPr/>
                </a:tc>
                <a:tc>
                  <a:txBody>
                    <a:bodyPr/>
                    <a:lstStyle/>
                    <a:p>
                      <a:pPr algn="ctr"/>
                      <a:r>
                        <a:rPr lang="en-US" dirty="0" smtClean="0"/>
                        <a:t>12</a:t>
                      </a:r>
                      <a:endParaRPr lang="en-IN" dirty="0"/>
                    </a:p>
                  </a:txBody>
                  <a:tcPr/>
                </a:tc>
                <a:tc>
                  <a:txBody>
                    <a:bodyPr/>
                    <a:lstStyle/>
                    <a:p>
                      <a:pPr algn="ctr"/>
                      <a:r>
                        <a:rPr lang="en-US" dirty="0" smtClean="0"/>
                        <a:t>4,5,6</a:t>
                      </a:r>
                      <a:endParaRPr lang="en-IN" dirty="0"/>
                    </a:p>
                  </a:txBody>
                  <a:tcPr/>
                </a:tc>
                <a:tc>
                  <a:txBody>
                    <a:bodyPr/>
                    <a:lstStyle/>
                    <a:p>
                      <a:pPr algn="ctr"/>
                      <a:r>
                        <a:rPr lang="en-US" dirty="0" smtClean="0"/>
                        <a:t>2*3=6</a:t>
                      </a:r>
                      <a:endParaRPr lang="en-IN" dirty="0"/>
                    </a:p>
                  </a:txBody>
                  <a:tcPr/>
                </a:tc>
              </a:tr>
              <a:tr h="370840">
                <a:tc>
                  <a:txBody>
                    <a:bodyPr/>
                    <a:lstStyle/>
                    <a:p>
                      <a:pPr algn="ctr"/>
                      <a:r>
                        <a:rPr lang="en-US" dirty="0" smtClean="0"/>
                        <a:t>4</a:t>
                      </a:r>
                      <a:endParaRPr lang="en-IN" dirty="0"/>
                    </a:p>
                  </a:txBody>
                  <a:tcPr/>
                </a:tc>
                <a:tc>
                  <a:txBody>
                    <a:bodyPr/>
                    <a:lstStyle/>
                    <a:p>
                      <a:pPr algn="ctr"/>
                      <a:r>
                        <a:rPr lang="en-US" dirty="0" smtClean="0"/>
                        <a:t>{1,2,4}</a:t>
                      </a:r>
                      <a:endParaRPr lang="en-IN" dirty="0"/>
                    </a:p>
                  </a:txBody>
                  <a:tcPr/>
                </a:tc>
                <a:tc>
                  <a:txBody>
                    <a:bodyPr/>
                    <a:lstStyle/>
                    <a:p>
                      <a:pPr algn="ctr"/>
                      <a:r>
                        <a:rPr lang="en-US" dirty="0" smtClean="0"/>
                        <a:t>(4,2,1}</a:t>
                      </a:r>
                      <a:endParaRPr lang="en-IN" dirty="0"/>
                    </a:p>
                  </a:txBody>
                  <a:tcPr/>
                </a:tc>
                <a:tc>
                  <a:txBody>
                    <a:bodyPr/>
                    <a:lstStyle/>
                    <a:p>
                      <a:pPr algn="ctr"/>
                      <a:r>
                        <a:rPr lang="en-US" dirty="0" smtClean="0"/>
                        <a:t>16</a:t>
                      </a:r>
                      <a:endParaRPr lang="en-IN" dirty="0"/>
                    </a:p>
                  </a:txBody>
                  <a:tcPr/>
                </a:tc>
                <a:tc>
                  <a:txBody>
                    <a:bodyPr/>
                    <a:lstStyle/>
                    <a:p>
                      <a:pPr algn="ctr"/>
                      <a:r>
                        <a:rPr lang="en-US" dirty="0" smtClean="0"/>
                        <a:t>4,5,6</a:t>
                      </a:r>
                      <a:endParaRPr lang="en-IN" dirty="0"/>
                    </a:p>
                  </a:txBody>
                  <a:tcPr/>
                </a:tc>
                <a:tc>
                  <a:txBody>
                    <a:bodyPr/>
                    <a:lstStyle/>
                    <a:p>
                      <a:pPr algn="ctr"/>
                      <a:r>
                        <a:rPr lang="en-US" dirty="0" smtClean="0"/>
                        <a:t>3*3=9</a:t>
                      </a:r>
                      <a:endParaRPr lang="en-IN" dirty="0"/>
                    </a:p>
                  </a:txBody>
                  <a:tcPr/>
                </a:tc>
              </a:tr>
              <a:tr h="370840">
                <a:tc>
                  <a:txBody>
                    <a:bodyPr/>
                    <a:lstStyle/>
                    <a:p>
                      <a:pPr algn="ctr"/>
                      <a:r>
                        <a:rPr lang="en-US" dirty="0" smtClean="0"/>
                        <a:t>5</a:t>
                      </a:r>
                      <a:endParaRPr lang="en-IN" dirty="0"/>
                    </a:p>
                  </a:txBody>
                  <a:tcPr/>
                </a:tc>
                <a:tc>
                  <a:txBody>
                    <a:bodyPr/>
                    <a:lstStyle/>
                    <a:p>
                      <a:pPr algn="ctr"/>
                      <a:r>
                        <a:rPr lang="en-US" dirty="0" smtClean="0"/>
                        <a:t>{1,5}</a:t>
                      </a:r>
                      <a:endParaRPr lang="en-IN" dirty="0"/>
                    </a:p>
                  </a:txBody>
                  <a:tcPr/>
                </a:tc>
                <a:tc>
                  <a:txBody>
                    <a:bodyPr/>
                    <a:lstStyle/>
                    <a:p>
                      <a:pPr algn="ctr"/>
                      <a:r>
                        <a:rPr lang="en-US" dirty="0" smtClean="0"/>
                        <a:t>{5,1}</a:t>
                      </a:r>
                      <a:endParaRPr lang="en-IN" dirty="0"/>
                    </a:p>
                  </a:txBody>
                  <a:tcPr/>
                </a:tc>
                <a:tc>
                  <a:txBody>
                    <a:bodyPr/>
                    <a:lstStyle/>
                    <a:p>
                      <a:pPr algn="ctr"/>
                      <a:r>
                        <a:rPr lang="en-US" dirty="0" smtClean="0"/>
                        <a:t>20</a:t>
                      </a:r>
                      <a:endParaRPr lang="en-IN" dirty="0"/>
                    </a:p>
                  </a:txBody>
                  <a:tcPr/>
                </a:tc>
                <a:tc>
                  <a:txBody>
                    <a:bodyPr/>
                    <a:lstStyle/>
                    <a:p>
                      <a:pPr algn="ctr"/>
                      <a:r>
                        <a:rPr lang="en-US" dirty="0" smtClean="0"/>
                        <a:t>5,6</a:t>
                      </a:r>
                      <a:endParaRPr lang="en-IN" dirty="0"/>
                    </a:p>
                  </a:txBody>
                  <a:tcPr/>
                </a:tc>
                <a:tc>
                  <a:txBody>
                    <a:bodyPr/>
                    <a:lstStyle/>
                    <a:p>
                      <a:pPr algn="ctr"/>
                      <a:r>
                        <a:rPr lang="en-US" dirty="0" smtClean="0"/>
                        <a:t>2*2=4</a:t>
                      </a:r>
                      <a:endParaRPr lang="en-IN" dirty="0"/>
                    </a:p>
                  </a:txBody>
                  <a:tcPr/>
                </a:tc>
              </a:tr>
              <a:tr h="370840">
                <a:tc>
                  <a:txBody>
                    <a:bodyPr/>
                    <a:lstStyle/>
                    <a:p>
                      <a:pPr algn="ctr"/>
                      <a:r>
                        <a:rPr lang="en-US" dirty="0" smtClean="0"/>
                        <a:t>6</a:t>
                      </a:r>
                      <a:endParaRPr lang="en-IN" dirty="0"/>
                    </a:p>
                  </a:txBody>
                  <a:tcPr/>
                </a:tc>
                <a:tc>
                  <a:txBody>
                    <a:bodyPr/>
                    <a:lstStyle/>
                    <a:p>
                      <a:pPr algn="ctr"/>
                      <a:r>
                        <a:rPr lang="en-US" dirty="0" smtClean="0"/>
                        <a:t>{1,2,3,6}</a:t>
                      </a:r>
                      <a:endParaRPr lang="en-IN" dirty="0"/>
                    </a:p>
                  </a:txBody>
                  <a:tcPr/>
                </a:tc>
                <a:tc>
                  <a:txBody>
                    <a:bodyPr/>
                    <a:lstStyle/>
                    <a:p>
                      <a:pPr algn="ctr"/>
                      <a:r>
                        <a:rPr lang="en-US" dirty="0" smtClean="0"/>
                        <a:t>{6,3,2,1}</a:t>
                      </a:r>
                      <a:endParaRPr lang="en-IN" dirty="0"/>
                    </a:p>
                  </a:txBody>
                  <a:tcPr/>
                </a:tc>
                <a:tc>
                  <a:txBody>
                    <a:bodyPr/>
                    <a:lstStyle/>
                    <a:p>
                      <a:pPr algn="ctr"/>
                      <a:r>
                        <a:rPr lang="en-US" dirty="0" smtClean="0"/>
                        <a:t>24</a:t>
                      </a:r>
                      <a:endParaRPr lang="en-IN" dirty="0"/>
                    </a:p>
                  </a:txBody>
                  <a:tcPr/>
                </a:tc>
                <a:tc>
                  <a:txBody>
                    <a:bodyPr/>
                    <a:lstStyle/>
                    <a:p>
                      <a:pPr algn="ctr"/>
                      <a:r>
                        <a:rPr lang="en-US" dirty="0" smtClean="0"/>
                        <a:t>5,6</a:t>
                      </a:r>
                      <a:endParaRPr lang="en-IN" dirty="0"/>
                    </a:p>
                  </a:txBody>
                  <a:tcPr/>
                </a:tc>
                <a:tc>
                  <a:txBody>
                    <a:bodyPr/>
                    <a:lstStyle/>
                    <a:p>
                      <a:pPr algn="ctr"/>
                      <a:r>
                        <a:rPr lang="en-US" dirty="0" smtClean="0"/>
                        <a:t>4*2=8</a:t>
                      </a:r>
                      <a:endParaRPr lang="en-IN" dirty="0"/>
                    </a:p>
                  </a:txBody>
                  <a:tcPr/>
                </a:tc>
              </a:tr>
              <a:tr h="370840">
                <a:tc>
                  <a:txBody>
                    <a:bodyPr/>
                    <a:lstStyle/>
                    <a:p>
                      <a:pPr algn="ctr"/>
                      <a:r>
                        <a:rPr lang="en-US" dirty="0" smtClean="0"/>
                        <a:t>8</a:t>
                      </a:r>
                      <a:endParaRPr lang="en-IN" dirty="0"/>
                    </a:p>
                  </a:txBody>
                  <a:tcPr/>
                </a:tc>
                <a:tc>
                  <a:txBody>
                    <a:bodyPr/>
                    <a:lstStyle/>
                    <a:p>
                      <a:pPr algn="ctr"/>
                      <a:r>
                        <a:rPr lang="en-US" dirty="0" smtClean="0"/>
                        <a:t>{2,4}</a:t>
                      </a:r>
                      <a:endParaRPr lang="en-IN" dirty="0"/>
                    </a:p>
                  </a:txBody>
                  <a:tcPr/>
                </a:tc>
                <a:tc>
                  <a:txBody>
                    <a:bodyPr/>
                    <a:lstStyle/>
                    <a:p>
                      <a:pPr algn="ctr"/>
                      <a:r>
                        <a:rPr lang="en-US" dirty="0" smtClean="0"/>
                        <a:t>{4,2}</a:t>
                      </a:r>
                      <a:endParaRPr lang="en-IN" dirty="0"/>
                    </a:p>
                  </a:txBody>
                  <a:tcPr/>
                </a:tc>
                <a:tc>
                  <a:txBody>
                    <a:bodyPr/>
                    <a:lstStyle/>
                    <a:p>
                      <a:pPr algn="ctr"/>
                      <a:r>
                        <a:rPr lang="en-US" dirty="0" smtClean="0"/>
                        <a:t>32</a:t>
                      </a:r>
                      <a:endParaRPr lang="en-IN" dirty="0"/>
                    </a:p>
                  </a:txBody>
                  <a:tcPr/>
                </a:tc>
                <a:tc>
                  <a:txBody>
                    <a:bodyPr/>
                    <a:lstStyle/>
                    <a:p>
                      <a:pPr algn="ctr"/>
                      <a:r>
                        <a:rPr lang="en-US" dirty="0" smtClean="0"/>
                        <a:t>6</a:t>
                      </a:r>
                      <a:endParaRPr lang="en-IN" dirty="0"/>
                    </a:p>
                  </a:txBody>
                  <a:tcPr/>
                </a:tc>
                <a:tc>
                  <a:txBody>
                    <a:bodyPr/>
                    <a:lstStyle/>
                    <a:p>
                      <a:pPr algn="ctr"/>
                      <a:r>
                        <a:rPr lang="en-US" dirty="0" smtClean="0"/>
                        <a:t>2*1=2</a:t>
                      </a:r>
                      <a:endParaRPr lang="en-IN" dirty="0"/>
                    </a:p>
                  </a:txBody>
                  <a:tcPr/>
                </a:tc>
              </a:tr>
              <a:tr h="370840">
                <a:tc>
                  <a:txBody>
                    <a:bodyPr/>
                    <a:lstStyle/>
                    <a:p>
                      <a:pPr algn="ctr"/>
                      <a:r>
                        <a:rPr lang="en-US" dirty="0" smtClean="0"/>
                        <a:t>9</a:t>
                      </a:r>
                      <a:endParaRPr lang="en-IN" dirty="0"/>
                    </a:p>
                  </a:txBody>
                  <a:tcPr/>
                </a:tc>
                <a:tc>
                  <a:txBody>
                    <a:bodyPr/>
                    <a:lstStyle/>
                    <a:p>
                      <a:pPr algn="ctr"/>
                      <a:r>
                        <a:rPr lang="en-US" dirty="0" smtClean="0"/>
                        <a:t>3</a:t>
                      </a:r>
                      <a:endParaRPr lang="en-IN" dirty="0"/>
                    </a:p>
                  </a:txBody>
                  <a:tcPr/>
                </a:tc>
                <a:tc>
                  <a:txBody>
                    <a:bodyPr/>
                    <a:lstStyle/>
                    <a:p>
                      <a:pPr algn="ctr"/>
                      <a:r>
                        <a:rPr lang="en-US" dirty="0" smtClean="0"/>
                        <a:t>3</a:t>
                      </a:r>
                      <a:endParaRPr lang="en-IN" dirty="0"/>
                    </a:p>
                  </a:txBody>
                  <a:tcPr/>
                </a:tc>
                <a:tc>
                  <a:txBody>
                    <a:bodyPr/>
                    <a:lstStyle/>
                    <a:p>
                      <a:pPr algn="ctr"/>
                      <a:r>
                        <a:rPr lang="en-US" dirty="0" smtClean="0"/>
                        <a:t>36</a:t>
                      </a:r>
                      <a:endParaRPr lang="en-IN" dirty="0"/>
                    </a:p>
                  </a:txBody>
                  <a:tcPr/>
                </a:tc>
                <a:tc>
                  <a:txBody>
                    <a:bodyPr/>
                    <a:lstStyle/>
                    <a:p>
                      <a:pPr algn="ctr"/>
                      <a:r>
                        <a:rPr lang="en-US" dirty="0" smtClean="0"/>
                        <a:t>6</a:t>
                      </a:r>
                      <a:endParaRPr lang="en-IN" dirty="0"/>
                    </a:p>
                  </a:txBody>
                  <a:tcPr/>
                </a:tc>
                <a:tc>
                  <a:txBody>
                    <a:bodyPr/>
                    <a:lstStyle/>
                    <a:p>
                      <a:pPr algn="ctr"/>
                      <a:r>
                        <a:rPr lang="en-US" dirty="0" smtClean="0"/>
                        <a:t>1*1=1</a:t>
                      </a:r>
                      <a:endParaRPr lang="en-IN" dirty="0"/>
                    </a:p>
                  </a:txBody>
                  <a:tcPr/>
                </a:tc>
              </a:tr>
            </a:tbl>
          </a:graphicData>
        </a:graphic>
      </p:graphicFrame>
    </p:spTree>
    <p:extLst>
      <p:ext uri="{BB962C8B-B14F-4D97-AF65-F5344CB8AC3E}">
        <p14:creationId xmlns:p14="http://schemas.microsoft.com/office/powerpoint/2010/main" val="31739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4395"/>
            <a:ext cx="10515600" cy="5452568"/>
          </a:xfrm>
        </p:spPr>
        <p:txBody>
          <a:bodyPr>
            <a:normAutofit fontScale="92500" lnSpcReduction="20000"/>
          </a:bodyPr>
          <a:lstStyle/>
          <a:p>
            <a:pPr marL="0" indent="0">
              <a:buNone/>
            </a:pPr>
            <a:r>
              <a:rPr lang="en-US" dirty="0" smtClean="0"/>
              <a:t>8. Out of (2n+1) tickets consequentively numbered, three are drawn at random. Find the chance that the nos. on them are in A.P.</a:t>
            </a:r>
          </a:p>
          <a:p>
            <a:pPr marL="0" indent="0">
              <a:buNone/>
            </a:pPr>
            <a:r>
              <a:rPr lang="en-US" dirty="0" smtClean="0"/>
              <a:t>Solution</a:t>
            </a:r>
          </a:p>
          <a:p>
            <a:pPr marL="0" indent="0">
              <a:buNone/>
            </a:pPr>
            <a:r>
              <a:rPr lang="en-US" dirty="0"/>
              <a:t> </a:t>
            </a:r>
            <a:r>
              <a:rPr lang="en-US" dirty="0" smtClean="0"/>
              <a:t>  n = (2n+1)C3</a:t>
            </a:r>
          </a:p>
          <a:p>
            <a:pPr marL="0" indent="0">
              <a:buNone/>
            </a:pPr>
            <a:r>
              <a:rPr lang="en-US" dirty="0" smtClean="0"/>
              <a:t>To find favorable cases:</a:t>
            </a:r>
            <a:endParaRPr lang="en-IN" dirty="0"/>
          </a:p>
          <a:p>
            <a:pPr marL="0" indent="0">
              <a:buNone/>
            </a:pPr>
            <a:r>
              <a:rPr lang="en-US" dirty="0" smtClean="0"/>
              <a:t>d=1:  (1,2,3)----,(2,3,4),-----,(2n-1,2n,2n+1)  :  (2n-1)  </a:t>
            </a:r>
          </a:p>
          <a:p>
            <a:pPr marL="0" indent="0">
              <a:buNone/>
            </a:pPr>
            <a:r>
              <a:rPr lang="en-US" dirty="0" smtClean="0"/>
              <a:t>d=2:  (1,3,5)----,(2,4,6),----,(2n-3,2n,2n+1 )   :  (2n-3)</a:t>
            </a:r>
          </a:p>
          <a:p>
            <a:pPr marL="0" indent="0">
              <a:buNone/>
            </a:pPr>
            <a:r>
              <a:rPr lang="en-US" dirty="0" smtClean="0"/>
              <a:t>.</a:t>
            </a:r>
          </a:p>
          <a:p>
            <a:pPr marL="0" indent="0">
              <a:buNone/>
            </a:pPr>
            <a:r>
              <a:rPr lang="en-US" dirty="0" smtClean="0"/>
              <a:t>.</a:t>
            </a:r>
          </a:p>
          <a:p>
            <a:pPr marL="0" indent="0">
              <a:buNone/>
            </a:pPr>
            <a:r>
              <a:rPr lang="en-US" dirty="0" smtClean="0"/>
              <a:t>d=n-1: (1,n,2n-1), (2,n+1,2n),(3,n+2,2n+1)    : 3</a:t>
            </a:r>
          </a:p>
          <a:p>
            <a:pPr marL="0" indent="0">
              <a:buNone/>
            </a:pPr>
            <a:r>
              <a:rPr lang="en-US" dirty="0" smtClean="0"/>
              <a:t>d=n: (1,n+1,2n+1):1   </a:t>
            </a:r>
          </a:p>
          <a:p>
            <a:pPr marL="0" indent="0">
              <a:buNone/>
            </a:pPr>
            <a:r>
              <a:rPr lang="en-US" dirty="0" smtClean="0"/>
              <a:t>m= 1+3+5+…+(2n-1)=(n/2)[1+(2n-1)]=n^2</a:t>
            </a:r>
          </a:p>
          <a:p>
            <a:pPr marL="0" indent="0">
              <a:buNone/>
            </a:pPr>
            <a:r>
              <a:rPr lang="en-US" dirty="0"/>
              <a:t>p</a:t>
            </a:r>
            <a:r>
              <a:rPr lang="en-US" dirty="0" smtClean="0"/>
              <a:t>=m/n</a:t>
            </a:r>
          </a:p>
        </p:txBody>
      </p:sp>
    </p:spTree>
    <p:extLst>
      <p:ext uri="{BB962C8B-B14F-4D97-AF65-F5344CB8AC3E}">
        <p14:creationId xmlns:p14="http://schemas.microsoft.com/office/powerpoint/2010/main" val="98631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Statistical (or Empirical ) Probability</a:t>
            </a:r>
            <a:endParaRPr lang="en-IN" dirty="0"/>
          </a:p>
        </p:txBody>
      </p:sp>
      <p:sp>
        <p:nvSpPr>
          <p:cNvPr id="3" name="Content Placeholder 2"/>
          <p:cNvSpPr>
            <a:spLocks noGrp="1"/>
          </p:cNvSpPr>
          <p:nvPr>
            <p:ph idx="1"/>
          </p:nvPr>
        </p:nvSpPr>
        <p:spPr/>
        <p:txBody>
          <a:bodyPr/>
          <a:lstStyle/>
          <a:p>
            <a:pPr algn="just"/>
            <a:r>
              <a:rPr lang="en-US" dirty="0" smtClean="0"/>
              <a:t>Definition: If an experiment is performed repeatedly under essentially homogeneous and identical conditions, then </a:t>
            </a:r>
            <a:r>
              <a:rPr lang="en-US" b="1" dirty="0" smtClean="0"/>
              <a:t>the limiting values of the ratio of the number of times the event occurs to the number of trials, as the number of trials becomes indefinitely large, </a:t>
            </a:r>
            <a:r>
              <a:rPr lang="en-US" dirty="0" smtClean="0"/>
              <a:t>is called the probability of happing of the event, it being assumed that the limit is finite and unique.</a:t>
            </a:r>
          </a:p>
          <a:p>
            <a:pPr marL="0" indent="0">
              <a:buNone/>
            </a:pPr>
            <a:r>
              <a:rPr lang="en-US" dirty="0"/>
              <a:t> </a:t>
            </a:r>
            <a:r>
              <a:rPr lang="en-US" dirty="0" smtClean="0"/>
              <a:t>i.e.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663715651"/>
              </p:ext>
            </p:extLst>
          </p:nvPr>
        </p:nvGraphicFramePr>
        <p:xfrm>
          <a:off x="1622738" y="4737391"/>
          <a:ext cx="9144000" cy="955072"/>
        </p:xfrm>
        <a:graphic>
          <a:graphicData uri="http://schemas.openxmlformats.org/presentationml/2006/ole">
            <mc:AlternateContent xmlns:mc="http://schemas.openxmlformats.org/markup-compatibility/2006">
              <mc:Choice xmlns:v="urn:schemas-microsoft-com:vml" Requires="v">
                <p:oleObj spid="_x0000_s3291" name="Equation" r:id="rId3" imgW="3504960" imgH="393480" progId="Equation.DSMT4">
                  <p:embed/>
                </p:oleObj>
              </mc:Choice>
              <mc:Fallback>
                <p:oleObj name="Equation" r:id="rId3" imgW="3504960" imgH="393480" progId="Equation.DSMT4">
                  <p:embed/>
                  <p:pic>
                    <p:nvPicPr>
                      <p:cNvPr id="0" name=""/>
                      <p:cNvPicPr/>
                      <p:nvPr/>
                    </p:nvPicPr>
                    <p:blipFill>
                      <a:blip r:embed="rId4"/>
                      <a:stretch>
                        <a:fillRect/>
                      </a:stretch>
                    </p:blipFill>
                    <p:spPr>
                      <a:xfrm>
                        <a:off x="1622738" y="4737391"/>
                        <a:ext cx="9144000" cy="955072"/>
                      </a:xfrm>
                      <a:prstGeom prst="rect">
                        <a:avLst/>
                      </a:prstGeom>
                    </p:spPr>
                  </p:pic>
                </p:oleObj>
              </mc:Fallback>
            </mc:AlternateContent>
          </a:graphicData>
        </a:graphic>
      </p:graphicFrame>
    </p:spTree>
    <p:extLst>
      <p:ext uri="{BB962C8B-B14F-4D97-AF65-F5344CB8AC3E}">
        <p14:creationId xmlns:p14="http://schemas.microsoft.com/office/powerpoint/2010/main" val="39272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4"/>
            <a:ext cx="10515600" cy="5636049"/>
          </a:xfrm>
        </p:spPr>
        <p:txBody>
          <a:bodyPr/>
          <a:lstStyle/>
          <a:p>
            <a:pPr marL="0" indent="0" algn="just">
              <a:buNone/>
            </a:pPr>
            <a:r>
              <a:rPr lang="en-US" dirty="0" smtClean="0"/>
              <a:t>e.g.</a:t>
            </a:r>
          </a:p>
          <a:p>
            <a:pPr marL="0" indent="0" algn="just">
              <a:buNone/>
            </a:pPr>
            <a:r>
              <a:rPr lang="en-US" dirty="0"/>
              <a:t> </a:t>
            </a:r>
            <a:r>
              <a:rPr lang="en-US" dirty="0" smtClean="0"/>
              <a:t>    J. E. </a:t>
            </a:r>
            <a:r>
              <a:rPr lang="en-US" dirty="0" err="1" smtClean="0"/>
              <a:t>Kerrich</a:t>
            </a:r>
            <a:r>
              <a:rPr lang="en-US" dirty="0" smtClean="0"/>
              <a:t> conducted coin tossing experiment with 10 sets of 1,000 tosses each during his confinement in World War II. The number of heads found by him were: 502, 511, 497, 529, 504, 476, 507, 520, 504, 529.</a:t>
            </a:r>
          </a:p>
          <a:p>
            <a:pPr marL="0" indent="0" algn="just">
              <a:buNone/>
            </a:pPr>
            <a:r>
              <a:rPr lang="en-US" dirty="0"/>
              <a:t> </a:t>
            </a:r>
            <a:r>
              <a:rPr lang="en-US" dirty="0" smtClean="0"/>
              <a:t>  This gives the probability of getting a head in a toss of a coin as:</a:t>
            </a:r>
          </a:p>
          <a:p>
            <a:pPr marL="0" indent="0" algn="just">
              <a:buNone/>
            </a:pPr>
            <a:r>
              <a:rPr lang="en-US" dirty="0"/>
              <a:t> </a:t>
            </a:r>
            <a:r>
              <a:rPr lang="en-US" dirty="0" smtClean="0"/>
              <a:t>                                P(E)= 5079/10000=0.5079≈1/2.</a:t>
            </a:r>
            <a:endParaRPr lang="en-IN" dirty="0"/>
          </a:p>
        </p:txBody>
      </p:sp>
    </p:spTree>
    <p:extLst>
      <p:ext uri="{BB962C8B-B14F-4D97-AF65-F5344CB8AC3E}">
        <p14:creationId xmlns:p14="http://schemas.microsoft.com/office/powerpoint/2010/main" val="166161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IN" dirty="0"/>
          </a:p>
        </p:txBody>
      </p:sp>
      <p:sp>
        <p:nvSpPr>
          <p:cNvPr id="3" name="Content Placeholder 2"/>
          <p:cNvSpPr>
            <a:spLocks noGrp="1"/>
          </p:cNvSpPr>
          <p:nvPr>
            <p:ph idx="1"/>
          </p:nvPr>
        </p:nvSpPr>
        <p:spPr/>
        <p:txBody>
          <a:bodyPr/>
          <a:lstStyle/>
          <a:p>
            <a:pPr algn="just"/>
            <a:r>
              <a:rPr lang="en-US" dirty="0" smtClean="0"/>
              <a:t>If an experiment is repeated a large number of times, the experimental conditions may not remain identical and homogeneous.</a:t>
            </a:r>
          </a:p>
          <a:p>
            <a:pPr algn="just"/>
            <a:r>
              <a:rPr lang="en-US" dirty="0" smtClean="0"/>
              <a:t>The limit in (definition) may not attain a unique value</a:t>
            </a:r>
            <a:endParaRPr lang="en-IN" dirty="0"/>
          </a:p>
        </p:txBody>
      </p:sp>
    </p:spTree>
    <p:extLst>
      <p:ext uri="{BB962C8B-B14F-4D97-AF65-F5344CB8AC3E}">
        <p14:creationId xmlns:p14="http://schemas.microsoft.com/office/powerpoint/2010/main" val="3499132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Axiomatic approach to Probability</a:t>
            </a:r>
            <a:endParaRPr lang="en-IN" dirty="0"/>
          </a:p>
        </p:txBody>
      </p:sp>
      <p:sp>
        <p:nvSpPr>
          <p:cNvPr id="3" name="Content Placeholder 2"/>
          <p:cNvSpPr>
            <a:spLocks noGrp="1"/>
          </p:cNvSpPr>
          <p:nvPr>
            <p:ph idx="1"/>
          </p:nvPr>
        </p:nvSpPr>
        <p:spPr/>
        <p:txBody>
          <a:bodyPr/>
          <a:lstStyle/>
          <a:p>
            <a:r>
              <a:rPr lang="en-US" dirty="0" smtClean="0"/>
              <a:t>This approach closely </a:t>
            </a:r>
            <a:r>
              <a:rPr lang="en-US" b="1" dirty="0" smtClean="0"/>
              <a:t>relets the theory of probability with the set theory.</a:t>
            </a:r>
            <a:r>
              <a:rPr lang="en-US" dirty="0" smtClean="0"/>
              <a:t> It includes both the classical and the statistical approach as particular cases and overcome the deficiencies of each of them.</a:t>
            </a:r>
          </a:p>
          <a:p>
            <a:r>
              <a:rPr lang="en-US" dirty="0" smtClean="0"/>
              <a:t>Terminology:</a:t>
            </a:r>
          </a:p>
          <a:p>
            <a:pPr marL="0" indent="0">
              <a:buNone/>
            </a:pPr>
            <a:r>
              <a:rPr lang="en-US" dirty="0" smtClean="0"/>
              <a:t>   Random Experiment, </a:t>
            </a:r>
            <a:r>
              <a:rPr lang="en-US" b="1" dirty="0" smtClean="0"/>
              <a:t>Sample Space </a:t>
            </a:r>
            <a:r>
              <a:rPr lang="en-US" dirty="0" smtClean="0"/>
              <a:t>and Elementary Event</a:t>
            </a:r>
            <a:endParaRPr lang="en-IN" dirty="0"/>
          </a:p>
        </p:txBody>
      </p:sp>
    </p:spTree>
    <p:extLst>
      <p:ext uri="{BB962C8B-B14F-4D97-AF65-F5344CB8AC3E}">
        <p14:creationId xmlns:p14="http://schemas.microsoft.com/office/powerpoint/2010/main" val="946476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of the Study</a:t>
            </a:r>
            <a:endParaRPr lang="en-IN" b="1" dirty="0"/>
          </a:p>
        </p:txBody>
      </p:sp>
      <p:sp>
        <p:nvSpPr>
          <p:cNvPr id="3" name="Content Placeholder 2"/>
          <p:cNvSpPr>
            <a:spLocks noGrp="1"/>
          </p:cNvSpPr>
          <p:nvPr>
            <p:ph idx="1"/>
          </p:nvPr>
        </p:nvSpPr>
        <p:spPr/>
        <p:txBody>
          <a:bodyPr>
            <a:normAutofit/>
          </a:bodyPr>
          <a:lstStyle/>
          <a:p>
            <a:pPr algn="just"/>
            <a:r>
              <a:rPr lang="en-US" dirty="0" smtClean="0"/>
              <a:t>If an experiment is repeated under essentially homogeneous and similar conditions, we generally come across two types of situations</a:t>
            </a:r>
          </a:p>
          <a:p>
            <a:pPr marL="0" indent="0" algn="just">
              <a:buNone/>
            </a:pPr>
            <a:r>
              <a:rPr lang="en-US" dirty="0" smtClean="0"/>
              <a:t>   1) the result is certain: deterministic</a:t>
            </a:r>
          </a:p>
          <a:p>
            <a:pPr marL="0" indent="0" algn="just">
              <a:buNone/>
            </a:pPr>
            <a:r>
              <a:rPr lang="en-US" dirty="0"/>
              <a:t> </a:t>
            </a:r>
            <a:r>
              <a:rPr lang="en-US" dirty="0" smtClean="0"/>
              <a:t>       e.g. </a:t>
            </a:r>
            <a:r>
              <a:rPr lang="en-US" dirty="0" err="1" smtClean="0"/>
              <a:t>i</a:t>
            </a:r>
            <a:r>
              <a:rPr lang="en-US" dirty="0" smtClean="0"/>
              <a:t>) the velocity V = u + at</a:t>
            </a:r>
          </a:p>
          <a:p>
            <a:pPr marL="0" indent="0" algn="just">
              <a:buNone/>
            </a:pPr>
            <a:r>
              <a:rPr lang="en-US" dirty="0"/>
              <a:t> </a:t>
            </a:r>
            <a:r>
              <a:rPr lang="en-US" dirty="0" smtClean="0"/>
              <a:t>              ii) Ohm’s law V= IR</a:t>
            </a:r>
          </a:p>
          <a:p>
            <a:pPr marL="0" indent="0" algn="just">
              <a:buNone/>
            </a:pPr>
            <a:r>
              <a:rPr lang="en-US" dirty="0"/>
              <a:t> </a:t>
            </a:r>
            <a:r>
              <a:rPr lang="en-US" dirty="0" smtClean="0"/>
              <a:t>  2) the result is uncertain: probabilistic</a:t>
            </a:r>
          </a:p>
          <a:p>
            <a:pPr marL="0" indent="0" algn="just">
              <a:buNone/>
            </a:pPr>
            <a:r>
              <a:rPr lang="en-US" dirty="0"/>
              <a:t> </a:t>
            </a:r>
            <a:r>
              <a:rPr lang="en-US" dirty="0" smtClean="0"/>
              <a:t>       e.g. </a:t>
            </a:r>
            <a:r>
              <a:rPr lang="en-US" dirty="0" err="1" smtClean="0"/>
              <a:t>i</a:t>
            </a:r>
            <a:r>
              <a:rPr lang="en-US" dirty="0" smtClean="0"/>
              <a:t>) life of electric bulb</a:t>
            </a:r>
          </a:p>
          <a:p>
            <a:pPr marL="0" indent="0" algn="just">
              <a:buNone/>
            </a:pPr>
            <a:r>
              <a:rPr lang="en-US" dirty="0"/>
              <a:t> </a:t>
            </a:r>
            <a:r>
              <a:rPr lang="en-US" dirty="0" smtClean="0"/>
              <a:t>              ii) future demand of product</a:t>
            </a:r>
            <a:endParaRPr lang="en-IN" dirty="0"/>
          </a:p>
        </p:txBody>
      </p:sp>
    </p:spTree>
    <p:extLst>
      <p:ext uri="{BB962C8B-B14F-4D97-AF65-F5344CB8AC3E}">
        <p14:creationId xmlns:p14="http://schemas.microsoft.com/office/powerpoint/2010/main" val="426210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IN" dirty="0"/>
          </a:p>
        </p:txBody>
      </p:sp>
      <p:sp>
        <p:nvSpPr>
          <p:cNvPr id="3" name="Content Placeholder 2"/>
          <p:cNvSpPr>
            <a:spLocks noGrp="1"/>
          </p:cNvSpPr>
          <p:nvPr>
            <p:ph idx="1"/>
          </p:nvPr>
        </p:nvSpPr>
        <p:spPr/>
        <p:txBody>
          <a:bodyPr/>
          <a:lstStyle/>
          <a:p>
            <a:pPr marL="0" indent="0" algn="just">
              <a:buNone/>
            </a:pPr>
            <a:r>
              <a:rPr lang="en-US" dirty="0" smtClean="0"/>
              <a:t> P(A) is the probability function defined on a </a:t>
            </a:r>
            <a:r>
              <a:rPr lang="el-GR" dirty="0" smtClean="0"/>
              <a:t>σ</a:t>
            </a:r>
            <a:r>
              <a:rPr lang="en-US" dirty="0" smtClean="0"/>
              <a:t> – field B of events if the following properties or axioms hold.</a:t>
            </a:r>
          </a:p>
          <a:p>
            <a:pPr marL="514350" indent="-514350">
              <a:buFont typeface="+mj-lt"/>
              <a:buAutoNum type="arabicPeriod"/>
            </a:pPr>
            <a:r>
              <a:rPr lang="en-US" dirty="0" smtClean="0"/>
              <a:t>For each A , P(A) &gt;=0</a:t>
            </a:r>
          </a:p>
          <a:p>
            <a:pPr marL="514350" indent="-514350">
              <a:buFont typeface="+mj-lt"/>
              <a:buAutoNum type="arabicPeriod"/>
            </a:pPr>
            <a:r>
              <a:rPr lang="en-US" dirty="0" smtClean="0"/>
              <a:t>P(S)=1</a:t>
            </a:r>
          </a:p>
          <a:p>
            <a:pPr marL="514350" indent="-514350">
              <a:buFont typeface="+mj-lt"/>
              <a:buAutoNum type="arabicPeriod"/>
            </a:pPr>
            <a:r>
              <a:rPr lang="en-US" dirty="0"/>
              <a:t> </a:t>
            </a:r>
            <a:endParaRPr lang="en-US" dirty="0" smtClean="0"/>
          </a:p>
          <a:p>
            <a:pPr marL="0" indent="0">
              <a:buNone/>
            </a:pPr>
            <a:endParaRPr lang="en-US" dirty="0" smtClean="0"/>
          </a:p>
          <a:p>
            <a:pPr marL="514350" indent="-514350">
              <a:buFont typeface="+mj-lt"/>
              <a:buAutoNum type="arabicPeriod"/>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099365475"/>
              </p:ext>
            </p:extLst>
          </p:nvPr>
        </p:nvGraphicFramePr>
        <p:xfrm>
          <a:off x="1266825" y="3392488"/>
          <a:ext cx="3598863" cy="1219200"/>
        </p:xfrm>
        <a:graphic>
          <a:graphicData uri="http://schemas.openxmlformats.org/presentationml/2006/ole">
            <mc:AlternateContent xmlns:mc="http://schemas.openxmlformats.org/markup-compatibility/2006">
              <mc:Choice xmlns:v="urn:schemas-microsoft-com:vml" Requires="v">
                <p:oleObj spid="_x0000_s4307" name="Equation" r:id="rId3" imgW="1600200" imgH="736560" progId="Equation.DSMT4">
                  <p:embed/>
                </p:oleObj>
              </mc:Choice>
              <mc:Fallback>
                <p:oleObj name="Equation" r:id="rId3" imgW="1600200" imgH="736560" progId="Equation.DSMT4">
                  <p:embed/>
                  <p:pic>
                    <p:nvPicPr>
                      <p:cNvPr id="0" name=""/>
                      <p:cNvPicPr/>
                      <p:nvPr/>
                    </p:nvPicPr>
                    <p:blipFill>
                      <a:blip r:embed="rId4"/>
                      <a:stretch>
                        <a:fillRect/>
                      </a:stretch>
                    </p:blipFill>
                    <p:spPr>
                      <a:xfrm>
                        <a:off x="1266825" y="3392488"/>
                        <a:ext cx="3598863" cy="1219200"/>
                      </a:xfrm>
                      <a:prstGeom prst="rect">
                        <a:avLst/>
                      </a:prstGeom>
                    </p:spPr>
                  </p:pic>
                </p:oleObj>
              </mc:Fallback>
            </mc:AlternateContent>
          </a:graphicData>
        </a:graphic>
      </p:graphicFrame>
    </p:spTree>
    <p:extLst>
      <p:ext uri="{BB962C8B-B14F-4D97-AF65-F5344CB8AC3E}">
        <p14:creationId xmlns:p14="http://schemas.microsoft.com/office/powerpoint/2010/main" val="999175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Addition theorem of Probability</a:t>
            </a:r>
          </a:p>
          <a:p>
            <a:pPr marL="0" indent="0">
              <a:buNone/>
            </a:pPr>
            <a:r>
              <a:rPr lang="en-US" dirty="0"/>
              <a:t>	</a:t>
            </a:r>
            <a:r>
              <a:rPr lang="en-US" dirty="0" smtClean="0"/>
              <a:t>If A and B are any two events and are not disjoint then</a:t>
            </a:r>
          </a:p>
          <a:p>
            <a:pPr marL="0" indent="0">
              <a:buNone/>
            </a:pPr>
            <a:endParaRPr lang="en-US" dirty="0"/>
          </a:p>
          <a:p>
            <a:pPr marL="0" indent="0">
              <a:buNone/>
            </a:pPr>
            <a:r>
              <a:rPr lang="en-US" dirty="0" smtClean="0"/>
              <a:t>2. P(</a:t>
            </a:r>
            <a:r>
              <a:rPr lang="el-GR" dirty="0" smtClean="0"/>
              <a:t>Φ</a:t>
            </a:r>
            <a:r>
              <a:rPr lang="en-US" dirty="0" smtClean="0"/>
              <a:t>) = 0</a:t>
            </a:r>
          </a:p>
          <a:p>
            <a:pPr marL="0" indent="0">
              <a:buNone/>
            </a:pPr>
            <a:r>
              <a:rPr lang="en-US" dirty="0" smtClean="0"/>
              <a:t>3. P(A’)=1 - P(A)</a:t>
            </a:r>
          </a:p>
          <a:p>
            <a:pPr marL="0" indent="0">
              <a:buNone/>
            </a:pPr>
            <a:r>
              <a:rPr lang="en-US" dirty="0" smtClean="0"/>
              <a:t>4. </a:t>
            </a:r>
          </a:p>
          <a:p>
            <a:pPr marL="0" indent="0">
              <a:buNone/>
            </a:pPr>
            <a:r>
              <a:rPr lang="en-US" dirty="0"/>
              <a:t> </a:t>
            </a:r>
            <a:r>
              <a:rPr lang="en-US" dirty="0" smtClean="0"/>
              <a:t>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991117087"/>
              </p:ext>
            </p:extLst>
          </p:nvPr>
        </p:nvGraphicFramePr>
        <p:xfrm>
          <a:off x="2086377" y="2936383"/>
          <a:ext cx="6323527" cy="425303"/>
        </p:xfrm>
        <a:graphic>
          <a:graphicData uri="http://schemas.openxmlformats.org/presentationml/2006/ole">
            <mc:AlternateContent xmlns:mc="http://schemas.openxmlformats.org/markup-compatibility/2006">
              <mc:Choice xmlns:v="urn:schemas-microsoft-com:vml" Requires="v">
                <p:oleObj spid="_x0000_s5530" name="Equation" r:id="rId3" imgW="2247840" imgH="203040" progId="Equation.DSMT4">
                  <p:embed/>
                </p:oleObj>
              </mc:Choice>
              <mc:Fallback>
                <p:oleObj name="Equation" r:id="rId3" imgW="2247840" imgH="203040" progId="Equation.DSMT4">
                  <p:embed/>
                  <p:pic>
                    <p:nvPicPr>
                      <p:cNvPr id="0" name=""/>
                      <p:cNvPicPr/>
                      <p:nvPr/>
                    </p:nvPicPr>
                    <p:blipFill>
                      <a:blip r:embed="rId4"/>
                      <a:stretch>
                        <a:fillRect/>
                      </a:stretch>
                    </p:blipFill>
                    <p:spPr>
                      <a:xfrm>
                        <a:off x="2086377" y="2936383"/>
                        <a:ext cx="6323527" cy="42530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60015850"/>
              </p:ext>
            </p:extLst>
          </p:nvPr>
        </p:nvGraphicFramePr>
        <p:xfrm>
          <a:off x="1543228" y="4554525"/>
          <a:ext cx="4677267" cy="429599"/>
        </p:xfrm>
        <a:graphic>
          <a:graphicData uri="http://schemas.openxmlformats.org/presentationml/2006/ole">
            <mc:AlternateContent xmlns:mc="http://schemas.openxmlformats.org/markup-compatibility/2006">
              <mc:Choice xmlns:v="urn:schemas-microsoft-com:vml" Requires="v">
                <p:oleObj spid="_x0000_s5531" name="Equation" r:id="rId5" imgW="1815840" imgH="203040" progId="Equation.DSMT4">
                  <p:embed/>
                </p:oleObj>
              </mc:Choice>
              <mc:Fallback>
                <p:oleObj name="Equation" r:id="rId5" imgW="1815840" imgH="203040" progId="Equation.DSMT4">
                  <p:embed/>
                  <p:pic>
                    <p:nvPicPr>
                      <p:cNvPr id="0" name=""/>
                      <p:cNvPicPr/>
                      <p:nvPr/>
                    </p:nvPicPr>
                    <p:blipFill>
                      <a:blip r:embed="rId6"/>
                      <a:stretch>
                        <a:fillRect/>
                      </a:stretch>
                    </p:blipFill>
                    <p:spPr>
                      <a:xfrm>
                        <a:off x="1543228" y="4554525"/>
                        <a:ext cx="4677267" cy="429599"/>
                      </a:xfrm>
                      <a:prstGeom prst="rect">
                        <a:avLst/>
                      </a:prstGeom>
                    </p:spPr>
                  </p:pic>
                </p:oleObj>
              </mc:Fallback>
            </mc:AlternateContent>
          </a:graphicData>
        </a:graphic>
      </p:graphicFrame>
    </p:spTree>
    <p:extLst>
      <p:ext uri="{BB962C8B-B14F-4D97-AF65-F5344CB8AC3E}">
        <p14:creationId xmlns:p14="http://schemas.microsoft.com/office/powerpoint/2010/main" val="3065868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5032"/>
          </a:xfrm>
        </p:spPr>
        <p:txBody>
          <a:bodyPr>
            <a:normAutofit fontScale="90000"/>
          </a:bodyPr>
          <a:lstStyle/>
          <a:p>
            <a:r>
              <a:rPr lang="en-US" dirty="0" smtClean="0"/>
              <a:t>Examples:</a:t>
            </a:r>
            <a:endParaRPr lang="en-IN" dirty="0"/>
          </a:p>
        </p:txBody>
      </p:sp>
      <p:sp>
        <p:nvSpPr>
          <p:cNvPr id="3" name="Content Placeholder 2"/>
          <p:cNvSpPr>
            <a:spLocks noGrp="1"/>
          </p:cNvSpPr>
          <p:nvPr>
            <p:ph idx="1"/>
          </p:nvPr>
        </p:nvSpPr>
        <p:spPr>
          <a:xfrm>
            <a:off x="838200" y="785611"/>
            <a:ext cx="10515600" cy="5301200"/>
          </a:xfrm>
        </p:spPr>
        <p:txBody>
          <a:bodyPr/>
          <a:lstStyle/>
          <a:p>
            <a:pPr marL="0" indent="0">
              <a:buNone/>
            </a:pPr>
            <a:r>
              <a:rPr lang="en-US" dirty="0"/>
              <a:t>1</a:t>
            </a:r>
            <a:r>
              <a:rPr lang="en-US" dirty="0" smtClean="0"/>
              <a:t>.</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361990218"/>
              </p:ext>
            </p:extLst>
          </p:nvPr>
        </p:nvGraphicFramePr>
        <p:xfrm>
          <a:off x="1687513" y="1714500"/>
          <a:ext cx="9066212" cy="3243263"/>
        </p:xfrm>
        <a:graphic>
          <a:graphicData uri="http://schemas.openxmlformats.org/presentationml/2006/ole">
            <mc:AlternateContent xmlns:mc="http://schemas.openxmlformats.org/markup-compatibility/2006">
              <mc:Choice xmlns:v="urn:schemas-microsoft-com:vml" Requires="v">
                <p:oleObj spid="_x0000_s6347" name="Equation" r:id="rId3" imgW="4635360" imgH="1473120" progId="Equation.DSMT4">
                  <p:embed/>
                </p:oleObj>
              </mc:Choice>
              <mc:Fallback>
                <p:oleObj name="Equation" r:id="rId3" imgW="4635360" imgH="1473120" progId="Equation.DSMT4">
                  <p:embed/>
                  <p:pic>
                    <p:nvPicPr>
                      <p:cNvPr id="0" name=""/>
                      <p:cNvPicPr/>
                      <p:nvPr/>
                    </p:nvPicPr>
                    <p:blipFill>
                      <a:blip r:embed="rId4"/>
                      <a:stretch>
                        <a:fillRect/>
                      </a:stretch>
                    </p:blipFill>
                    <p:spPr>
                      <a:xfrm>
                        <a:off x="1687513" y="1714500"/>
                        <a:ext cx="9066212" cy="3243263"/>
                      </a:xfrm>
                      <a:prstGeom prst="rect">
                        <a:avLst/>
                      </a:prstGeom>
                    </p:spPr>
                  </p:pic>
                </p:oleObj>
              </mc:Fallback>
            </mc:AlternateContent>
          </a:graphicData>
        </a:graphic>
      </p:graphicFrame>
    </p:spTree>
    <p:extLst>
      <p:ext uri="{BB962C8B-B14F-4D97-AF65-F5344CB8AC3E}">
        <p14:creationId xmlns:p14="http://schemas.microsoft.com/office/powerpoint/2010/main" val="452207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611"/>
            <a:ext cx="10515600" cy="5391352"/>
          </a:xfrm>
        </p:spPr>
        <p:txBody>
          <a:bodyPr/>
          <a:lstStyle/>
          <a:p>
            <a:pPr marL="0" indent="0" algn="just">
              <a:buNone/>
            </a:pPr>
            <a:r>
              <a:rPr lang="en-US" dirty="0"/>
              <a:t>2</a:t>
            </a:r>
            <a:r>
              <a:rPr lang="en-US" dirty="0" smtClean="0"/>
              <a:t>. An investment consultant predicts that the odds against </a:t>
            </a:r>
            <a:r>
              <a:rPr lang="en-US" b="1" dirty="0" smtClean="0"/>
              <a:t>the price of a certain stock will go up during the next week are 1:2 </a:t>
            </a:r>
            <a:r>
              <a:rPr lang="en-US" dirty="0" smtClean="0"/>
              <a:t>and the odds in favor of </a:t>
            </a:r>
            <a:r>
              <a:rPr lang="en-US" b="1" dirty="0" smtClean="0"/>
              <a:t>the price remaining the same are 1:3 </a:t>
            </a:r>
            <a:r>
              <a:rPr lang="en-US" dirty="0" smtClean="0"/>
              <a:t>what is the probability that the price of the stock will go down during the next week?</a:t>
            </a:r>
          </a:p>
          <a:p>
            <a:pPr marL="0" indent="0" algn="just">
              <a:buNone/>
            </a:pPr>
            <a:r>
              <a:rPr lang="en-US" dirty="0" smtClean="0"/>
              <a:t>Solution: </a:t>
            </a:r>
          </a:p>
          <a:p>
            <a:pPr marL="0" indent="0" algn="just">
              <a:buNone/>
            </a:pPr>
            <a:r>
              <a:rPr lang="en-US" dirty="0" smtClean="0"/>
              <a:t>A: ‘stock price will go up’ =&gt; P(A)=1/3</a:t>
            </a:r>
          </a:p>
          <a:p>
            <a:pPr marL="0" indent="0" algn="just">
              <a:buNone/>
            </a:pPr>
            <a:r>
              <a:rPr lang="en-US" dirty="0" smtClean="0"/>
              <a:t>B: ‘stock price will remain same’ =&gt; P(B)=1/4</a:t>
            </a:r>
          </a:p>
          <a:p>
            <a:pPr marL="0" indent="0" algn="just">
              <a:buNone/>
            </a:pPr>
            <a:r>
              <a:rPr lang="en-US" dirty="0" smtClean="0"/>
              <a:t>P(stock price will go down)=1-P(AUB)=1-[P(A)+P(B)]=1-7/12=5/12.</a:t>
            </a:r>
            <a:endParaRPr lang="en-US" dirty="0"/>
          </a:p>
          <a:p>
            <a:pPr marL="0" indent="0" algn="just">
              <a:buNone/>
            </a:pPr>
            <a:endParaRPr lang="en-IN" dirty="0"/>
          </a:p>
        </p:txBody>
      </p:sp>
    </p:spTree>
    <p:extLst>
      <p:ext uri="{BB962C8B-B14F-4D97-AF65-F5344CB8AC3E}">
        <p14:creationId xmlns:p14="http://schemas.microsoft.com/office/powerpoint/2010/main" val="33715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459"/>
            <a:ext cx="10515600" cy="5481504"/>
          </a:xfrm>
        </p:spPr>
        <p:txBody>
          <a:bodyPr>
            <a:normAutofit lnSpcReduction="10000"/>
          </a:bodyPr>
          <a:lstStyle/>
          <a:p>
            <a:pPr marL="0" indent="0">
              <a:buNone/>
            </a:pPr>
            <a:r>
              <a:rPr lang="en-US" dirty="0"/>
              <a:t>3</a:t>
            </a:r>
            <a:r>
              <a:rPr lang="en-US" dirty="0" smtClean="0"/>
              <a:t>. An integer is chosen at random from two hundred digits. What is the probability that the integer is divisible by 6 or 8?</a:t>
            </a:r>
          </a:p>
          <a:p>
            <a:pPr marL="0" indent="0">
              <a:buNone/>
            </a:pPr>
            <a:r>
              <a:rPr lang="en-US" dirty="0" smtClean="0"/>
              <a:t>Solution:</a:t>
            </a:r>
          </a:p>
          <a:p>
            <a:pPr marL="0" indent="0">
              <a:buNone/>
            </a:pPr>
            <a:r>
              <a:rPr lang="en-US" dirty="0"/>
              <a:t> </a:t>
            </a:r>
            <a:r>
              <a:rPr lang="en-US" dirty="0" smtClean="0"/>
              <a:t>Sample space: S = {1,2,3,…,200}=&gt;n(S)=200</a:t>
            </a:r>
          </a:p>
          <a:p>
            <a:pPr marL="0" indent="0">
              <a:buNone/>
            </a:pPr>
            <a:r>
              <a:rPr lang="en-US" dirty="0" smtClean="0"/>
              <a:t>A: integer is divisible by 6 = {6,12,…, 198}</a:t>
            </a:r>
          </a:p>
          <a:p>
            <a:pPr marL="0" indent="0">
              <a:buNone/>
            </a:pPr>
            <a:r>
              <a:rPr lang="en-US" dirty="0"/>
              <a:t> </a:t>
            </a:r>
            <a:r>
              <a:rPr lang="en-US" dirty="0" smtClean="0"/>
              <a:t>                                   =&gt; n(A)=198/6=33=&gt;P(A)=33/200</a:t>
            </a:r>
          </a:p>
          <a:p>
            <a:pPr marL="0" indent="0">
              <a:buNone/>
            </a:pPr>
            <a:r>
              <a:rPr lang="en-US" dirty="0" smtClean="0"/>
              <a:t>B: integer is divisible by 8 = {8,16,…,200}</a:t>
            </a:r>
          </a:p>
          <a:p>
            <a:pPr marL="0" indent="0">
              <a:buNone/>
            </a:pPr>
            <a:r>
              <a:rPr lang="en-US" dirty="0"/>
              <a:t> </a:t>
            </a:r>
            <a:r>
              <a:rPr lang="en-US" dirty="0" smtClean="0"/>
              <a:t>                                   =&gt; n(B)=200/8=25=&gt;P(B)=25/200</a:t>
            </a:r>
          </a:p>
          <a:p>
            <a:pPr marL="0" indent="0">
              <a:buNone/>
            </a:pPr>
            <a:r>
              <a:rPr lang="en-US" dirty="0" smtClean="0"/>
              <a:t>A∩B: integer is divisible by 6 and 8  = {24,48,…192}</a:t>
            </a:r>
          </a:p>
          <a:p>
            <a:pPr marL="0" indent="0">
              <a:buNone/>
            </a:pPr>
            <a:r>
              <a:rPr lang="en-US" dirty="0"/>
              <a:t> </a:t>
            </a:r>
            <a:r>
              <a:rPr lang="en-US" dirty="0" smtClean="0"/>
              <a:t>                                  </a:t>
            </a:r>
            <a:r>
              <a:rPr lang="en-US" dirty="0"/>
              <a:t>=&gt; n(A∩B</a:t>
            </a:r>
            <a:r>
              <a:rPr lang="en-US" dirty="0" smtClean="0"/>
              <a:t>)=192/24=8=&gt;P(</a:t>
            </a:r>
            <a:r>
              <a:rPr lang="en-US" dirty="0"/>
              <a:t>A∩B</a:t>
            </a:r>
            <a:r>
              <a:rPr lang="en-US" dirty="0" smtClean="0"/>
              <a:t>)=8/200</a:t>
            </a:r>
          </a:p>
          <a:p>
            <a:pPr marL="0" indent="0">
              <a:buNone/>
            </a:pPr>
            <a:r>
              <a:rPr lang="en-US" dirty="0" smtClean="0"/>
              <a:t>A U B: integer is divisible y 6 or 8</a:t>
            </a:r>
          </a:p>
          <a:p>
            <a:pPr marL="0" indent="0">
              <a:buNone/>
            </a:pPr>
            <a:r>
              <a:rPr lang="en-US" dirty="0" smtClean="0"/>
              <a:t>                               P(A </a:t>
            </a:r>
            <a:r>
              <a:rPr lang="en-US" dirty="0"/>
              <a:t>U B)= P(A)+P(B)-P(A∩B</a:t>
            </a:r>
            <a:r>
              <a:rPr lang="en-US" dirty="0" smtClean="0"/>
              <a:t>)=1/4</a:t>
            </a:r>
          </a:p>
          <a:p>
            <a:pPr marL="0" indent="0">
              <a:buNone/>
            </a:pPr>
            <a:endParaRPr lang="en-IN" dirty="0"/>
          </a:p>
        </p:txBody>
      </p:sp>
    </p:spTree>
    <p:extLst>
      <p:ext uri="{BB962C8B-B14F-4D97-AF65-F5344CB8AC3E}">
        <p14:creationId xmlns:p14="http://schemas.microsoft.com/office/powerpoint/2010/main" val="126704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50"/>
            <a:ext cx="10515600" cy="5597413"/>
          </a:xfrm>
        </p:spPr>
        <p:txBody>
          <a:bodyPr/>
          <a:lstStyle/>
          <a:p>
            <a:pPr marL="0" indent="0" algn="just">
              <a:buNone/>
            </a:pPr>
            <a:r>
              <a:rPr lang="en-US" dirty="0" smtClean="0"/>
              <a:t>4. Three newspapers A,B and C are published in a certain city. It is estimated from a survey that of the adult population: 20% read A, 16% read B, 14% read C, 8% read both A and B, 5% read both A and C, 4% read both B and C, 2% read all three. Find what percentage read at least one of the papers?</a:t>
            </a:r>
          </a:p>
          <a:p>
            <a:pPr marL="0" indent="0" algn="just">
              <a:buNone/>
            </a:pPr>
            <a:r>
              <a:rPr lang="en-US" dirty="0" smtClean="0"/>
              <a:t>Solution:</a:t>
            </a:r>
          </a:p>
          <a:p>
            <a:pPr marL="0" indent="0" algn="just">
              <a:buNone/>
            </a:pPr>
            <a:r>
              <a:rPr lang="en-US" dirty="0" smtClean="0"/>
              <a:t>P(A)=0.2, P(B) = 0.16, P(C) = 0.14, P(A ∩ B)= 0.08, P(A </a:t>
            </a:r>
            <a:r>
              <a:rPr lang="en-US" dirty="0"/>
              <a:t>∩ </a:t>
            </a:r>
            <a:r>
              <a:rPr lang="en-US" dirty="0" smtClean="0"/>
              <a:t>C)= 0.5 ,</a:t>
            </a:r>
          </a:p>
          <a:p>
            <a:pPr marL="0" indent="0" algn="just">
              <a:buNone/>
            </a:pPr>
            <a:r>
              <a:rPr lang="en-US" dirty="0" smtClean="0"/>
              <a:t>P(B</a:t>
            </a:r>
            <a:r>
              <a:rPr lang="en-US" dirty="0"/>
              <a:t> </a:t>
            </a:r>
            <a:r>
              <a:rPr lang="en-US" dirty="0" smtClean="0"/>
              <a:t>∩C)=0.04, P(A</a:t>
            </a:r>
            <a:r>
              <a:rPr lang="en-US" dirty="0"/>
              <a:t> </a:t>
            </a:r>
            <a:r>
              <a:rPr lang="en-US" dirty="0" smtClean="0"/>
              <a:t>∩B</a:t>
            </a:r>
            <a:r>
              <a:rPr lang="en-US" dirty="0"/>
              <a:t> </a:t>
            </a:r>
            <a:r>
              <a:rPr lang="en-US" dirty="0" smtClean="0"/>
              <a:t>∩C)=0.02.</a:t>
            </a:r>
          </a:p>
          <a:p>
            <a:pPr marL="0" indent="0" algn="just">
              <a:buNone/>
            </a:pPr>
            <a:endParaRPr lang="en-US" dirty="0"/>
          </a:p>
          <a:p>
            <a:pPr marL="0" indent="0" algn="just">
              <a:buNone/>
            </a:pPr>
            <a:r>
              <a:rPr lang="en-US" dirty="0" smtClean="0"/>
              <a:t> P(AUBUC)= </a:t>
            </a:r>
            <a:r>
              <a:rPr lang="en-US" dirty="0"/>
              <a:t>P(A</a:t>
            </a:r>
            <a:r>
              <a:rPr lang="en-US" dirty="0" smtClean="0"/>
              <a:t>)+P(B)+P(C)-P(A∩B)-P(A∩C)-P(B ∩C)+P(A </a:t>
            </a:r>
            <a:r>
              <a:rPr lang="en-US" dirty="0"/>
              <a:t>∩B ∩C</a:t>
            </a:r>
            <a:r>
              <a:rPr lang="en-US" dirty="0" smtClean="0"/>
              <a:t>)=0.35</a:t>
            </a:r>
          </a:p>
          <a:p>
            <a:pPr marL="0" indent="0" algn="just">
              <a:buNone/>
            </a:pPr>
            <a:r>
              <a:rPr lang="en-US" dirty="0" smtClean="0"/>
              <a:t> Answer: 35%</a:t>
            </a:r>
            <a:endParaRPr lang="en-US" dirty="0"/>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30346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b="1" dirty="0" smtClean="0"/>
              <a:t>Conditional Probability</a:t>
            </a:r>
            <a:endParaRPr lang="en-IN" b="1" dirty="0"/>
          </a:p>
        </p:txBody>
      </p:sp>
      <p:sp>
        <p:nvSpPr>
          <p:cNvPr id="3" name="Content Placeholder 2"/>
          <p:cNvSpPr>
            <a:spLocks noGrp="1"/>
          </p:cNvSpPr>
          <p:nvPr>
            <p:ph idx="1"/>
          </p:nvPr>
        </p:nvSpPr>
        <p:spPr>
          <a:xfrm>
            <a:off x="838200" y="1210614"/>
            <a:ext cx="10515600" cy="4966349"/>
          </a:xfrm>
        </p:spPr>
        <p:txBody>
          <a:bodyPr>
            <a:normAutofit lnSpcReduction="10000"/>
          </a:bodyPr>
          <a:lstStyle/>
          <a:p>
            <a:pPr marL="0" indent="0" algn="just">
              <a:buNone/>
            </a:pPr>
            <a:r>
              <a:rPr lang="en-US" dirty="0"/>
              <a:t> </a:t>
            </a:r>
            <a:r>
              <a:rPr lang="en-US" dirty="0" smtClean="0"/>
              <a:t>However, quite often, while evaluating some event probability, we already have some information stemming from the experiments. For example, </a:t>
            </a:r>
            <a:r>
              <a:rPr lang="en-US" b="1" dirty="0" smtClean="0"/>
              <a:t>if we have prior information that the outcome of the random experiment must be in a set B of S, then this information must be used to re-appraise that likelihood that the outcome will be also be in B. This re-appraised probability is denoted by P(A/B) </a:t>
            </a:r>
            <a:r>
              <a:rPr lang="en-US" dirty="0" smtClean="0"/>
              <a:t>and is read as the conditional probability of the event A, given that the event B has already happed.</a:t>
            </a:r>
            <a:endParaRPr lang="en-US" dirty="0"/>
          </a:p>
          <a:p>
            <a:pPr marL="0" indent="0" algn="ctr">
              <a:buNone/>
            </a:pPr>
            <a:r>
              <a:rPr lang="en-US" dirty="0" smtClean="0"/>
              <a:t>       P(A/B)= P(A∩B)/P(B) </a:t>
            </a:r>
          </a:p>
          <a:p>
            <a:pPr marL="0" indent="0" algn="just">
              <a:buNone/>
            </a:pPr>
            <a:r>
              <a:rPr lang="en-US" dirty="0" smtClean="0"/>
              <a:t>(conditional probability of happening of A, given that B has already happened)</a:t>
            </a:r>
          </a:p>
          <a:p>
            <a:pPr marL="0" indent="0" algn="just">
              <a:buNone/>
            </a:pPr>
            <a:r>
              <a:rPr lang="en-US" b="1" dirty="0"/>
              <a:t>Independent </a:t>
            </a:r>
            <a:r>
              <a:rPr lang="en-US" b="1" dirty="0" smtClean="0"/>
              <a:t>Events:</a:t>
            </a:r>
            <a:r>
              <a:rPr lang="en-US" dirty="0" smtClean="0"/>
              <a:t> P(A/B)=P(A)   =&gt;    P(A </a:t>
            </a:r>
            <a:r>
              <a:rPr lang="en-US" dirty="0"/>
              <a:t>∩ B) = P(A)*P(B)</a:t>
            </a:r>
            <a:endParaRPr lang="en-IN" dirty="0"/>
          </a:p>
        </p:txBody>
      </p:sp>
    </p:spTree>
    <p:extLst>
      <p:ext uri="{BB962C8B-B14F-4D97-AF65-F5344CB8AC3E}">
        <p14:creationId xmlns:p14="http://schemas.microsoft.com/office/powerpoint/2010/main" val="26394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US" dirty="0" smtClean="0"/>
              <a:t>Examples:</a:t>
            </a:r>
            <a:endParaRPr lang="en-IN" dirty="0"/>
          </a:p>
        </p:txBody>
      </p:sp>
      <p:sp>
        <p:nvSpPr>
          <p:cNvPr id="3" name="Content Placeholder 2"/>
          <p:cNvSpPr>
            <a:spLocks noGrp="1"/>
          </p:cNvSpPr>
          <p:nvPr>
            <p:ph idx="1"/>
          </p:nvPr>
        </p:nvSpPr>
        <p:spPr>
          <a:xfrm>
            <a:off x="838200" y="965915"/>
            <a:ext cx="10515600" cy="4932609"/>
          </a:xfrm>
        </p:spPr>
        <p:txBody>
          <a:bodyPr>
            <a:normAutofit fontScale="85000" lnSpcReduction="20000"/>
          </a:bodyPr>
          <a:lstStyle/>
          <a:p>
            <a:pPr marL="514350" indent="-514350" algn="just">
              <a:buAutoNum type="arabicPeriod"/>
            </a:pPr>
            <a:r>
              <a:rPr lang="en-US" dirty="0" smtClean="0"/>
              <a:t>Data on the readership of a certain magazine show that the proportion of ‘</a:t>
            </a:r>
            <a:r>
              <a:rPr lang="en-US" b="1" dirty="0" smtClean="0"/>
              <a:t>male reader under 35 is 0.40</a:t>
            </a:r>
            <a:r>
              <a:rPr lang="en-US" dirty="0" smtClean="0"/>
              <a:t> and </a:t>
            </a:r>
            <a:r>
              <a:rPr lang="en-US" b="1" dirty="0" smtClean="0"/>
              <a:t>over 35 is 0.20</a:t>
            </a:r>
            <a:r>
              <a:rPr lang="en-US" dirty="0" smtClean="0"/>
              <a:t>. If the </a:t>
            </a:r>
            <a:r>
              <a:rPr lang="en-US" b="1" dirty="0" smtClean="0"/>
              <a:t>proportion of readers under 35 is 0.70</a:t>
            </a:r>
            <a:r>
              <a:rPr lang="en-US" dirty="0" smtClean="0"/>
              <a:t>, find the proportion of subscribers that are ‘female over 35 years’. Also calculate the probability that a randomly selected male subscriber is under 35 years of age.</a:t>
            </a:r>
          </a:p>
          <a:p>
            <a:pPr marL="0" indent="0" algn="just">
              <a:buNone/>
            </a:pPr>
            <a:r>
              <a:rPr lang="en-US" dirty="0" smtClean="0"/>
              <a:t>Solution:</a:t>
            </a:r>
          </a:p>
          <a:p>
            <a:pPr marL="0" indent="0" algn="just">
              <a:buNone/>
            </a:pPr>
            <a:r>
              <a:rPr lang="en-US" dirty="0" smtClean="0"/>
              <a:t>	A: Reader of the magazine is male.</a:t>
            </a:r>
          </a:p>
          <a:p>
            <a:pPr marL="0" indent="0" algn="just">
              <a:buNone/>
            </a:pPr>
            <a:r>
              <a:rPr lang="en-US" dirty="0" smtClean="0"/>
              <a:t>	B: Reader of the magazine is over 35 years of age.</a:t>
            </a:r>
          </a:p>
          <a:p>
            <a:pPr marL="0" indent="0" algn="just">
              <a:buNone/>
            </a:pPr>
            <a:r>
              <a:rPr lang="en-US" dirty="0" smtClean="0"/>
              <a:t>	P(A∩B)=0.20, P(A</a:t>
            </a:r>
            <a:r>
              <a:rPr lang="en-US" dirty="0"/>
              <a:t> </a:t>
            </a:r>
            <a:r>
              <a:rPr lang="en-US" dirty="0" smtClean="0"/>
              <a:t>∩B’)=0.40, P(B’)=0.70</a:t>
            </a:r>
          </a:p>
          <a:p>
            <a:pPr marL="0" indent="0" algn="just">
              <a:buNone/>
            </a:pPr>
            <a:endParaRPr lang="en-US" dirty="0" smtClean="0"/>
          </a:p>
          <a:p>
            <a:pPr marL="0" indent="0" algn="just">
              <a:buNone/>
            </a:pPr>
            <a:r>
              <a:rPr lang="en-US" dirty="0" smtClean="0"/>
              <a:t>	</a:t>
            </a:r>
            <a:r>
              <a:rPr lang="en-US" dirty="0" err="1" smtClean="0"/>
              <a:t>i</a:t>
            </a:r>
            <a:r>
              <a:rPr lang="en-US" dirty="0" smtClean="0"/>
              <a:t>) P(A’</a:t>
            </a:r>
            <a:r>
              <a:rPr lang="en-US" dirty="0"/>
              <a:t> </a:t>
            </a:r>
            <a:r>
              <a:rPr lang="en-US" dirty="0" smtClean="0"/>
              <a:t>∩B)=P(B)-P(A</a:t>
            </a:r>
            <a:r>
              <a:rPr lang="en-US" dirty="0"/>
              <a:t> </a:t>
            </a:r>
            <a:r>
              <a:rPr lang="en-US" dirty="0" smtClean="0"/>
              <a:t>∩B)=0.10</a:t>
            </a:r>
          </a:p>
          <a:p>
            <a:pPr marL="0" indent="0" algn="just">
              <a:buNone/>
            </a:pPr>
            <a:endParaRPr lang="en-US" dirty="0" smtClean="0"/>
          </a:p>
          <a:p>
            <a:pPr marL="0" indent="0" algn="just">
              <a:buNone/>
            </a:pPr>
            <a:r>
              <a:rPr lang="en-US" dirty="0" smtClean="0"/>
              <a:t>	ii) P(B’/A)=P(B’</a:t>
            </a:r>
            <a:r>
              <a:rPr lang="en-US" dirty="0"/>
              <a:t> </a:t>
            </a:r>
            <a:r>
              <a:rPr lang="en-US" dirty="0" smtClean="0"/>
              <a:t>∩A)/P(A)=0.4/0.6=2/3</a:t>
            </a:r>
          </a:p>
          <a:p>
            <a:pPr marL="0" indent="0" algn="just">
              <a:buNone/>
            </a:pPr>
            <a:r>
              <a:rPr lang="en-US" dirty="0"/>
              <a:t> </a:t>
            </a:r>
            <a:endParaRPr lang="en-US" dirty="0" smtClean="0"/>
          </a:p>
        </p:txBody>
      </p:sp>
    </p:spTree>
    <p:extLst>
      <p:ext uri="{BB962C8B-B14F-4D97-AF65-F5344CB8AC3E}">
        <p14:creationId xmlns:p14="http://schemas.microsoft.com/office/powerpoint/2010/main" val="25688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096"/>
            <a:ext cx="10515600" cy="5442867"/>
          </a:xfrm>
        </p:spPr>
        <p:txBody>
          <a:bodyPr>
            <a:normAutofit lnSpcReduction="10000"/>
          </a:bodyPr>
          <a:lstStyle/>
          <a:p>
            <a:pPr marL="0" indent="0" algn="just">
              <a:buNone/>
            </a:pPr>
            <a:r>
              <a:rPr lang="en-US" dirty="0" smtClean="0"/>
              <a:t>2. A bag contains 17 counters marked with the no. 1 to 17. A counter is drawn and replaced; a second drawing is then made. What is the probability that the first number drawn is even and the second odd?</a:t>
            </a:r>
          </a:p>
          <a:p>
            <a:pPr marL="0" indent="0" algn="just">
              <a:buNone/>
            </a:pPr>
            <a:r>
              <a:rPr lang="en-US" dirty="0" smtClean="0"/>
              <a:t>How will your results be effected if the first counter drawn is not replaced?</a:t>
            </a:r>
          </a:p>
          <a:p>
            <a:pPr marL="0" indent="0" algn="just">
              <a:buNone/>
            </a:pPr>
            <a:r>
              <a:rPr lang="en-US" dirty="0" smtClean="0"/>
              <a:t>Solution:</a:t>
            </a:r>
          </a:p>
          <a:p>
            <a:pPr marL="0" indent="0" algn="just">
              <a:buNone/>
            </a:pPr>
            <a:r>
              <a:rPr lang="en-US" dirty="0"/>
              <a:t> </a:t>
            </a:r>
            <a:r>
              <a:rPr lang="en-US" dirty="0" smtClean="0"/>
              <a:t>      A: getting even numbered counter, P(A)= 8/17</a:t>
            </a:r>
          </a:p>
          <a:p>
            <a:pPr marL="0" indent="0" algn="just">
              <a:buNone/>
            </a:pPr>
            <a:r>
              <a:rPr lang="en-US" dirty="0"/>
              <a:t> </a:t>
            </a:r>
            <a:r>
              <a:rPr lang="en-US" dirty="0" smtClean="0"/>
              <a:t>      B: getting odd numbered counter, P(B)=9/17 </a:t>
            </a:r>
          </a:p>
          <a:p>
            <a:pPr marL="0" indent="0" algn="just">
              <a:buNone/>
            </a:pPr>
            <a:r>
              <a:rPr lang="en-US" dirty="0"/>
              <a:t> </a:t>
            </a:r>
            <a:r>
              <a:rPr lang="en-US" dirty="0" smtClean="0"/>
              <a:t>      First even and second odd numbered counter= A</a:t>
            </a:r>
            <a:r>
              <a:rPr lang="en-US" dirty="0"/>
              <a:t> ∩ </a:t>
            </a:r>
            <a:r>
              <a:rPr lang="en-US" dirty="0" smtClean="0"/>
              <a:t>B,</a:t>
            </a:r>
          </a:p>
          <a:p>
            <a:pPr marL="0" indent="0" algn="just">
              <a:buNone/>
            </a:pPr>
            <a:r>
              <a:rPr lang="en-US" dirty="0" smtClean="0"/>
              <a:t>       P(A∩B)=P(A)*P(B)=72/289, (A </a:t>
            </a:r>
            <a:r>
              <a:rPr lang="en-US" dirty="0"/>
              <a:t>and B are </a:t>
            </a:r>
            <a:r>
              <a:rPr lang="en-US" dirty="0" smtClean="0"/>
              <a:t>independent)</a:t>
            </a:r>
          </a:p>
          <a:p>
            <a:pPr marL="0" indent="0" algn="just">
              <a:buNone/>
            </a:pPr>
            <a:r>
              <a:rPr lang="en-US" dirty="0"/>
              <a:t> </a:t>
            </a:r>
            <a:r>
              <a:rPr lang="en-US" dirty="0" smtClean="0"/>
              <a:t>  However, if the first counter is not replaced then,</a:t>
            </a:r>
          </a:p>
          <a:p>
            <a:pPr marL="0" indent="0" algn="just">
              <a:buNone/>
            </a:pPr>
            <a:r>
              <a:rPr lang="en-US" dirty="0"/>
              <a:t> </a:t>
            </a:r>
            <a:r>
              <a:rPr lang="en-US" dirty="0" smtClean="0"/>
              <a:t>     </a:t>
            </a:r>
            <a:r>
              <a:rPr lang="en-US" dirty="0"/>
              <a:t>P(A∩B</a:t>
            </a:r>
            <a:r>
              <a:rPr lang="en-US" dirty="0" smtClean="0"/>
              <a:t>)=P(A)*P(B/A)=(8/17)*(9/16)=9/34.</a:t>
            </a:r>
          </a:p>
          <a:p>
            <a:pPr marL="0" indent="0" algn="just">
              <a:buNone/>
            </a:pPr>
            <a:endParaRPr lang="en-US" dirty="0" smtClean="0"/>
          </a:p>
        </p:txBody>
      </p:sp>
    </p:spTree>
    <p:extLst>
      <p:ext uri="{BB962C8B-B14F-4D97-AF65-F5344CB8AC3E}">
        <p14:creationId xmlns:p14="http://schemas.microsoft.com/office/powerpoint/2010/main" val="332550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pPr marL="0" indent="0" algn="just">
              <a:buNone/>
            </a:pPr>
            <a:r>
              <a:rPr lang="en-US" dirty="0" smtClean="0"/>
              <a:t>3. A consignment of 15 record players contains 4 defectives. The record players are selected at random one by one, and examined. Those examined are not put back. What is the probability that the 9</a:t>
            </a:r>
            <a:r>
              <a:rPr lang="en-US" baseline="30000" dirty="0" smtClean="0"/>
              <a:t>th</a:t>
            </a:r>
            <a:r>
              <a:rPr lang="en-US" dirty="0" smtClean="0"/>
              <a:t> one examined is the last defective?</a:t>
            </a:r>
          </a:p>
          <a:p>
            <a:pPr marL="0" indent="0" algn="just">
              <a:buNone/>
            </a:pPr>
            <a:r>
              <a:rPr lang="en-US" dirty="0" smtClean="0"/>
              <a:t>Solution:</a:t>
            </a:r>
          </a:p>
          <a:p>
            <a:pPr marL="0" indent="0" algn="just">
              <a:buNone/>
            </a:pPr>
            <a:r>
              <a:rPr lang="en-US" dirty="0" smtClean="0"/>
              <a:t>A: 3 defective in examination of 8 record, P(A)=(4C3*11C5)/15C8</a:t>
            </a:r>
          </a:p>
          <a:p>
            <a:pPr marL="0" indent="0" algn="just">
              <a:buNone/>
            </a:pPr>
            <a:r>
              <a:rPr lang="en-US" dirty="0" smtClean="0"/>
              <a:t>B/A: the 9</a:t>
            </a:r>
            <a:r>
              <a:rPr lang="en-US" baseline="30000" dirty="0" smtClean="0"/>
              <a:t>th</a:t>
            </a:r>
            <a:r>
              <a:rPr lang="en-US" dirty="0" smtClean="0"/>
              <a:t> piece examined is a defective given that there 3 defective in first 8 examination, </a:t>
            </a:r>
          </a:p>
          <a:p>
            <a:pPr marL="0" indent="0" algn="just">
              <a:buNone/>
            </a:pPr>
            <a:r>
              <a:rPr lang="en-US" dirty="0" smtClean="0"/>
              <a:t>                                        P(B/A)=1C1/7C1=1/7</a:t>
            </a:r>
          </a:p>
          <a:p>
            <a:pPr marL="0" indent="0" algn="just">
              <a:buNone/>
            </a:pPr>
            <a:r>
              <a:rPr lang="en-US" dirty="0" smtClean="0"/>
              <a:t>Hence, P(A</a:t>
            </a:r>
            <a:r>
              <a:rPr lang="en-US" dirty="0"/>
              <a:t>∩B</a:t>
            </a:r>
            <a:r>
              <a:rPr lang="en-US" dirty="0" smtClean="0"/>
              <a:t>)= P(A)*P(B/A)=8/195</a:t>
            </a:r>
          </a:p>
          <a:p>
            <a:pPr marL="0" indent="0" algn="just">
              <a:buNone/>
            </a:pPr>
            <a:endParaRPr lang="en-IN" dirty="0"/>
          </a:p>
        </p:txBody>
      </p:sp>
    </p:spTree>
    <p:extLst>
      <p:ext uri="{BB962C8B-B14F-4D97-AF65-F5344CB8AC3E}">
        <p14:creationId xmlns:p14="http://schemas.microsoft.com/office/powerpoint/2010/main" val="233210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approach	</a:t>
            </a:r>
            <a:endParaRPr lang="en-IN" dirty="0"/>
          </a:p>
        </p:txBody>
      </p:sp>
      <p:sp>
        <p:nvSpPr>
          <p:cNvPr id="3" name="Content Placeholder 2"/>
          <p:cNvSpPr>
            <a:spLocks noGrp="1"/>
          </p:cNvSpPr>
          <p:nvPr>
            <p:ph idx="1"/>
          </p:nvPr>
        </p:nvSpPr>
        <p:spPr/>
        <p:txBody>
          <a:bodyPr/>
          <a:lstStyle/>
          <a:p>
            <a:r>
              <a:rPr lang="en-US" dirty="0" smtClean="0"/>
              <a:t>Certainty : 1</a:t>
            </a:r>
          </a:p>
          <a:p>
            <a:endParaRPr lang="en-US" dirty="0"/>
          </a:p>
          <a:p>
            <a:r>
              <a:rPr lang="en-US" dirty="0" smtClean="0"/>
              <a:t>Impossibility: 0</a:t>
            </a:r>
          </a:p>
          <a:p>
            <a:endParaRPr lang="en-US" dirty="0"/>
          </a:p>
          <a:p>
            <a:r>
              <a:rPr lang="en-US" dirty="0" smtClean="0"/>
              <a:t>Uncertainty: (0, 1)</a:t>
            </a:r>
            <a:endParaRPr lang="en-IN" dirty="0"/>
          </a:p>
        </p:txBody>
      </p:sp>
    </p:spTree>
    <p:extLst>
      <p:ext uri="{BB962C8B-B14F-4D97-AF65-F5344CB8AC3E}">
        <p14:creationId xmlns:p14="http://schemas.microsoft.com/office/powerpoint/2010/main" val="297585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6"/>
            <a:ext cx="10515600" cy="5545897"/>
          </a:xfrm>
        </p:spPr>
        <p:txBody>
          <a:bodyPr/>
          <a:lstStyle/>
          <a:p>
            <a:pPr marL="0" indent="0" algn="just">
              <a:buNone/>
            </a:pPr>
            <a:r>
              <a:rPr lang="en-US" dirty="0" smtClean="0"/>
              <a:t>4. In the following figure, assume that the probability of a relay being closed is p and that a relay open or closed independently of any other. Find the probability that current from L to R.</a:t>
            </a:r>
          </a:p>
          <a:p>
            <a:pPr marL="0" indent="0" algn="just">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32" y="1938270"/>
            <a:ext cx="8075052" cy="4919730"/>
          </a:xfrm>
          <a:prstGeom prst="rect">
            <a:avLst/>
          </a:prstGeom>
        </p:spPr>
      </p:pic>
    </p:spTree>
    <p:extLst>
      <p:ext uri="{BB962C8B-B14F-4D97-AF65-F5344CB8AC3E}">
        <p14:creationId xmlns:p14="http://schemas.microsoft.com/office/powerpoint/2010/main" val="4204909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50"/>
            <a:ext cx="10515600" cy="5597413"/>
          </a:xfrm>
        </p:spPr>
        <p:txBody>
          <a:bodyPr/>
          <a:lstStyle/>
          <a:p>
            <a:pPr marL="0" indent="0">
              <a:buNone/>
            </a:pPr>
            <a:r>
              <a:rPr lang="en-US" dirty="0" smtClean="0"/>
              <a:t>Solution:</a:t>
            </a:r>
          </a:p>
          <a:p>
            <a:pPr marL="0" indent="0">
              <a:buNone/>
            </a:pPr>
            <a:r>
              <a:rPr lang="en-US" dirty="0" smtClean="0"/>
              <a:t>Ai = the relay </a:t>
            </a:r>
            <a:r>
              <a:rPr lang="en-US" dirty="0" err="1" smtClean="0"/>
              <a:t>i</a:t>
            </a:r>
            <a:r>
              <a:rPr lang="en-US" dirty="0" smtClean="0"/>
              <a:t> (</a:t>
            </a:r>
            <a:r>
              <a:rPr lang="en-US" dirty="0" err="1" smtClean="0"/>
              <a:t>i</a:t>
            </a:r>
            <a:r>
              <a:rPr lang="en-US" dirty="0" smtClean="0"/>
              <a:t> = 1,2,3,4,5) is closed. </a:t>
            </a:r>
          </a:p>
          <a:p>
            <a:pPr marL="0" indent="0">
              <a:buNone/>
            </a:pPr>
            <a:r>
              <a:rPr lang="en-US" dirty="0" smtClean="0"/>
              <a:t>E = Current will flow from L to R.</a:t>
            </a:r>
          </a:p>
          <a:p>
            <a:pPr marL="0" indent="0">
              <a:buNone/>
            </a:pPr>
            <a:r>
              <a:rPr lang="en-US" dirty="0" smtClean="0"/>
              <a:t>In the figure, the current will flow from L to R if at least one the circuit from L to R is closed. That  is </a:t>
            </a:r>
          </a:p>
          <a:p>
            <a:pPr marL="0" indent="0">
              <a:buNone/>
            </a:pPr>
            <a:r>
              <a:rPr lang="en-US" dirty="0"/>
              <a:t> </a:t>
            </a:r>
            <a:r>
              <a:rPr lang="en-US" dirty="0" smtClean="0"/>
              <a:t>   </a:t>
            </a:r>
            <a:r>
              <a:rPr lang="en-US" dirty="0" err="1" smtClean="0"/>
              <a:t>i</a:t>
            </a:r>
            <a:r>
              <a:rPr lang="en-US" dirty="0" smtClean="0"/>
              <a:t>) A1∩A2=B1 ii) A4 ∩A5=B2 iii)A1 ∩A3</a:t>
            </a:r>
            <a:r>
              <a:rPr lang="en-US" dirty="0"/>
              <a:t> </a:t>
            </a:r>
            <a:r>
              <a:rPr lang="en-US" dirty="0" smtClean="0"/>
              <a:t>∩A5=B3 iv) A4</a:t>
            </a:r>
            <a:r>
              <a:rPr lang="en-US" dirty="0"/>
              <a:t> </a:t>
            </a:r>
            <a:r>
              <a:rPr lang="en-US" dirty="0" smtClean="0"/>
              <a:t>∩A3</a:t>
            </a:r>
            <a:r>
              <a:rPr lang="en-US" dirty="0"/>
              <a:t> </a:t>
            </a:r>
            <a:r>
              <a:rPr lang="en-US" dirty="0" smtClean="0"/>
              <a:t>∩A2=B4 </a:t>
            </a:r>
          </a:p>
          <a:p>
            <a:pPr marL="0" indent="0">
              <a:buNone/>
            </a:pPr>
            <a:r>
              <a:rPr lang="en-US" dirty="0" smtClean="0"/>
              <a:t>P(B1 U B2 U B3 U B4)=?,</a:t>
            </a:r>
          </a:p>
          <a:p>
            <a:pPr marL="0" indent="0">
              <a:buNone/>
            </a:pPr>
            <a:r>
              <a:rPr lang="en-US" dirty="0" smtClean="0"/>
              <a:t>P(B1)=P(A1)P(A2)=p*p=P(B2), P(B3)=p*p*p=P(B4)</a:t>
            </a:r>
          </a:p>
          <a:p>
            <a:pPr marL="0" indent="0">
              <a:buNone/>
            </a:pPr>
            <a:r>
              <a:rPr lang="en-US" dirty="0" smtClean="0"/>
              <a:t>P(B1</a:t>
            </a:r>
            <a:r>
              <a:rPr lang="en-US" dirty="0"/>
              <a:t> </a:t>
            </a:r>
            <a:r>
              <a:rPr lang="en-US" dirty="0" smtClean="0"/>
              <a:t>∩B2)=P(A1</a:t>
            </a:r>
            <a:r>
              <a:rPr lang="en-US" dirty="0"/>
              <a:t> </a:t>
            </a:r>
            <a:r>
              <a:rPr lang="en-US" dirty="0" smtClean="0"/>
              <a:t>∩A2</a:t>
            </a:r>
            <a:r>
              <a:rPr lang="en-US" dirty="0"/>
              <a:t> </a:t>
            </a:r>
            <a:r>
              <a:rPr lang="en-US" dirty="0" smtClean="0"/>
              <a:t>∩A3</a:t>
            </a:r>
            <a:r>
              <a:rPr lang="en-US" dirty="0"/>
              <a:t> </a:t>
            </a:r>
            <a:r>
              <a:rPr lang="en-US" dirty="0" smtClean="0"/>
              <a:t>∩A4)=p*p*p*p,…</a:t>
            </a:r>
          </a:p>
          <a:p>
            <a:pPr marL="0" indent="0">
              <a:buNone/>
            </a:pPr>
            <a:endParaRPr lang="en-US" dirty="0"/>
          </a:p>
          <a:p>
            <a:pPr marL="0" indent="0">
              <a:buNone/>
            </a:pPr>
            <a:r>
              <a:rPr lang="en-US" dirty="0" smtClean="0"/>
              <a:t>p= 2p^2+2p^3-5p^4+2p^5</a:t>
            </a:r>
          </a:p>
          <a:p>
            <a:pPr marL="0" indent="0">
              <a:buNone/>
            </a:pPr>
            <a:endParaRPr lang="en-IN" dirty="0"/>
          </a:p>
        </p:txBody>
      </p:sp>
    </p:spTree>
    <p:extLst>
      <p:ext uri="{BB962C8B-B14F-4D97-AF65-F5344CB8AC3E}">
        <p14:creationId xmlns:p14="http://schemas.microsoft.com/office/powerpoint/2010/main" val="17786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smtClean="0"/>
              <a:t>Bayes’ Theorem</a:t>
            </a:r>
            <a:endParaRPr lang="en-IN" dirty="0"/>
          </a:p>
        </p:txBody>
      </p:sp>
      <p:sp>
        <p:nvSpPr>
          <p:cNvPr id="3" name="Content Placeholder 2"/>
          <p:cNvSpPr>
            <a:spLocks noGrp="1"/>
          </p:cNvSpPr>
          <p:nvPr>
            <p:ph idx="1"/>
          </p:nvPr>
        </p:nvSpPr>
        <p:spPr>
          <a:xfrm>
            <a:off x="838200" y="1094704"/>
            <a:ext cx="10515600" cy="5082259"/>
          </a:xfrm>
        </p:spPr>
        <p:txBody>
          <a:bodyPr>
            <a:normAutofit/>
          </a:bodyPr>
          <a:lstStyle/>
          <a:p>
            <a:pPr marL="0" indent="0" algn="ctr">
              <a:buNone/>
            </a:pPr>
            <a:endParaRPr lang="en-US" sz="2400" dirty="0" smtClean="0"/>
          </a:p>
          <a:p>
            <a:pPr marL="0" indent="0" algn="ctr">
              <a:buNone/>
            </a:pPr>
            <a:r>
              <a:rPr lang="en-US" sz="2400" b="1" dirty="0" smtClean="0"/>
              <a:t>Prior Probability---New Information---Bayes’ theorem----Posterior Probability</a:t>
            </a:r>
          </a:p>
          <a:p>
            <a:pPr marL="0" indent="0" algn="ctr">
              <a:buNone/>
            </a:pPr>
            <a:endParaRPr lang="en-US" sz="2400" dirty="0" smtClean="0"/>
          </a:p>
          <a:p>
            <a:pPr marL="0" indent="0" algn="just">
              <a:buNone/>
            </a:pPr>
            <a:r>
              <a:rPr lang="en-US" dirty="0" smtClean="0"/>
              <a:t>Theorem: If E1, E2,…,En are mutually disjoint events with P(</a:t>
            </a:r>
            <a:r>
              <a:rPr lang="en-US" dirty="0" err="1" smtClean="0"/>
              <a:t>Ei</a:t>
            </a:r>
            <a:r>
              <a:rPr lang="en-US" dirty="0" smtClean="0"/>
              <a:t>)&gt;0, then for any arbitrary event A which is a subset of </a:t>
            </a:r>
            <a:r>
              <a:rPr lang="en-US" dirty="0"/>
              <a:t> </a:t>
            </a:r>
            <a:r>
              <a:rPr lang="en-US" dirty="0" smtClean="0"/>
              <a:t>       such that P(A)&gt;0, we have</a:t>
            </a:r>
          </a:p>
          <a:p>
            <a:pPr marL="0" indent="0" algn="just">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513109501"/>
              </p:ext>
            </p:extLst>
          </p:nvPr>
        </p:nvGraphicFramePr>
        <p:xfrm>
          <a:off x="1430338" y="3881438"/>
          <a:ext cx="9104312" cy="1463675"/>
        </p:xfrm>
        <a:graphic>
          <a:graphicData uri="http://schemas.openxmlformats.org/presentationml/2006/ole">
            <mc:AlternateContent xmlns:mc="http://schemas.openxmlformats.org/markup-compatibility/2006">
              <mc:Choice xmlns:v="urn:schemas-microsoft-com:vml" Requires="v">
                <p:oleObj spid="_x0000_s7397" name="Equation" r:id="rId3" imgW="2971800" imgH="533160" progId="Equation.DSMT4">
                  <p:embed/>
                </p:oleObj>
              </mc:Choice>
              <mc:Fallback>
                <p:oleObj name="Equation" r:id="rId3" imgW="2971800" imgH="533160" progId="Equation.DSMT4">
                  <p:embed/>
                  <p:pic>
                    <p:nvPicPr>
                      <p:cNvPr id="0" name=""/>
                      <p:cNvPicPr/>
                      <p:nvPr/>
                    </p:nvPicPr>
                    <p:blipFill>
                      <a:blip r:embed="rId4"/>
                      <a:stretch>
                        <a:fillRect/>
                      </a:stretch>
                    </p:blipFill>
                    <p:spPr>
                      <a:xfrm>
                        <a:off x="1430338" y="3881438"/>
                        <a:ext cx="9104312" cy="14636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03058312"/>
              </p:ext>
            </p:extLst>
          </p:nvPr>
        </p:nvGraphicFramePr>
        <p:xfrm>
          <a:off x="7559899" y="2734167"/>
          <a:ext cx="631064" cy="631064"/>
        </p:xfrm>
        <a:graphic>
          <a:graphicData uri="http://schemas.openxmlformats.org/presentationml/2006/ole">
            <mc:AlternateContent xmlns:mc="http://schemas.openxmlformats.org/markup-compatibility/2006">
              <mc:Choice xmlns:v="urn:schemas-microsoft-com:vml" Requires="v">
                <p:oleObj spid="_x0000_s7398" name="Equation" r:id="rId5" imgW="330120" imgH="368280" progId="Equation.DSMT4">
                  <p:embed/>
                </p:oleObj>
              </mc:Choice>
              <mc:Fallback>
                <p:oleObj name="Equation" r:id="rId5" imgW="330120" imgH="368280" progId="Equation.DSMT4">
                  <p:embed/>
                  <p:pic>
                    <p:nvPicPr>
                      <p:cNvPr id="0" name=""/>
                      <p:cNvPicPr/>
                      <p:nvPr/>
                    </p:nvPicPr>
                    <p:blipFill>
                      <a:blip r:embed="rId6"/>
                      <a:stretch>
                        <a:fillRect/>
                      </a:stretch>
                    </p:blipFill>
                    <p:spPr>
                      <a:xfrm>
                        <a:off x="7559899" y="2734167"/>
                        <a:ext cx="631064" cy="631064"/>
                      </a:xfrm>
                      <a:prstGeom prst="rect">
                        <a:avLst/>
                      </a:prstGeom>
                    </p:spPr>
                  </p:pic>
                </p:oleObj>
              </mc:Fallback>
            </mc:AlternateContent>
          </a:graphicData>
        </a:graphic>
      </p:graphicFrame>
    </p:spTree>
    <p:extLst>
      <p:ext uri="{BB962C8B-B14F-4D97-AF65-F5344CB8AC3E}">
        <p14:creationId xmlns:p14="http://schemas.microsoft.com/office/powerpoint/2010/main" val="4292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r>
              <a:rPr lang="en-US" dirty="0" smtClean="0"/>
              <a:t>Examples:</a:t>
            </a:r>
            <a:endParaRPr lang="en-IN" dirty="0"/>
          </a:p>
        </p:txBody>
      </p:sp>
      <p:sp>
        <p:nvSpPr>
          <p:cNvPr id="3" name="Content Placeholder 2"/>
          <p:cNvSpPr>
            <a:spLocks noGrp="1"/>
          </p:cNvSpPr>
          <p:nvPr>
            <p:ph idx="1"/>
          </p:nvPr>
        </p:nvSpPr>
        <p:spPr>
          <a:xfrm>
            <a:off x="838200" y="940158"/>
            <a:ext cx="10515600" cy="5236805"/>
          </a:xfrm>
        </p:spPr>
        <p:txBody>
          <a:bodyPr/>
          <a:lstStyle/>
          <a:p>
            <a:pPr marL="514350" indent="-514350">
              <a:buAutoNum type="arabicPeriod"/>
            </a:pPr>
            <a:r>
              <a:rPr lang="en-US" dirty="0" smtClean="0"/>
              <a:t>A letter is known to have come either from TATANAGAR or from CALCUTTA. On the envelope just two consecutive letters TA are visible. What is the probability that the letter came from CALCUTTA?</a:t>
            </a:r>
          </a:p>
          <a:p>
            <a:pPr marL="0" indent="0">
              <a:buNone/>
            </a:pPr>
            <a:r>
              <a:rPr lang="en-US" dirty="0" smtClean="0"/>
              <a:t>Solution: E1: letter came from TATANAGAR, P(E1)=1/2</a:t>
            </a:r>
          </a:p>
          <a:p>
            <a:pPr marL="0" indent="0">
              <a:buNone/>
            </a:pPr>
            <a:r>
              <a:rPr lang="en-US" dirty="0" smtClean="0"/>
              <a:t>E2: letter came from CALCUTTA, P(E2)=1/2</a:t>
            </a:r>
          </a:p>
          <a:p>
            <a:pPr marL="0" indent="0">
              <a:buNone/>
            </a:pPr>
            <a:r>
              <a:rPr lang="en-US" dirty="0" smtClean="0"/>
              <a:t>A: two consecutive visible letter on the envelope are ‘TA’</a:t>
            </a:r>
          </a:p>
          <a:p>
            <a:pPr marL="0" indent="0">
              <a:buNone/>
            </a:pPr>
            <a:r>
              <a:rPr lang="en-US" dirty="0" smtClean="0"/>
              <a:t>			P(A/E1) = 2/8, P(A/E2) = 1/7</a:t>
            </a:r>
          </a:p>
          <a:p>
            <a:pPr marL="0" indent="0">
              <a:buNone/>
            </a:pPr>
            <a:r>
              <a:rPr lang="en-US" dirty="0" smtClean="0"/>
              <a:t>The </a:t>
            </a:r>
            <a:r>
              <a:rPr lang="en-US" dirty="0"/>
              <a:t>probability that the letter came from </a:t>
            </a:r>
            <a:r>
              <a:rPr lang="en-US" dirty="0" smtClean="0"/>
              <a:t>CALCUTTA,</a:t>
            </a:r>
          </a:p>
          <a:p>
            <a:pPr marL="0" indent="0">
              <a:buNone/>
            </a:pPr>
            <a:r>
              <a:rPr lang="en-US" dirty="0" smtClean="0"/>
              <a:t>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840787671"/>
              </p:ext>
            </p:extLst>
          </p:nvPr>
        </p:nvGraphicFramePr>
        <p:xfrm>
          <a:off x="941232" y="5190186"/>
          <a:ext cx="9928538" cy="1378040"/>
        </p:xfrm>
        <a:graphic>
          <a:graphicData uri="http://schemas.openxmlformats.org/presentationml/2006/ole">
            <mc:AlternateContent xmlns:mc="http://schemas.openxmlformats.org/markup-compatibility/2006">
              <mc:Choice xmlns:v="urn:schemas-microsoft-com:vml" Requires="v">
                <p:oleObj spid="_x0000_s8331" name="Equation" r:id="rId3" imgW="4025880" imgH="533160" progId="Equation.DSMT4">
                  <p:embed/>
                </p:oleObj>
              </mc:Choice>
              <mc:Fallback>
                <p:oleObj name="Equation" r:id="rId3" imgW="4025880" imgH="533160" progId="Equation.DSMT4">
                  <p:embed/>
                  <p:pic>
                    <p:nvPicPr>
                      <p:cNvPr id="0" name=""/>
                      <p:cNvPicPr/>
                      <p:nvPr/>
                    </p:nvPicPr>
                    <p:blipFill>
                      <a:blip r:embed="rId4"/>
                      <a:stretch>
                        <a:fillRect/>
                      </a:stretch>
                    </p:blipFill>
                    <p:spPr>
                      <a:xfrm>
                        <a:off x="941232" y="5190186"/>
                        <a:ext cx="9928538" cy="1378040"/>
                      </a:xfrm>
                      <a:prstGeom prst="rect">
                        <a:avLst/>
                      </a:prstGeom>
                    </p:spPr>
                  </p:pic>
                </p:oleObj>
              </mc:Fallback>
            </mc:AlternateContent>
          </a:graphicData>
        </a:graphic>
      </p:graphicFrame>
    </p:spTree>
    <p:extLst>
      <p:ext uri="{BB962C8B-B14F-4D97-AF65-F5344CB8AC3E}">
        <p14:creationId xmlns:p14="http://schemas.microsoft.com/office/powerpoint/2010/main" val="240750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2"/>
            <a:ext cx="10515600" cy="5507261"/>
          </a:xfrm>
        </p:spPr>
        <p:txBody>
          <a:bodyPr>
            <a:normAutofit lnSpcReduction="10000"/>
          </a:bodyPr>
          <a:lstStyle/>
          <a:p>
            <a:pPr marL="0" indent="0" algn="just">
              <a:buNone/>
            </a:pPr>
            <a:r>
              <a:rPr lang="en-US" dirty="0" smtClean="0"/>
              <a:t>2. From a vessel containing 3 white and 5 black balls, 4 balls are transferred into an empty vessel. From this vessel a ball is drawn and is fond to be white. What is the probability that out of four balls transferred 3 are white and 1 is black?</a:t>
            </a:r>
          </a:p>
          <a:p>
            <a:pPr marL="0" indent="0" algn="just">
              <a:buNone/>
            </a:pPr>
            <a:r>
              <a:rPr lang="en-US" dirty="0" smtClean="0">
                <a:solidFill>
                  <a:schemeClr val="bg1"/>
                </a:solidFill>
              </a:rPr>
              <a:t>Solution:</a:t>
            </a:r>
          </a:p>
          <a:p>
            <a:pPr marL="0" indent="0" algn="just">
              <a:buNone/>
            </a:pPr>
            <a:r>
              <a:rPr lang="en-US" dirty="0" smtClean="0"/>
              <a:t>E1: Transfer of 0 white and 4 black balls, P(E1)=5C4/8C4</a:t>
            </a:r>
          </a:p>
          <a:p>
            <a:pPr marL="0" indent="0" algn="just">
              <a:buNone/>
            </a:pPr>
            <a:r>
              <a:rPr lang="en-US" dirty="0" smtClean="0"/>
              <a:t>E2:                     1                   3                    , P(E2)= (3C1*5C3)/8C4</a:t>
            </a:r>
          </a:p>
          <a:p>
            <a:pPr marL="0" indent="0" algn="just">
              <a:buNone/>
            </a:pPr>
            <a:r>
              <a:rPr lang="en-US" dirty="0" smtClean="0"/>
              <a:t>E3:                     2                   2                    , P(E3)=(3C2*5C2)/8C4</a:t>
            </a:r>
          </a:p>
          <a:p>
            <a:pPr marL="0" indent="0" algn="just">
              <a:buNone/>
            </a:pPr>
            <a:r>
              <a:rPr lang="en-US" dirty="0" smtClean="0"/>
              <a:t>E4:                     3                   1                     ,P(E4)=(3C3*5C1)/8C4</a:t>
            </a:r>
          </a:p>
          <a:p>
            <a:pPr marL="0" indent="0" algn="just">
              <a:buNone/>
            </a:pPr>
            <a:r>
              <a:rPr lang="en-US" dirty="0" smtClean="0"/>
              <a:t>E: Drawing of a white ball from the second vessel,</a:t>
            </a:r>
          </a:p>
          <a:p>
            <a:pPr marL="0" indent="0" algn="just">
              <a:buNone/>
            </a:pPr>
            <a:r>
              <a:rPr lang="en-US" dirty="0" smtClean="0"/>
              <a:t>                P(E/E1)=0,P(E/E2)=1/4,P(E/E3)=2/4, P(E/E4)=3/4</a:t>
            </a:r>
          </a:p>
          <a:p>
            <a:pPr marL="0" indent="0" algn="just">
              <a:buNone/>
            </a:pPr>
            <a:r>
              <a:rPr lang="en-US" dirty="0"/>
              <a:t> </a:t>
            </a:r>
            <a:r>
              <a:rPr lang="en-US" dirty="0" smtClean="0"/>
              <a:t>                                          P(E4/E)=1/7</a:t>
            </a:r>
            <a:endParaRPr lang="en-IN" dirty="0"/>
          </a:p>
        </p:txBody>
      </p:sp>
    </p:spTree>
    <p:extLst>
      <p:ext uri="{BB962C8B-B14F-4D97-AF65-F5344CB8AC3E}">
        <p14:creationId xmlns:p14="http://schemas.microsoft.com/office/powerpoint/2010/main" val="269337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lgn="just">
              <a:buNone/>
            </a:pPr>
            <a:r>
              <a:rPr lang="en-US" dirty="0" smtClean="0"/>
              <a:t>3.A speaks truth 4 out of 5 times. A die is tossed. He reports that there is a six. What is the chance that actually there was six?</a:t>
            </a:r>
          </a:p>
          <a:p>
            <a:pPr marL="0" indent="0">
              <a:buNone/>
            </a:pPr>
            <a:r>
              <a:rPr lang="en-US" dirty="0" smtClean="0"/>
              <a:t>Solution:</a:t>
            </a:r>
          </a:p>
          <a:p>
            <a:pPr marL="0" indent="0" algn="ctr">
              <a:buNone/>
            </a:pPr>
            <a:r>
              <a:rPr lang="en-US" dirty="0" smtClean="0"/>
              <a:t>E1: A speaks truth, E2: A tells a lie, E: A reports six</a:t>
            </a:r>
          </a:p>
          <a:p>
            <a:pPr marL="0" indent="0" algn="ctr">
              <a:buNone/>
            </a:pPr>
            <a:endParaRPr lang="en-US" dirty="0" smtClean="0"/>
          </a:p>
          <a:p>
            <a:pPr marL="0" indent="0" algn="ctr">
              <a:buNone/>
            </a:pPr>
            <a:r>
              <a:rPr lang="en-US" dirty="0" smtClean="0"/>
              <a:t>P(E1)= 4/5, P(E2)=1/5, P(A/E1)=1/6, P(A/E2)=5/6</a:t>
            </a:r>
          </a:p>
          <a:p>
            <a:pPr marL="0" indent="0" algn="ctr">
              <a:buNone/>
            </a:pPr>
            <a:endParaRPr lang="en-US" dirty="0" smtClean="0"/>
          </a:p>
          <a:p>
            <a:pPr marL="0" indent="0">
              <a:buNone/>
            </a:pPr>
            <a:r>
              <a:rPr lang="en-US" dirty="0"/>
              <a:t> </a:t>
            </a:r>
            <a:endParaRPr lang="en-US" dirty="0" smtClean="0"/>
          </a:p>
          <a:p>
            <a:pPr marL="0" indent="0" algn="ctr">
              <a:buNone/>
            </a:pPr>
            <a:r>
              <a:rPr lang="en-US" dirty="0" smtClean="0"/>
              <a:t>P(E1/A)= 4/9</a:t>
            </a:r>
          </a:p>
          <a:p>
            <a:pPr marL="0" indent="0">
              <a:buNone/>
            </a:pPr>
            <a:endParaRPr lang="en-IN" dirty="0"/>
          </a:p>
        </p:txBody>
      </p:sp>
    </p:spTree>
    <p:extLst>
      <p:ext uri="{BB962C8B-B14F-4D97-AF65-F5344CB8AC3E}">
        <p14:creationId xmlns:p14="http://schemas.microsoft.com/office/powerpoint/2010/main" val="292580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4"/>
            <a:ext cx="10515600" cy="5520139"/>
          </a:xfrm>
        </p:spPr>
        <p:txBody>
          <a:bodyPr>
            <a:normAutofit fontScale="92500" lnSpcReduction="10000"/>
          </a:bodyPr>
          <a:lstStyle/>
          <a:p>
            <a:pPr marL="0" indent="0" algn="just">
              <a:buNone/>
            </a:pPr>
            <a:r>
              <a:rPr lang="en-US" dirty="0" smtClean="0"/>
              <a:t>4. A and B are two weak students of statistics and their chances of solving a problem in statistics correctly are 1/6 and 1/8 respectively. If the probability of their making a common error is 1/525 and they obtain the same answer, find the probability that their answer is correct.</a:t>
            </a:r>
          </a:p>
          <a:p>
            <a:pPr marL="0" indent="0" algn="just">
              <a:buNone/>
            </a:pPr>
            <a:r>
              <a:rPr lang="en-US" dirty="0" smtClean="0"/>
              <a:t>Solution:</a:t>
            </a:r>
          </a:p>
          <a:p>
            <a:pPr marL="0" indent="0" algn="just">
              <a:buNone/>
            </a:pPr>
            <a:r>
              <a:rPr lang="en-US" dirty="0" smtClean="0"/>
              <a:t>E1: Both A and B solve the problem correctly</a:t>
            </a:r>
          </a:p>
          <a:p>
            <a:pPr marL="0" indent="0" algn="just">
              <a:buNone/>
            </a:pPr>
            <a:r>
              <a:rPr lang="en-US" dirty="0" smtClean="0"/>
              <a:t>E2: Exactly one of the solves the problem correctly</a:t>
            </a:r>
          </a:p>
          <a:p>
            <a:pPr marL="0" indent="0" algn="just">
              <a:buNone/>
            </a:pPr>
            <a:r>
              <a:rPr lang="en-US" dirty="0" smtClean="0"/>
              <a:t>E3: Neither of them solves the problem correctly</a:t>
            </a:r>
          </a:p>
          <a:p>
            <a:pPr marL="0" indent="0" algn="just">
              <a:buNone/>
            </a:pPr>
            <a:r>
              <a:rPr lang="en-US" dirty="0" smtClean="0"/>
              <a:t>E: They get the same answer</a:t>
            </a:r>
          </a:p>
          <a:p>
            <a:pPr marL="0" indent="0" algn="just">
              <a:buNone/>
            </a:pPr>
            <a:r>
              <a:rPr lang="en-US" dirty="0" smtClean="0"/>
              <a:t>P(E1)=(1/6)*(1/8)=1/48,                             P(E/E1)=1;</a:t>
            </a:r>
          </a:p>
          <a:p>
            <a:pPr marL="0" indent="0" algn="just">
              <a:buNone/>
            </a:pPr>
            <a:r>
              <a:rPr lang="en-US" dirty="0" smtClean="0"/>
              <a:t>P(E2)=[(1/6)(7/8)+(5/6)(1/8)]=1/4,           P(E/E2)=0; </a:t>
            </a:r>
          </a:p>
          <a:p>
            <a:pPr marL="0" indent="0" algn="just">
              <a:buNone/>
            </a:pPr>
            <a:r>
              <a:rPr lang="en-US" dirty="0" smtClean="0"/>
              <a:t>P(E3)=(5/6)(7/8)=35/38                               P(E/E3)=1/525.</a:t>
            </a:r>
          </a:p>
          <a:p>
            <a:pPr marL="0" indent="0" algn="just">
              <a:buNone/>
            </a:pPr>
            <a:r>
              <a:rPr lang="en-US" dirty="0" smtClean="0"/>
              <a:t>				P(E1/E)=15/16</a:t>
            </a:r>
            <a:endParaRPr lang="en-IN" dirty="0"/>
          </a:p>
        </p:txBody>
      </p:sp>
    </p:spTree>
    <p:extLst>
      <p:ext uri="{BB962C8B-B14F-4D97-AF65-F5344CB8AC3E}">
        <p14:creationId xmlns:p14="http://schemas.microsoft.com/office/powerpoint/2010/main" val="1244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Markov Chain/Markov </a:t>
            </a:r>
            <a:r>
              <a:rPr lang="en-US" b="1" dirty="0" smtClean="0"/>
              <a:t>Process</a:t>
            </a:r>
            <a:endParaRPr lang="en-IN" b="1" dirty="0"/>
          </a:p>
        </p:txBody>
      </p:sp>
      <p:sp>
        <p:nvSpPr>
          <p:cNvPr id="3" name="Content Placeholder 2"/>
          <p:cNvSpPr>
            <a:spLocks noGrp="1"/>
          </p:cNvSpPr>
          <p:nvPr>
            <p:ph idx="1"/>
          </p:nvPr>
        </p:nvSpPr>
        <p:spPr>
          <a:xfrm>
            <a:off x="838200" y="1545465"/>
            <a:ext cx="10515600" cy="4631498"/>
          </a:xfrm>
        </p:spPr>
        <p:txBody>
          <a:bodyPr>
            <a:noAutofit/>
          </a:bodyPr>
          <a:lstStyle/>
          <a:p>
            <a:pPr marL="0" indent="0" algn="just">
              <a:buNone/>
            </a:pPr>
            <a:r>
              <a:rPr lang="en-US" sz="2000" dirty="0" smtClean="0"/>
              <a:t>It is a sequence of experiments with the following properties</a:t>
            </a:r>
          </a:p>
          <a:p>
            <a:pPr marL="514350" indent="-514350" algn="just">
              <a:buFont typeface="+mj-lt"/>
              <a:buAutoNum type="arabicPeriod"/>
            </a:pPr>
            <a:r>
              <a:rPr lang="en-US" sz="2000" dirty="0" smtClean="0"/>
              <a:t>An experiment has a finite number of discrete outcomes, called states. The process, or experiment, is always in one of these states.</a:t>
            </a:r>
          </a:p>
          <a:p>
            <a:pPr marL="514350" indent="-514350" algn="just">
              <a:buFont typeface="+mj-lt"/>
              <a:buAutoNum type="arabicPeriod"/>
            </a:pPr>
            <a:r>
              <a:rPr lang="en-US" sz="2000" dirty="0" smtClean="0"/>
              <a:t>With each additional trial the experiment can move from its present state to any other state or remain in the same state.</a:t>
            </a:r>
          </a:p>
          <a:p>
            <a:pPr marL="514350" indent="-514350" algn="just">
              <a:buFont typeface="+mj-lt"/>
              <a:buAutoNum type="arabicPeriod"/>
            </a:pPr>
            <a:r>
              <a:rPr lang="en-US" sz="2000" dirty="0" smtClean="0"/>
              <a:t>The probability of going from one state to a other on the next state depends only on the present state and not on past states.</a:t>
            </a:r>
          </a:p>
          <a:p>
            <a:pPr marL="514350" indent="-514350" algn="just">
              <a:buFont typeface="+mj-lt"/>
              <a:buAutoNum type="arabicPeriod"/>
            </a:pPr>
            <a:r>
              <a:rPr lang="en-US" sz="2000" dirty="0" smtClean="0"/>
              <a:t>The Probability of moving from any one state to another in one step is presented in a </a:t>
            </a:r>
            <a:r>
              <a:rPr lang="en-US" sz="2000" b="1" dirty="0" smtClean="0"/>
              <a:t>transition matrix</a:t>
            </a:r>
            <a:endParaRPr lang="en-US" sz="2000" dirty="0" smtClean="0"/>
          </a:p>
          <a:p>
            <a:pPr marL="971550" lvl="1" indent="-514350" algn="just">
              <a:buFont typeface="+mj-lt"/>
              <a:buAutoNum type="alphaLcParenR"/>
            </a:pPr>
            <a:r>
              <a:rPr lang="en-US" sz="2000" dirty="0" smtClean="0"/>
              <a:t>The transition matrix is square, since all possible states are used for rows and columns</a:t>
            </a:r>
          </a:p>
          <a:p>
            <a:pPr marL="971550" lvl="1" indent="-514350" algn="just">
              <a:buFont typeface="+mj-lt"/>
              <a:buAutoNum type="alphaLcParenR"/>
            </a:pPr>
            <a:r>
              <a:rPr lang="en-US" sz="2000" dirty="0" smtClean="0"/>
              <a:t>Each entry is between o and 1, inclusive</a:t>
            </a:r>
          </a:p>
          <a:p>
            <a:pPr marL="971550" lvl="1" indent="-514350" algn="just">
              <a:buFont typeface="+mj-lt"/>
              <a:buAutoNum type="alphaLcParenR"/>
            </a:pPr>
            <a:r>
              <a:rPr lang="en-US" sz="2000" dirty="0" smtClean="0"/>
              <a:t>The entries in each row add to 1.	</a:t>
            </a:r>
          </a:p>
          <a:p>
            <a:pPr marL="514350" indent="-514350" algn="just">
              <a:buFont typeface="+mj-lt"/>
              <a:buAutoNum type="arabicPeriod"/>
            </a:pPr>
            <a:r>
              <a:rPr lang="en-US" sz="2000" dirty="0" smtClean="0"/>
              <a:t>The state matrix times the transition matrix give the next-state matrix.</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r>
              <a:rPr lang="en-US" sz="2000" dirty="0" smtClean="0"/>
              <a:t>									</a:t>
            </a:r>
            <a:endParaRPr lang="en-IN" sz="2000" dirty="0"/>
          </a:p>
        </p:txBody>
      </p:sp>
    </p:spTree>
    <p:extLst>
      <p:ext uri="{BB962C8B-B14F-4D97-AF65-F5344CB8AC3E}">
        <p14:creationId xmlns:p14="http://schemas.microsoft.com/office/powerpoint/2010/main" val="130333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5665"/>
            <a:ext cx="10515600" cy="5241298"/>
          </a:xfrm>
        </p:spPr>
        <p:txBody>
          <a:bodyPr>
            <a:normAutofit/>
          </a:bodyPr>
          <a:lstStyle/>
          <a:p>
            <a:pPr marL="0" indent="0">
              <a:buNone/>
            </a:pPr>
            <a:r>
              <a:rPr lang="en-US" dirty="0" smtClean="0"/>
              <a:t>e.g.</a:t>
            </a:r>
          </a:p>
          <a:p>
            <a:pPr marL="0" indent="0" algn="just">
              <a:buNone/>
            </a:pPr>
            <a:r>
              <a:rPr lang="en-US" dirty="0" smtClean="0"/>
              <a:t>A rental firm has three locations. A truck rented at one location may be returned to any of the locations. The company’s records show the probability of a truck rental at one location being returned to another. From these records the transition matrix is formed as follows:</a:t>
            </a:r>
          </a:p>
          <a:p>
            <a:pPr marL="0" indent="0">
              <a:buNone/>
            </a:pPr>
            <a:r>
              <a:rPr lang="en-US" dirty="0"/>
              <a:t> </a:t>
            </a:r>
            <a:r>
              <a:rPr lang="en-US" dirty="0" smtClean="0"/>
              <a:t>                                        </a:t>
            </a:r>
            <a:r>
              <a:rPr lang="en-US" sz="2000" dirty="0" smtClean="0"/>
              <a:t>Rented to</a:t>
            </a:r>
          </a:p>
          <a:p>
            <a:pPr marL="0" indent="0">
              <a:buNone/>
            </a:pPr>
            <a:r>
              <a:rPr lang="en-US" dirty="0" smtClean="0"/>
              <a:t>                                      I         II      III </a:t>
            </a:r>
          </a:p>
          <a:p>
            <a:pPr marL="0" indent="0">
              <a:buNone/>
            </a:pPr>
            <a:r>
              <a:rPr lang="en-US" dirty="0" smtClean="0"/>
              <a:t>                              I</a:t>
            </a:r>
          </a:p>
          <a:p>
            <a:pPr marL="0" indent="0">
              <a:buNone/>
            </a:pPr>
            <a:r>
              <a:rPr lang="en-US" dirty="0" smtClean="0"/>
              <a:t>         </a:t>
            </a:r>
            <a:r>
              <a:rPr lang="en-US" sz="1800" dirty="0" smtClean="0"/>
              <a:t>Rented from</a:t>
            </a:r>
            <a:r>
              <a:rPr lang="en-US" dirty="0" smtClean="0"/>
              <a:t>       II</a:t>
            </a:r>
          </a:p>
          <a:p>
            <a:pPr marL="0" indent="0">
              <a:buNone/>
            </a:pPr>
            <a:r>
              <a:rPr lang="en-US" dirty="0" smtClean="0"/>
              <a:t>                              III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138354124"/>
              </p:ext>
            </p:extLst>
          </p:nvPr>
        </p:nvGraphicFramePr>
        <p:xfrm>
          <a:off x="3774559" y="4253024"/>
          <a:ext cx="2424223" cy="1350334"/>
        </p:xfrm>
        <a:graphic>
          <a:graphicData uri="http://schemas.openxmlformats.org/presentationml/2006/ole">
            <mc:AlternateContent xmlns:mc="http://schemas.openxmlformats.org/markup-compatibility/2006">
              <mc:Choice xmlns:v="urn:schemas-microsoft-com:vml" Requires="v">
                <p:oleObj spid="_x0000_s9282" name="Equation" r:id="rId3" imgW="1028520" imgH="711000" progId="Equation.DSMT4">
                  <p:embed/>
                </p:oleObj>
              </mc:Choice>
              <mc:Fallback>
                <p:oleObj name="Equation" r:id="rId3" imgW="1028520" imgH="711000" progId="Equation.DSMT4">
                  <p:embed/>
                  <p:pic>
                    <p:nvPicPr>
                      <p:cNvPr id="0" name=""/>
                      <p:cNvPicPr/>
                      <p:nvPr/>
                    </p:nvPicPr>
                    <p:blipFill>
                      <a:blip r:embed="rId4"/>
                      <a:stretch>
                        <a:fillRect/>
                      </a:stretch>
                    </p:blipFill>
                    <p:spPr>
                      <a:xfrm>
                        <a:off x="3774559" y="4253024"/>
                        <a:ext cx="2424223" cy="1350334"/>
                      </a:xfrm>
                      <a:prstGeom prst="rect">
                        <a:avLst/>
                      </a:prstGeom>
                    </p:spPr>
                  </p:pic>
                </p:oleObj>
              </mc:Fallback>
            </mc:AlternateContent>
          </a:graphicData>
        </a:graphic>
      </p:graphicFrame>
    </p:spTree>
    <p:extLst>
      <p:ext uri="{BB962C8B-B14F-4D97-AF65-F5344CB8AC3E}">
        <p14:creationId xmlns:p14="http://schemas.microsoft.com/office/powerpoint/2010/main" val="154371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606"/>
            <a:ext cx="10515600" cy="5326357"/>
          </a:xfrm>
        </p:spPr>
        <p:txBody>
          <a:bodyPr/>
          <a:lstStyle/>
          <a:p>
            <a:r>
              <a:rPr lang="en-US" b="1" dirty="0" smtClean="0"/>
              <a:t>Steady State:</a:t>
            </a:r>
            <a:r>
              <a:rPr lang="en-US" dirty="0" smtClean="0"/>
              <a:t> </a:t>
            </a:r>
          </a:p>
          <a:p>
            <a:pPr marL="0" indent="0">
              <a:buNone/>
            </a:pPr>
            <a:r>
              <a:rPr lang="en-US" dirty="0"/>
              <a:t>	</a:t>
            </a:r>
            <a:r>
              <a:rPr lang="en-US" dirty="0" smtClean="0"/>
              <a:t>A state matrix X = [p1, p2, …,</a:t>
            </a:r>
            <a:r>
              <a:rPr lang="en-US" dirty="0" err="1" smtClean="0"/>
              <a:t>pn</a:t>
            </a:r>
            <a:r>
              <a:rPr lang="en-US" dirty="0" smtClean="0"/>
              <a:t>] is a steady state or equilibrium 	matrix for a transition matrix  T if </a:t>
            </a:r>
            <a:r>
              <a:rPr lang="en-US" b="1" dirty="0" smtClean="0"/>
              <a:t>XT = X</a:t>
            </a:r>
            <a:r>
              <a:rPr lang="en-US" dirty="0" smtClean="0"/>
              <a:t>.</a:t>
            </a:r>
          </a:p>
          <a:p>
            <a:endParaRPr lang="en-US" dirty="0"/>
          </a:p>
          <a:p>
            <a:r>
              <a:rPr lang="en-US" b="1" dirty="0" smtClean="0"/>
              <a:t>Regular Transition Matrix:</a:t>
            </a:r>
            <a:r>
              <a:rPr lang="en-US" dirty="0" smtClean="0"/>
              <a:t> </a:t>
            </a:r>
          </a:p>
          <a:p>
            <a:pPr marL="0" indent="0">
              <a:buNone/>
            </a:pPr>
            <a:r>
              <a:rPr lang="en-US" dirty="0"/>
              <a:t>	</a:t>
            </a:r>
            <a:r>
              <a:rPr lang="en-US" dirty="0" smtClean="0"/>
              <a:t>A transition matrix T of a Markov process is called regular if some 	power of T has only positive entries.</a:t>
            </a:r>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9580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Terminology</a:t>
            </a:r>
            <a:r>
              <a:rPr lang="en-US" dirty="0" smtClean="0"/>
              <a:t>	</a:t>
            </a:r>
            <a:endParaRPr lang="en-IN" dirty="0"/>
          </a:p>
        </p:txBody>
      </p:sp>
      <p:sp>
        <p:nvSpPr>
          <p:cNvPr id="3" name="Content Placeholder 2"/>
          <p:cNvSpPr>
            <a:spLocks noGrp="1"/>
          </p:cNvSpPr>
          <p:nvPr>
            <p:ph idx="1"/>
          </p:nvPr>
        </p:nvSpPr>
        <p:spPr/>
        <p:txBody>
          <a:bodyPr/>
          <a:lstStyle/>
          <a:p>
            <a:r>
              <a:rPr lang="en-US" b="1" dirty="0" smtClean="0"/>
              <a:t>Random Experiment:</a:t>
            </a:r>
            <a:r>
              <a:rPr lang="en-US" dirty="0" smtClean="0"/>
              <a:t> If in each trial of an experiment conducted under identical conditions, the outcome is not unique, but may be one of the possible outcomes, then such an experiment is called a random experiment.</a:t>
            </a:r>
          </a:p>
          <a:p>
            <a:pPr marL="0" indent="0">
              <a:buNone/>
            </a:pPr>
            <a:r>
              <a:rPr lang="en-US" dirty="0" smtClean="0"/>
              <a:t>   e.g. tossing of a coin, throwing a die, selecting a card from a pack,…</a:t>
            </a:r>
          </a:p>
          <a:p>
            <a:r>
              <a:rPr lang="en-US" b="1" dirty="0" smtClean="0"/>
              <a:t>Outcome: </a:t>
            </a:r>
            <a:r>
              <a:rPr lang="en-US" dirty="0" smtClean="0"/>
              <a:t>The result of a random experiment will be called an outcome.</a:t>
            </a:r>
          </a:p>
          <a:p>
            <a:pPr marL="0" indent="0">
              <a:buNone/>
            </a:pPr>
            <a:r>
              <a:rPr lang="en-US" dirty="0" smtClean="0"/>
              <a:t>	e.g. tossing of a coin: H/T</a:t>
            </a:r>
          </a:p>
          <a:p>
            <a:pPr marL="0" indent="0">
              <a:buNone/>
            </a:pPr>
            <a:r>
              <a:rPr lang="en-US" dirty="0"/>
              <a:t> </a:t>
            </a:r>
            <a:r>
              <a:rPr lang="en-US" dirty="0" smtClean="0"/>
              <a:t>      	        throwing a die: 1/2/3/4/5/6</a:t>
            </a:r>
            <a:endParaRPr lang="en-IN" dirty="0"/>
          </a:p>
        </p:txBody>
      </p:sp>
    </p:spTree>
    <p:extLst>
      <p:ext uri="{BB962C8B-B14F-4D97-AF65-F5344CB8AC3E}">
        <p14:creationId xmlns:p14="http://schemas.microsoft.com/office/powerpoint/2010/main" val="312770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smtClean="0"/>
              <a:t>Examples:</a:t>
            </a:r>
            <a:endParaRPr lang="en-IN" dirty="0"/>
          </a:p>
        </p:txBody>
      </p:sp>
      <p:sp>
        <p:nvSpPr>
          <p:cNvPr id="3" name="Content Placeholder 2"/>
          <p:cNvSpPr>
            <a:spLocks noGrp="1"/>
          </p:cNvSpPr>
          <p:nvPr>
            <p:ph idx="1"/>
          </p:nvPr>
        </p:nvSpPr>
        <p:spPr>
          <a:xfrm>
            <a:off x="838200" y="1159100"/>
            <a:ext cx="10515600" cy="5017863"/>
          </a:xfrm>
        </p:spPr>
        <p:txBody>
          <a:bodyPr/>
          <a:lstStyle/>
          <a:p>
            <a:pPr marL="514350" indent="-514350">
              <a:buAutoNum type="arabicPeriod"/>
            </a:pPr>
            <a:r>
              <a:rPr lang="en-US" dirty="0" smtClean="0"/>
              <a:t>Initial-state and transition matrix are given as bellow. Find the following two next-state matrices.</a:t>
            </a:r>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514350" indent="-514350">
              <a:buAutoNum type="arabicPeriod"/>
            </a:pPr>
            <a:endParaRPr lang="en-US" dirty="0" smtClean="0"/>
          </a:p>
          <a:p>
            <a:pPr marL="0" indent="0">
              <a:buNone/>
            </a:pPr>
            <a:r>
              <a:rPr lang="en-US" dirty="0" smtClean="0"/>
              <a:t>Solution:</a:t>
            </a:r>
          </a:p>
          <a:p>
            <a:pPr marL="0" indent="0">
              <a:buNone/>
            </a:pPr>
            <a:r>
              <a:rPr lang="en-US" dirty="0" smtClean="0"/>
              <a:t>                                                     </a:t>
            </a:r>
          </a:p>
          <a:p>
            <a:pPr marL="0" indent="0">
              <a:buNone/>
            </a:pPr>
            <a:r>
              <a:rPr lang="en-US" dirty="0" smtClean="0"/>
              <a:t>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646446291"/>
              </p:ext>
            </p:extLst>
          </p:nvPr>
        </p:nvGraphicFramePr>
        <p:xfrm>
          <a:off x="2627290" y="2112135"/>
          <a:ext cx="6774287" cy="2086378"/>
        </p:xfrm>
        <a:graphic>
          <a:graphicData uri="http://schemas.openxmlformats.org/presentationml/2006/ole">
            <mc:AlternateContent xmlns:mc="http://schemas.openxmlformats.org/markup-compatibility/2006">
              <mc:Choice xmlns:v="urn:schemas-microsoft-com:vml" Requires="v">
                <p:oleObj spid="_x0000_s10413" name="Equation" r:id="rId3" imgW="2806560" imgH="711000" progId="Equation.DSMT4">
                  <p:embed/>
                </p:oleObj>
              </mc:Choice>
              <mc:Fallback>
                <p:oleObj name="Equation" r:id="rId3" imgW="2806560" imgH="711000" progId="Equation.DSMT4">
                  <p:embed/>
                  <p:pic>
                    <p:nvPicPr>
                      <p:cNvPr id="0" name=""/>
                      <p:cNvPicPr/>
                      <p:nvPr/>
                    </p:nvPicPr>
                    <p:blipFill>
                      <a:blip r:embed="rId4"/>
                      <a:stretch>
                        <a:fillRect/>
                      </a:stretch>
                    </p:blipFill>
                    <p:spPr>
                      <a:xfrm>
                        <a:off x="2627290" y="2112135"/>
                        <a:ext cx="6774287" cy="208637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86537049"/>
              </p:ext>
            </p:extLst>
          </p:nvPr>
        </p:nvGraphicFramePr>
        <p:xfrm>
          <a:off x="2628900" y="4416425"/>
          <a:ext cx="2157413" cy="1543050"/>
        </p:xfrm>
        <a:graphic>
          <a:graphicData uri="http://schemas.openxmlformats.org/presentationml/2006/ole">
            <mc:AlternateContent xmlns:mc="http://schemas.openxmlformats.org/markup-compatibility/2006">
              <mc:Choice xmlns:v="urn:schemas-microsoft-com:vml" Requires="v">
                <p:oleObj spid="_x0000_s10414" name="Equation" r:id="rId5" imgW="799920" imgH="685800" progId="Equation.DSMT4">
                  <p:embed/>
                </p:oleObj>
              </mc:Choice>
              <mc:Fallback>
                <p:oleObj name="Equation" r:id="rId5" imgW="799920" imgH="685800" progId="Equation.DSMT4">
                  <p:embed/>
                  <p:pic>
                    <p:nvPicPr>
                      <p:cNvPr id="0" name=""/>
                      <p:cNvPicPr/>
                      <p:nvPr/>
                    </p:nvPicPr>
                    <p:blipFill>
                      <a:blip r:embed="rId6"/>
                      <a:stretch>
                        <a:fillRect/>
                      </a:stretch>
                    </p:blipFill>
                    <p:spPr>
                      <a:xfrm>
                        <a:off x="2628900" y="4416425"/>
                        <a:ext cx="2157413" cy="15430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08585675"/>
              </p:ext>
            </p:extLst>
          </p:nvPr>
        </p:nvGraphicFramePr>
        <p:xfrm>
          <a:off x="5635625" y="4507606"/>
          <a:ext cx="4113681" cy="1451869"/>
        </p:xfrm>
        <a:graphic>
          <a:graphicData uri="http://schemas.openxmlformats.org/presentationml/2006/ole">
            <mc:AlternateContent xmlns:mc="http://schemas.openxmlformats.org/markup-compatibility/2006">
              <mc:Choice xmlns:v="urn:schemas-microsoft-com:vml" Requires="v">
                <p:oleObj spid="_x0000_s10415" name="Equation" r:id="rId7" imgW="1879560" imgH="736560" progId="Equation.DSMT4">
                  <p:embed/>
                </p:oleObj>
              </mc:Choice>
              <mc:Fallback>
                <p:oleObj name="Equation" r:id="rId7" imgW="1879560" imgH="736560" progId="Equation.DSMT4">
                  <p:embed/>
                  <p:pic>
                    <p:nvPicPr>
                      <p:cNvPr id="0" name=""/>
                      <p:cNvPicPr/>
                      <p:nvPr/>
                    </p:nvPicPr>
                    <p:blipFill>
                      <a:blip r:embed="rId8"/>
                      <a:stretch>
                        <a:fillRect/>
                      </a:stretch>
                    </p:blipFill>
                    <p:spPr>
                      <a:xfrm>
                        <a:off x="5635625" y="4507606"/>
                        <a:ext cx="4113681" cy="1451869"/>
                      </a:xfrm>
                      <a:prstGeom prst="rect">
                        <a:avLst/>
                      </a:prstGeom>
                    </p:spPr>
                  </p:pic>
                </p:oleObj>
              </mc:Fallback>
            </mc:AlternateContent>
          </a:graphicData>
        </a:graphic>
      </p:graphicFrame>
    </p:spTree>
    <p:extLst>
      <p:ext uri="{BB962C8B-B14F-4D97-AF65-F5344CB8AC3E}">
        <p14:creationId xmlns:p14="http://schemas.microsoft.com/office/powerpoint/2010/main" val="38042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lnSpcReduction="10000"/>
          </a:bodyPr>
          <a:lstStyle/>
          <a:p>
            <a:pPr marL="0" indent="0" algn="just">
              <a:buNone/>
            </a:pPr>
            <a:r>
              <a:rPr lang="en-US" dirty="0" smtClean="0"/>
              <a:t>2. The alumni of state university generally contribute (C) or do not contribute  (NC) according to the following pattern: 75% of those who contribute one year will contribute the next year; 15% of those who do not contribute one year will contribute the next. Find the transition matrix for the same.</a:t>
            </a:r>
          </a:p>
          <a:p>
            <a:pPr marL="0" indent="0" algn="just">
              <a:buNone/>
            </a:pPr>
            <a:r>
              <a:rPr lang="en-US" dirty="0" smtClean="0"/>
              <a:t>Solution:</a:t>
            </a:r>
          </a:p>
          <a:p>
            <a:pPr marL="0" indent="0" algn="just">
              <a:buNone/>
            </a:pPr>
            <a:r>
              <a:rPr lang="en-US" dirty="0"/>
              <a:t> </a:t>
            </a:r>
            <a:r>
              <a:rPr lang="en-US" dirty="0" smtClean="0"/>
              <a:t>                                            Next Year</a:t>
            </a:r>
          </a:p>
          <a:p>
            <a:pPr marL="0" indent="0" algn="just">
              <a:buNone/>
            </a:pPr>
            <a:r>
              <a:rPr lang="en-US" dirty="0"/>
              <a:t> </a:t>
            </a:r>
            <a:r>
              <a:rPr lang="en-US" dirty="0" smtClean="0"/>
              <a:t>                                            C           NC</a:t>
            </a:r>
          </a:p>
          <a:p>
            <a:pPr marL="0" indent="0" algn="just">
              <a:buNone/>
            </a:pPr>
            <a:r>
              <a:rPr lang="en-US" dirty="0"/>
              <a:t> </a:t>
            </a:r>
            <a:r>
              <a:rPr lang="en-US" dirty="0" smtClean="0"/>
              <a:t>                                C       </a:t>
            </a:r>
          </a:p>
          <a:p>
            <a:pPr marL="0" indent="0" algn="just">
              <a:buNone/>
            </a:pPr>
            <a:r>
              <a:rPr lang="en-US" dirty="0" smtClean="0"/>
              <a:t>     Present Year                          </a:t>
            </a:r>
          </a:p>
          <a:p>
            <a:pPr marL="0" indent="0" algn="just">
              <a:buNone/>
            </a:pPr>
            <a:r>
              <a:rPr lang="en-US" dirty="0" smtClean="0"/>
              <a:t>                                 NC</a:t>
            </a:r>
          </a:p>
          <a:p>
            <a:pPr marL="0" indent="0" algn="just">
              <a:buNone/>
            </a:pPr>
            <a:r>
              <a:rPr lang="en-US" dirty="0"/>
              <a:t> </a:t>
            </a:r>
            <a:r>
              <a:rPr lang="en-US" dirty="0" smtClean="0"/>
              <a:t>                                  </a:t>
            </a:r>
            <a:endParaRPr lang="en-US" dirty="0"/>
          </a:p>
          <a:p>
            <a:pPr marL="0" indent="0" algn="just">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210818538"/>
              </p:ext>
            </p:extLst>
          </p:nvPr>
        </p:nvGraphicFramePr>
        <p:xfrm>
          <a:off x="4456090" y="3889420"/>
          <a:ext cx="1854557" cy="1223493"/>
        </p:xfrm>
        <a:graphic>
          <a:graphicData uri="http://schemas.openxmlformats.org/presentationml/2006/ole">
            <mc:AlternateContent xmlns:mc="http://schemas.openxmlformats.org/markup-compatibility/2006">
              <mc:Choice xmlns:v="urn:schemas-microsoft-com:vml" Requires="v">
                <p:oleObj spid="_x0000_s11319" name="Equation" r:id="rId3" imgW="850680" imgH="457200" progId="Equation.DSMT4">
                  <p:embed/>
                </p:oleObj>
              </mc:Choice>
              <mc:Fallback>
                <p:oleObj name="Equation" r:id="rId3" imgW="850680" imgH="457200" progId="Equation.DSMT4">
                  <p:embed/>
                  <p:pic>
                    <p:nvPicPr>
                      <p:cNvPr id="0" name=""/>
                      <p:cNvPicPr/>
                      <p:nvPr/>
                    </p:nvPicPr>
                    <p:blipFill>
                      <a:blip r:embed="rId4"/>
                      <a:stretch>
                        <a:fillRect/>
                      </a:stretch>
                    </p:blipFill>
                    <p:spPr>
                      <a:xfrm>
                        <a:off x="4456090" y="3889420"/>
                        <a:ext cx="1854557" cy="1223493"/>
                      </a:xfrm>
                      <a:prstGeom prst="rect">
                        <a:avLst/>
                      </a:prstGeom>
                    </p:spPr>
                  </p:pic>
                </p:oleObj>
              </mc:Fallback>
            </mc:AlternateContent>
          </a:graphicData>
        </a:graphic>
      </p:graphicFrame>
    </p:spTree>
    <p:extLst>
      <p:ext uri="{BB962C8B-B14F-4D97-AF65-F5344CB8AC3E}">
        <p14:creationId xmlns:p14="http://schemas.microsoft.com/office/powerpoint/2010/main" val="191963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10515600" cy="5429988"/>
          </a:xfrm>
        </p:spPr>
        <p:txBody>
          <a:bodyPr>
            <a:normAutofit lnSpcReduction="10000"/>
          </a:bodyPr>
          <a:lstStyle/>
          <a:p>
            <a:pPr marL="0" indent="0" algn="just">
              <a:buNone/>
            </a:pPr>
            <a:r>
              <a:rPr lang="en-US" dirty="0" smtClean="0"/>
              <a:t>3. There are five points on a circle as shown in following figure. A particle is on one of the points and moves to an adjacent point is either direction. The probability is ½ that it will move clockwise and ½ that it will move counter clockwise. Write the transition matrix for this process.</a:t>
            </a:r>
          </a:p>
          <a:p>
            <a:pPr marL="0" indent="0" algn="just">
              <a:buNone/>
            </a:pPr>
            <a:r>
              <a:rPr lang="en-US" dirty="0" smtClean="0">
                <a:ln>
                  <a:solidFill>
                    <a:schemeClr val="tx1"/>
                  </a:solidFill>
                </a:ln>
              </a:rPr>
              <a:t>			 1                              Solution:</a:t>
            </a:r>
          </a:p>
          <a:p>
            <a:pPr marL="0" indent="0" algn="just">
              <a:buNone/>
            </a:pPr>
            <a:r>
              <a:rPr lang="en-US" dirty="0">
                <a:ln>
                  <a:solidFill>
                    <a:schemeClr val="tx1"/>
                  </a:solidFill>
                </a:ln>
              </a:rPr>
              <a:t> </a:t>
            </a:r>
            <a:r>
              <a:rPr lang="en-US" dirty="0" smtClean="0">
                <a:ln>
                  <a:solidFill>
                    <a:schemeClr val="tx1"/>
                  </a:solidFill>
                </a:ln>
              </a:rPr>
              <a:t>                                                                    </a:t>
            </a:r>
            <a:endParaRPr lang="en-US" dirty="0"/>
          </a:p>
          <a:p>
            <a:pPr marL="0" indent="0" algn="just">
              <a:buNone/>
            </a:pPr>
            <a:r>
              <a:rPr lang="en-US" dirty="0" smtClean="0"/>
              <a:t>                     5                             2</a:t>
            </a:r>
          </a:p>
          <a:p>
            <a:pPr marL="0" indent="0" algn="just">
              <a:buNone/>
            </a:pPr>
            <a:endParaRPr lang="en-US" dirty="0"/>
          </a:p>
          <a:p>
            <a:pPr marL="0" indent="0" algn="just">
              <a:buNone/>
            </a:pPr>
            <a:endParaRPr lang="en-US" dirty="0" smtClean="0"/>
          </a:p>
          <a:p>
            <a:pPr marL="0" indent="0" algn="just">
              <a:buNone/>
            </a:pPr>
            <a:r>
              <a:rPr lang="en-US" dirty="0"/>
              <a:t> </a:t>
            </a:r>
            <a:r>
              <a:rPr lang="en-US" dirty="0" smtClean="0"/>
              <a:t>                     4                           3</a:t>
            </a:r>
          </a:p>
          <a:p>
            <a:pPr marL="0" indent="0" algn="just">
              <a:buNone/>
            </a:pPr>
            <a:r>
              <a:rPr lang="en-US" dirty="0"/>
              <a:t> </a:t>
            </a:r>
            <a:r>
              <a:rPr lang="en-US" dirty="0" smtClean="0"/>
              <a:t>                                    </a:t>
            </a:r>
            <a:endParaRPr lang="en-IN" dirty="0"/>
          </a:p>
        </p:txBody>
      </p:sp>
      <p:sp>
        <p:nvSpPr>
          <p:cNvPr id="4" name="Oval 3"/>
          <p:cNvSpPr/>
          <p:nvPr/>
        </p:nvSpPr>
        <p:spPr>
          <a:xfrm>
            <a:off x="2730322" y="3168204"/>
            <a:ext cx="2369713" cy="22022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563094350"/>
              </p:ext>
            </p:extLst>
          </p:nvPr>
        </p:nvGraphicFramePr>
        <p:xfrm>
          <a:off x="7212169" y="3168204"/>
          <a:ext cx="3747752" cy="2202288"/>
        </p:xfrm>
        <a:graphic>
          <a:graphicData uri="http://schemas.openxmlformats.org/presentationml/2006/ole">
            <mc:AlternateContent xmlns:mc="http://schemas.openxmlformats.org/markup-compatibility/2006">
              <mc:Choice xmlns:v="urn:schemas-microsoft-com:vml" Requires="v">
                <p:oleObj spid="_x0000_s12338" name="Equation" r:id="rId3" imgW="1879560" imgH="1143000" progId="Equation.DSMT4">
                  <p:embed/>
                </p:oleObj>
              </mc:Choice>
              <mc:Fallback>
                <p:oleObj name="Equation" r:id="rId3" imgW="1879560" imgH="1143000" progId="Equation.DSMT4">
                  <p:embed/>
                  <p:pic>
                    <p:nvPicPr>
                      <p:cNvPr id="0" name=""/>
                      <p:cNvPicPr/>
                      <p:nvPr/>
                    </p:nvPicPr>
                    <p:blipFill>
                      <a:blip r:embed="rId4"/>
                      <a:stretch>
                        <a:fillRect/>
                      </a:stretch>
                    </p:blipFill>
                    <p:spPr>
                      <a:xfrm>
                        <a:off x="7212169" y="3168204"/>
                        <a:ext cx="3747752" cy="2202288"/>
                      </a:xfrm>
                      <a:prstGeom prst="rect">
                        <a:avLst/>
                      </a:prstGeom>
                    </p:spPr>
                  </p:pic>
                </p:oleObj>
              </mc:Fallback>
            </mc:AlternateContent>
          </a:graphicData>
        </a:graphic>
      </p:graphicFrame>
    </p:spTree>
    <p:extLst>
      <p:ext uri="{BB962C8B-B14F-4D97-AF65-F5344CB8AC3E}">
        <p14:creationId xmlns:p14="http://schemas.microsoft.com/office/powerpoint/2010/main" val="28118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50"/>
            <a:ext cx="10515600" cy="5597413"/>
          </a:xfrm>
        </p:spPr>
        <p:txBody>
          <a:bodyPr/>
          <a:lstStyle/>
          <a:p>
            <a:pPr marL="0" indent="0">
              <a:buNone/>
            </a:pPr>
            <a:r>
              <a:rPr lang="en-US" dirty="0" smtClean="0"/>
              <a:t>4. Find the steady state matrix of the following transition matrix.</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Solution: Solve</a:t>
            </a:r>
          </a:p>
          <a:p>
            <a:pPr marL="0" indent="0">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804197650"/>
              </p:ext>
            </p:extLst>
          </p:nvPr>
        </p:nvGraphicFramePr>
        <p:xfrm>
          <a:off x="3657598" y="1436195"/>
          <a:ext cx="3490175" cy="1500188"/>
        </p:xfrm>
        <a:graphic>
          <a:graphicData uri="http://schemas.openxmlformats.org/presentationml/2006/ole">
            <mc:AlternateContent xmlns:mc="http://schemas.openxmlformats.org/markup-compatibility/2006">
              <mc:Choice xmlns:v="urn:schemas-microsoft-com:vml" Requires="v">
                <p:oleObj spid="_x0000_s13404" name="Equation" r:id="rId3" imgW="1282680" imgH="711000" progId="Equation.DSMT4">
                  <p:embed/>
                </p:oleObj>
              </mc:Choice>
              <mc:Fallback>
                <p:oleObj name="Equation" r:id="rId3" imgW="1282680" imgH="711000" progId="Equation.DSMT4">
                  <p:embed/>
                  <p:pic>
                    <p:nvPicPr>
                      <p:cNvPr id="0" name=""/>
                      <p:cNvPicPr/>
                      <p:nvPr/>
                    </p:nvPicPr>
                    <p:blipFill>
                      <a:blip r:embed="rId4"/>
                      <a:stretch>
                        <a:fillRect/>
                      </a:stretch>
                    </p:blipFill>
                    <p:spPr>
                      <a:xfrm>
                        <a:off x="3657598" y="1436195"/>
                        <a:ext cx="3490175" cy="1500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90920122"/>
              </p:ext>
            </p:extLst>
          </p:nvPr>
        </p:nvGraphicFramePr>
        <p:xfrm>
          <a:off x="1914525" y="3576638"/>
          <a:ext cx="6637338" cy="1500187"/>
        </p:xfrm>
        <a:graphic>
          <a:graphicData uri="http://schemas.openxmlformats.org/presentationml/2006/ole">
            <mc:AlternateContent xmlns:mc="http://schemas.openxmlformats.org/markup-compatibility/2006">
              <mc:Choice xmlns:v="urn:schemas-microsoft-com:vml" Requires="v">
                <p:oleObj spid="_x0000_s13405" name="Equation" r:id="rId5" imgW="2438280" imgH="711000" progId="Equation.DSMT4">
                  <p:embed/>
                </p:oleObj>
              </mc:Choice>
              <mc:Fallback>
                <p:oleObj name="Equation" r:id="rId5" imgW="2438280" imgH="711000" progId="Equation.DSMT4">
                  <p:embed/>
                  <p:pic>
                    <p:nvPicPr>
                      <p:cNvPr id="0" name=""/>
                      <p:cNvPicPr/>
                      <p:nvPr/>
                    </p:nvPicPr>
                    <p:blipFill>
                      <a:blip r:embed="rId6"/>
                      <a:stretch>
                        <a:fillRect/>
                      </a:stretch>
                    </p:blipFill>
                    <p:spPr>
                      <a:xfrm>
                        <a:off x="1914525" y="3576638"/>
                        <a:ext cx="6637338" cy="1500187"/>
                      </a:xfrm>
                      <a:prstGeom prst="rect">
                        <a:avLst/>
                      </a:prstGeom>
                    </p:spPr>
                  </p:pic>
                </p:oleObj>
              </mc:Fallback>
            </mc:AlternateContent>
          </a:graphicData>
        </a:graphic>
      </p:graphicFrame>
    </p:spTree>
    <p:extLst>
      <p:ext uri="{BB962C8B-B14F-4D97-AF65-F5344CB8AC3E}">
        <p14:creationId xmlns:p14="http://schemas.microsoft.com/office/powerpoint/2010/main" val="85461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buNone/>
            </a:pPr>
            <a:r>
              <a:rPr lang="en-US" dirty="0" smtClean="0"/>
              <a:t>				0.6x + 0.1y + 0.2z = x</a:t>
            </a:r>
          </a:p>
          <a:p>
            <a:pPr marL="0" indent="0">
              <a:buNone/>
            </a:pPr>
            <a:r>
              <a:rPr lang="en-US" dirty="0"/>
              <a:t> </a:t>
            </a:r>
            <a:r>
              <a:rPr lang="en-US" dirty="0" smtClean="0"/>
              <a:t>                                            0.2x </a:t>
            </a:r>
            <a:r>
              <a:rPr lang="en-US" dirty="0"/>
              <a:t>+ </a:t>
            </a:r>
            <a:r>
              <a:rPr lang="en-US" dirty="0" smtClean="0"/>
              <a:t>0.8y </a:t>
            </a:r>
            <a:r>
              <a:rPr lang="en-US" dirty="0"/>
              <a:t>+ </a:t>
            </a:r>
            <a:r>
              <a:rPr lang="en-US" dirty="0" smtClean="0"/>
              <a:t>0.4z </a:t>
            </a:r>
            <a:r>
              <a:rPr lang="en-US" dirty="0"/>
              <a:t>= </a:t>
            </a:r>
            <a:r>
              <a:rPr lang="en-US" dirty="0" smtClean="0"/>
              <a:t>y</a:t>
            </a:r>
            <a:endParaRPr lang="en-US" dirty="0"/>
          </a:p>
          <a:p>
            <a:pPr marL="0" indent="0">
              <a:buNone/>
            </a:pPr>
            <a:r>
              <a:rPr lang="en-US" dirty="0" smtClean="0"/>
              <a:t>                                             0.2x </a:t>
            </a:r>
            <a:r>
              <a:rPr lang="en-US" dirty="0"/>
              <a:t>+ </a:t>
            </a:r>
            <a:r>
              <a:rPr lang="en-US" dirty="0" smtClean="0"/>
              <a:t>0.1y </a:t>
            </a:r>
            <a:r>
              <a:rPr lang="en-US" dirty="0"/>
              <a:t>+ </a:t>
            </a:r>
            <a:r>
              <a:rPr lang="en-US" dirty="0" smtClean="0"/>
              <a:t>0.4z </a:t>
            </a:r>
            <a:r>
              <a:rPr lang="en-US" dirty="0"/>
              <a:t>= </a:t>
            </a:r>
            <a:r>
              <a:rPr lang="en-US" dirty="0" smtClean="0"/>
              <a:t>z</a:t>
            </a:r>
            <a:endParaRPr lang="en-US" dirty="0"/>
          </a:p>
          <a:p>
            <a:pPr marL="0" indent="0">
              <a:buNone/>
            </a:pPr>
            <a:r>
              <a:rPr lang="en-US" dirty="0" smtClean="0"/>
              <a:t>                                                    </a:t>
            </a:r>
            <a:r>
              <a:rPr lang="en-US" dirty="0" smtClean="0">
                <a:solidFill>
                  <a:srgbClr val="FF0000"/>
                </a:solidFill>
              </a:rPr>
              <a:t>x </a:t>
            </a:r>
            <a:r>
              <a:rPr lang="en-US" dirty="0">
                <a:solidFill>
                  <a:srgbClr val="FF0000"/>
                </a:solidFill>
              </a:rPr>
              <a:t>+ </a:t>
            </a:r>
            <a:r>
              <a:rPr lang="en-US" dirty="0" smtClean="0">
                <a:solidFill>
                  <a:srgbClr val="FF0000"/>
                </a:solidFill>
              </a:rPr>
              <a:t>y </a:t>
            </a:r>
            <a:r>
              <a:rPr lang="en-US" dirty="0">
                <a:solidFill>
                  <a:srgbClr val="FF0000"/>
                </a:solidFill>
              </a:rPr>
              <a:t>+ </a:t>
            </a:r>
            <a:r>
              <a:rPr lang="en-US" dirty="0" smtClean="0">
                <a:solidFill>
                  <a:srgbClr val="FF0000"/>
                </a:solidFill>
              </a:rPr>
              <a:t>z </a:t>
            </a:r>
            <a:r>
              <a:rPr lang="en-US" dirty="0">
                <a:solidFill>
                  <a:srgbClr val="FF0000"/>
                </a:solidFill>
              </a:rPr>
              <a:t>= </a:t>
            </a:r>
            <a:r>
              <a:rPr lang="en-US" dirty="0" smtClean="0">
                <a:solidFill>
                  <a:srgbClr val="FF0000"/>
                </a:solidFill>
              </a:rPr>
              <a:t>1</a:t>
            </a:r>
          </a:p>
          <a:p>
            <a:pPr marL="0" indent="0">
              <a:buNone/>
            </a:pPr>
            <a:endParaRPr lang="en-US" dirty="0" smtClean="0"/>
          </a:p>
          <a:p>
            <a:pPr marL="0" indent="0">
              <a:buNone/>
            </a:pPr>
            <a:endParaRPr lang="en-US" dirty="0"/>
          </a:p>
          <a:p>
            <a:pPr marL="0" indent="0">
              <a:buNone/>
            </a:pPr>
            <a:endParaRPr lang="en-US" dirty="0"/>
          </a:p>
          <a:p>
            <a:pPr marL="0" indent="0">
              <a:buNone/>
            </a:pP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4137913665"/>
              </p:ext>
            </p:extLst>
          </p:nvPr>
        </p:nvGraphicFramePr>
        <p:xfrm>
          <a:off x="1667680" y="2638583"/>
          <a:ext cx="5564188" cy="1928812"/>
        </p:xfrm>
        <a:graphic>
          <a:graphicData uri="http://schemas.openxmlformats.org/presentationml/2006/ole">
            <mc:AlternateContent xmlns:mc="http://schemas.openxmlformats.org/markup-compatibility/2006">
              <mc:Choice xmlns:v="urn:schemas-microsoft-com:vml" Requires="v">
                <p:oleObj spid="_x0000_s14425" name="Equation" r:id="rId3" imgW="2044440" imgH="914400" progId="Equation.DSMT4">
                  <p:embed/>
                </p:oleObj>
              </mc:Choice>
              <mc:Fallback>
                <p:oleObj name="Equation" r:id="rId3" imgW="2044440" imgH="914400" progId="Equation.DSMT4">
                  <p:embed/>
                  <p:pic>
                    <p:nvPicPr>
                      <p:cNvPr id="0" name=""/>
                      <p:cNvPicPr/>
                      <p:nvPr/>
                    </p:nvPicPr>
                    <p:blipFill>
                      <a:blip r:embed="rId4"/>
                      <a:stretch>
                        <a:fillRect/>
                      </a:stretch>
                    </p:blipFill>
                    <p:spPr>
                      <a:xfrm>
                        <a:off x="1667680" y="2638583"/>
                        <a:ext cx="5564188" cy="192881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46494566"/>
              </p:ext>
            </p:extLst>
          </p:nvPr>
        </p:nvGraphicFramePr>
        <p:xfrm>
          <a:off x="1598613" y="4670425"/>
          <a:ext cx="9471025" cy="1928813"/>
        </p:xfrm>
        <a:graphic>
          <a:graphicData uri="http://schemas.openxmlformats.org/presentationml/2006/ole">
            <mc:AlternateContent xmlns:mc="http://schemas.openxmlformats.org/markup-compatibility/2006">
              <mc:Choice xmlns:v="urn:schemas-microsoft-com:vml" Requires="v">
                <p:oleObj spid="_x0000_s14426" name="Equation" r:id="rId5" imgW="3479760" imgH="914400" progId="Equation.DSMT4">
                  <p:embed/>
                </p:oleObj>
              </mc:Choice>
              <mc:Fallback>
                <p:oleObj name="Equation" r:id="rId5" imgW="3479760" imgH="914400" progId="Equation.DSMT4">
                  <p:embed/>
                  <p:pic>
                    <p:nvPicPr>
                      <p:cNvPr id="0" name=""/>
                      <p:cNvPicPr/>
                      <p:nvPr/>
                    </p:nvPicPr>
                    <p:blipFill>
                      <a:blip r:embed="rId6"/>
                      <a:stretch>
                        <a:fillRect/>
                      </a:stretch>
                    </p:blipFill>
                    <p:spPr>
                      <a:xfrm>
                        <a:off x="1598613" y="4670425"/>
                        <a:ext cx="9471025" cy="1928813"/>
                      </a:xfrm>
                      <a:prstGeom prst="rect">
                        <a:avLst/>
                      </a:prstGeom>
                    </p:spPr>
                  </p:pic>
                </p:oleObj>
              </mc:Fallback>
            </mc:AlternateContent>
          </a:graphicData>
        </a:graphic>
      </p:graphicFrame>
    </p:spTree>
    <p:extLst>
      <p:ext uri="{BB962C8B-B14F-4D97-AF65-F5344CB8AC3E}">
        <p14:creationId xmlns:p14="http://schemas.microsoft.com/office/powerpoint/2010/main" val="85626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IN" dirty="0"/>
          </a:p>
        </p:txBody>
      </p:sp>
      <p:sp>
        <p:nvSpPr>
          <p:cNvPr id="3" name="Content Placeholder 2"/>
          <p:cNvSpPr>
            <a:spLocks noGrp="1"/>
          </p:cNvSpPr>
          <p:nvPr>
            <p:ph idx="1"/>
          </p:nvPr>
        </p:nvSpPr>
        <p:spPr/>
        <p:txBody>
          <a:bodyPr/>
          <a:lstStyle/>
          <a:p>
            <a:r>
              <a:rPr lang="en-US" dirty="0" smtClean="0"/>
              <a:t>Fundamentals of Mathematical Statistics by Kapoor and Gupta</a:t>
            </a:r>
          </a:p>
          <a:p>
            <a:r>
              <a:rPr lang="en-US" dirty="0" smtClean="0"/>
              <a:t>Probability Statistics and Numerical Analysis by Dr K R Kachot</a:t>
            </a:r>
            <a:endParaRPr lang="en-IN" dirty="0"/>
          </a:p>
        </p:txBody>
      </p:sp>
    </p:spTree>
    <p:extLst>
      <p:ext uri="{BB962C8B-B14F-4D97-AF65-F5344CB8AC3E}">
        <p14:creationId xmlns:p14="http://schemas.microsoft.com/office/powerpoint/2010/main" val="5838596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6600" dirty="0" smtClean="0"/>
              <a:t>                      </a:t>
            </a:r>
          </a:p>
          <a:p>
            <a:pPr marL="0" indent="0">
              <a:buNone/>
            </a:pPr>
            <a:r>
              <a:rPr lang="en-US" sz="6600"/>
              <a:t> </a:t>
            </a:r>
            <a:r>
              <a:rPr lang="en-US" sz="6600" smtClean="0"/>
              <a:t>                 </a:t>
            </a:r>
            <a:r>
              <a:rPr lang="en-US" sz="6600" dirty="0" smtClean="0"/>
              <a:t>Thank You</a:t>
            </a:r>
            <a:endParaRPr lang="en-IN" sz="6600" dirty="0"/>
          </a:p>
        </p:txBody>
      </p:sp>
    </p:spTree>
    <p:extLst>
      <p:ext uri="{BB962C8B-B14F-4D97-AF65-F5344CB8AC3E}">
        <p14:creationId xmlns:p14="http://schemas.microsoft.com/office/powerpoint/2010/main" val="327134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4700"/>
            <a:ext cx="10515600" cy="5402263"/>
          </a:xfrm>
        </p:spPr>
        <p:txBody>
          <a:bodyPr/>
          <a:lstStyle/>
          <a:p>
            <a:r>
              <a:rPr lang="en-US" b="1" dirty="0" smtClean="0"/>
              <a:t>Trial and Event</a:t>
            </a:r>
            <a:r>
              <a:rPr lang="en-US" dirty="0" smtClean="0"/>
              <a:t>: Any particular performance of a random experiment is called a trial and outcome or combination of outcomes are termed as event.</a:t>
            </a:r>
          </a:p>
          <a:p>
            <a:pPr marL="0" indent="0">
              <a:buNone/>
            </a:pPr>
            <a:r>
              <a:rPr lang="en-US" dirty="0" smtClean="0"/>
              <a:t>	e.g.</a:t>
            </a:r>
          </a:p>
          <a:p>
            <a:pPr marL="0" indent="0">
              <a:buNone/>
            </a:pPr>
            <a:r>
              <a:rPr lang="en-US" dirty="0" smtClean="0"/>
              <a:t>	1)tossing a coin : H / T (Simple outcome)</a:t>
            </a:r>
          </a:p>
          <a:p>
            <a:pPr marL="0" indent="0">
              <a:buNone/>
            </a:pPr>
            <a:r>
              <a:rPr lang="en-US" dirty="0"/>
              <a:t> </a:t>
            </a:r>
            <a:r>
              <a:rPr lang="en-US" dirty="0" smtClean="0"/>
              <a:t>           2) tossing two coins and getting first ‘Head’ : {HH,HT}   	  		     (Compound outcome)</a:t>
            </a:r>
          </a:p>
          <a:p>
            <a:r>
              <a:rPr lang="en-US" b="1" dirty="0" smtClean="0"/>
              <a:t>Exhaustive Events:</a:t>
            </a:r>
            <a:r>
              <a:rPr lang="en-US" dirty="0" smtClean="0"/>
              <a:t> The all possible outcomes of a random experiment is known as the exhaustive events.</a:t>
            </a:r>
          </a:p>
          <a:p>
            <a:pPr marL="0" indent="0">
              <a:buNone/>
            </a:pPr>
            <a:r>
              <a:rPr lang="en-US" dirty="0" smtClean="0"/>
              <a:t>	e.g.</a:t>
            </a:r>
          </a:p>
          <a:p>
            <a:pPr marL="0" indent="0">
              <a:buNone/>
            </a:pPr>
            <a:r>
              <a:rPr lang="en-US" dirty="0" smtClean="0"/>
              <a:t>	tossing a coin : {H, T}</a:t>
            </a:r>
            <a:endParaRPr lang="en-IN" dirty="0"/>
          </a:p>
        </p:txBody>
      </p:sp>
    </p:spTree>
    <p:extLst>
      <p:ext uri="{BB962C8B-B14F-4D97-AF65-F5344CB8AC3E}">
        <p14:creationId xmlns:p14="http://schemas.microsoft.com/office/powerpoint/2010/main" val="332810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3600"/>
            <a:ext cx="10515600" cy="5313363"/>
          </a:xfrm>
        </p:spPr>
        <p:txBody>
          <a:bodyPr/>
          <a:lstStyle/>
          <a:p>
            <a:r>
              <a:rPr lang="en-US" b="1" dirty="0" smtClean="0"/>
              <a:t>Favorable Events:</a:t>
            </a:r>
            <a:r>
              <a:rPr lang="en-US" dirty="0" smtClean="0"/>
              <a:t> The number of cases favorable to event in a trial is the number of outcomes which entail the happening of the event.</a:t>
            </a:r>
          </a:p>
          <a:p>
            <a:pPr marL="457200" lvl="1" indent="0">
              <a:buNone/>
            </a:pPr>
            <a:r>
              <a:rPr lang="en-US" dirty="0" smtClean="0"/>
              <a:t>e.g.</a:t>
            </a:r>
          </a:p>
          <a:p>
            <a:pPr marL="457200" lvl="1" indent="0">
              <a:buNone/>
            </a:pPr>
            <a:r>
              <a:rPr lang="en-US" dirty="0" smtClean="0"/>
              <a:t>     throwing a die, getting even number : {2, 4, 6}</a:t>
            </a:r>
          </a:p>
          <a:p>
            <a:pPr marL="457200" lvl="1" indent="0">
              <a:buNone/>
            </a:pPr>
            <a:endParaRPr lang="en-US" dirty="0" smtClean="0"/>
          </a:p>
          <a:p>
            <a:r>
              <a:rPr lang="en-US" b="1" dirty="0" smtClean="0"/>
              <a:t>Mutually Exclusive Events:</a:t>
            </a:r>
            <a:r>
              <a:rPr lang="en-US" dirty="0" smtClean="0"/>
              <a:t> Events are said to be mutually exclusive or incompatible if the happening of any one of the them precludes the happening of all the other.</a:t>
            </a:r>
          </a:p>
          <a:p>
            <a:pPr marL="0" indent="0">
              <a:buNone/>
            </a:pPr>
            <a:r>
              <a:rPr lang="en-US" dirty="0"/>
              <a:t> </a:t>
            </a:r>
            <a:r>
              <a:rPr lang="en-US" dirty="0" smtClean="0"/>
              <a:t>     i.e. no two or more of them can happen simultaneously in the same 	trial</a:t>
            </a:r>
          </a:p>
          <a:p>
            <a:pPr marL="0" indent="0">
              <a:buNone/>
            </a:pPr>
            <a:r>
              <a:rPr lang="en-US" dirty="0" smtClean="0"/>
              <a:t>	e.g. tossing of a coin: H/T</a:t>
            </a:r>
          </a:p>
          <a:p>
            <a:pPr marL="0" indent="0">
              <a:buNone/>
            </a:pPr>
            <a:r>
              <a:rPr lang="en-US" dirty="0" smtClean="0"/>
              <a:t>       	        throwing a die: 1/2/3/4/5/6</a:t>
            </a:r>
            <a:endParaRPr lang="en-IN" dirty="0" smtClean="0"/>
          </a:p>
          <a:p>
            <a:pPr marL="0" indent="0">
              <a:buNone/>
            </a:pPr>
            <a:endParaRPr lang="en-US" dirty="0" smtClean="0"/>
          </a:p>
        </p:txBody>
      </p:sp>
    </p:spTree>
    <p:extLst>
      <p:ext uri="{BB962C8B-B14F-4D97-AF65-F5344CB8AC3E}">
        <p14:creationId xmlns:p14="http://schemas.microsoft.com/office/powerpoint/2010/main" val="334568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2382"/>
            <a:ext cx="10515600" cy="5464581"/>
          </a:xfrm>
        </p:spPr>
        <p:txBody>
          <a:bodyPr/>
          <a:lstStyle/>
          <a:p>
            <a:r>
              <a:rPr lang="en-US" b="1" dirty="0" smtClean="0"/>
              <a:t>Equally Likely Events</a:t>
            </a:r>
            <a:r>
              <a:rPr lang="en-US" dirty="0" smtClean="0"/>
              <a:t>: Outcomes of trial are said to be equally likely if taking into consideration all the relevant evidences, there is no reason to expert one in preference to the others.</a:t>
            </a:r>
          </a:p>
          <a:p>
            <a:r>
              <a:rPr lang="en-US" b="1" dirty="0" smtClean="0"/>
              <a:t>Independent Events: </a:t>
            </a:r>
            <a:r>
              <a:rPr lang="en-US" dirty="0" smtClean="0"/>
              <a:t>Several events are said to be independent if the happening (or non happening) of an event is not affected by the supplementary knowledge concerning the occurrence of any number of the remaining events.</a:t>
            </a:r>
          </a:p>
          <a:p>
            <a:pPr marL="0" indent="0">
              <a:buNone/>
            </a:pPr>
            <a:r>
              <a:rPr lang="en-US" dirty="0" smtClean="0"/>
              <a:t>	e.g.</a:t>
            </a:r>
            <a:r>
              <a:rPr lang="en-US" dirty="0"/>
              <a:t>	</a:t>
            </a:r>
            <a:r>
              <a:rPr lang="en-US" dirty="0" smtClean="0"/>
              <a:t>getting consequent heads in tossing of coin in subsequent 	throws</a:t>
            </a:r>
            <a:endParaRPr lang="en-IN" dirty="0"/>
          </a:p>
        </p:txBody>
      </p:sp>
    </p:spTree>
    <p:extLst>
      <p:ext uri="{BB962C8B-B14F-4D97-AF65-F5344CB8AC3E}">
        <p14:creationId xmlns:p14="http://schemas.microsoft.com/office/powerpoint/2010/main" val="279709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8252"/>
          </a:xfrm>
        </p:spPr>
        <p:txBody>
          <a:bodyPr/>
          <a:lstStyle/>
          <a:p>
            <a:r>
              <a:rPr lang="en-US" dirty="0" smtClean="0"/>
              <a:t>Mathematics / Classical Probability</a:t>
            </a:r>
            <a:endParaRPr lang="en-IN" dirty="0"/>
          </a:p>
        </p:txBody>
      </p:sp>
      <p:sp>
        <p:nvSpPr>
          <p:cNvPr id="3" name="Content Placeholder 2"/>
          <p:cNvSpPr>
            <a:spLocks noGrp="1"/>
          </p:cNvSpPr>
          <p:nvPr>
            <p:ph idx="1"/>
          </p:nvPr>
        </p:nvSpPr>
        <p:spPr>
          <a:xfrm>
            <a:off x="838200" y="1233378"/>
            <a:ext cx="10515600" cy="4943585"/>
          </a:xfrm>
        </p:spPr>
        <p:txBody>
          <a:bodyPr/>
          <a:lstStyle/>
          <a:p>
            <a:pPr marL="0" indent="0" algn="just">
              <a:buNone/>
            </a:pPr>
            <a:r>
              <a:rPr lang="en-US" dirty="0" smtClean="0"/>
              <a:t>If a random experiment or a trial results in ‘n’ exhaustive, mutually exclusive and equally likely outcomes, out of which ‘m’ are favorable to the occurrence of event ‘E’, the probability ‘p’ of occurrence of E, usually denoted by P(E), is given by</a:t>
            </a:r>
          </a:p>
          <a:p>
            <a:pPr marL="0" indent="0" algn="just">
              <a:buNone/>
            </a:pPr>
            <a:endParaRPr lang="en-US" dirty="0"/>
          </a:p>
          <a:p>
            <a:pPr marL="0" indent="0" algn="just">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542202818"/>
              </p:ext>
            </p:extLst>
          </p:nvPr>
        </p:nvGraphicFramePr>
        <p:xfrm>
          <a:off x="2030819" y="3211512"/>
          <a:ext cx="8102009" cy="1137203"/>
        </p:xfrm>
        <a:graphic>
          <a:graphicData uri="http://schemas.openxmlformats.org/presentationml/2006/ole">
            <mc:AlternateContent xmlns:mc="http://schemas.openxmlformats.org/markup-compatibility/2006">
              <mc:Choice xmlns:v="urn:schemas-microsoft-com:vml" Requires="v">
                <p:oleObj spid="_x0000_s1322" name="Equation" r:id="rId3" imgW="2527200" imgH="431640" progId="Equation.DSMT4">
                  <p:embed/>
                </p:oleObj>
              </mc:Choice>
              <mc:Fallback>
                <p:oleObj name="Equation" r:id="rId3" imgW="2527200" imgH="431640" progId="Equation.DSMT4">
                  <p:embed/>
                  <p:pic>
                    <p:nvPicPr>
                      <p:cNvPr id="0" name=""/>
                      <p:cNvPicPr/>
                      <p:nvPr/>
                    </p:nvPicPr>
                    <p:blipFill>
                      <a:blip r:embed="rId4"/>
                      <a:stretch>
                        <a:fillRect/>
                      </a:stretch>
                    </p:blipFill>
                    <p:spPr>
                      <a:xfrm>
                        <a:off x="2030819" y="3211512"/>
                        <a:ext cx="8102009" cy="1137203"/>
                      </a:xfrm>
                      <a:prstGeom prst="rect">
                        <a:avLst/>
                      </a:prstGeom>
                    </p:spPr>
                  </p:pic>
                </p:oleObj>
              </mc:Fallback>
            </mc:AlternateContent>
          </a:graphicData>
        </a:graphic>
      </p:graphicFrame>
    </p:spTree>
    <p:extLst>
      <p:ext uri="{BB962C8B-B14F-4D97-AF65-F5344CB8AC3E}">
        <p14:creationId xmlns:p14="http://schemas.microsoft.com/office/powerpoint/2010/main" val="257103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1269</TotalTime>
  <Words>3773</Words>
  <Application>Microsoft Office PowerPoint</Application>
  <PresentationFormat>Widescreen</PresentationFormat>
  <Paragraphs>434</Paragraphs>
  <Slides>56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1" baseType="lpstr">
      <vt:lpstr>Arial</vt:lpstr>
      <vt:lpstr>Calibri</vt:lpstr>
      <vt:lpstr>Calibri Light</vt:lpstr>
      <vt:lpstr>Office Theme</vt:lpstr>
      <vt:lpstr>Equation</vt:lpstr>
      <vt:lpstr>Theory of Probability</vt:lpstr>
      <vt:lpstr>Flow of the presentation</vt:lpstr>
      <vt:lpstr>Need of the Study</vt:lpstr>
      <vt:lpstr>Probabilistic approach </vt:lpstr>
      <vt:lpstr>Basic Terminology </vt:lpstr>
      <vt:lpstr>PowerPoint Presentation</vt:lpstr>
      <vt:lpstr>PowerPoint Presentation</vt:lpstr>
      <vt:lpstr>PowerPoint Presentation</vt:lpstr>
      <vt:lpstr>Mathematics / Classical Probability</vt:lpstr>
      <vt:lpstr>PowerPoint Presentation</vt:lpstr>
      <vt:lpstr>Limitations of Mathematics Probability:</vt:lpstr>
      <vt:lpstr>Examples: </vt:lpstr>
      <vt:lpstr>Permutations and Combinations</vt:lpstr>
      <vt:lpstr>PowerPoint Presentation</vt:lpstr>
      <vt:lpstr>PowerPoint Presentation</vt:lpstr>
      <vt:lpstr>PowerPoint Presentation</vt:lpstr>
      <vt:lpstr>Combination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(or Empirical ) Probability</vt:lpstr>
      <vt:lpstr>PowerPoint Presentation</vt:lpstr>
      <vt:lpstr>Limitations: </vt:lpstr>
      <vt:lpstr>Axiomatic approach to Probability</vt:lpstr>
      <vt:lpstr>Definition:  </vt:lpstr>
      <vt:lpstr>Theorems: </vt:lpstr>
      <vt:lpstr>Examples:</vt:lpstr>
      <vt:lpstr>PowerPoint Presentation</vt:lpstr>
      <vt:lpstr>PowerPoint Presentation</vt:lpstr>
      <vt:lpstr>PowerPoint Presentation</vt:lpstr>
      <vt:lpstr>Conditional Probability</vt:lpstr>
      <vt:lpstr>Examples:</vt:lpstr>
      <vt:lpstr>PowerPoint Presentation</vt:lpstr>
      <vt:lpstr>PowerPoint Presentation</vt:lpstr>
      <vt:lpstr>PowerPoint Presentation</vt:lpstr>
      <vt:lpstr>PowerPoint Presentation</vt:lpstr>
      <vt:lpstr>Bayes’ Theorem</vt:lpstr>
      <vt:lpstr>Examples:</vt:lpstr>
      <vt:lpstr>PowerPoint Presentation</vt:lpstr>
      <vt:lpstr>PowerPoint Presentation</vt:lpstr>
      <vt:lpstr>PowerPoint Presentation</vt:lpstr>
      <vt:lpstr>Markov Chain/Markov Process</vt:lpstr>
      <vt:lpstr>PowerPoint Presentation</vt:lpstr>
      <vt:lpstr>PowerPoint Presentation</vt:lpstr>
      <vt:lpstr>Examples:</vt:lpstr>
      <vt:lpstr>PowerPoint Presentation</vt:lpstr>
      <vt:lpstr>PowerPoint Presentation</vt:lpstr>
      <vt:lpstr>PowerPoint Presentation</vt:lpstr>
      <vt:lpstr>PowerPoint Presentation</vt:lpstr>
      <vt:lpstr>References: </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Probability</dc:title>
  <dc:creator>ME14</dc:creator>
  <cp:lastModifiedBy>CH153</cp:lastModifiedBy>
  <cp:revision>262</cp:revision>
  <dcterms:created xsi:type="dcterms:W3CDTF">2018-03-05T02:47:59Z</dcterms:created>
  <dcterms:modified xsi:type="dcterms:W3CDTF">2020-11-04T08:35:21Z</dcterms:modified>
</cp:coreProperties>
</file>