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76" r:id="rId14"/>
    <p:sldId id="267" r:id="rId15"/>
    <p:sldId id="268" r:id="rId16"/>
    <p:sldId id="269" r:id="rId17"/>
    <p:sldId id="270" r:id="rId18"/>
    <p:sldId id="272" r:id="rId19"/>
    <p:sldId id="273" r:id="rId20"/>
    <p:sldId id="298" r:id="rId21"/>
    <p:sldId id="29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6" r:id="rId37"/>
    <p:sldId id="297" r:id="rId38"/>
    <p:sldId id="295" r:id="rId39"/>
    <p:sldId id="26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3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9E9C5-9565-43B3-8F62-42DE878AAEE9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533B4-EFF6-4612-BD98-A215AA45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0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3B4D46-F15C-463B-9371-0D97E0BEF5B5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1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fld id="{C13E6BE4-7B9F-49B3-8008-5294CE4238DC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4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fld id="{DE49951E-A697-4949-93F2-90364BE9925D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7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fld id="{73619D40-A468-4B33-973A-D10C7179C765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9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fld id="{2D8A4BC4-1EFD-4B4D-822C-78B8A1822B46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59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0C0EDB-C0EC-40F2-B677-96905DEE47A7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C9769F-8D32-4A4A-9DE6-6BBFCFC29436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BA617A-CF56-4B52-85BB-34FAA9F15BE7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2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563200-EA89-472C-B14E-AF73A3121AE6}" type="slidenum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38</a:t>
            </a:fld>
            <a:endParaRPr 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8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5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605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618" y="4343400"/>
            <a:ext cx="987424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A2CE8-C40E-457B-877A-97377AC35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61C9C-6ADF-4786-9AC3-B3CDA0220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9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618" y="4343400"/>
            <a:ext cx="987424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40BE-49DE-4ECD-963D-CD3C87B79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610D1-7A0A-43FC-AF27-E223D4068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1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DF214-62B0-48CF-97CA-319FAB41D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0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3C78-C350-47A9-80DA-D7B12BC6D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03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C832-F103-4907-A1CB-D03B8A5F0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2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71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667" y="6459539"/>
            <a:ext cx="2618317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9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637052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BEF8E5-2D79-432A-8C98-5F344A63C476}" type="slidenum">
              <a:rPr lang="en-US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29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4953000"/>
            <a:ext cx="1218988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" y="4914900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C517D-6265-4354-9857-002CCD53C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94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B3476-E5A4-459A-9C1F-11EF226B5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77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B5C06-D5F7-4E15-8EEB-36E25F0A6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9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08534-5B0E-421F-A27C-097A1D36D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7316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8578E-211C-4134-8B51-458AC9A3F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340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7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5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61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04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87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6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FB7F-6612-4579-8E92-342E5F5B7703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23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FB7F-6612-4579-8E92-342E5F5B7703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9572-B90C-4886-9CC2-63D50C981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0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6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433" y="287339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433" y="1846264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433" y="6459539"/>
            <a:ext cx="2472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Bookman Old Style" panose="0205060405050502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B39A5C1-A5FF-4B5F-B556-B6C120C161A7}" type="slidenum">
              <a:rPr lang="en-US">
                <a:latin typeface="Bookman Old Style" panose="020506040505050202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Bookman Old Style" panose="0205060405050502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73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9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mbria" panose="02040503050406030204" pitchFamily="18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mbria" panose="02040503050406030204" pitchFamily="18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mbria" panose="02040503050406030204" pitchFamily="18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mbria" panose="02040503050406030204" pitchFamily="18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mbria" panose="02040503050406030204" pitchFamily="18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mbria" panose="02040503050406030204" pitchFamily="18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mbria" panose="02040503050406030204" pitchFamily="18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mbria" panose="02040503050406030204" pitchFamily="18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ebastianraschka.com/Articles/2014_naive_bayes_1.html#References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8910" y="199696"/>
            <a:ext cx="7294179" cy="966460"/>
          </a:xfrm>
        </p:spPr>
        <p:txBody>
          <a:bodyPr/>
          <a:lstStyle/>
          <a:p>
            <a:r>
              <a:rPr lang="en-IN" dirty="0"/>
              <a:t>Bayesian Classification</a:t>
            </a:r>
          </a:p>
        </p:txBody>
      </p:sp>
      <p:graphicFrame>
        <p:nvGraphicFramePr>
          <p:cNvPr id="3" name="Object 1">
            <a:extLst>
              <a:ext uri="{FF2B5EF4-FFF2-40B4-BE49-F238E27FC236}">
                <a16:creationId xmlns:a16="http://schemas.microsoft.com/office/drawing/2014/main" id="{4B3B792D-AC11-C541-8C47-B9F55184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601967"/>
              </p:ext>
            </p:extLst>
          </p:nvPr>
        </p:nvGraphicFramePr>
        <p:xfrm>
          <a:off x="2448910" y="1315264"/>
          <a:ext cx="3721846" cy="377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4813300" imgH="558800" progId="Equation.3">
                  <p:embed/>
                </p:oleObj>
              </mc:Choice>
              <mc:Fallback>
                <p:oleObj name="Equation" r:id="rId3" imgW="4813300" imgH="558800" progId="Equation.3">
                  <p:embed/>
                  <p:pic>
                    <p:nvPicPr>
                      <p:cNvPr id="901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910" y="1315264"/>
                        <a:ext cx="3721846" cy="377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id="{BE448B49-4BAC-B64D-980D-B61C7F1CB7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741752"/>
              </p:ext>
            </p:extLst>
          </p:nvPr>
        </p:nvGraphicFramePr>
        <p:xfrm>
          <a:off x="2448910" y="1641084"/>
          <a:ext cx="2889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5" imgW="1663700" imgH="482600" progId="Equation.3">
                  <p:embed/>
                </p:oleObj>
              </mc:Choice>
              <mc:Fallback>
                <p:oleObj name="Equation" r:id="rId5" imgW="1663700" imgH="482600" progId="Equation.3">
                  <p:embed/>
                  <p:pic>
                    <p:nvPicPr>
                      <p:cNvPr id="96261" name="Object 1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910" y="1641084"/>
                        <a:ext cx="28892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FFC1EC-49E5-9C49-B95D-0E8CDBE0095D}"/>
              </a:ext>
            </a:extLst>
          </p:cNvPr>
          <p:cNvSpPr txBox="1"/>
          <p:nvPr/>
        </p:nvSpPr>
        <p:spPr>
          <a:xfrm>
            <a:off x="283778" y="1271752"/>
            <a:ext cx="208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bayes </a:t>
            </a:r>
            <a:r>
              <a:rPr lang="en-US" dirty="0" err="1"/>
              <a:t>theorm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F60A5-63B9-AA4F-B817-DC677D9CB8E8}"/>
              </a:ext>
            </a:extLst>
          </p:cNvPr>
          <p:cNvSpPr txBox="1"/>
          <p:nvPr/>
        </p:nvSpPr>
        <p:spPr>
          <a:xfrm>
            <a:off x="283777" y="1875518"/>
            <a:ext cx="208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Navie</a:t>
            </a:r>
            <a:r>
              <a:rPr lang="en-US" dirty="0"/>
              <a:t> bayes </a:t>
            </a:r>
            <a:r>
              <a:rPr lang="en-US" dirty="0" err="1"/>
              <a:t>theorm</a:t>
            </a:r>
            <a:endParaRPr lang="en-US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A48E01E7-8117-D74E-BD0E-7E82FBAAE5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905061"/>
              </p:ext>
            </p:extLst>
          </p:nvPr>
        </p:nvGraphicFramePr>
        <p:xfrm>
          <a:off x="2437003" y="2590800"/>
          <a:ext cx="29130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7" imgW="1765300" imgH="508000" progId="Equation.3">
                  <p:embed/>
                </p:oleObj>
              </mc:Choice>
              <mc:Fallback>
                <p:oleObj name="Equation" r:id="rId7" imgW="1765300" imgH="508000" progId="Equation.3">
                  <p:embed/>
                  <p:pic>
                    <p:nvPicPr>
                      <p:cNvPr id="10342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003" y="2590800"/>
                        <a:ext cx="29130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119C3A-0A77-EF4A-9A4A-FDC8E3F1CDC6}"/>
              </a:ext>
            </a:extLst>
          </p:cNvPr>
          <p:cNvSpPr txBox="1"/>
          <p:nvPr/>
        </p:nvSpPr>
        <p:spPr>
          <a:xfrm>
            <a:off x="0" y="2827016"/>
            <a:ext cx="34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 probability (</a:t>
            </a:r>
            <a:r>
              <a:rPr lang="en-US" dirty="0" err="1"/>
              <a:t>laplace</a:t>
            </a:r>
            <a:r>
              <a:rPr lang="en-US" dirty="0"/>
              <a:t>)</a:t>
            </a:r>
          </a:p>
        </p:txBody>
      </p:sp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F1215F9E-EC5C-874A-B0AF-CC3CEDFF4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299875"/>
              </p:ext>
            </p:extLst>
          </p:nvPr>
        </p:nvGraphicFramePr>
        <p:xfrm>
          <a:off x="328027" y="3613674"/>
          <a:ext cx="4241765" cy="153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9" imgW="3835080" imgH="1358640" progId="Equation.3">
                  <p:embed/>
                </p:oleObj>
              </mc:Choice>
              <mc:Fallback>
                <p:oleObj name="Equation" r:id="rId9" imgW="3835080" imgH="1358640" progId="Equation.3">
                  <p:embed/>
                  <p:pic>
                    <p:nvPicPr>
                      <p:cNvPr id="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27" y="3613674"/>
                        <a:ext cx="4241765" cy="1537211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05479AE-6B0F-414A-B753-0FE554AE28EE}"/>
              </a:ext>
            </a:extLst>
          </p:cNvPr>
          <p:cNvSpPr txBox="1"/>
          <p:nvPr/>
        </p:nvSpPr>
        <p:spPr>
          <a:xfrm>
            <a:off x="398842" y="6020762"/>
            <a:ext cx="34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Bernoulli multivariate </a:t>
            </a:r>
          </a:p>
        </p:txBody>
      </p:sp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6475FE44-2095-7E43-BE56-1E85060164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302" y="5728732"/>
            <a:ext cx="7983353" cy="11094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2CEBD0-060A-B54C-A50A-882C064C3882}"/>
              </a:ext>
            </a:extLst>
          </p:cNvPr>
          <p:cNvSpPr txBox="1"/>
          <p:nvPr/>
        </p:nvSpPr>
        <p:spPr>
          <a:xfrm>
            <a:off x="328027" y="5406217"/>
            <a:ext cx="463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Multinomial naïve bayes, see example</a:t>
            </a:r>
          </a:p>
        </p:txBody>
      </p:sp>
    </p:spTree>
    <p:extLst>
      <p:ext uri="{BB962C8B-B14F-4D97-AF65-F5344CB8AC3E}">
        <p14:creationId xmlns:p14="http://schemas.microsoft.com/office/powerpoint/2010/main" val="52423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76741" y="334851"/>
            <a:ext cx="9262718" cy="82746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Avoiding the Zero-Probability Problem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3639" y="1725768"/>
            <a:ext cx="11256135" cy="4391697"/>
          </a:xfrm>
        </p:spPr>
        <p:txBody>
          <a:bodyPr/>
          <a:lstStyle/>
          <a:p>
            <a:pPr eaLnBrk="1" hangingPunct="1"/>
            <a:r>
              <a:rPr lang="en-US" sz="2400" dirty="0"/>
              <a:t>Naïve Bayesian prediction requires each conditional prob. be </a:t>
            </a:r>
            <a:r>
              <a:rPr lang="en-US" sz="2400" b="1" dirty="0"/>
              <a:t>non-zero</a:t>
            </a:r>
            <a:r>
              <a:rPr lang="en-US" sz="2400" dirty="0"/>
              <a:t>.  Otherwise, the predicted prob. will be zero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/>
              <a:t>	</a:t>
            </a:r>
            <a:r>
              <a:rPr lang="en-US" sz="2400" dirty="0"/>
              <a:t>Ex. Suppose a dataset with 1000 tuples, income=low (0), income= medium (990), and income = high (10)</a:t>
            </a:r>
          </a:p>
          <a:p>
            <a:pPr eaLnBrk="1" hangingPunct="1"/>
            <a:r>
              <a:rPr lang="en-US" sz="2400" dirty="0"/>
              <a:t>Use </a:t>
            </a:r>
            <a:r>
              <a:rPr lang="en-US" sz="2400" b="1" dirty="0" err="1"/>
              <a:t>Laplacian</a:t>
            </a:r>
            <a:r>
              <a:rPr lang="en-US" sz="2400" b="1" dirty="0"/>
              <a:t> correction</a:t>
            </a:r>
            <a:r>
              <a:rPr lang="en-US" sz="2400" dirty="0"/>
              <a:t> (or </a:t>
            </a:r>
            <a:r>
              <a:rPr lang="en-US" sz="2400" dirty="0" err="1"/>
              <a:t>Laplacian</a:t>
            </a:r>
            <a:r>
              <a:rPr lang="en-US" sz="2400" dirty="0"/>
              <a:t> estimator)</a:t>
            </a:r>
          </a:p>
          <a:p>
            <a:pPr lvl="1" eaLnBrk="1" hangingPunct="1"/>
            <a:r>
              <a:rPr lang="en-US" sz="2400" i="1" dirty="0"/>
              <a:t>Adding 1 to each case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err="1"/>
              <a:t>Prob</a:t>
            </a:r>
            <a:r>
              <a:rPr lang="en-US" dirty="0"/>
              <a:t>(income = low) = 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err="1"/>
              <a:t>Prob</a:t>
            </a:r>
            <a:r>
              <a:rPr lang="en-US" dirty="0"/>
              <a:t>(income = medium) = 991/1003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err="1"/>
              <a:t>Prob</a:t>
            </a:r>
            <a:r>
              <a:rPr lang="en-US" dirty="0"/>
              <a:t>(income = high) = 11/1003</a:t>
            </a:r>
          </a:p>
          <a:p>
            <a:pPr lvl="1" eaLnBrk="1" hangingPunct="1"/>
            <a:r>
              <a:rPr lang="en-US" sz="2400" dirty="0"/>
              <a:t>The “corrected” prob. estimates are close to their “uncorrected” counterparts</a:t>
            </a:r>
          </a:p>
        </p:txBody>
      </p:sp>
      <p:graphicFrame>
        <p:nvGraphicFramePr>
          <p:cNvPr id="103429" name="Object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6285648"/>
              </p:ext>
            </p:extLst>
          </p:nvPr>
        </p:nvGraphicFramePr>
        <p:xfrm>
          <a:off x="4635174" y="2431960"/>
          <a:ext cx="29130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174" y="2431960"/>
                        <a:ext cx="29130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6037391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835" y="682580"/>
            <a:ext cx="6639529" cy="546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658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0942" y="43737"/>
            <a:ext cx="8563753" cy="1143000"/>
          </a:xfrm>
        </p:spPr>
        <p:txBody>
          <a:bodyPr/>
          <a:lstStyle/>
          <a:p>
            <a:pPr eaLnBrk="1" hangingPunct="1"/>
            <a:r>
              <a:rPr lang="en-US"/>
              <a:t>Example	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946794" y="1218811"/>
            <a:ext cx="8371309" cy="5114342"/>
          </a:xfrm>
        </p:spPr>
        <p:txBody>
          <a:bodyPr/>
          <a:lstStyle/>
          <a:p>
            <a:pPr marL="460715" indent="-460715" eaLnBrk="1" hangingPunct="1">
              <a:lnSpc>
                <a:spcPct val="110000"/>
              </a:lnSpc>
            </a:pPr>
            <a:endParaRPr lang="en-US" b="1"/>
          </a:p>
          <a:p>
            <a:pPr marL="460715" indent="-460715" eaLnBrk="1" hangingPunct="1">
              <a:lnSpc>
                <a:spcPct val="110000"/>
              </a:lnSpc>
              <a:buNone/>
            </a:pPr>
            <a:r>
              <a:rPr lang="en-US" sz="2755" b="1"/>
              <a:t>     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946794" y="1693972"/>
            <a:ext cx="8489400" cy="492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55" tIns="45128" rIns="90255" bIns="45128"/>
          <a:lstStyle>
            <a:lvl1pPr marL="501650" indent="-50165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22338" indent="-430213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12" dirty="0">
                <a:latin typeface="Tahoma" panose="020B0604030504040204" pitchFamily="34" charset="0"/>
              </a:rPr>
              <a:t>Given a new instance,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112" b="1" dirty="0">
                <a:latin typeface="Palatino Linotype" panose="02040502050505030304" pitchFamily="18" charset="0"/>
              </a:rPr>
              <a:t>      </a:t>
            </a:r>
            <a:r>
              <a:rPr lang="en-US" sz="2112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’=(Outlook=</a:t>
            </a:r>
            <a:r>
              <a:rPr lang="en-US" sz="1745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Sunny, </a:t>
            </a:r>
            <a:r>
              <a:rPr 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Temperature=</a:t>
            </a:r>
            <a:r>
              <a:rPr lang="en-US" sz="1745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Cool, </a:t>
            </a:r>
            <a:r>
              <a:rPr 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Humidity</a:t>
            </a:r>
            <a:r>
              <a:rPr lang="en-US" sz="1745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=High, </a:t>
            </a:r>
            <a:r>
              <a:rPr 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Wind=</a:t>
            </a:r>
            <a:r>
              <a:rPr lang="en-US" sz="1745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Strong</a:t>
            </a:r>
            <a:r>
              <a:rPr 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12" dirty="0">
                <a:solidFill>
                  <a:schemeClr val="tx2"/>
                </a:solidFill>
                <a:latin typeface="Tahoma" panose="020B0604030504040204" pitchFamily="34" charset="0"/>
              </a:rPr>
              <a:t>Look up tables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12" dirty="0">
                <a:solidFill>
                  <a:schemeClr val="tx2"/>
                </a:solidFill>
                <a:latin typeface="Tahoma" panose="020B0604030504040204" pitchFamily="34" charset="0"/>
              </a:rPr>
              <a:t>MAP rule</a:t>
            </a:r>
          </a:p>
        </p:txBody>
      </p:sp>
      <p:sp>
        <p:nvSpPr>
          <p:cNvPr id="28678" name="Text Box 91"/>
          <p:cNvSpPr txBox="1">
            <a:spLocks noChangeArrowheads="1"/>
          </p:cNvSpPr>
          <p:nvPr/>
        </p:nvSpPr>
        <p:spPr bwMode="auto">
          <a:xfrm>
            <a:off x="6191494" y="2851541"/>
            <a:ext cx="3407732" cy="164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3" tIns="39561" rIns="79123" bIns="39561">
            <a:spAutoFit/>
          </a:bodyPr>
          <a:lstStyle>
            <a:lvl1pPr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P(Outlook=</a:t>
            </a:r>
            <a:r>
              <a:rPr lang="en-GB" sz="1561" dirty="0" err="1">
                <a:latin typeface="Palatino Linotype" panose="02040502050505030304" pitchFamily="18" charset="0"/>
              </a:rPr>
              <a:t>S</a:t>
            </a:r>
            <a:r>
              <a:rPr lang="en-GB" sz="1561" i="1" dirty="0" err="1">
                <a:latin typeface="Palatino Linotype" panose="02040502050505030304" pitchFamily="18" charset="0"/>
              </a:rPr>
              <a:t>unny</a:t>
            </a:r>
            <a:r>
              <a:rPr lang="en-GB" sz="1561" dirty="0" err="1">
                <a:latin typeface="Palatino Linotype" panose="02040502050505030304" pitchFamily="18" charset="0"/>
              </a:rPr>
              <a:t>|Play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>
                <a:latin typeface="Palatino Linotype" panose="02040502050505030304" pitchFamily="18" charset="0"/>
              </a:rPr>
              <a:t>No</a:t>
            </a:r>
            <a:r>
              <a:rPr lang="en-GB" sz="1561" dirty="0">
                <a:latin typeface="Palatino Linotype" panose="02040502050505030304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P(Temperature=</a:t>
            </a:r>
            <a:r>
              <a:rPr lang="en-GB" sz="1561" i="1" dirty="0" err="1">
                <a:latin typeface="Palatino Linotype" panose="02040502050505030304" pitchFamily="18" charset="0"/>
              </a:rPr>
              <a:t>Cool</a:t>
            </a:r>
            <a:r>
              <a:rPr lang="en-GB" sz="1561" dirty="0" err="1">
                <a:latin typeface="Palatino Linotype" panose="02040502050505030304" pitchFamily="18" charset="0"/>
              </a:rPr>
              <a:t>|Play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>
                <a:latin typeface="Palatino Linotype" panose="02040502050505030304" pitchFamily="18" charset="0"/>
              </a:rPr>
              <a:t>=No</a:t>
            </a:r>
            <a:r>
              <a:rPr lang="en-GB" sz="1561" dirty="0">
                <a:latin typeface="Palatino Linotype" panose="02040502050505030304" pitchFamily="18" charset="0"/>
              </a:rPr>
              <a:t>) = 1/5</a:t>
            </a:r>
          </a:p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</a:t>
            </a:r>
            <a:r>
              <a:rPr lang="en-GB" sz="1561" dirty="0" err="1">
                <a:latin typeface="Palatino Linotype" panose="02040502050505030304" pitchFamily="18" charset="0"/>
              </a:rPr>
              <a:t>Huminity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 err="1">
                <a:latin typeface="Palatino Linotype" panose="02040502050505030304" pitchFamily="18" charset="0"/>
              </a:rPr>
              <a:t>High</a:t>
            </a:r>
            <a:r>
              <a:rPr lang="en-GB" sz="1561" dirty="0" err="1">
                <a:latin typeface="Palatino Linotype" panose="02040502050505030304" pitchFamily="18" charset="0"/>
              </a:rPr>
              <a:t>|Play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>
                <a:latin typeface="Palatino Linotype" panose="02040502050505030304" pitchFamily="18" charset="0"/>
              </a:rPr>
              <a:t>No</a:t>
            </a:r>
            <a:r>
              <a:rPr lang="en-GB" sz="1561" dirty="0">
                <a:latin typeface="Palatino Linotype" panose="02040502050505030304" pitchFamily="18" charset="0"/>
              </a:rPr>
              <a:t>) = 4/5</a:t>
            </a:r>
          </a:p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P(Wind=</a:t>
            </a:r>
            <a:r>
              <a:rPr lang="en-GB" sz="1561" i="1" dirty="0" err="1">
                <a:latin typeface="Palatino Linotype" panose="02040502050505030304" pitchFamily="18" charset="0"/>
              </a:rPr>
              <a:t>Strong</a:t>
            </a:r>
            <a:r>
              <a:rPr lang="en-GB" sz="1561" dirty="0" err="1">
                <a:latin typeface="Palatino Linotype" panose="02040502050505030304" pitchFamily="18" charset="0"/>
              </a:rPr>
              <a:t>|Play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>
                <a:latin typeface="Palatino Linotype" panose="02040502050505030304" pitchFamily="18" charset="0"/>
              </a:rPr>
              <a:t>No</a:t>
            </a:r>
            <a:r>
              <a:rPr lang="en-GB" sz="1561" dirty="0">
                <a:latin typeface="Palatino Linotype" panose="02040502050505030304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P(Play=</a:t>
            </a:r>
            <a:r>
              <a:rPr lang="en-GB" sz="1561" i="1" dirty="0">
                <a:latin typeface="Palatino Linotype" panose="02040502050505030304" pitchFamily="18" charset="0"/>
              </a:rPr>
              <a:t>No</a:t>
            </a:r>
            <a:r>
              <a:rPr lang="en-GB" sz="1561" dirty="0">
                <a:latin typeface="Palatino Linotype" panose="02040502050505030304" pitchFamily="18" charset="0"/>
              </a:rPr>
              <a:t>) = 5/14</a:t>
            </a:r>
          </a:p>
        </p:txBody>
      </p:sp>
      <p:sp>
        <p:nvSpPr>
          <p:cNvPr id="28679" name="Text Box 93"/>
          <p:cNvSpPr txBox="1">
            <a:spLocks noChangeArrowheads="1"/>
          </p:cNvSpPr>
          <p:nvPr/>
        </p:nvSpPr>
        <p:spPr bwMode="auto">
          <a:xfrm>
            <a:off x="2776343" y="2897643"/>
            <a:ext cx="3332648" cy="164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3" tIns="39561" rIns="79123" bIns="39561">
            <a:spAutoFit/>
          </a:bodyPr>
          <a:lstStyle>
            <a:lvl1pPr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P(Outlook=</a:t>
            </a:r>
            <a:r>
              <a:rPr lang="en-GB" sz="1561" i="1" dirty="0" err="1">
                <a:latin typeface="Palatino Linotype" panose="02040502050505030304" pitchFamily="18" charset="0"/>
              </a:rPr>
              <a:t>Sunny</a:t>
            </a:r>
            <a:r>
              <a:rPr lang="en-GB" sz="1561" dirty="0" err="1">
                <a:latin typeface="Palatino Linotype" panose="02040502050505030304" pitchFamily="18" charset="0"/>
              </a:rPr>
              <a:t>|Play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>
                <a:latin typeface="Palatino Linotype" panose="02040502050505030304" pitchFamily="18" charset="0"/>
              </a:rPr>
              <a:t>Yes</a:t>
            </a:r>
            <a:r>
              <a:rPr lang="en-GB" sz="1561" dirty="0">
                <a:latin typeface="Palatino Linotype" panose="02040502050505030304" pitchFamily="18" charset="0"/>
              </a:rPr>
              <a:t>) = 2/9</a:t>
            </a:r>
          </a:p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P(Temperature=</a:t>
            </a:r>
            <a:r>
              <a:rPr lang="en-GB" sz="1561" i="1" dirty="0" err="1">
                <a:latin typeface="Palatino Linotype" panose="02040502050505030304" pitchFamily="18" charset="0"/>
              </a:rPr>
              <a:t>Cool</a:t>
            </a:r>
            <a:r>
              <a:rPr lang="en-GB" sz="1561" dirty="0" err="1">
                <a:latin typeface="Palatino Linotype" panose="02040502050505030304" pitchFamily="18" charset="0"/>
              </a:rPr>
              <a:t>|Play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>
                <a:latin typeface="Palatino Linotype" panose="02040502050505030304" pitchFamily="18" charset="0"/>
              </a:rPr>
              <a:t>Yes</a:t>
            </a:r>
            <a:r>
              <a:rPr lang="en-GB" sz="1561" dirty="0">
                <a:latin typeface="Palatino Linotype" panose="02040502050505030304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</a:t>
            </a:r>
            <a:r>
              <a:rPr lang="en-GB" sz="1561" dirty="0" err="1">
                <a:latin typeface="Palatino Linotype" panose="02040502050505030304" pitchFamily="18" charset="0"/>
              </a:rPr>
              <a:t>Huminity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 err="1">
                <a:latin typeface="Palatino Linotype" panose="02040502050505030304" pitchFamily="18" charset="0"/>
              </a:rPr>
              <a:t>High</a:t>
            </a:r>
            <a:r>
              <a:rPr lang="en-GB" sz="1561" dirty="0" err="1">
                <a:latin typeface="Palatino Linotype" panose="02040502050505030304" pitchFamily="18" charset="0"/>
              </a:rPr>
              <a:t>|Play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>
                <a:latin typeface="Palatino Linotype" panose="02040502050505030304" pitchFamily="18" charset="0"/>
              </a:rPr>
              <a:t>Yes</a:t>
            </a:r>
            <a:r>
              <a:rPr lang="en-GB" sz="1561" dirty="0">
                <a:latin typeface="Palatino Linotype" panose="02040502050505030304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P(Wind=</a:t>
            </a:r>
            <a:r>
              <a:rPr lang="en-GB" sz="1561" i="1" dirty="0" err="1">
                <a:latin typeface="Palatino Linotype" panose="02040502050505030304" pitchFamily="18" charset="0"/>
              </a:rPr>
              <a:t>Strong</a:t>
            </a:r>
            <a:r>
              <a:rPr lang="en-GB" sz="1561" dirty="0" err="1">
                <a:latin typeface="Palatino Linotype" panose="02040502050505030304" pitchFamily="18" charset="0"/>
              </a:rPr>
              <a:t>|Play</a:t>
            </a:r>
            <a:r>
              <a:rPr lang="en-GB" sz="1561" dirty="0">
                <a:latin typeface="Palatino Linotype" panose="02040502050505030304" pitchFamily="18" charset="0"/>
              </a:rPr>
              <a:t>=</a:t>
            </a:r>
            <a:r>
              <a:rPr lang="en-GB" sz="1561" i="1" dirty="0">
                <a:latin typeface="Palatino Linotype" panose="02040502050505030304" pitchFamily="18" charset="0"/>
              </a:rPr>
              <a:t>Yes</a:t>
            </a:r>
            <a:r>
              <a:rPr lang="en-GB" sz="1561" dirty="0">
                <a:latin typeface="Palatino Linotype" panose="02040502050505030304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</a:pPr>
            <a:r>
              <a:rPr lang="en-GB" sz="1561" dirty="0">
                <a:latin typeface="Palatino Linotype" panose="02040502050505030304" pitchFamily="18" charset="0"/>
              </a:rPr>
              <a:t>P(Play=</a:t>
            </a:r>
            <a:r>
              <a:rPr lang="en-GB" sz="1561" i="1" dirty="0">
                <a:latin typeface="Palatino Linotype" panose="02040502050505030304" pitchFamily="18" charset="0"/>
              </a:rPr>
              <a:t>Yes</a:t>
            </a:r>
            <a:r>
              <a:rPr lang="en-GB" sz="1561" dirty="0">
                <a:latin typeface="Palatino Linotype" panose="02040502050505030304" pitchFamily="18" charset="0"/>
              </a:rPr>
              <a:t>) = 9/14</a:t>
            </a:r>
          </a:p>
        </p:txBody>
      </p:sp>
      <p:sp>
        <p:nvSpPr>
          <p:cNvPr id="28680" name="Text Box 94"/>
          <p:cNvSpPr txBox="1">
            <a:spLocks noChangeArrowheads="1"/>
          </p:cNvSpPr>
          <p:nvPr/>
        </p:nvSpPr>
        <p:spPr bwMode="auto">
          <a:xfrm>
            <a:off x="2776343" y="4881076"/>
            <a:ext cx="7149582" cy="217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23" tIns="39561" rIns="79123" bIns="39561">
            <a:spAutoFit/>
          </a:bodyPr>
          <a:lstStyle>
            <a:lvl1pPr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sz="1561">
                <a:solidFill>
                  <a:schemeClr val="accent2"/>
                </a:solidFill>
                <a:latin typeface="Palatino Linotype" panose="02040502050505030304" pitchFamily="18" charset="0"/>
              </a:rPr>
              <a:t>P(</a:t>
            </a:r>
            <a:r>
              <a:rPr lang="en-GB" sz="1561" i="1">
                <a:solidFill>
                  <a:schemeClr val="accent2"/>
                </a:solidFill>
                <a:latin typeface="Palatino Linotype" panose="02040502050505030304" pitchFamily="18" charset="0"/>
              </a:rPr>
              <a:t>Yes</a:t>
            </a:r>
            <a:r>
              <a:rPr lang="en-GB" sz="1561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sz="1837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sz="1561">
                <a:solidFill>
                  <a:schemeClr val="accent2"/>
                </a:solidFill>
                <a:latin typeface="Palatino Linotype" panose="02040502050505030304" pitchFamily="18" charset="0"/>
              </a:rPr>
              <a:t>’):</a:t>
            </a:r>
            <a:r>
              <a:rPr lang="en-GB" sz="1561">
                <a:latin typeface="Palatino Linotype" panose="02040502050505030304" pitchFamily="18" charset="0"/>
              </a:rPr>
              <a:t> [P(</a:t>
            </a:r>
            <a:r>
              <a:rPr lang="en-GB" sz="1561" i="1">
                <a:latin typeface="Palatino Linotype" panose="02040502050505030304" pitchFamily="18" charset="0"/>
              </a:rPr>
              <a:t>Sunny</a:t>
            </a:r>
            <a:r>
              <a:rPr lang="en-GB" sz="1561">
                <a:latin typeface="Palatino Linotype" panose="02040502050505030304" pitchFamily="18" charset="0"/>
              </a:rPr>
              <a:t>|Y</a:t>
            </a:r>
            <a:r>
              <a:rPr lang="en-GB" sz="1561" i="1">
                <a:latin typeface="Palatino Linotype" panose="02040502050505030304" pitchFamily="18" charset="0"/>
              </a:rPr>
              <a:t>es</a:t>
            </a:r>
            <a:r>
              <a:rPr lang="en-GB" sz="1561">
                <a:latin typeface="Palatino Linotype" panose="02040502050505030304" pitchFamily="18" charset="0"/>
              </a:rPr>
              <a:t>)P(</a:t>
            </a:r>
            <a:r>
              <a:rPr lang="en-GB" sz="1561" i="1">
                <a:latin typeface="Palatino Linotype" panose="02040502050505030304" pitchFamily="18" charset="0"/>
              </a:rPr>
              <a:t>Cool</a:t>
            </a:r>
            <a:r>
              <a:rPr lang="en-GB" sz="1561">
                <a:latin typeface="Palatino Linotype" panose="02040502050505030304" pitchFamily="18" charset="0"/>
              </a:rPr>
              <a:t>|</a:t>
            </a:r>
            <a:r>
              <a:rPr lang="en-GB" sz="1561" i="1">
                <a:latin typeface="Palatino Linotype" panose="02040502050505030304" pitchFamily="18" charset="0"/>
              </a:rPr>
              <a:t>Yes</a:t>
            </a:r>
            <a:r>
              <a:rPr lang="en-GB" sz="1561">
                <a:latin typeface="Palatino Linotype" panose="02040502050505030304" pitchFamily="18" charset="0"/>
              </a:rPr>
              <a:t>)P(</a:t>
            </a:r>
            <a:r>
              <a:rPr lang="en-GB" sz="1561" i="1">
                <a:latin typeface="Palatino Linotype" panose="02040502050505030304" pitchFamily="18" charset="0"/>
              </a:rPr>
              <a:t>High</a:t>
            </a:r>
            <a:r>
              <a:rPr lang="en-GB" sz="1561">
                <a:latin typeface="Palatino Linotype" panose="02040502050505030304" pitchFamily="18" charset="0"/>
              </a:rPr>
              <a:t>|Y</a:t>
            </a:r>
            <a:r>
              <a:rPr lang="en-GB" sz="1561" i="1">
                <a:latin typeface="Palatino Linotype" panose="02040502050505030304" pitchFamily="18" charset="0"/>
              </a:rPr>
              <a:t>es</a:t>
            </a:r>
            <a:r>
              <a:rPr lang="en-GB" sz="1561">
                <a:latin typeface="Palatino Linotype" panose="02040502050505030304" pitchFamily="18" charset="0"/>
              </a:rPr>
              <a:t>)P(</a:t>
            </a:r>
            <a:r>
              <a:rPr lang="en-GB" sz="1561" i="1">
                <a:latin typeface="Palatino Linotype" panose="02040502050505030304" pitchFamily="18" charset="0"/>
              </a:rPr>
              <a:t>Strong</a:t>
            </a:r>
            <a:r>
              <a:rPr lang="en-GB" sz="1561">
                <a:latin typeface="Palatino Linotype" panose="02040502050505030304" pitchFamily="18" charset="0"/>
              </a:rPr>
              <a:t>|</a:t>
            </a:r>
            <a:r>
              <a:rPr lang="en-GB" sz="1561" i="1">
                <a:latin typeface="Palatino Linotype" panose="02040502050505030304" pitchFamily="18" charset="0"/>
              </a:rPr>
              <a:t>Yes</a:t>
            </a:r>
            <a:r>
              <a:rPr lang="en-GB" sz="1561">
                <a:latin typeface="Palatino Linotype" panose="02040502050505030304" pitchFamily="18" charset="0"/>
              </a:rPr>
              <a:t>)]P(Play=</a:t>
            </a:r>
            <a:r>
              <a:rPr lang="en-GB" sz="1561" i="1">
                <a:latin typeface="Palatino Linotype" panose="02040502050505030304" pitchFamily="18" charset="0"/>
              </a:rPr>
              <a:t>Yes</a:t>
            </a:r>
            <a:r>
              <a:rPr lang="en-GB" sz="1561">
                <a:latin typeface="Palatino Linotype" panose="02040502050505030304" pitchFamily="18" charset="0"/>
              </a:rPr>
              <a:t>) = 0.0053</a:t>
            </a:r>
          </a:p>
          <a:p>
            <a:pPr eaLnBrk="1" hangingPunct="1"/>
            <a:r>
              <a:rPr lang="en-GB" sz="1561">
                <a:latin typeface="Palatino Linotype" panose="02040502050505030304" pitchFamily="18" charset="0"/>
              </a:rPr>
              <a:t> </a:t>
            </a:r>
            <a:r>
              <a:rPr lang="en-GB" sz="1561">
                <a:solidFill>
                  <a:schemeClr val="accent2"/>
                </a:solidFill>
                <a:latin typeface="Palatino Linotype" panose="02040502050505030304" pitchFamily="18" charset="0"/>
              </a:rPr>
              <a:t>P(</a:t>
            </a:r>
            <a:r>
              <a:rPr lang="en-GB" sz="1561" i="1">
                <a:solidFill>
                  <a:schemeClr val="accent2"/>
                </a:solidFill>
                <a:latin typeface="Palatino Linotype" panose="02040502050505030304" pitchFamily="18" charset="0"/>
              </a:rPr>
              <a:t>No</a:t>
            </a:r>
            <a:r>
              <a:rPr lang="en-GB" sz="1561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sz="1837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sz="1561">
                <a:solidFill>
                  <a:schemeClr val="accent2"/>
                </a:solidFill>
                <a:latin typeface="Palatino Linotype" panose="02040502050505030304" pitchFamily="18" charset="0"/>
              </a:rPr>
              <a:t>’):</a:t>
            </a:r>
            <a:r>
              <a:rPr lang="en-GB" sz="1561">
                <a:latin typeface="Palatino Linotype" panose="02040502050505030304" pitchFamily="18" charset="0"/>
              </a:rPr>
              <a:t> [P(</a:t>
            </a:r>
            <a:r>
              <a:rPr lang="en-GB" sz="1561" i="1">
                <a:latin typeface="Palatino Linotype" panose="02040502050505030304" pitchFamily="18" charset="0"/>
              </a:rPr>
              <a:t>Sunny</a:t>
            </a:r>
            <a:r>
              <a:rPr lang="en-GB" sz="1561">
                <a:latin typeface="Palatino Linotype" panose="02040502050505030304" pitchFamily="18" charset="0"/>
              </a:rPr>
              <a:t>|N</a:t>
            </a:r>
            <a:r>
              <a:rPr lang="en-GB" sz="1561" i="1">
                <a:latin typeface="Palatino Linotype" panose="02040502050505030304" pitchFamily="18" charset="0"/>
              </a:rPr>
              <a:t>o</a:t>
            </a:r>
            <a:r>
              <a:rPr lang="en-GB" sz="1561">
                <a:latin typeface="Palatino Linotype" panose="02040502050505030304" pitchFamily="18" charset="0"/>
              </a:rPr>
              <a:t>) P(</a:t>
            </a:r>
            <a:r>
              <a:rPr lang="en-GB" sz="1561" i="1">
                <a:latin typeface="Palatino Linotype" panose="02040502050505030304" pitchFamily="18" charset="0"/>
              </a:rPr>
              <a:t>Cool</a:t>
            </a:r>
            <a:r>
              <a:rPr lang="en-GB" sz="1561">
                <a:latin typeface="Palatino Linotype" panose="02040502050505030304" pitchFamily="18" charset="0"/>
              </a:rPr>
              <a:t>|N</a:t>
            </a:r>
            <a:r>
              <a:rPr lang="en-GB" sz="1561" i="1">
                <a:latin typeface="Palatino Linotype" panose="02040502050505030304" pitchFamily="18" charset="0"/>
              </a:rPr>
              <a:t>o</a:t>
            </a:r>
            <a:r>
              <a:rPr lang="en-GB" sz="1561">
                <a:latin typeface="Palatino Linotype" panose="02040502050505030304" pitchFamily="18" charset="0"/>
              </a:rPr>
              <a:t>)P(</a:t>
            </a:r>
            <a:r>
              <a:rPr lang="en-GB" sz="1561" i="1">
                <a:latin typeface="Palatino Linotype" panose="02040502050505030304" pitchFamily="18" charset="0"/>
              </a:rPr>
              <a:t>High</a:t>
            </a:r>
            <a:r>
              <a:rPr lang="en-GB" sz="1561">
                <a:latin typeface="Palatino Linotype" panose="02040502050505030304" pitchFamily="18" charset="0"/>
              </a:rPr>
              <a:t>|</a:t>
            </a:r>
            <a:r>
              <a:rPr lang="en-GB" sz="1561" i="1">
                <a:latin typeface="Palatino Linotype" panose="02040502050505030304" pitchFamily="18" charset="0"/>
              </a:rPr>
              <a:t>No</a:t>
            </a:r>
            <a:r>
              <a:rPr lang="en-GB" sz="1561">
                <a:latin typeface="Palatino Linotype" panose="02040502050505030304" pitchFamily="18" charset="0"/>
              </a:rPr>
              <a:t>)P(</a:t>
            </a:r>
            <a:r>
              <a:rPr lang="en-GB" sz="1561" i="1">
                <a:latin typeface="Palatino Linotype" panose="02040502050505030304" pitchFamily="18" charset="0"/>
              </a:rPr>
              <a:t>Strong</a:t>
            </a:r>
            <a:r>
              <a:rPr lang="en-GB" sz="1561">
                <a:latin typeface="Palatino Linotype" panose="02040502050505030304" pitchFamily="18" charset="0"/>
              </a:rPr>
              <a:t>|</a:t>
            </a:r>
            <a:r>
              <a:rPr lang="en-GB" sz="1561" i="1">
                <a:latin typeface="Palatino Linotype" panose="02040502050505030304" pitchFamily="18" charset="0"/>
              </a:rPr>
              <a:t>No</a:t>
            </a:r>
            <a:r>
              <a:rPr lang="en-GB" sz="1561">
                <a:latin typeface="Palatino Linotype" panose="02040502050505030304" pitchFamily="18" charset="0"/>
              </a:rPr>
              <a:t>)]P(Play=</a:t>
            </a:r>
            <a:r>
              <a:rPr lang="en-GB" sz="1561" i="1">
                <a:latin typeface="Palatino Linotype" panose="02040502050505030304" pitchFamily="18" charset="0"/>
              </a:rPr>
              <a:t>No</a:t>
            </a:r>
            <a:r>
              <a:rPr lang="en-GB" sz="1561">
                <a:latin typeface="Palatino Linotype" panose="02040502050505030304" pitchFamily="18" charset="0"/>
              </a:rPr>
              <a:t>) = 0.0206</a:t>
            </a:r>
          </a:p>
          <a:p>
            <a:pPr eaLnBrk="1" hangingPunct="1">
              <a:lnSpc>
                <a:spcPct val="50000"/>
              </a:lnSpc>
            </a:pPr>
            <a:endParaRPr lang="en-GB" sz="1561">
              <a:latin typeface="Palatino Linotype" panose="0204050205050503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GB" sz="1745">
                <a:solidFill>
                  <a:schemeClr val="accent2"/>
                </a:solidFill>
                <a:latin typeface="Palatino Linotype" panose="02040502050505030304" pitchFamily="18" charset="0"/>
              </a:rPr>
              <a:t>         Given the fact</a:t>
            </a:r>
            <a:r>
              <a:rPr lang="en-GB" sz="1745" b="1">
                <a:solidFill>
                  <a:schemeClr val="accent2"/>
                </a:solidFill>
                <a:latin typeface="Palatino Linotype" panose="02040502050505030304" pitchFamily="18" charset="0"/>
              </a:rPr>
              <a:t> </a:t>
            </a:r>
            <a:r>
              <a:rPr lang="en-GB" sz="1745">
                <a:solidFill>
                  <a:schemeClr val="accent2"/>
                </a:solidFill>
                <a:latin typeface="Palatino Linotype" panose="02040502050505030304" pitchFamily="18" charset="0"/>
              </a:rPr>
              <a:t>P(</a:t>
            </a:r>
            <a:r>
              <a:rPr lang="en-GB" sz="1745" i="1">
                <a:solidFill>
                  <a:schemeClr val="accent2"/>
                </a:solidFill>
                <a:latin typeface="Palatino Linotype" panose="02040502050505030304" pitchFamily="18" charset="0"/>
              </a:rPr>
              <a:t>Yes</a:t>
            </a:r>
            <a:r>
              <a:rPr lang="en-GB" sz="1745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sz="2112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sz="1745">
                <a:solidFill>
                  <a:schemeClr val="accent2"/>
                </a:solidFill>
                <a:latin typeface="Palatino Linotype" panose="02040502050505030304" pitchFamily="18" charset="0"/>
              </a:rPr>
              <a:t>’) &lt; P(</a:t>
            </a:r>
            <a:r>
              <a:rPr lang="en-GB" sz="1745" i="1">
                <a:solidFill>
                  <a:schemeClr val="accent2"/>
                </a:solidFill>
                <a:latin typeface="Palatino Linotype" panose="02040502050505030304" pitchFamily="18" charset="0"/>
              </a:rPr>
              <a:t>No</a:t>
            </a:r>
            <a:r>
              <a:rPr lang="en-GB" sz="1745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sz="2112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sz="1745">
                <a:solidFill>
                  <a:schemeClr val="accent2"/>
                </a:solidFill>
                <a:latin typeface="Palatino Linotype" panose="02040502050505030304" pitchFamily="18" charset="0"/>
              </a:rPr>
              <a:t>’), we label </a:t>
            </a:r>
            <a:r>
              <a:rPr lang="en-GB" sz="2112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sz="1745">
                <a:solidFill>
                  <a:schemeClr val="accent2"/>
                </a:solidFill>
                <a:latin typeface="Palatino Linotype" panose="02040502050505030304" pitchFamily="18" charset="0"/>
              </a:rPr>
              <a:t>’ to be “</a:t>
            </a:r>
            <a:r>
              <a:rPr lang="en-GB" sz="1745" i="1">
                <a:solidFill>
                  <a:schemeClr val="accent2"/>
                </a:solidFill>
                <a:latin typeface="Palatino Linotype" panose="02040502050505030304" pitchFamily="18" charset="0"/>
              </a:rPr>
              <a:t>No</a:t>
            </a:r>
            <a:r>
              <a:rPr lang="en-GB" sz="1745">
                <a:solidFill>
                  <a:schemeClr val="accent2"/>
                </a:solidFill>
                <a:latin typeface="Palatino Linotype" panose="02040502050505030304" pitchFamily="18" charset="0"/>
              </a:rPr>
              <a:t>”.</a:t>
            </a:r>
            <a:r>
              <a:rPr lang="en-GB" sz="1745">
                <a:latin typeface="Palatino Linotype" panose="02040502050505030304" pitchFamily="18" charset="0"/>
              </a:rPr>
              <a:t>    </a:t>
            </a:r>
          </a:p>
          <a:p>
            <a:pPr eaLnBrk="1" hangingPunct="1">
              <a:lnSpc>
                <a:spcPct val="130000"/>
              </a:lnSpc>
            </a:pPr>
            <a:endParaRPr lang="en-GB" sz="1745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199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41608"/>
            <a:ext cx="11203517" cy="609600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398" y="1751527"/>
            <a:ext cx="11203517" cy="409440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700" dirty="0">
                <a:latin typeface="Tahoma" panose="020B0604030504040204" pitchFamily="34" charset="0"/>
              </a:rPr>
              <a:t>Zero conditional probability Problem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300" dirty="0">
                <a:latin typeface="Tahoma" panose="020B0604030504040204" pitchFamily="34" charset="0"/>
              </a:rPr>
              <a:t>If no example contains the attribute value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300" dirty="0">
                <a:latin typeface="Tahoma" panose="020B0604030504040204" pitchFamily="34" charset="0"/>
              </a:rPr>
              <a:t>In this circumstance,                                        during test 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300" dirty="0">
                <a:latin typeface="Tahoma" panose="020B0604030504040204" pitchFamily="34" charset="0"/>
              </a:rPr>
              <a:t>For a remedy, conditional probabilities estimated with (</a:t>
            </a:r>
            <a:r>
              <a:rPr lang="en-US" sz="2300" b="1" dirty="0">
                <a:latin typeface="Tahoma" panose="020B0604030504040204" pitchFamily="34" charset="0"/>
              </a:rPr>
              <a:t>m-estimates</a:t>
            </a:r>
            <a:r>
              <a:rPr lang="en-US" sz="2300" dirty="0">
                <a:latin typeface="Tahoma" panose="020B0604030504040204" pitchFamily="34" charset="0"/>
              </a:rPr>
              <a:t>)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300" dirty="0">
                <a:latin typeface="Tahoma" panose="020B0604030504040204" pitchFamily="34" charset="0"/>
              </a:rPr>
              <a:t>It also avoids </a:t>
            </a:r>
            <a:r>
              <a:rPr lang="en-US" sz="2300" b="1" dirty="0" err="1">
                <a:latin typeface="Tahoma" panose="020B0604030504040204" pitchFamily="34" charset="0"/>
              </a:rPr>
              <a:t>overfitting</a:t>
            </a:r>
            <a:r>
              <a:rPr lang="en-US" sz="2300" dirty="0">
                <a:latin typeface="Tahoma" panose="020B0604030504040204" pitchFamily="34" charset="0"/>
              </a:rPr>
              <a:t> </a:t>
            </a:r>
          </a:p>
          <a:p>
            <a:endParaRPr lang="en-IN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707170"/>
              </p:ext>
            </p:extLst>
          </p:nvPr>
        </p:nvGraphicFramePr>
        <p:xfrm>
          <a:off x="6467453" y="2327778"/>
          <a:ext cx="30940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Equation" r:id="rId3" imgW="1562100" imgH="241300" progId="Equation.3">
                  <p:embed/>
                </p:oleObj>
              </mc:Choice>
              <mc:Fallback>
                <p:oleObj name="Equation" r:id="rId3" imgW="1562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53" y="2327778"/>
                        <a:ext cx="309403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536601"/>
              </p:ext>
            </p:extLst>
          </p:nvPr>
        </p:nvGraphicFramePr>
        <p:xfrm>
          <a:off x="3617845" y="2919904"/>
          <a:ext cx="33432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5" imgW="1803400" imgH="241300" progId="Equation.3">
                  <p:embed/>
                </p:oleObj>
              </mc:Choice>
              <mc:Fallback>
                <p:oleObj name="Equation" r:id="rId5" imgW="1803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845" y="2919904"/>
                        <a:ext cx="33432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268741"/>
              </p:ext>
            </p:extLst>
          </p:nvPr>
        </p:nvGraphicFramePr>
        <p:xfrm>
          <a:off x="4145490" y="3899996"/>
          <a:ext cx="7464425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Equation" r:id="rId7" imgW="3835080" imgH="1358640" progId="Equation.3">
                  <p:embed/>
                </p:oleObj>
              </mc:Choice>
              <mc:Fallback>
                <p:oleObj name="Equation" r:id="rId7" imgW="383508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490" y="3899996"/>
                        <a:ext cx="7464425" cy="27051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59117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198" y="3528811"/>
            <a:ext cx="4268135" cy="266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41608"/>
            <a:ext cx="11203517" cy="6096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799812"/>
            <a:ext cx="6351392" cy="4201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294" y="4114543"/>
            <a:ext cx="5915706" cy="12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9291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27" y="1371600"/>
            <a:ext cx="9046693" cy="46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6633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70" y="1453362"/>
            <a:ext cx="9247626" cy="2045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98" y="3744420"/>
            <a:ext cx="8078970" cy="914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298" y="4659045"/>
            <a:ext cx="7977348" cy="166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9482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946794" y="1218811"/>
            <a:ext cx="8371309" cy="5114342"/>
          </a:xfrm>
        </p:spPr>
        <p:txBody>
          <a:bodyPr/>
          <a:lstStyle/>
          <a:p>
            <a:pPr marL="460715" indent="-460715" eaLnBrk="1" hangingPunct="1">
              <a:lnSpc>
                <a:spcPct val="110000"/>
              </a:lnSpc>
            </a:pPr>
            <a:endParaRPr lang="en-US" b="1"/>
          </a:p>
          <a:p>
            <a:pPr marL="460715" indent="-460715" eaLnBrk="1" hangingPunct="1">
              <a:lnSpc>
                <a:spcPct val="110000"/>
              </a:lnSpc>
              <a:buNone/>
            </a:pPr>
            <a:r>
              <a:rPr lang="en-US" sz="2755" b="1"/>
              <a:t>     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2478" eaLnBrk="0" hangingPunct="0"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2325" indent="-262433" defTabSz="902478" eaLnBrk="0" hangingPunct="0"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9731" indent="-209946" defTabSz="902478" eaLnBrk="0" hangingPunct="0"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69624" indent="-209946" defTabSz="902478" eaLnBrk="0" hangingPunct="0"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89516" indent="-209946" defTabSz="902478" eaLnBrk="0" hangingPunct="0"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409" indent="-209946" defTabSz="902478" eaLnBrk="0" fontAlgn="base" hangingPunct="0">
              <a:spcBef>
                <a:spcPct val="0"/>
              </a:spcBef>
              <a:spcAft>
                <a:spcPct val="0"/>
              </a:spcAft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29301" indent="-209946" defTabSz="902478" eaLnBrk="0" fontAlgn="base" hangingPunct="0">
              <a:spcBef>
                <a:spcPct val="0"/>
              </a:spcBef>
              <a:spcAft>
                <a:spcPct val="0"/>
              </a:spcAft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9194" indent="-209946" defTabSz="902478" eaLnBrk="0" fontAlgn="base" hangingPunct="0">
              <a:spcBef>
                <a:spcPct val="0"/>
              </a:spcBef>
              <a:spcAft>
                <a:spcPct val="0"/>
              </a:spcAft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69086" indent="-209946" defTabSz="902478" eaLnBrk="0" fontAlgn="base" hangingPunct="0">
              <a:spcBef>
                <a:spcPct val="0"/>
              </a:spcBef>
              <a:spcAft>
                <a:spcPct val="0"/>
              </a:spcAft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C65534-CE4A-42F7-88CE-46739C51379B}" type="slidenum">
              <a:rPr lang="en-GB" sz="1378">
                <a:latin typeface="Arial" panose="020B0604020202020204" pitchFamily="34" charset="0"/>
              </a:rPr>
              <a:pPr eaLnBrk="1" hangingPunct="1"/>
              <a:t>17</a:t>
            </a:fld>
            <a:endParaRPr lang="en-GB" sz="1378">
              <a:latin typeface="Arial" panose="020B0604020202020204" pitchFamily="34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946794" y="1080310"/>
            <a:ext cx="8489400" cy="525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55" tIns="45128" rIns="90255" bIns="45128"/>
          <a:lstStyle>
            <a:lvl1pPr marL="501650" indent="-50165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22338" indent="-430213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1438" indent="-358775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80" dirty="0">
                <a:latin typeface="Tahoma" panose="020B0604030504040204" pitchFamily="34" charset="0"/>
              </a:rPr>
              <a:t>Continuous-valued Input Attributes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112" dirty="0">
                <a:latin typeface="Tahoma" panose="020B0604030504040204" pitchFamily="34" charset="0"/>
              </a:rPr>
              <a:t>Numberless values for an attribute 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112" dirty="0">
                <a:latin typeface="Tahoma" panose="020B0604030504040204" pitchFamily="34" charset="0"/>
              </a:rPr>
              <a:t>Conditional probability modeled with the normal distribution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12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FontTx/>
              <a:buChar char="–"/>
            </a:pPr>
            <a:r>
              <a:rPr lang="en-US" sz="2112" dirty="0">
                <a:latin typeface="Tahoma" panose="020B0604030504040204" pitchFamily="34" charset="0"/>
              </a:rPr>
              <a:t>Learning Phase: </a:t>
            </a:r>
            <a:endParaRPr lang="en-GB" sz="2112" i="1" dirty="0">
              <a:latin typeface="Palatino Linotype" panose="02040502050505030304" pitchFamily="18" charset="0"/>
              <a:cs typeface="Tahoma" panose="020B0604030504040204" pitchFamily="34" charset="0"/>
            </a:endParaRPr>
          </a:p>
          <a:p>
            <a:pPr lvl="1" eaLnBrk="1" hangingPunct="1">
              <a:spcBef>
                <a:spcPct val="20000"/>
              </a:spcBef>
            </a:pPr>
            <a:r>
              <a:rPr lang="en-US" sz="2112" dirty="0">
                <a:latin typeface="Tahoma" panose="020B0604030504040204" pitchFamily="34" charset="0"/>
              </a:rPr>
              <a:t>     Output:         normal distributions and 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112" dirty="0">
                <a:latin typeface="Tahoma" panose="020B0604030504040204" pitchFamily="34" charset="0"/>
              </a:rPr>
              <a:t>Test Phase: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sz="1745" dirty="0">
                <a:latin typeface="Tahoma" panose="020B0604030504040204" pitchFamily="34" charset="0"/>
              </a:rPr>
              <a:t>Calculate conditional probabilities with all the normal distributions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sz="1745" dirty="0">
                <a:latin typeface="Tahoma" panose="020B0604030504040204" pitchFamily="34" charset="0"/>
              </a:rPr>
              <a:t>Apply the MAP rule to make a decision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endParaRPr lang="en-US" sz="1745" dirty="0">
              <a:latin typeface="Tahoma" panose="020B0604030504040204" pitchFamily="34" charset="0"/>
            </a:endParaRPr>
          </a:p>
        </p:txBody>
      </p:sp>
      <p:graphicFrame>
        <p:nvGraphicFramePr>
          <p:cNvPr id="31750" name="Object 9"/>
          <p:cNvGraphicFramePr>
            <a:graphicFrameLocks noChangeAspect="1"/>
          </p:cNvGraphicFramePr>
          <p:nvPr/>
        </p:nvGraphicFramePr>
        <p:xfrm>
          <a:off x="2782176" y="2589245"/>
          <a:ext cx="726767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" name="Equation" r:id="rId3" imgW="3924300" imgH="838200" progId="Equation.3">
                  <p:embed/>
                </p:oleObj>
              </mc:Choice>
              <mc:Fallback>
                <p:oleObj name="Equation" r:id="rId3" imgW="3924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176" y="2589245"/>
                        <a:ext cx="7267672" cy="1571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10"/>
          <p:cNvGraphicFramePr>
            <a:graphicFrameLocks noChangeAspect="1"/>
          </p:cNvGraphicFramePr>
          <p:nvPr/>
        </p:nvGraphicFramePr>
        <p:xfrm>
          <a:off x="4864069" y="4268755"/>
          <a:ext cx="3541258" cy="414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Equation" r:id="rId5" imgW="1612200" imgH="177723" progId="Equation.3">
                  <p:embed/>
                </p:oleObj>
              </mc:Choice>
              <mc:Fallback>
                <p:oleObj name="Equation" r:id="rId5" imgW="161220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069" y="4268755"/>
                        <a:ext cx="3541258" cy="414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11"/>
          <p:cNvGraphicFramePr>
            <a:graphicFrameLocks noChangeAspect="1"/>
          </p:cNvGraphicFramePr>
          <p:nvPr/>
        </p:nvGraphicFramePr>
        <p:xfrm>
          <a:off x="3912054" y="4618653"/>
          <a:ext cx="574416" cy="339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" name="Equation" r:id="rId7" imgW="279279" imgH="152334" progId="Equation.3">
                  <p:embed/>
                </p:oleObj>
              </mc:Choice>
              <mc:Fallback>
                <p:oleObj name="Equation" r:id="rId7" imgW="279279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054" y="4618653"/>
                        <a:ext cx="574416" cy="339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12"/>
          <p:cNvGraphicFramePr>
            <a:graphicFrameLocks noChangeAspect="1"/>
          </p:cNvGraphicFramePr>
          <p:nvPr/>
        </p:nvGraphicFramePr>
        <p:xfrm>
          <a:off x="4327558" y="5038531"/>
          <a:ext cx="2188320" cy="414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Equation" r:id="rId9" imgW="1015559" imgH="177723" progId="Equation.3">
                  <p:embed/>
                </p:oleObj>
              </mc:Choice>
              <mc:Fallback>
                <p:oleObj name="Equation" r:id="rId9" imgW="1015559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58" y="5038531"/>
                        <a:ext cx="2188320" cy="414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3"/>
          <p:cNvGraphicFramePr>
            <a:graphicFrameLocks noChangeAspect="1"/>
          </p:cNvGraphicFramePr>
          <p:nvPr/>
        </p:nvGraphicFramePr>
        <p:xfrm>
          <a:off x="7504340" y="4618653"/>
          <a:ext cx="2160620" cy="414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" name="Equation" r:id="rId11" imgW="1002865" imgH="177723" progId="Equation.3">
                  <p:embed/>
                </p:oleObj>
              </mc:Choice>
              <mc:Fallback>
                <p:oleObj name="Equation" r:id="rId11" imgW="1002865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4340" y="4618653"/>
                        <a:ext cx="2160620" cy="414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33" y="287339"/>
            <a:ext cx="10058400" cy="792971"/>
          </a:xfrm>
        </p:spPr>
        <p:txBody>
          <a:bodyPr/>
          <a:lstStyle/>
          <a:p>
            <a:r>
              <a:rPr lang="en-IN" dirty="0"/>
              <a:t>Gaussian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8060937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763494"/>
              </p:ext>
            </p:extLst>
          </p:nvPr>
        </p:nvGraphicFramePr>
        <p:xfrm>
          <a:off x="1393177" y="412117"/>
          <a:ext cx="8974316" cy="4262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3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7"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Gender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height (feet)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weight (lbs)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foot size(inches)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657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180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657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5.92 (5'11")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190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657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5.58 (5'7")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170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657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5.92 (5'11")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165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657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female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657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female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5.5 (5'6")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150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657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female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5.42 (5'5")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130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657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female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5.75 (5'9")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150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9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218" name="Picture 2" descr="Equation for calculating the mean of a set of numbers, using summation not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35" y="5058288"/>
            <a:ext cx="2304290" cy="100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Equation defining the varian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074" y="5323993"/>
            <a:ext cx="2458836" cy="74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762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7" y="2763708"/>
            <a:ext cx="8869837" cy="842455"/>
          </a:xfrm>
        </p:spPr>
        <p:txBody>
          <a:bodyPr>
            <a:normAutofit/>
          </a:bodyPr>
          <a:lstStyle/>
          <a:p>
            <a:r>
              <a:rPr lang="en-IN" sz="2400" dirty="0"/>
              <a:t>Instance to be classified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112291"/>
              </p:ext>
            </p:extLst>
          </p:nvPr>
        </p:nvGraphicFramePr>
        <p:xfrm>
          <a:off x="1096433" y="1012032"/>
          <a:ext cx="10058930" cy="1751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6990">
                  <a:extLst>
                    <a:ext uri="{9D8B030D-6E8A-4147-A177-3AD203B41FA5}">
                      <a16:colId xmlns:a16="http://schemas.microsoft.com/office/drawing/2014/main" val="1990129415"/>
                    </a:ext>
                  </a:extLst>
                </a:gridCol>
                <a:gridCol w="1436990">
                  <a:extLst>
                    <a:ext uri="{9D8B030D-6E8A-4147-A177-3AD203B41FA5}">
                      <a16:colId xmlns:a16="http://schemas.microsoft.com/office/drawing/2014/main" val="2197100501"/>
                    </a:ext>
                  </a:extLst>
                </a:gridCol>
                <a:gridCol w="1436990">
                  <a:extLst>
                    <a:ext uri="{9D8B030D-6E8A-4147-A177-3AD203B41FA5}">
                      <a16:colId xmlns:a16="http://schemas.microsoft.com/office/drawing/2014/main" val="4151549406"/>
                    </a:ext>
                  </a:extLst>
                </a:gridCol>
                <a:gridCol w="1436990">
                  <a:extLst>
                    <a:ext uri="{9D8B030D-6E8A-4147-A177-3AD203B41FA5}">
                      <a16:colId xmlns:a16="http://schemas.microsoft.com/office/drawing/2014/main" val="1955669405"/>
                    </a:ext>
                  </a:extLst>
                </a:gridCol>
                <a:gridCol w="1436990">
                  <a:extLst>
                    <a:ext uri="{9D8B030D-6E8A-4147-A177-3AD203B41FA5}">
                      <a16:colId xmlns:a16="http://schemas.microsoft.com/office/drawing/2014/main" val="4218643311"/>
                    </a:ext>
                  </a:extLst>
                </a:gridCol>
                <a:gridCol w="1436990">
                  <a:extLst>
                    <a:ext uri="{9D8B030D-6E8A-4147-A177-3AD203B41FA5}">
                      <a16:colId xmlns:a16="http://schemas.microsoft.com/office/drawing/2014/main" val="1055271416"/>
                    </a:ext>
                  </a:extLst>
                </a:gridCol>
                <a:gridCol w="1436990">
                  <a:extLst>
                    <a:ext uri="{9D8B030D-6E8A-4147-A177-3AD203B41FA5}">
                      <a16:colId xmlns:a16="http://schemas.microsoft.com/office/drawing/2014/main" val="832013877"/>
                    </a:ext>
                  </a:extLst>
                </a:gridCol>
              </a:tblGrid>
              <a:tr h="583892"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Gender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mean (height)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variance (height)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mean (weight)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variance (weight)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mean (foot size)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variance (foot size)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290639452"/>
                  </a:ext>
                </a:extLst>
              </a:tr>
              <a:tr h="583892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male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5.855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3.5033e-02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176.25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1.2292e+02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11.25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9.1667e-01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992852865"/>
                  </a:ext>
                </a:extLst>
              </a:tr>
              <a:tr h="583892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female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5.4175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9.7225e-02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>
                          <a:effectLst/>
                        </a:rPr>
                        <a:t>132.5</a:t>
                      </a:r>
                      <a:endParaRPr lang="en-IN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5.5833e+02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7.5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>
                          <a:effectLst/>
                        </a:rPr>
                        <a:t>1.6667e+00</a:t>
                      </a:r>
                      <a:endParaRPr lang="en-IN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26744869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72969"/>
              </p:ext>
            </p:extLst>
          </p:nvPr>
        </p:nvGraphicFramePr>
        <p:xfrm>
          <a:off x="1096963" y="3606163"/>
          <a:ext cx="9640708" cy="1423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0177">
                  <a:extLst>
                    <a:ext uri="{9D8B030D-6E8A-4147-A177-3AD203B41FA5}">
                      <a16:colId xmlns:a16="http://schemas.microsoft.com/office/drawing/2014/main" val="3973035479"/>
                    </a:ext>
                  </a:extLst>
                </a:gridCol>
                <a:gridCol w="2410177">
                  <a:extLst>
                    <a:ext uri="{9D8B030D-6E8A-4147-A177-3AD203B41FA5}">
                      <a16:colId xmlns:a16="http://schemas.microsoft.com/office/drawing/2014/main" val="2648408903"/>
                    </a:ext>
                  </a:extLst>
                </a:gridCol>
                <a:gridCol w="2410177">
                  <a:extLst>
                    <a:ext uri="{9D8B030D-6E8A-4147-A177-3AD203B41FA5}">
                      <a16:colId xmlns:a16="http://schemas.microsoft.com/office/drawing/2014/main" val="4263744414"/>
                    </a:ext>
                  </a:extLst>
                </a:gridCol>
                <a:gridCol w="2410177">
                  <a:extLst>
                    <a:ext uri="{9D8B030D-6E8A-4147-A177-3AD203B41FA5}">
                      <a16:colId xmlns:a16="http://schemas.microsoft.com/office/drawing/2014/main" val="3478466713"/>
                    </a:ext>
                  </a:extLst>
                </a:gridCol>
              </a:tblGrid>
              <a:tr h="711518"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Gender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height (feet)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weight (lbs)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foot size(inches)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237466676"/>
                  </a:ext>
                </a:extLst>
              </a:tr>
              <a:tr h="711518"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sample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130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0258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1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696200" cy="685800"/>
          </a:xfrm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Bayesian Classification: Why?</a:t>
            </a:r>
            <a:endParaRPr lang="en-US" sz="240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544391" y="1893193"/>
            <a:ext cx="9312499" cy="4159877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u="sng" dirty="0"/>
              <a:t>A statistical classifier</a:t>
            </a:r>
            <a:r>
              <a:rPr lang="en-US" dirty="0"/>
              <a:t>: performs </a:t>
            </a:r>
            <a:r>
              <a:rPr lang="en-US" i="1" dirty="0"/>
              <a:t>probabilistic prediction, i.e.,</a:t>
            </a:r>
            <a:r>
              <a:rPr lang="en-US" dirty="0"/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u="sng" dirty="0"/>
              <a:t>Foundation:</a:t>
            </a:r>
            <a:r>
              <a:rPr lang="en-US" dirty="0"/>
              <a:t> Based on Bayes’ Theorem. </a:t>
            </a:r>
          </a:p>
          <a:p>
            <a:pPr eaLnBrk="1" hangingPunct="1">
              <a:lnSpc>
                <a:spcPct val="110000"/>
              </a:lnSpc>
            </a:pPr>
            <a:r>
              <a:rPr lang="en-US" u="sng" dirty="0"/>
              <a:t>Performance:</a:t>
            </a:r>
            <a:r>
              <a:rPr lang="en-US" dirty="0"/>
              <a:t> A simple Bayesian classifier, </a:t>
            </a:r>
            <a:r>
              <a:rPr lang="en-US" i="1" dirty="0"/>
              <a:t>naïve Bayesian classifier</a:t>
            </a:r>
            <a:r>
              <a:rPr lang="en-US" dirty="0"/>
              <a:t>, has comparable performance with decision tree and selected neural network classifiers</a:t>
            </a:r>
          </a:p>
          <a:p>
            <a:pPr eaLnBrk="1" hangingPunct="1">
              <a:lnSpc>
                <a:spcPct val="110000"/>
              </a:lnSpc>
            </a:pPr>
            <a:r>
              <a:rPr lang="en-US" u="sng" dirty="0"/>
              <a:t>Incremental</a:t>
            </a:r>
            <a:r>
              <a:rPr lang="en-US" dirty="0"/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110000"/>
              </a:lnSpc>
            </a:pPr>
            <a:r>
              <a:rPr lang="en-US" u="sng" dirty="0"/>
              <a:t>Standard</a:t>
            </a:r>
            <a:r>
              <a:rPr lang="en-US" dirty="0"/>
              <a:t>: Even when Bayesian methods are computationally intractable, they can provide a standard of optimal decision making against which other methods can be measured</a:t>
            </a:r>
          </a:p>
        </p:txBody>
      </p:sp>
    </p:spTree>
    <p:extLst>
      <p:ext uri="{BB962C8B-B14F-4D97-AF65-F5344CB8AC3E}">
        <p14:creationId xmlns:p14="http://schemas.microsoft.com/office/powerpoint/2010/main" val="1878391256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6" name="Picture 8" descr="&#10;p({\text{weight}} | {male}) = 5.9881 \cdot 10^{-6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57" y="2093938"/>
            <a:ext cx="3727827" cy="32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&#10;p({\text{foot size}} | {male}) = 1.3112 \cdot 10^{-3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57" y="2528803"/>
            <a:ext cx="3573516" cy="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&#10;\text{posterior numerator (male)} = \text{their product} = 6.1984 \cdot 10^{-9}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26" y="2903254"/>
            <a:ext cx="6415308" cy="29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&#10;P({\text{female}}) = 0.5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83" y="3411991"/>
            <a:ext cx="2127714" cy="32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&#10;p({\text{height}} | {\text{female}}) = 2.2346 \cdot 10^{-1}&#10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57" y="3794556"/>
            <a:ext cx="3236223" cy="27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&#10;p({\text{weight}} | {\text{female}}) = 1.6789 \cdot 10^{-2}&#10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58" y="4204201"/>
            <a:ext cx="4349202" cy="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&#10;p({\text{foot size}} | {\text{female}}) = 2.8669 \cdot 10^{-1}&#10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31" y="5017226"/>
            <a:ext cx="3632391" cy="2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9" name="Picture 1" descr="&#10;\text{posterior numerator (female)} = \text{their product} = 5.3778 \cdot 10^{-4}&#10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57" y="5655402"/>
            <a:ext cx="5961369" cy="2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147837" y="19594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553633" y="2635704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553633" y="285477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553633" y="3073854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553633" y="327387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553633" y="3492954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553633" y="371202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553633" y="3931104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553633" y="415017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307" name="Picture 12" descr="&#10;P(\text{male}) = 0.5&#10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83" y="666288"/>
            <a:ext cx="1898656" cy="33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6" name="Picture 11" descr="p({\text{height}} | {male}) = \frac{1}{\sqrt{2\pi \sigma^2}}\exp\left(\frac{-(6-\mu)^2}{2\sigma^2}\right) \approx 1.578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58" y="1094271"/>
            <a:ext cx="5148496" cy="56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457200" y="6572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457200" y="11239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57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33" y="287339"/>
            <a:ext cx="10058400" cy="878521"/>
          </a:xfrm>
        </p:spPr>
        <p:txBody>
          <a:bodyPr/>
          <a:lstStyle/>
          <a:p>
            <a:r>
              <a:rPr lang="en-IN" dirty="0"/>
              <a:t>Text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433" y="1777684"/>
            <a:ext cx="10058400" cy="4412868"/>
          </a:xfrm>
        </p:spPr>
        <p:txBody>
          <a:bodyPr/>
          <a:lstStyle/>
          <a:p>
            <a:pPr algn="just"/>
            <a:r>
              <a:rPr lang="en-IN" b="1" dirty="0"/>
              <a:t>The Bag of Words Model</a:t>
            </a:r>
          </a:p>
          <a:p>
            <a:pPr algn="just"/>
            <a:r>
              <a:rPr lang="en-IN" dirty="0"/>
              <a:t>One of the most important sub-tasks in pattern classification are </a:t>
            </a:r>
            <a:r>
              <a:rPr lang="en-IN" i="1" dirty="0"/>
              <a:t>feature extraction</a:t>
            </a:r>
            <a:r>
              <a:rPr lang="en-IN" dirty="0"/>
              <a:t> and </a:t>
            </a:r>
            <a:r>
              <a:rPr lang="en-IN" i="1" dirty="0"/>
              <a:t>selection</a:t>
            </a:r>
            <a:r>
              <a:rPr lang="en-IN" dirty="0"/>
              <a:t>; the three main criteria of good features are listed below:</a:t>
            </a:r>
          </a:p>
          <a:p>
            <a:pPr algn="just"/>
            <a:r>
              <a:rPr lang="en-IN" i="1" dirty="0"/>
              <a:t>- Salient</a:t>
            </a:r>
            <a:r>
              <a:rPr lang="en-IN" dirty="0"/>
              <a:t>. The features are important and meaningful with respect to the problem domain.</a:t>
            </a:r>
          </a:p>
          <a:p>
            <a:pPr algn="just"/>
            <a:r>
              <a:rPr lang="en-IN" i="1" dirty="0"/>
              <a:t>- Invariant</a:t>
            </a:r>
            <a:r>
              <a:rPr lang="en-IN" dirty="0"/>
              <a:t>. Invariance is often described in context of image classification: The features are insusceptible to distortion, scaling, orientation, etc. A nice example is given by C. Yao </a:t>
            </a:r>
            <a:r>
              <a:rPr lang="en-IN" i="1" dirty="0"/>
              <a:t>and others</a:t>
            </a:r>
            <a:r>
              <a:rPr lang="en-IN" dirty="0"/>
              <a:t> in </a:t>
            </a:r>
            <a:r>
              <a:rPr lang="en-IN" i="1" dirty="0"/>
              <a:t>Rotation-Invariant Features for Multi-Oriented Text Detection in Natural Images</a:t>
            </a:r>
            <a:r>
              <a:rPr lang="en-IN" dirty="0"/>
              <a:t> [</a:t>
            </a:r>
            <a:r>
              <a:rPr lang="en-IN" dirty="0">
                <a:hlinkClick r:id="rId2"/>
              </a:rPr>
              <a:t>7</a:t>
            </a:r>
            <a:r>
              <a:rPr lang="en-IN" dirty="0"/>
              <a:t>].</a:t>
            </a:r>
          </a:p>
          <a:p>
            <a:pPr algn="just"/>
            <a:r>
              <a:rPr lang="en-IN" i="1" dirty="0"/>
              <a:t>- Discriminatory.</a:t>
            </a:r>
            <a:r>
              <a:rPr lang="en-IN" dirty="0"/>
              <a:t> The selected features bear enough information to distinguish well between patterns when used to train the classifier.</a:t>
            </a:r>
          </a:p>
          <a:p>
            <a:pPr algn="just"/>
            <a:r>
              <a:rPr lang="en-IN" dirty="0"/>
              <a:t>- Prior to fitting the model and using machine learning algorithms for training, we need to think about how to best represent a text document as a feature vector. A commonly used model in </a:t>
            </a:r>
            <a:r>
              <a:rPr lang="en-IN" i="1" dirty="0"/>
              <a:t>Natural Language Processing</a:t>
            </a:r>
            <a:r>
              <a:rPr lang="en-IN" dirty="0"/>
              <a:t> is the so-called </a:t>
            </a:r>
            <a:r>
              <a:rPr lang="en-IN" i="1" dirty="0"/>
              <a:t>bag of words</a:t>
            </a:r>
            <a:r>
              <a:rPr lang="en-IN" dirty="0"/>
              <a:t> model.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32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96433" y="636229"/>
            <a:ext cx="10393202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First comes the creation of the 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vocabulary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—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the collection of all different words that occur in the training set and each word is associated with a count of how it occurs. This vocabulary can be understood as a set of non-redundant items where the order doesn’t matter. Let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D</a:t>
            </a:r>
            <a:r>
              <a:rPr lang="en-US" sz="2400" dirty="0">
                <a:solidFill>
                  <a:srgbClr val="111111"/>
                </a:solidFill>
                <a:latin typeface="MathJax_Main"/>
              </a:rPr>
              <a:t>1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and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D2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be two documents in a training dataset: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/>
          </a:p>
          <a:p>
            <a:pPr marL="0" lvl="0" inden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400" dirty="0">
                <a:solidFill>
                  <a:srgbClr val="111111"/>
                </a:solidFill>
                <a:latin typeface="Helvetica" pitchFamily="34" charset="0"/>
              </a:rPr>
              <a:t>D1: “Each state has its own laws.”</a:t>
            </a:r>
          </a:p>
          <a:p>
            <a:pPr marL="0" lvl="0" inden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400" dirty="0">
                <a:solidFill>
                  <a:srgbClr val="111111"/>
                </a:solidFill>
                <a:latin typeface="Helvetica" pitchFamily="34" charset="0"/>
              </a:rPr>
              <a:t>D2: “Every country has its own culture.”</a:t>
            </a:r>
          </a:p>
          <a:p>
            <a:pPr marL="0" lvl="0" indent="0">
              <a:lnSpc>
                <a:spcPct val="100000"/>
              </a:lnSpc>
              <a:buClrTx/>
              <a:buSzTx/>
              <a:buFontTx/>
              <a:buChar char="•"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Helvetica" pitchFamily="34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IN" sz="2400" dirty="0"/>
              <a:t>Based on these two documents, the vocabulary could be written as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IN" sz="2400" dirty="0"/>
              <a:t>V={each:1,state:1,has:2,its:2,own:2,laws:1,every:1,country:1,culture:1}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sz="2400" dirty="0">
                <a:solidFill>
                  <a:srgbClr val="111111"/>
                </a:solidFill>
                <a:latin typeface="Helvetica" pitchFamily="34" charset="0"/>
              </a:rPr>
              <a:t>The vocabulary can then be used to construct the </a:t>
            </a:r>
            <a:r>
              <a:rPr lang="en-US" sz="2800" dirty="0">
                <a:solidFill>
                  <a:srgbClr val="111111"/>
                </a:solidFill>
                <a:latin typeface="MathJax_Math-italic"/>
              </a:rPr>
              <a:t>d</a:t>
            </a:r>
            <a:r>
              <a:rPr lang="en-US" sz="2400" dirty="0">
                <a:solidFill>
                  <a:srgbClr val="111111"/>
                </a:solidFill>
                <a:latin typeface="Helvetica" pitchFamily="34" charset="0"/>
              </a:rPr>
              <a:t>-dimensional feature vectors for the individual documents where the dimensionality is equal to the number of different words in the vocabulary (d=|V|). This process is called </a:t>
            </a:r>
            <a:r>
              <a:rPr lang="en-US" sz="2400" i="1" dirty="0" err="1">
                <a:solidFill>
                  <a:srgbClr val="111111"/>
                </a:solidFill>
                <a:latin typeface="Helvetica" pitchFamily="34" charset="0"/>
              </a:rPr>
              <a:t>vectorization</a:t>
            </a:r>
            <a:r>
              <a:rPr lang="en-US" sz="2400" dirty="0">
                <a:solidFill>
                  <a:srgbClr val="111111"/>
                </a:solidFill>
                <a:latin typeface="Helvetica" pitchFamily="34" charset="0"/>
              </a:rPr>
              <a:t>.</a:t>
            </a:r>
            <a:r>
              <a:rPr lang="en-US" sz="2400" dirty="0"/>
              <a:t> </a:t>
            </a:r>
            <a:endParaRPr lang="en-US" sz="36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944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617131"/>
              </p:ext>
            </p:extLst>
          </p:nvPr>
        </p:nvGraphicFramePr>
        <p:xfrm>
          <a:off x="1096433" y="2067984"/>
          <a:ext cx="10058400" cy="1659162"/>
        </p:xfrm>
        <a:graphic>
          <a:graphicData uri="http://schemas.openxmlformats.org/drawingml/2006/table">
            <a:tbl>
              <a:tblPr/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each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own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every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country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culture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0" i="0" u="none" strike="noStrike" dirty="0">
                          <a:effectLst/>
                          <a:latin typeface="MathJax_Main-bold"/>
                        </a:rPr>
                        <a:t>x</a:t>
                      </a:r>
                      <a:r>
                        <a:rPr lang="en-IN" b="0" i="0" u="none" strike="noStrike" dirty="0">
                          <a:effectLst/>
                        </a:rPr>
                        <a:t>D1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IN" b="0" i="0" u="none" strike="noStrike" dirty="0">
                          <a:effectLst/>
                          <a:latin typeface="MathJax_Main-bold"/>
                        </a:rPr>
                        <a:t>x</a:t>
                      </a:r>
                      <a:r>
                        <a:rPr lang="en-IN" b="0" i="0" u="none" strike="noStrike" dirty="0">
                          <a:effectLst/>
                        </a:rPr>
                        <a:t>D2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l-GR" b="0" i="0" u="none" strike="noStrike" dirty="0">
                          <a:effectLst/>
                          <a:latin typeface="MathJax_Main"/>
                        </a:rPr>
                        <a:t>Σ</a:t>
                      </a:r>
                      <a:endParaRPr lang="el-G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6433" y="4149567"/>
            <a:ext cx="969000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Table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Bag of words representation of two sample documents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athJax_Main"/>
              </a:rPr>
              <a:t>1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and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athJax_Main"/>
              </a:rPr>
              <a:t>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Given the example in Table one question is whether the 1s and 0s of the feature vectors are binary counts (1 if the word occurs in a particular document, 0 otherwise) or absolute counts (how often the word occurs in each document).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111111"/>
              </a:solidFill>
              <a:latin typeface="Helvetica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The answer depends on which probabilistic model is used for the naive Bayes classifier: The 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Multinomial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or 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Bernoulli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model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2935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i="1" dirty="0"/>
              <a:t>Tokenization</a:t>
            </a:r>
            <a:r>
              <a:rPr lang="en-IN" sz="2400" dirty="0"/>
              <a:t> describes the general process of breaking down a text corpus into individual elements that serve as input for various natural language processing algorithms.</a:t>
            </a:r>
          </a:p>
          <a:p>
            <a:pPr algn="just"/>
            <a:r>
              <a:rPr lang="en-IN" sz="2400" dirty="0"/>
              <a:t>Usually, tokenization is accompanied by other optional processing steps, such as the removal of stop words and punctuation characters, stemming or lemmatizing, and the construction of </a:t>
            </a:r>
            <a:r>
              <a:rPr lang="en-IN" sz="2400" i="1" dirty="0"/>
              <a:t>n-grams</a:t>
            </a:r>
            <a:r>
              <a:rPr lang="en-IN" sz="2400" dirty="0"/>
              <a:t>. Example of a simple but typical tokenization step that splits a sentence into individual words, removes punctuation, and converts all letters to lowercase.</a:t>
            </a:r>
          </a:p>
          <a:p>
            <a:endParaRPr lang="en-IN" sz="2400" dirty="0"/>
          </a:p>
        </p:txBody>
      </p:sp>
      <p:pic>
        <p:nvPicPr>
          <p:cNvPr id="4" name="Picture 2" descr="http://sebastianraschka.com/images/blog/2014/naive_bayes_1/tokenization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83" y="4735129"/>
            <a:ext cx="7393847" cy="139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095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Stemming and Lemmatization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Stemming</a:t>
            </a:r>
            <a:r>
              <a:rPr lang="en-IN" dirty="0"/>
              <a:t> describes the process of transforming a word into its root form.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Stemming can create non-real words, such as “</a:t>
            </a:r>
            <a:r>
              <a:rPr lang="en-IN" dirty="0" err="1"/>
              <a:t>thu</a:t>
            </a:r>
            <a:r>
              <a:rPr lang="en-IN" dirty="0"/>
              <a:t>” in the example above. In contrast to stemming, </a:t>
            </a:r>
            <a:r>
              <a:rPr lang="en-IN" i="1" dirty="0"/>
              <a:t>lemmatization</a:t>
            </a:r>
            <a:r>
              <a:rPr lang="en-IN" dirty="0"/>
              <a:t> aims to obtain the canonical (grammatically correct) forms of the words, the so-called </a:t>
            </a:r>
            <a:r>
              <a:rPr lang="en-IN" i="1" dirty="0"/>
              <a:t>lemmas</a:t>
            </a:r>
            <a:r>
              <a:rPr lang="en-IN" dirty="0"/>
              <a:t>.</a:t>
            </a:r>
          </a:p>
        </p:txBody>
      </p:sp>
      <p:pic>
        <p:nvPicPr>
          <p:cNvPr id="15364" name="Picture 4" descr="http://sebastianraschka.com/images/blog/2014/naive_bayes_1/porter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4" y="2533097"/>
            <a:ext cx="5211555" cy="138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://sebastianraschka.com/images/blog/2014/naive_bayes_1/lemma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444" y="4961902"/>
            <a:ext cx="5423590" cy="143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5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 </a:t>
            </a:r>
            <a:r>
              <a:rPr lang="en-IN" i="1" dirty="0"/>
              <a:t>n-gram</a:t>
            </a:r>
            <a:r>
              <a:rPr lang="en-IN" dirty="0"/>
              <a:t> model, a token can be defined as a sequence of </a:t>
            </a:r>
            <a:r>
              <a:rPr lang="en-IN" i="1" dirty="0"/>
              <a:t>n</a:t>
            </a:r>
            <a:r>
              <a:rPr lang="en-IN" dirty="0"/>
              <a:t> items. The simplest case is the so-called </a:t>
            </a:r>
            <a:r>
              <a:rPr lang="en-IN" i="1" dirty="0"/>
              <a:t>unigram</a:t>
            </a:r>
            <a:r>
              <a:rPr lang="en-IN" dirty="0"/>
              <a:t> (1-gram) where each word consists of exactly one word, letter, or symbol.</a:t>
            </a:r>
          </a:p>
        </p:txBody>
      </p:sp>
      <p:pic>
        <p:nvPicPr>
          <p:cNvPr id="17410" name="Picture 2" descr="http://sebastianraschka.com/images/blog/2014/naive_bayes_1/gram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315" y="2800818"/>
            <a:ext cx="6592955" cy="231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931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Multinomial Naive Bayes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96433" y="1946422"/>
            <a:ext cx="10058400" cy="25352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Term Frequency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The term frequency is typically defined as the number of times a given term 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(i.e., word or token) appears in a document 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(this approach is sometimes also called 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raw frequency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). In practice, the term frequency is often normalized by dividing the raw term frequency by the document length.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343" y="3481015"/>
            <a:ext cx="6699564" cy="20013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6433" y="5542720"/>
            <a:ext cx="10186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111111"/>
                </a:solidFill>
                <a:latin typeface="Helvetica" pitchFamily="34" charset="0"/>
              </a:rPr>
              <a:t>The term frequencies can then be used to compute the maximum-likelihood estimate based on the training data to estimate the class-conditional probabilities in the multinomial model: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446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3" y="1760220"/>
            <a:ext cx="11471006" cy="41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71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33" y="287339"/>
            <a:ext cx="8947878" cy="274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24" y="3465829"/>
            <a:ext cx="2235690" cy="1600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710" y="2947270"/>
            <a:ext cx="6300581" cy="29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6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Bayes’ Theorem: Basics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59690" y="1609859"/>
            <a:ext cx="11127346" cy="2311646"/>
          </a:xfrm>
        </p:spPr>
        <p:txBody>
          <a:bodyPr/>
          <a:lstStyle/>
          <a:p>
            <a:pPr eaLnBrk="1" hangingPunct="1"/>
            <a:r>
              <a:rPr lang="en-US" dirty="0"/>
              <a:t>Total probability Theorem: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Bayes’ Theorem:</a:t>
            </a:r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Let </a:t>
            </a:r>
            <a:r>
              <a:rPr lang="en-US" b="1" dirty="0"/>
              <a:t>X</a:t>
            </a:r>
            <a:r>
              <a:rPr lang="en-US" dirty="0"/>
              <a:t> be a data sample (“</a:t>
            </a:r>
            <a:r>
              <a:rPr lang="en-US" i="1" dirty="0"/>
              <a:t>evidence</a:t>
            </a:r>
            <a:r>
              <a:rPr lang="en-US" dirty="0"/>
              <a:t>”): class label is unknown</a:t>
            </a:r>
          </a:p>
          <a:p>
            <a:pPr lvl="1" eaLnBrk="1" hangingPunct="1"/>
            <a:r>
              <a:rPr lang="en-US" dirty="0"/>
              <a:t>Let H be a </a:t>
            </a:r>
            <a:r>
              <a:rPr lang="en-US" i="1" dirty="0"/>
              <a:t>hypothesis</a:t>
            </a:r>
            <a:r>
              <a:rPr lang="en-US" dirty="0"/>
              <a:t> that X belongs to class C </a:t>
            </a:r>
          </a:p>
          <a:p>
            <a:pPr lvl="1" eaLnBrk="1" hangingPunct="1"/>
            <a:r>
              <a:rPr lang="en-US" dirty="0"/>
              <a:t>Classification is to determine P(H|</a:t>
            </a:r>
            <a:r>
              <a:rPr lang="en-US" b="1" dirty="0"/>
              <a:t>X</a:t>
            </a:r>
            <a:r>
              <a:rPr lang="en-US" dirty="0"/>
              <a:t>), (i.e., </a:t>
            </a:r>
            <a:r>
              <a:rPr lang="en-US" i="1" dirty="0"/>
              <a:t>posteriori probability): </a:t>
            </a:r>
            <a:r>
              <a:rPr lang="en-US" dirty="0"/>
              <a:t> the probability that the hypothesis holds given the observed data sample </a:t>
            </a:r>
            <a:r>
              <a:rPr lang="en-US" b="1" dirty="0"/>
              <a:t>X</a:t>
            </a:r>
          </a:p>
          <a:p>
            <a:pPr lvl="1" eaLnBrk="1" hangingPunct="1"/>
            <a:r>
              <a:rPr lang="en-US" dirty="0"/>
              <a:t>P(H) (</a:t>
            </a:r>
            <a:r>
              <a:rPr lang="en-US" i="1" dirty="0"/>
              <a:t>prior probability</a:t>
            </a:r>
            <a:r>
              <a:rPr lang="en-US" dirty="0"/>
              <a:t>): the initial probability</a:t>
            </a:r>
          </a:p>
          <a:p>
            <a:pPr lvl="2" eaLnBrk="1" hangingPunct="1"/>
            <a:r>
              <a:rPr lang="en-US" sz="1800" dirty="0"/>
              <a:t>E.g.,</a:t>
            </a:r>
            <a:r>
              <a:rPr lang="en-US" sz="1800" b="1" dirty="0"/>
              <a:t> X</a:t>
            </a:r>
            <a:r>
              <a:rPr lang="en-US" sz="1800" dirty="0"/>
              <a:t> will buy computer, regardless of age, income, …</a:t>
            </a:r>
          </a:p>
          <a:p>
            <a:pPr lvl="1" eaLnBrk="1" hangingPunct="1"/>
            <a:r>
              <a:rPr lang="en-US" dirty="0"/>
              <a:t>P(</a:t>
            </a:r>
            <a:r>
              <a:rPr lang="en-US" b="1" dirty="0"/>
              <a:t>X</a:t>
            </a:r>
            <a:r>
              <a:rPr lang="en-US" dirty="0"/>
              <a:t>): probability that sample data is observed</a:t>
            </a:r>
          </a:p>
          <a:p>
            <a:pPr lvl="1" eaLnBrk="1" hangingPunct="1"/>
            <a:r>
              <a:rPr lang="en-US" dirty="0"/>
              <a:t>P(</a:t>
            </a:r>
            <a:r>
              <a:rPr lang="en-US" b="1" dirty="0"/>
              <a:t>X</a:t>
            </a:r>
            <a:r>
              <a:rPr lang="en-US" dirty="0"/>
              <a:t>|H) (likelihood): the probability of observing the sample </a:t>
            </a:r>
            <a:r>
              <a:rPr lang="en-US" b="1" dirty="0"/>
              <a:t>X</a:t>
            </a:r>
            <a:r>
              <a:rPr lang="en-US" dirty="0"/>
              <a:t>, given that the hypothesis holds</a:t>
            </a:r>
          </a:p>
          <a:p>
            <a:pPr lvl="2" eaLnBrk="1" hangingPunct="1"/>
            <a:r>
              <a:rPr lang="en-US" sz="1800" dirty="0"/>
              <a:t>E.g.,</a:t>
            </a:r>
            <a:r>
              <a:rPr lang="en-US" sz="1800" b="1" dirty="0"/>
              <a:t> </a:t>
            </a:r>
            <a:r>
              <a:rPr lang="en-US" sz="1800" dirty="0"/>
              <a:t>Given that</a:t>
            </a:r>
            <a:r>
              <a:rPr lang="en-US" sz="1800" b="1" dirty="0"/>
              <a:t> X</a:t>
            </a:r>
            <a:r>
              <a:rPr lang="en-US" sz="1800" dirty="0"/>
              <a:t> will buy computer, the prob. that X is 31..40, medium income</a:t>
            </a:r>
          </a:p>
          <a:p>
            <a:pPr lvl="2" eaLnBrk="1" hangingPunct="1"/>
            <a:endParaRPr lang="en-US" sz="1800" dirty="0"/>
          </a:p>
        </p:txBody>
      </p:sp>
      <p:graphicFrame>
        <p:nvGraphicFramePr>
          <p:cNvPr id="9011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347473"/>
              </p:ext>
            </p:extLst>
          </p:nvPr>
        </p:nvGraphicFramePr>
        <p:xfrm>
          <a:off x="2889161" y="1981200"/>
          <a:ext cx="2165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4" imgW="2476500" imgH="685800" progId="Equation.3">
                  <p:embed/>
                </p:oleObj>
              </mc:Choice>
              <mc:Fallback>
                <p:oleObj name="Equation" r:id="rId4" imgW="24765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161" y="1981200"/>
                        <a:ext cx="21653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37896"/>
              </p:ext>
            </p:extLst>
          </p:nvPr>
        </p:nvGraphicFramePr>
        <p:xfrm>
          <a:off x="2889161" y="2671516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6" imgW="4813300" imgH="558800" progId="Equation.3">
                  <p:embed/>
                </p:oleObj>
              </mc:Choice>
              <mc:Fallback>
                <p:oleObj name="Equation" r:id="rId6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161" y="2671516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6FBBF82-4EA4-2A4F-9C2D-093F1BF1BD6E}"/>
              </a:ext>
            </a:extLst>
          </p:cNvPr>
          <p:cNvSpPr txBox="1"/>
          <p:nvPr/>
        </p:nvSpPr>
        <p:spPr>
          <a:xfrm>
            <a:off x="2889161" y="1072055"/>
            <a:ext cx="877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posterior probability, in Bayesian statistics, is the revised or updated probability of an event occurring after taking into consideration new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5877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56" y="2149055"/>
            <a:ext cx="7286455" cy="34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67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</a:t>
            </a:r>
            <a:r>
              <a:rPr lang="en-IN" dirty="0" err="1"/>
              <a:t>variate</a:t>
            </a:r>
            <a:r>
              <a:rPr lang="en-IN" dirty="0"/>
              <a:t> Bernoulli Naive Bayes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6433" y="2358907"/>
            <a:ext cx="988924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The 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Multi-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variate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 Bernoulli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model is based on binary data: Every token in the feature vector of a document is associated with the value 1 or 0. The feature vector has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dimensions where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athJax_Math-italic"/>
              </a:rPr>
              <a:t>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itchFamily="34" charset="0"/>
              </a:rPr>
              <a:t> is the number of words in the whole vocabulary (the value 1 means that the word occurs in the particular document, and 0 means that the word does not occur in this document. The Bernoulli trials can be written as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061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5" y="582930"/>
            <a:ext cx="11659828" cy="47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96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33" y="862817"/>
            <a:ext cx="11532266" cy="48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5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33" y="287340"/>
            <a:ext cx="10058400" cy="77075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33" y="1846264"/>
            <a:ext cx="4674624" cy="2464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633" y="1827349"/>
            <a:ext cx="4369758" cy="213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991" y="4529417"/>
            <a:ext cx="2992349" cy="12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41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740" y="102870"/>
            <a:ext cx="8162552" cy="59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71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580" y="0"/>
            <a:ext cx="8767710" cy="3363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09" y="3082299"/>
            <a:ext cx="8736681" cy="304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57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400" y="-22860"/>
            <a:ext cx="8294090" cy="34172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3285007"/>
            <a:ext cx="7370529" cy="360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68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Naïve Bayes Classifier: Comments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>
          <a:xfrm>
            <a:off x="1146220" y="1902676"/>
            <a:ext cx="10363200" cy="4739425"/>
          </a:xfrm>
        </p:spPr>
        <p:txBody>
          <a:bodyPr/>
          <a:lstStyle/>
          <a:p>
            <a:pPr eaLnBrk="1" hangingPunct="1"/>
            <a:r>
              <a:rPr lang="en-US" sz="2400" dirty="0"/>
              <a:t>Advantages </a:t>
            </a:r>
          </a:p>
          <a:p>
            <a:pPr lvl="1" eaLnBrk="1" hangingPunct="1"/>
            <a:r>
              <a:rPr lang="en-US" sz="2400" dirty="0"/>
              <a:t>Easy to implement </a:t>
            </a:r>
          </a:p>
          <a:p>
            <a:pPr lvl="1" eaLnBrk="1" hangingPunct="1"/>
            <a:r>
              <a:rPr lang="en-US" sz="2400" dirty="0"/>
              <a:t>Good results obtained in most of the cases</a:t>
            </a:r>
          </a:p>
          <a:p>
            <a:pPr eaLnBrk="1" hangingPunct="1"/>
            <a:r>
              <a:rPr lang="en-US" sz="2400" dirty="0"/>
              <a:t>Disadvantages</a:t>
            </a:r>
          </a:p>
          <a:p>
            <a:pPr lvl="1" eaLnBrk="1" hangingPunct="1"/>
            <a:r>
              <a:rPr lang="en-US" sz="2400" dirty="0"/>
              <a:t>Assumption: class conditional independence, therefore loss of accuracy</a:t>
            </a:r>
          </a:p>
          <a:p>
            <a:pPr lvl="1" eaLnBrk="1" hangingPunct="1"/>
            <a:r>
              <a:rPr lang="en-US" sz="2400" dirty="0"/>
              <a:t>Practically, dependencies exist among variables </a:t>
            </a:r>
          </a:p>
          <a:p>
            <a:pPr lvl="2" eaLnBrk="1" hangingPunct="1"/>
            <a:r>
              <a:rPr lang="en-US" dirty="0"/>
              <a:t>E.g.,  hospitals: patients: Profile: age, family history, etc.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sz="2400" dirty="0"/>
              <a:t>Symptoms: fever, cough etc., Disease: lung cancer, diabetes, etc. </a:t>
            </a:r>
          </a:p>
          <a:p>
            <a:pPr lvl="2" eaLnBrk="1" hangingPunct="1"/>
            <a:r>
              <a:rPr lang="en-US" dirty="0"/>
              <a:t>Dependencies among these cannot be modeled by Naïve Bayes Classifier</a:t>
            </a:r>
          </a:p>
          <a:p>
            <a:pPr eaLnBrk="1" hangingPunct="1"/>
            <a:r>
              <a:rPr lang="en-US" sz="2400" dirty="0"/>
              <a:t>How to deal with these dependencies? Bayesian Belief Networks (Chapter 9)</a:t>
            </a:r>
          </a:p>
        </p:txBody>
      </p:sp>
    </p:spTree>
    <p:extLst>
      <p:ext uri="{BB962C8B-B14F-4D97-AF65-F5344CB8AC3E}">
        <p14:creationId xmlns:p14="http://schemas.microsoft.com/office/powerpoint/2010/main" val="248128688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Prediction Based on Bayes’ Theorem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641474" y="1867437"/>
            <a:ext cx="9601781" cy="4095482"/>
          </a:xfrm>
        </p:spPr>
        <p:txBody>
          <a:bodyPr rtlCol="0">
            <a:normAutofit fontScale="77500" lnSpcReduction="20000"/>
          </a:bodyPr>
          <a:lstStyle/>
          <a:p>
            <a:pPr marL="91440" indent="-91440" eaLnBrk="1" fontAlgn="auto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 training data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posteriori probability of a hypothesis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P(H|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follows the Bayes’ theorem</a:t>
            </a:r>
          </a:p>
          <a:p>
            <a:pPr marL="91440" indent="-91440" eaLnBrk="1" fontAlgn="auto" hangingPunct="1">
              <a:lnSpc>
                <a:spcPct val="120000"/>
              </a:lnSpc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</a:p>
          <a:p>
            <a:pPr marL="91440" indent="-91440" eaLnBrk="1" fontAlgn="auto" hangingPunct="1">
              <a:lnSpc>
                <a:spcPct val="120000"/>
              </a:lnSpc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Informally, this can be viewed as </a:t>
            </a:r>
          </a:p>
          <a:p>
            <a:pPr marL="384048" lvl="1" indent="-182880" eaLnBrk="1" fontAlgn="auto" hangingPunct="1">
              <a:lnSpc>
                <a:spcPct val="120000"/>
              </a:lnSpc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posteriori = likelihood x prior/evidence</a:t>
            </a:r>
          </a:p>
          <a:p>
            <a:pPr marL="91440" indent="-91440" eaLnBrk="1" fontAlgn="auto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belongs to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iff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probability P(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is the highest among all the P(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|X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for all the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</a:t>
            </a:r>
          </a:p>
          <a:p>
            <a:pPr marL="91440" indent="-91440" eaLnBrk="1" fontAlgn="auto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difficulty:  It requires initial knowledge of many probabilities, involving significant computational cost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608691"/>
              </p:ext>
            </p:extLst>
          </p:nvPr>
        </p:nvGraphicFramePr>
        <p:xfrm>
          <a:off x="2649826" y="2605826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826" y="2605826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60539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8" y="212725"/>
            <a:ext cx="96012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Is to Derive the Maximum Posteriori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3076" y="1815922"/>
            <a:ext cx="9675633" cy="4393842"/>
          </a:xfrm>
        </p:spPr>
        <p:txBody>
          <a:bodyPr rtlCol="0">
            <a:normAutofit fontScale="92500" lnSpcReduction="10000"/>
          </a:bodyPr>
          <a:lstStyle/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 D be a training set of tuples and their associated class labels, and each tuple is represented by an n-D attribute vector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(x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x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…,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Suppose there are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 C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…, C</a:t>
            </a:r>
            <a:r>
              <a:rPr lang="en-US" sz="2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is to derive the maximum posteriori, i.e., the maximal P(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can be derived from Bayes’ theorem</a:t>
            </a:r>
          </a:p>
          <a:p>
            <a:pPr marL="91440" indent="-91440" eaLnBrk="1" fontAlgn="auto" hangingPunct="1"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 P(X) is constant for all classes, only                                        </a:t>
            </a:r>
          </a:p>
          <a:p>
            <a:pPr marL="91440" indent="-91440" eaLnBrk="1" fontAlgn="auto" hangingPunct="1"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needs to be maximized</a:t>
            </a:r>
          </a:p>
        </p:txBody>
      </p:sp>
      <p:graphicFrame>
        <p:nvGraphicFramePr>
          <p:cNvPr id="94212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06773480"/>
              </p:ext>
            </p:extLst>
          </p:nvPr>
        </p:nvGraphicFramePr>
        <p:xfrm>
          <a:off x="5567966" y="3996622"/>
          <a:ext cx="274161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4" imgW="2501640" imgH="647640" progId="Equation.3">
                  <p:embed/>
                </p:oleObj>
              </mc:Choice>
              <mc:Fallback>
                <p:oleObj name="Equation" r:id="rId4" imgW="2501640" imgH="6476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966" y="3996622"/>
                        <a:ext cx="274161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13618291"/>
              </p:ext>
            </p:extLst>
          </p:nvPr>
        </p:nvGraphicFramePr>
        <p:xfrm>
          <a:off x="5567966" y="5364655"/>
          <a:ext cx="2895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966" y="5364655"/>
                        <a:ext cx="28956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78437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402638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Naïve Bayes Classifier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821" y="1752600"/>
            <a:ext cx="11552348" cy="4648200"/>
          </a:xfrm>
        </p:spPr>
        <p:txBody>
          <a:bodyPr/>
          <a:lstStyle/>
          <a:p>
            <a:pPr eaLnBrk="1" hangingPunct="1"/>
            <a:r>
              <a:rPr lang="en-US" sz="2400" dirty="0"/>
              <a:t>A simplified assumption: attributes are conditionally independent (i.e., no dependence relation between attributes):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This greatly reduces the computation cost: Only counts the class distribution</a:t>
            </a:r>
          </a:p>
          <a:p>
            <a:pPr eaLnBrk="1" hangingPunct="1"/>
            <a:r>
              <a:rPr lang="en-US" sz="2400" dirty="0"/>
              <a:t>If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is categorical, P(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 err="1"/>
              <a:t>|C</a:t>
            </a:r>
            <a:r>
              <a:rPr lang="en-US" sz="2400" baseline="-25000" dirty="0" err="1"/>
              <a:t>i</a:t>
            </a:r>
            <a:r>
              <a:rPr lang="en-US" sz="2400" dirty="0"/>
              <a:t>) is the # of tuples in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/>
              <a:t> having value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 for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divided by |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, D</a:t>
            </a:r>
            <a:r>
              <a:rPr lang="en-US" sz="2400" dirty="0"/>
              <a:t>| (# of tuples of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/>
              <a:t> in D)</a:t>
            </a:r>
          </a:p>
          <a:p>
            <a:pPr eaLnBrk="1" hangingPunct="1"/>
            <a:r>
              <a:rPr lang="en-US" sz="2400" dirty="0"/>
              <a:t>If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is </a:t>
            </a:r>
            <a:r>
              <a:rPr lang="en-US" sz="2400" dirty="0" err="1"/>
              <a:t>continous</a:t>
            </a:r>
            <a:r>
              <a:rPr lang="en-US" sz="2400" dirty="0"/>
              <a:t>-valued, P(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 err="1"/>
              <a:t>|C</a:t>
            </a:r>
            <a:r>
              <a:rPr lang="en-US" sz="2400" baseline="-25000" dirty="0" err="1"/>
              <a:t>i</a:t>
            </a:r>
            <a:r>
              <a:rPr lang="en-US" sz="2400" dirty="0"/>
              <a:t>) is usually computed based on Gaussian distribution with a mean </a:t>
            </a:r>
            <a:r>
              <a:rPr lang="el-GR" sz="2400" dirty="0"/>
              <a:t>μ</a:t>
            </a:r>
            <a:r>
              <a:rPr lang="en-US" sz="2400" dirty="0"/>
              <a:t> and standard deviation </a:t>
            </a:r>
            <a:r>
              <a:rPr lang="el-GR" sz="2400" dirty="0"/>
              <a:t>σ</a:t>
            </a:r>
          </a:p>
          <a:p>
            <a:pPr eaLnBrk="1" hangingPunct="1"/>
            <a:endParaRPr 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dirty="0"/>
              <a:t>and P(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 err="1"/>
              <a:t>|C</a:t>
            </a:r>
            <a:r>
              <a:rPr lang="en-US" sz="2400" baseline="-25000" dirty="0" err="1"/>
              <a:t>i</a:t>
            </a:r>
            <a:r>
              <a:rPr lang="en-US" sz="2400" dirty="0"/>
              <a:t>) is </a:t>
            </a:r>
          </a:p>
          <a:p>
            <a:pPr eaLnBrk="1" hangingPunct="1"/>
            <a:endParaRPr lang="en-US" sz="2400" dirty="0"/>
          </a:p>
        </p:txBody>
      </p:sp>
      <p:graphicFrame>
        <p:nvGraphicFramePr>
          <p:cNvPr id="96260" name="Object 1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2846538"/>
              </p:ext>
            </p:extLst>
          </p:nvPr>
        </p:nvGraphicFramePr>
        <p:xfrm>
          <a:off x="3785316" y="2266950"/>
          <a:ext cx="61722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4" imgW="4089240" imgH="507960" progId="Equation.3">
                  <p:embed/>
                </p:oleObj>
              </mc:Choice>
              <mc:Fallback>
                <p:oleObj name="Equation" r:id="rId4" imgW="4089240" imgH="50796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316" y="2266950"/>
                        <a:ext cx="61722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12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84856486"/>
              </p:ext>
            </p:extLst>
          </p:nvPr>
        </p:nvGraphicFramePr>
        <p:xfrm>
          <a:off x="5715491" y="4813500"/>
          <a:ext cx="2889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491" y="4813500"/>
                        <a:ext cx="28892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959041"/>
              </p:ext>
            </p:extLst>
          </p:nvPr>
        </p:nvGraphicFramePr>
        <p:xfrm>
          <a:off x="3314700" y="5764805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764805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05066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Naïve Bayes Classifier: Training Dataset</a:t>
            </a:r>
          </a:p>
        </p:txBody>
      </p:sp>
      <p:graphicFrame>
        <p:nvGraphicFramePr>
          <p:cNvPr id="98309" name="Object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032548"/>
              </p:ext>
            </p:extLst>
          </p:nvPr>
        </p:nvGraphicFramePr>
        <p:xfrm>
          <a:off x="6364533" y="1923536"/>
          <a:ext cx="3902075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Worksheet" r:id="rId4" imgW="4324438" imgH="4457652" progId="Excel.Sheet.8">
                  <p:embed/>
                </p:oleObj>
              </mc:Choice>
              <mc:Fallback>
                <p:oleObj name="Worksheet" r:id="rId4" imgW="4324438" imgH="445765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533" y="1923536"/>
                        <a:ext cx="3902075" cy="402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346325" y="6459539"/>
            <a:ext cx="1854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6143430-963A-4F7B-B60B-99ECBBFA0C6D}" type="slidenum">
              <a:rPr lang="en-US" sz="900">
                <a:solidFill>
                  <a:srgbClr val="000000"/>
                </a:solidFill>
                <a:latin typeface="Tahoma" panose="020B0604030504040204" pitchFamily="34" charset="0"/>
              </a:rPr>
              <a:pPr algn="l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sz="9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676400" y="1828800"/>
            <a:ext cx="34290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mbria" panose="02040503050406030204" pitchFamily="18" charset="0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Class: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C1:buys_computer = ‘yes’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C2:buys_computer = ‘no’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24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Data to be classified: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X = (age &lt;=30,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Income = medium,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Student = yes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</a:rPr>
              <a:t>Credit_rating = Fair)</a:t>
            </a:r>
          </a:p>
        </p:txBody>
      </p:sp>
    </p:spTree>
    <p:extLst>
      <p:ext uri="{BB962C8B-B14F-4D97-AF65-F5344CB8AC3E}">
        <p14:creationId xmlns:p14="http://schemas.microsoft.com/office/powerpoint/2010/main" val="36282392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0678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Naïve Bayes Classifier: An Example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xfrm>
            <a:off x="1306132" y="1983346"/>
            <a:ext cx="9503535" cy="4108362"/>
          </a:xfrm>
        </p:spPr>
        <p:txBody>
          <a:bodyPr/>
          <a:lstStyle/>
          <a:p>
            <a:pPr eaLnBrk="1" hangingPunct="1"/>
            <a:r>
              <a:rPr lang="en-US" dirty="0"/>
              <a:t>P(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):    P(</a:t>
            </a:r>
            <a:r>
              <a:rPr lang="en-US" dirty="0" err="1"/>
              <a:t>buys_computer</a:t>
            </a:r>
            <a:r>
              <a:rPr lang="en-US" dirty="0"/>
              <a:t> = “yes”)  = 9/14 = 0.643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                   P(</a:t>
            </a:r>
            <a:r>
              <a:rPr lang="en-US" dirty="0" err="1"/>
              <a:t>buys_computer</a:t>
            </a:r>
            <a:r>
              <a:rPr lang="en-US" dirty="0"/>
              <a:t> = “no”) = 5/14= 0.357</a:t>
            </a:r>
          </a:p>
          <a:p>
            <a:pPr eaLnBrk="1" hangingPunct="1"/>
            <a:r>
              <a:rPr lang="en-US" dirty="0"/>
              <a:t>Compute P(</a:t>
            </a:r>
            <a:r>
              <a:rPr lang="en-US" dirty="0" err="1"/>
              <a:t>X|C</a:t>
            </a:r>
            <a:r>
              <a:rPr lang="en-US" baseline="-25000" dirty="0" err="1"/>
              <a:t>i</a:t>
            </a:r>
            <a:r>
              <a:rPr lang="en-US" dirty="0"/>
              <a:t>) for each class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P(age = “&lt;=30” | </a:t>
            </a:r>
            <a:r>
              <a:rPr lang="en-US" sz="2000" dirty="0" err="1"/>
              <a:t>buys_computer</a:t>
            </a:r>
            <a:r>
              <a:rPr lang="en-US" sz="2000" dirty="0"/>
              <a:t> = “yes”)  = 2/9 = 0.222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P(age = “&lt;= 30” | </a:t>
            </a:r>
            <a:r>
              <a:rPr lang="en-US" sz="2000" dirty="0" err="1"/>
              <a:t>buys_computer</a:t>
            </a:r>
            <a:r>
              <a:rPr lang="en-US" sz="2000" dirty="0"/>
              <a:t> = “no”) = 3/5 = 0.6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P(income = “medium” | </a:t>
            </a:r>
            <a:r>
              <a:rPr lang="en-US" sz="2000" dirty="0" err="1"/>
              <a:t>buys_computer</a:t>
            </a:r>
            <a:r>
              <a:rPr lang="en-US" sz="2000" dirty="0"/>
              <a:t> = “yes”) = 4/9 = 0.444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P(income = “medium” | </a:t>
            </a:r>
            <a:r>
              <a:rPr lang="en-US" sz="2000" dirty="0" err="1"/>
              <a:t>buys_computer</a:t>
            </a:r>
            <a:r>
              <a:rPr lang="en-US" sz="2000" dirty="0"/>
              <a:t> = “no”) = 2/5 = 0.4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P(student = “yes” | </a:t>
            </a:r>
            <a:r>
              <a:rPr lang="en-US" sz="2000" dirty="0" err="1"/>
              <a:t>buys_computer</a:t>
            </a:r>
            <a:r>
              <a:rPr lang="en-US" sz="2000" dirty="0"/>
              <a:t> = “yes) = 6/9 = 0.667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P(student = “yes” | </a:t>
            </a:r>
            <a:r>
              <a:rPr lang="en-US" sz="2000" dirty="0" err="1"/>
              <a:t>buys_computer</a:t>
            </a:r>
            <a:r>
              <a:rPr lang="en-US" sz="2000" dirty="0"/>
              <a:t> = “no”) = 1/5 = 0.2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P(</a:t>
            </a:r>
            <a:r>
              <a:rPr lang="en-US" sz="2000" dirty="0" err="1"/>
              <a:t>credit_rating</a:t>
            </a:r>
            <a:r>
              <a:rPr lang="en-US" sz="2000" dirty="0"/>
              <a:t> = “fair” | </a:t>
            </a:r>
            <a:r>
              <a:rPr lang="en-US" sz="2000" dirty="0" err="1"/>
              <a:t>buys_computer</a:t>
            </a:r>
            <a:r>
              <a:rPr lang="en-US" sz="2000" dirty="0"/>
              <a:t> = “yes”) = 6/9 = 0.667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P(</a:t>
            </a:r>
            <a:r>
              <a:rPr lang="en-US" sz="2000" dirty="0" err="1"/>
              <a:t>credit_rating</a:t>
            </a:r>
            <a:r>
              <a:rPr lang="en-US" sz="2000" dirty="0"/>
              <a:t> = “fair” | </a:t>
            </a:r>
            <a:r>
              <a:rPr lang="en-US" sz="2000" dirty="0" err="1"/>
              <a:t>buys_computer</a:t>
            </a:r>
            <a:r>
              <a:rPr lang="en-US" sz="2000" dirty="0"/>
              <a:t> = “no”) = 2/5 = 0.4</a:t>
            </a:r>
          </a:p>
          <a:p>
            <a:pPr eaLnBrk="1" hangingPunct="1"/>
            <a:r>
              <a:rPr lang="en-US" sz="1800" b="1" dirty="0"/>
              <a:t>	</a:t>
            </a:r>
          </a:p>
        </p:txBody>
      </p:sp>
      <p:graphicFrame>
        <p:nvGraphicFramePr>
          <p:cNvPr id="100357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554729"/>
              </p:ext>
            </p:extLst>
          </p:nvPr>
        </p:nvGraphicFramePr>
        <p:xfrm>
          <a:off x="9408319" y="1341549"/>
          <a:ext cx="20621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Worksheet" r:id="rId4" imgW="4324438" imgH="4457652" progId="Excel.Sheet.8">
                  <p:embed/>
                </p:oleObj>
              </mc:Choice>
              <mc:Fallback>
                <p:oleObj name="Worksheet" r:id="rId4" imgW="4324438" imgH="445765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8319" y="1341549"/>
                        <a:ext cx="206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21201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 dirty="0"/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1096433" y="2129599"/>
            <a:ext cx="10058400" cy="4022725"/>
          </a:xfrm>
        </p:spPr>
        <p:txBody>
          <a:bodyPr/>
          <a:lstStyle/>
          <a:p>
            <a:pPr eaLnBrk="1" hangingPunct="1"/>
            <a:r>
              <a:rPr lang="en-US" b="1" dirty="0"/>
              <a:t>X = (age &lt;= 30 , income = medium, student = yes, </a:t>
            </a:r>
            <a:r>
              <a:rPr lang="en-US" b="1" dirty="0" err="1"/>
              <a:t>credit_rating</a:t>
            </a:r>
            <a:r>
              <a:rPr lang="en-US" b="1" dirty="0"/>
              <a:t> = fair)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b="1" dirty="0"/>
              <a:t>P(</a:t>
            </a:r>
            <a:r>
              <a:rPr lang="en-US" b="1" dirty="0" err="1"/>
              <a:t>X|C</a:t>
            </a:r>
            <a:r>
              <a:rPr lang="en-US" b="1" baseline="-25000" dirty="0" err="1"/>
              <a:t>i</a:t>
            </a:r>
            <a:r>
              <a:rPr lang="en-US" b="1" dirty="0"/>
              <a:t>) :</a:t>
            </a:r>
            <a:r>
              <a:rPr lang="en-US" dirty="0"/>
              <a:t> P(</a:t>
            </a:r>
            <a:r>
              <a:rPr lang="en-US" dirty="0" err="1"/>
              <a:t>X|buys_computer</a:t>
            </a:r>
            <a:r>
              <a:rPr lang="en-US" dirty="0"/>
              <a:t> = “yes”) = 0.222 x 0.444 x 0.667 x 0.667 = 0.044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                P(</a:t>
            </a:r>
            <a:r>
              <a:rPr lang="en-US" dirty="0" err="1"/>
              <a:t>X|buys_computer</a:t>
            </a:r>
            <a:r>
              <a:rPr lang="en-US" dirty="0"/>
              <a:t> = “no”) = 0.6 x 0.4 x 0.2 x 0.4 = 0.019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/>
              <a:t>P(</a:t>
            </a:r>
            <a:r>
              <a:rPr lang="en-US" b="1" dirty="0" err="1"/>
              <a:t>X|C</a:t>
            </a:r>
            <a:r>
              <a:rPr lang="en-US" b="1" baseline="-25000" dirty="0" err="1"/>
              <a:t>i</a:t>
            </a:r>
            <a:r>
              <a:rPr lang="en-US" b="1" dirty="0"/>
              <a:t>)*P(</a:t>
            </a:r>
            <a:r>
              <a:rPr lang="en-US" b="1" dirty="0" err="1"/>
              <a:t>C</a:t>
            </a:r>
            <a:r>
              <a:rPr lang="en-US" b="1" baseline="-25000" dirty="0" err="1"/>
              <a:t>i</a:t>
            </a:r>
            <a:r>
              <a:rPr lang="en-US" b="1" dirty="0"/>
              <a:t>) : </a:t>
            </a:r>
            <a:r>
              <a:rPr lang="en-US" dirty="0"/>
              <a:t>P(</a:t>
            </a:r>
            <a:r>
              <a:rPr lang="en-US" dirty="0" err="1"/>
              <a:t>X|buys_computer</a:t>
            </a:r>
            <a:r>
              <a:rPr lang="en-US" dirty="0"/>
              <a:t> = “yes”) * P(</a:t>
            </a:r>
            <a:r>
              <a:rPr lang="en-US" dirty="0" err="1"/>
              <a:t>buys_computer</a:t>
            </a:r>
            <a:r>
              <a:rPr lang="en-US" dirty="0"/>
              <a:t> = “yes”) = 0.028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/>
              <a:t>		             </a:t>
            </a:r>
            <a:r>
              <a:rPr lang="en-US" dirty="0"/>
              <a:t>P(</a:t>
            </a:r>
            <a:r>
              <a:rPr lang="en-US" dirty="0" err="1"/>
              <a:t>X|buys_computer</a:t>
            </a:r>
            <a:r>
              <a:rPr lang="en-US" dirty="0"/>
              <a:t> = “no”) * P(</a:t>
            </a:r>
            <a:r>
              <a:rPr lang="en-US" dirty="0" err="1"/>
              <a:t>buys_computer</a:t>
            </a:r>
            <a:r>
              <a:rPr lang="en-US" dirty="0"/>
              <a:t> = “no”) = 0.007</a:t>
            </a:r>
            <a:endParaRPr 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/>
              <a:t>Therefore,  X belongs to class (“</a:t>
            </a:r>
            <a:r>
              <a:rPr lang="en-US" b="1" dirty="0" err="1"/>
              <a:t>buys_computer</a:t>
            </a:r>
            <a:r>
              <a:rPr lang="en-US" b="1" dirty="0"/>
              <a:t> = yes”)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31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2492</Words>
  <Application>Microsoft Macintosh PowerPoint</Application>
  <PresentationFormat>Widescreen</PresentationFormat>
  <Paragraphs>313</Paragraphs>
  <Slides>38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5" baseType="lpstr">
      <vt:lpstr>Arial</vt:lpstr>
      <vt:lpstr>Bookman Old Style</vt:lpstr>
      <vt:lpstr>Calibri</vt:lpstr>
      <vt:lpstr>Calibri Light</vt:lpstr>
      <vt:lpstr>Cambria</vt:lpstr>
      <vt:lpstr>Helvetica</vt:lpstr>
      <vt:lpstr>MathJax_Main</vt:lpstr>
      <vt:lpstr>MathJax_Main-bold</vt:lpstr>
      <vt:lpstr>MathJax_Math-italic</vt:lpstr>
      <vt:lpstr>Palatino Linotype</vt:lpstr>
      <vt:lpstr>Tahoma</vt:lpstr>
      <vt:lpstr>Times New Roman</vt:lpstr>
      <vt:lpstr>Wingdings</vt:lpstr>
      <vt:lpstr>Office Theme</vt:lpstr>
      <vt:lpstr>Retrospect</vt:lpstr>
      <vt:lpstr>Equation</vt:lpstr>
      <vt:lpstr>Worksheet</vt:lpstr>
      <vt:lpstr>Bayesian Classification</vt:lpstr>
      <vt:lpstr>Bayesian Classification: Why?</vt:lpstr>
      <vt:lpstr>Bayes’ Theorem: Basics</vt:lpstr>
      <vt:lpstr>Prediction Based on Bayes’ Theorem</vt:lpstr>
      <vt:lpstr>Classification Is to Derive the Maximum Posteriori</vt:lpstr>
      <vt:lpstr>Naïve Bayes Classifier </vt:lpstr>
      <vt:lpstr>Naïve Bayes Classifier: Training Dataset</vt:lpstr>
      <vt:lpstr>Naïve Bayes Classifier: An Example</vt:lpstr>
      <vt:lpstr>PowerPoint Presentation</vt:lpstr>
      <vt:lpstr>Avoiding the Zero-Probability Problem</vt:lpstr>
      <vt:lpstr>PowerPoint Presentation</vt:lpstr>
      <vt:lpstr>Example </vt:lpstr>
      <vt:lpstr>PowerPoint Presentation</vt:lpstr>
      <vt:lpstr>PowerPoint Presentation</vt:lpstr>
      <vt:lpstr>PowerPoint Presentation</vt:lpstr>
      <vt:lpstr>PowerPoint Presentation</vt:lpstr>
      <vt:lpstr>Gaussian Distribution</vt:lpstr>
      <vt:lpstr>PowerPoint Presentation</vt:lpstr>
      <vt:lpstr>Instance to be classified</vt:lpstr>
      <vt:lpstr>PowerPoint Presentation</vt:lpstr>
      <vt:lpstr>Text Classification</vt:lpstr>
      <vt:lpstr>PowerPoint Presentation</vt:lpstr>
      <vt:lpstr>PowerPoint Presentation</vt:lpstr>
      <vt:lpstr>Tokenization</vt:lpstr>
      <vt:lpstr>Stemming and Lemmatization </vt:lpstr>
      <vt:lpstr>N-grams</vt:lpstr>
      <vt:lpstr>Multinomial Naive Bayes</vt:lpstr>
      <vt:lpstr>PowerPoint Presentation</vt:lpstr>
      <vt:lpstr>PowerPoint Presentation</vt:lpstr>
      <vt:lpstr>PowerPoint Presentation</vt:lpstr>
      <vt:lpstr>Multi-variate Bernoulli Naive Bayes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 Classifier: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Classification</dc:title>
  <dc:creator>CSE10</dc:creator>
  <cp:lastModifiedBy>shahaayush349@outlook.com</cp:lastModifiedBy>
  <cp:revision>45</cp:revision>
  <dcterms:created xsi:type="dcterms:W3CDTF">2018-02-28T09:00:19Z</dcterms:created>
  <dcterms:modified xsi:type="dcterms:W3CDTF">2022-02-13T10:29:36Z</dcterms:modified>
</cp:coreProperties>
</file>