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3" r:id="rId16"/>
    <p:sldId id="276" r:id="rId17"/>
    <p:sldId id="316" r:id="rId18"/>
    <p:sldId id="288" r:id="rId19"/>
    <p:sldId id="290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>
        <p:scale>
          <a:sx n="101" d="100"/>
          <a:sy n="101" d="100"/>
        </p:scale>
        <p:origin x="-2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5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DC89-09BF-4092-B4F8-5C160AF9417D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0F79-F068-436D-948B-CBB68F8E2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4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CC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latin typeface="Garamond" panose="02020404030301010803" pitchFamily="18" charset="0"/>
              </a:rPr>
              <a:t>Solution:</a:t>
            </a:r>
          </a:p>
          <a:p>
            <a:r>
              <a:rPr lang="en-IN" dirty="0">
                <a:latin typeface="Garamond" panose="02020404030301010803" pitchFamily="18" charset="0"/>
              </a:rPr>
              <a:t>a) d(</a:t>
            </a:r>
            <a:r>
              <a:rPr lang="en-IN" dirty="0" err="1">
                <a:latin typeface="Garamond" panose="02020404030301010803" pitchFamily="18" charset="0"/>
              </a:rPr>
              <a:t>a,b</a:t>
            </a:r>
            <a:r>
              <a:rPr lang="en-IN" dirty="0">
                <a:latin typeface="Garamond" panose="02020404030301010803" pitchFamily="18" charset="0"/>
              </a:rPr>
              <a:t>) denotes the Euclidean distance between a and b. It is obtained directly from the distance matrix or calculated as follows: d(</a:t>
            </a:r>
            <a:r>
              <a:rPr lang="en-IN" dirty="0" err="1">
                <a:latin typeface="Garamond" panose="02020404030301010803" pitchFamily="18" charset="0"/>
              </a:rPr>
              <a:t>a,b</a:t>
            </a:r>
            <a:r>
              <a:rPr lang="en-IN" dirty="0">
                <a:latin typeface="Garamond" panose="02020404030301010803" pitchFamily="18" charset="0"/>
              </a:rPr>
              <a:t>)=sqrt((x</a:t>
            </a:r>
            <a:r>
              <a:rPr lang="en-IN" baseline="-25000" dirty="0">
                <a:latin typeface="Garamond" panose="02020404030301010803" pitchFamily="18" charset="0"/>
              </a:rPr>
              <a:t>b</a:t>
            </a:r>
            <a:r>
              <a:rPr lang="en-IN" dirty="0">
                <a:latin typeface="Garamond" panose="02020404030301010803" pitchFamily="18" charset="0"/>
              </a:rPr>
              <a:t>-x</a:t>
            </a:r>
            <a:r>
              <a:rPr lang="en-IN" baseline="-25000" dirty="0">
                <a:latin typeface="Garamond" panose="02020404030301010803" pitchFamily="18" charset="0"/>
              </a:rPr>
              <a:t>a</a:t>
            </a:r>
            <a:r>
              <a:rPr lang="en-IN" dirty="0">
                <a:latin typeface="Garamond" panose="02020404030301010803" pitchFamily="18" charset="0"/>
              </a:rPr>
              <a:t>)</a:t>
            </a:r>
            <a:r>
              <a:rPr lang="en-IN" baseline="30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+(</a:t>
            </a:r>
            <a:r>
              <a:rPr lang="en-IN" dirty="0" err="1">
                <a:latin typeface="Garamond" panose="02020404030301010803" pitchFamily="18" charset="0"/>
              </a:rPr>
              <a:t>y</a:t>
            </a:r>
            <a:r>
              <a:rPr lang="en-IN" baseline="-25000" dirty="0" err="1">
                <a:latin typeface="Garamond" panose="02020404030301010803" pitchFamily="18" charset="0"/>
              </a:rPr>
              <a:t>b</a:t>
            </a:r>
            <a:r>
              <a:rPr lang="en-IN" dirty="0" err="1">
                <a:latin typeface="Garamond" panose="02020404030301010803" pitchFamily="18" charset="0"/>
              </a:rPr>
              <a:t>-y</a:t>
            </a:r>
            <a:r>
              <a:rPr lang="en-IN" baseline="-25000" dirty="0" err="1">
                <a:latin typeface="Garamond" panose="02020404030301010803" pitchFamily="18" charset="0"/>
              </a:rPr>
              <a:t>a</a:t>
            </a:r>
            <a:r>
              <a:rPr lang="en-IN" dirty="0">
                <a:latin typeface="Garamond" panose="02020404030301010803" pitchFamily="18" charset="0"/>
              </a:rPr>
              <a:t>)</a:t>
            </a:r>
            <a:r>
              <a:rPr lang="en-IN" baseline="30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))</a:t>
            </a:r>
          </a:p>
          <a:p>
            <a:r>
              <a:rPr lang="en-IN" dirty="0">
                <a:latin typeface="Garamond" panose="02020404030301010803" pitchFamily="18" charset="0"/>
              </a:rPr>
              <a:t>seed1=A1=(2,10), seed2=A4=(5,8), seed3=A7=(1,2)</a:t>
            </a:r>
          </a:p>
        </p:txBody>
      </p:sp>
    </p:spTree>
    <p:extLst>
      <p:ext uri="{BB962C8B-B14F-4D97-AF65-F5344CB8AC3E}">
        <p14:creationId xmlns:p14="http://schemas.microsoft.com/office/powerpoint/2010/main" val="18616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aramond" panose="02020404030301010803" pitchFamily="18" charset="0"/>
              </a:rPr>
              <a:t>epoch1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34"/>
            <a:ext cx="2691809" cy="1743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09" y="1899933"/>
            <a:ext cx="2691808" cy="1743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819" y="1899933"/>
            <a:ext cx="2691807" cy="1743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626" y="1768256"/>
            <a:ext cx="2691809" cy="18754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38200" y="4026445"/>
            <a:ext cx="2521688" cy="1743741"/>
            <a:chOff x="838200" y="3143620"/>
            <a:chExt cx="4827058" cy="19943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3143620"/>
              <a:ext cx="3455157" cy="7367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880401"/>
              <a:ext cx="4827058" cy="12576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530009" y="4026445"/>
            <a:ext cx="2691808" cy="1743741"/>
            <a:chOff x="4343016" y="3073312"/>
            <a:chExt cx="4827058" cy="18927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3016" y="3073312"/>
              <a:ext cx="3505968" cy="7113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3016" y="3784687"/>
              <a:ext cx="4827058" cy="118139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909" y="4026444"/>
            <a:ext cx="2817626" cy="1743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626" y="4026444"/>
            <a:ext cx="2691809" cy="17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0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2" y="745859"/>
            <a:ext cx="10258177" cy="215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68" y="2773171"/>
            <a:ext cx="4638782" cy="323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14" y="2905391"/>
            <a:ext cx="4638782" cy="31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0" y="1825625"/>
            <a:ext cx="10219660" cy="35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23" y="1287384"/>
            <a:ext cx="5020340" cy="4889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12" y="1356218"/>
            <a:ext cx="4882117" cy="48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The algorithm is sensitive to </a:t>
            </a:r>
            <a:r>
              <a:rPr lang="en-IN" b="1" dirty="0"/>
              <a:t>outliers – </a:t>
            </a:r>
            <a:r>
              <a:rPr lang="en-IN" dirty="0"/>
              <a:t>as the mean is easily influenced by the extreme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6" y="2147597"/>
            <a:ext cx="7674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Sensitive to initial seeds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76" y="1825625"/>
            <a:ext cx="8370184" cy="42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20" y="206274"/>
            <a:ext cx="10998558" cy="1325563"/>
          </a:xfrm>
        </p:spPr>
        <p:txBody>
          <a:bodyPr/>
          <a:lstStyle/>
          <a:p>
            <a:r>
              <a:rPr lang="en-IN" b="1" dirty="0">
                <a:latin typeface="Garamond" panose="02020404030301010803" pitchFamily="18" charset="0"/>
              </a:rPr>
              <a:t>K-</a:t>
            </a:r>
            <a:r>
              <a:rPr lang="en-IN" b="1" dirty="0" err="1">
                <a:latin typeface="Garamond" panose="02020404030301010803" pitchFamily="18" charset="0"/>
              </a:rPr>
              <a:t>medoids</a:t>
            </a:r>
            <a:r>
              <a:rPr lang="en-IN" b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(</a:t>
            </a:r>
            <a:r>
              <a:rPr lang="en-IN" b="1" dirty="0">
                <a:latin typeface="Garamond" panose="02020404030301010803" pitchFamily="18" charset="0"/>
              </a:rPr>
              <a:t>partitioning around </a:t>
            </a:r>
            <a:r>
              <a:rPr lang="en-IN" b="1" dirty="0" err="1">
                <a:latin typeface="Garamond" panose="02020404030301010803" pitchFamily="18" charset="0"/>
              </a:rPr>
              <a:t>medoids</a:t>
            </a:r>
            <a:r>
              <a:rPr lang="en-IN" b="1" dirty="0">
                <a:latin typeface="Garamond" panose="02020404030301010803" pitchFamily="18" charset="0"/>
              </a:rPr>
              <a:t>(PAM)) Algorithm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280338"/>
          </a:xfrm>
        </p:spPr>
        <p:txBody>
          <a:bodyPr>
            <a:normAutofit/>
          </a:bodyPr>
          <a:lstStyle/>
          <a:p>
            <a:pPr algn="just"/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-</a:t>
            </a:r>
            <a:r>
              <a:rPr lang="en-IN" dirty="0" err="1">
                <a:latin typeface="Garamond" panose="02020404030301010803" pitchFamily="18" charset="0"/>
              </a:rPr>
              <a:t>medoids</a:t>
            </a:r>
            <a:r>
              <a:rPr lang="en-IN" dirty="0">
                <a:latin typeface="Garamond" panose="02020404030301010803" pitchFamily="18" charset="0"/>
              </a:rPr>
              <a:t> uses an actual point in the cluster to represent it. </a:t>
            </a:r>
          </a:p>
          <a:p>
            <a:pPr algn="just"/>
            <a:r>
              <a:rPr lang="en-IN" dirty="0" err="1">
                <a:latin typeface="Garamond" panose="02020404030301010803" pitchFamily="18" charset="0"/>
              </a:rPr>
              <a:t>Medoid</a:t>
            </a:r>
            <a:r>
              <a:rPr lang="en-IN" dirty="0">
                <a:latin typeface="Garamond" panose="02020404030301010803" pitchFamily="18" charset="0"/>
              </a:rPr>
              <a:t> is the most centrally located object of the cluster, with minimum sum of distances to other points. </a:t>
            </a: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Mean is greatly influenced by the outlier and thus cannot represent the correct cluster </a:t>
            </a:r>
            <a:r>
              <a:rPr lang="en-IN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, while </a:t>
            </a:r>
            <a:r>
              <a:rPr lang="en-IN" dirty="0" err="1">
                <a:latin typeface="Garamond" panose="02020404030301010803" pitchFamily="18" charset="0"/>
              </a:rPr>
              <a:t>medoid</a:t>
            </a:r>
            <a:r>
              <a:rPr lang="en-IN" dirty="0">
                <a:latin typeface="Garamond" panose="02020404030301010803" pitchFamily="18" charset="0"/>
              </a:rPr>
              <a:t> is robust to the outlier and correctly represents the cluster </a:t>
            </a:r>
            <a:r>
              <a:rPr lang="en-IN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K-Medoids Clustering. Figure 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00" y="2959681"/>
            <a:ext cx="6077799" cy="24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6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Hierarchical 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This type of clustering works by grouping data objects into a hierarchy or “tree” of clusters.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Representing data objects in the form of a hierarchy is useful for data summarization and visualization.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E.g. handwritten character recognition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hierarchical partitioning can be continued recursively until a desired granularity is reached.</a:t>
            </a:r>
          </a:p>
          <a:p>
            <a:pPr algn="just"/>
            <a:endParaRPr lang="en-IN" dirty="0">
              <a:latin typeface="Garamond" panose="02020404030301010803" pitchFamily="18" charset="0"/>
            </a:endParaRP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785095"/>
            <a:ext cx="5420933" cy="4351338"/>
          </a:xfrm>
        </p:spPr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An </a:t>
            </a:r>
            <a:r>
              <a:rPr lang="en-IN" b="1" dirty="0">
                <a:latin typeface="Garamond" panose="02020404030301010803" pitchFamily="18" charset="0"/>
              </a:rPr>
              <a:t>hierarchical agglomerative approach </a:t>
            </a:r>
            <a:r>
              <a:rPr lang="en-IN" dirty="0">
                <a:latin typeface="Garamond" panose="02020404030301010803" pitchFamily="18" charset="0"/>
              </a:rPr>
              <a:t>uses a bottom-up strategy. 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It typically  starts by letting each object form its own cluster and iteratively merges clusters into larger and larger clusters, until all the objects are in a single cluster or certain termination conditions are satisfied.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63" y="1397948"/>
            <a:ext cx="4991637" cy="343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597" y="5012783"/>
            <a:ext cx="1676767" cy="4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clustering</a:t>
            </a:r>
          </a:p>
          <a:p>
            <a:r>
              <a:rPr lang="en-IN" dirty="0"/>
              <a:t>K-means</a:t>
            </a:r>
          </a:p>
          <a:p>
            <a:r>
              <a:rPr lang="en-IN" dirty="0"/>
              <a:t>Examples related to K-means clustering</a:t>
            </a:r>
          </a:p>
          <a:p>
            <a:r>
              <a:rPr lang="en-IN" dirty="0"/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06676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Garamond" panose="02020404030301010803" pitchFamily="18" charset="0"/>
              </a:rPr>
              <a:t>Dendrogram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A tree that shows how clusters are merged/split hierarchically. </a:t>
            </a:r>
          </a:p>
          <a:p>
            <a:r>
              <a:rPr lang="en-IN" dirty="0">
                <a:latin typeface="Garamond" panose="02020404030301010803" pitchFamily="18" charset="0"/>
              </a:rPr>
              <a:t>Each node on the tree is a cluster; each leaf node is a singleton cluster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67" y="2735024"/>
            <a:ext cx="8078970" cy="34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7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Garamond" panose="02020404030301010803" pitchFamily="18" charset="0"/>
              </a:rPr>
              <a:t>Dendrogram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A clustering of the data objects is obtained by cutting the </a:t>
            </a:r>
            <a:r>
              <a:rPr lang="en-IN" i="1" dirty="0" err="1">
                <a:latin typeface="Garamond" panose="02020404030301010803" pitchFamily="18" charset="0"/>
              </a:rPr>
              <a:t>dendrogram</a:t>
            </a:r>
            <a:r>
              <a:rPr lang="en-IN" i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at the desired level, then each connected component forms a cluster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31" y="2614411"/>
            <a:ext cx="8841137" cy="4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Basic algorithm is straightforward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Compute the distance matrix.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Let each data point be a 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latin typeface="Garamond" panose="02020404030301010803" pitchFamily="18" charset="0"/>
              </a:rPr>
              <a:t>Repeat </a:t>
            </a:r>
            <a:endParaRPr lang="en-IN" dirty="0">
              <a:latin typeface="Garamond" panose="02020404030301010803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Merge the two closest clusters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Update the distance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Until</a:t>
            </a:r>
            <a:r>
              <a:rPr lang="en-IN" b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only a single cluster remains </a:t>
            </a:r>
          </a:p>
        </p:txBody>
      </p:sp>
    </p:spTree>
    <p:extLst>
      <p:ext uri="{BB962C8B-B14F-4D97-AF65-F5344CB8AC3E}">
        <p14:creationId xmlns:p14="http://schemas.microsoft.com/office/powerpoint/2010/main" val="158553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Simple Example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6" y="2569275"/>
            <a:ext cx="8246080" cy="3607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36" y="2264400"/>
            <a:ext cx="3258354" cy="39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50871" cy="851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672"/>
            <a:ext cx="9247626" cy="774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7911"/>
            <a:ext cx="8688704" cy="495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0161"/>
            <a:ext cx="7520048" cy="9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Use Min distance to construct agglomerative clustering for the following.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26" y="3178954"/>
            <a:ext cx="4064891" cy="2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3" y="365125"/>
            <a:ext cx="3710707" cy="1843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44" y="2596568"/>
            <a:ext cx="7855039" cy="254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683" y="2984014"/>
            <a:ext cx="2493117" cy="17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Hierarchical Clustering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Hierarchical clustering should be treated with caution.</a:t>
            </a:r>
          </a:p>
          <a:p>
            <a:r>
              <a:rPr lang="en-IN" dirty="0">
                <a:latin typeface="Garamond" panose="02020404030301010803" pitchFamily="18" charset="0"/>
              </a:rPr>
              <a:t>Different decisions about group similarities can lead to vastly different </a:t>
            </a:r>
            <a:r>
              <a:rPr lang="en-IN" dirty="0" err="1">
                <a:latin typeface="Garamond" panose="02020404030301010803" pitchFamily="18" charset="0"/>
              </a:rPr>
              <a:t>dendrograms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r>
              <a:rPr lang="en-IN" dirty="0">
                <a:latin typeface="Garamond" panose="02020404030301010803" pitchFamily="18" charset="0"/>
              </a:rPr>
              <a:t>The algorithm imposes a hierarchical structure on the data, even data for which such structure is not appropriate.</a:t>
            </a:r>
          </a:p>
        </p:txBody>
      </p:sp>
    </p:spTree>
    <p:extLst>
      <p:ext uri="{BB962C8B-B14F-4D97-AF65-F5344CB8AC3E}">
        <p14:creationId xmlns:p14="http://schemas.microsoft.com/office/powerpoint/2010/main" val="36957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What is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The organization of </a:t>
            </a:r>
            <a:r>
              <a:rPr lang="en-IN" dirty="0" err="1">
                <a:latin typeface="Garamond" panose="02020404030301010803" pitchFamily="18" charset="0"/>
              </a:rPr>
              <a:t>unlabeled</a:t>
            </a:r>
            <a:r>
              <a:rPr lang="en-IN" dirty="0">
                <a:latin typeface="Garamond" panose="02020404030301010803" pitchFamily="18" charset="0"/>
              </a:rPr>
              <a:t> data into similarity groups called clusters.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A cluster is a collection of data items which are “similar” between them, and “dissimilar” to data items in other clusters.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7" y="3801359"/>
            <a:ext cx="2947046" cy="2629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42" y="3568025"/>
            <a:ext cx="2845424" cy="2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Cluster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Garamond" panose="02020404030301010803" pitchFamily="18" charset="0"/>
              </a:rPr>
              <a:t>Intra-cluster cohesion</a:t>
            </a:r>
            <a:r>
              <a:rPr lang="en-IN" dirty="0">
                <a:latin typeface="Garamond" panose="02020404030301010803" pitchFamily="18" charset="0"/>
              </a:rPr>
              <a:t>(compactness):</a:t>
            </a:r>
          </a:p>
          <a:p>
            <a:pPr lvl="1" algn="just"/>
            <a:r>
              <a:rPr lang="en-IN" dirty="0">
                <a:latin typeface="Garamond" panose="02020404030301010803" pitchFamily="18" charset="0"/>
              </a:rPr>
              <a:t>Cohesion measures how near the data points in a cluster are to the cluster centroid. </a:t>
            </a:r>
          </a:p>
          <a:p>
            <a:pPr lvl="1" algn="just"/>
            <a:r>
              <a:rPr lang="en-IN" dirty="0">
                <a:latin typeface="Garamond" panose="02020404030301010803" pitchFamily="18" charset="0"/>
              </a:rPr>
              <a:t>Sum of squared error (SSE) is a commonly used measure. </a:t>
            </a:r>
          </a:p>
          <a:p>
            <a:pPr algn="just"/>
            <a:r>
              <a:rPr lang="en-IN" b="1" dirty="0">
                <a:latin typeface="Garamond" panose="02020404030301010803" pitchFamily="18" charset="0"/>
              </a:rPr>
              <a:t>Inter-cluster separation</a:t>
            </a:r>
            <a:r>
              <a:rPr lang="en-IN" dirty="0">
                <a:latin typeface="Garamond" panose="02020404030301010803" pitchFamily="18" charset="0"/>
              </a:rPr>
              <a:t>(isolation): </a:t>
            </a:r>
          </a:p>
          <a:p>
            <a:pPr lvl="1" algn="just"/>
            <a:r>
              <a:rPr lang="en-IN" dirty="0">
                <a:latin typeface="Garamond" panose="02020404030301010803" pitchFamily="18" charset="0"/>
              </a:rPr>
              <a:t>Separation means that different cluster centroids should be far away from one another. </a:t>
            </a:r>
          </a:p>
          <a:p>
            <a:pPr algn="just"/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K-means (</a:t>
            </a:r>
            <a:r>
              <a:rPr lang="en-IN" dirty="0" err="1">
                <a:latin typeface="Garamond" panose="02020404030301010803" pitchFamily="18" charset="0"/>
              </a:rPr>
              <a:t>MacQueen</a:t>
            </a:r>
            <a:r>
              <a:rPr lang="en-IN" dirty="0">
                <a:latin typeface="Garamond" panose="02020404030301010803" pitchFamily="18" charset="0"/>
              </a:rPr>
              <a:t>, 1967) is a </a:t>
            </a:r>
            <a:r>
              <a:rPr lang="en-IN" dirty="0" err="1">
                <a:latin typeface="Garamond" panose="02020404030301010803" pitchFamily="18" charset="0"/>
              </a:rPr>
              <a:t>partitional</a:t>
            </a:r>
            <a:r>
              <a:rPr lang="en-IN" dirty="0">
                <a:latin typeface="Garamond" panose="02020404030301010803" pitchFamily="18" charset="0"/>
              </a:rPr>
              <a:t> clustering algorithm.</a:t>
            </a:r>
          </a:p>
          <a:p>
            <a:r>
              <a:rPr lang="en-IN" dirty="0">
                <a:latin typeface="Garamond" panose="02020404030301010803" pitchFamily="18" charset="0"/>
              </a:rPr>
              <a:t>Let the set of data points </a:t>
            </a:r>
            <a:r>
              <a:rPr lang="en-IN" i="1" dirty="0">
                <a:latin typeface="Garamond" panose="02020404030301010803" pitchFamily="18" charset="0"/>
              </a:rPr>
              <a:t>D </a:t>
            </a:r>
            <a:r>
              <a:rPr lang="en-IN" dirty="0">
                <a:latin typeface="Garamond" panose="02020404030301010803" pitchFamily="18" charset="0"/>
              </a:rPr>
              <a:t>be {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baseline="-25000" dirty="0">
                <a:latin typeface="Garamond" panose="02020404030301010803" pitchFamily="18" charset="0"/>
              </a:rPr>
              <a:t>1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baseline="-25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, …, </a:t>
            </a:r>
            <a:r>
              <a:rPr lang="en-IN" b="1" dirty="0" err="1">
                <a:latin typeface="Garamond" panose="02020404030301010803" pitchFamily="18" charset="0"/>
              </a:rPr>
              <a:t>x</a:t>
            </a:r>
            <a:r>
              <a:rPr lang="en-IN" baseline="-25000" dirty="0" err="1">
                <a:latin typeface="Garamond" panose="02020404030301010803" pitchFamily="18" charset="0"/>
              </a:rPr>
              <a:t>n</a:t>
            </a:r>
            <a:r>
              <a:rPr lang="en-IN" dirty="0">
                <a:latin typeface="Garamond" panose="02020404030301010803" pitchFamily="18" charset="0"/>
              </a:rPr>
              <a:t>}, </a:t>
            </a:r>
          </a:p>
          <a:p>
            <a:r>
              <a:rPr lang="en-IN" dirty="0">
                <a:latin typeface="Garamond" panose="02020404030301010803" pitchFamily="18" charset="0"/>
              </a:rPr>
              <a:t>where 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i="1" dirty="0">
                <a:latin typeface="Garamond" panose="02020404030301010803" pitchFamily="18" charset="0"/>
              </a:rPr>
              <a:t>i</a:t>
            </a:r>
            <a:r>
              <a:rPr lang="en-IN" dirty="0">
                <a:latin typeface="Garamond" panose="02020404030301010803" pitchFamily="18" charset="0"/>
              </a:rPr>
              <a:t>= (</a:t>
            </a:r>
            <a:r>
              <a:rPr lang="en-IN" i="1" dirty="0">
                <a:latin typeface="Garamond" panose="02020404030301010803" pitchFamily="18" charset="0"/>
              </a:rPr>
              <a:t>x</a:t>
            </a:r>
            <a:r>
              <a:rPr lang="en-IN" i="1" baseline="-25000" dirty="0">
                <a:latin typeface="Garamond" panose="02020404030301010803" pitchFamily="18" charset="0"/>
              </a:rPr>
              <a:t>i</a:t>
            </a:r>
            <a:r>
              <a:rPr lang="en-IN" baseline="-25000" dirty="0">
                <a:latin typeface="Garamond" panose="02020404030301010803" pitchFamily="18" charset="0"/>
              </a:rPr>
              <a:t>1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i="1" dirty="0">
                <a:latin typeface="Garamond" panose="02020404030301010803" pitchFamily="18" charset="0"/>
              </a:rPr>
              <a:t>x</a:t>
            </a:r>
            <a:r>
              <a:rPr lang="en-IN" i="1" baseline="-25000" dirty="0">
                <a:latin typeface="Garamond" panose="02020404030301010803" pitchFamily="18" charset="0"/>
              </a:rPr>
              <a:t>i</a:t>
            </a:r>
            <a:r>
              <a:rPr lang="en-IN" baseline="-25000" dirty="0">
                <a:latin typeface="Garamond" panose="02020404030301010803" pitchFamily="18" charset="0"/>
              </a:rPr>
              <a:t>2</a:t>
            </a:r>
            <a:r>
              <a:rPr lang="en-IN" dirty="0">
                <a:latin typeface="Garamond" panose="02020404030301010803" pitchFamily="18" charset="0"/>
              </a:rPr>
              <a:t>, …, </a:t>
            </a:r>
            <a:r>
              <a:rPr lang="en-IN" i="1" dirty="0" err="1">
                <a:latin typeface="Garamond" panose="02020404030301010803" pitchFamily="18" charset="0"/>
              </a:rPr>
              <a:t>x</a:t>
            </a:r>
            <a:r>
              <a:rPr lang="en-IN" i="1" baseline="-25000" dirty="0" err="1">
                <a:latin typeface="Garamond" panose="02020404030301010803" pitchFamily="18" charset="0"/>
              </a:rPr>
              <a:t>ir</a:t>
            </a:r>
            <a:r>
              <a:rPr lang="en-IN" dirty="0">
                <a:latin typeface="Garamond" panose="02020404030301010803" pitchFamily="18" charset="0"/>
              </a:rPr>
              <a:t>) is a vector in </a:t>
            </a:r>
            <a:r>
              <a:rPr lang="en-IN" i="1" dirty="0">
                <a:latin typeface="Garamond" panose="02020404030301010803" pitchFamily="18" charset="0"/>
              </a:rPr>
              <a:t>X</a:t>
            </a:r>
            <a:r>
              <a:rPr lang="en-IN" dirty="0">
                <a:latin typeface="Garamond" panose="02020404030301010803" pitchFamily="18" charset="0"/>
                <a:ea typeface="Cambria Math" panose="02040503050406030204" pitchFamily="18" charset="0"/>
              </a:rPr>
              <a:t>⊆</a:t>
            </a:r>
            <a:r>
              <a:rPr lang="en-IN" i="1" dirty="0">
                <a:latin typeface="Garamond" panose="02020404030301010803" pitchFamily="18" charset="0"/>
              </a:rPr>
              <a:t>R</a:t>
            </a:r>
            <a:r>
              <a:rPr lang="en-IN" i="1" baseline="30000" dirty="0">
                <a:latin typeface="Garamond" panose="02020404030301010803" pitchFamily="18" charset="0"/>
              </a:rPr>
              <a:t>r</a:t>
            </a:r>
            <a:r>
              <a:rPr lang="en-IN" dirty="0">
                <a:latin typeface="Garamond" panose="02020404030301010803" pitchFamily="18" charset="0"/>
              </a:rPr>
              <a:t>, and </a:t>
            </a:r>
            <a:r>
              <a:rPr lang="en-IN" i="1" dirty="0">
                <a:latin typeface="Garamond" panose="02020404030301010803" pitchFamily="18" charset="0"/>
              </a:rPr>
              <a:t>r </a:t>
            </a:r>
            <a:r>
              <a:rPr lang="en-IN" dirty="0">
                <a:latin typeface="Garamond" panose="02020404030301010803" pitchFamily="18" charset="0"/>
              </a:rPr>
              <a:t>is the number of dimensions. </a:t>
            </a:r>
          </a:p>
          <a:p>
            <a:r>
              <a:rPr lang="en-IN" dirty="0">
                <a:latin typeface="Garamond" panose="02020404030301010803" pitchFamily="18" charset="0"/>
              </a:rPr>
              <a:t>The </a:t>
            </a:r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-means algorithm partitions the given data into </a:t>
            </a:r>
            <a:r>
              <a:rPr lang="en-IN" i="1" dirty="0">
                <a:latin typeface="Garamond" panose="02020404030301010803" pitchFamily="18" charset="0"/>
              </a:rPr>
              <a:t>k </a:t>
            </a:r>
            <a:r>
              <a:rPr lang="en-IN" dirty="0">
                <a:latin typeface="Garamond" panose="02020404030301010803" pitchFamily="18" charset="0"/>
              </a:rPr>
              <a:t>clusters: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Each cluster has a cluster </a:t>
            </a:r>
            <a:r>
              <a:rPr lang="en-IN" b="1" dirty="0" err="1">
                <a:latin typeface="Garamond" panose="02020404030301010803" pitchFamily="18" charset="0"/>
              </a:rPr>
              <a:t>center</a:t>
            </a:r>
            <a:r>
              <a:rPr lang="en-IN" dirty="0">
                <a:latin typeface="Garamond" panose="02020404030301010803" pitchFamily="18" charset="0"/>
              </a:rPr>
              <a:t>, called </a:t>
            </a:r>
            <a:r>
              <a:rPr lang="en-IN" b="1" dirty="0">
                <a:latin typeface="Garamond" panose="02020404030301010803" pitchFamily="18" charset="0"/>
              </a:rPr>
              <a:t>centroid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K is specified by the user. 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Given </a:t>
            </a:r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, the </a:t>
            </a:r>
            <a:r>
              <a:rPr lang="en-IN" i="1" dirty="0">
                <a:latin typeface="Garamond" panose="02020404030301010803" pitchFamily="18" charset="0"/>
              </a:rPr>
              <a:t>k-means </a:t>
            </a:r>
            <a:r>
              <a:rPr lang="en-IN" dirty="0">
                <a:latin typeface="Garamond" panose="02020404030301010803" pitchFamily="18" charset="0"/>
              </a:rPr>
              <a:t>algorithm works as follows:</a:t>
            </a:r>
          </a:p>
          <a:p>
            <a:pPr marL="514350" indent="-514350"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Choose </a:t>
            </a:r>
            <a:r>
              <a:rPr lang="en-IN" i="1" dirty="0">
                <a:latin typeface="Garamond" panose="02020404030301010803" pitchFamily="18" charset="0"/>
              </a:rPr>
              <a:t>k</a:t>
            </a:r>
            <a:r>
              <a:rPr lang="en-IN" dirty="0">
                <a:latin typeface="Garamond" panose="02020404030301010803" pitchFamily="18" charset="0"/>
              </a:rPr>
              <a:t>(random) data points (seeds) to be the initial centroids, cluster </a:t>
            </a:r>
            <a:r>
              <a:rPr lang="en-IN" dirty="0" err="1">
                <a:latin typeface="Garamond" panose="02020404030301010803" pitchFamily="18" charset="0"/>
              </a:rPr>
              <a:t>centers</a:t>
            </a:r>
            <a:r>
              <a:rPr lang="en-IN" dirty="0">
                <a:latin typeface="Garamond" panose="020204040303010108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Assign each data point to the closest centroid.</a:t>
            </a:r>
          </a:p>
          <a:p>
            <a:pPr marL="514350" indent="-514350"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Re-compute the centroids using the current cluster memberships.</a:t>
            </a:r>
          </a:p>
          <a:p>
            <a:pPr marL="514350" indent="-514350"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If a convergence criterion is not met, repeat steps 2 and 3.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K-means stopping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85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no (or minimum) re-assignments of data points to different clusters, </a:t>
            </a:r>
            <a:r>
              <a:rPr lang="en-IN" i="1" dirty="0">
                <a:latin typeface="Garamond" panose="02020404030301010803" pitchFamily="18" charset="0"/>
              </a:rPr>
              <a:t>or</a:t>
            </a:r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no (or minimum) change of centroids, or</a:t>
            </a:r>
          </a:p>
          <a:p>
            <a:r>
              <a:rPr lang="en-IN" dirty="0">
                <a:latin typeface="Garamond" panose="02020404030301010803" pitchFamily="18" charset="0"/>
              </a:rPr>
              <a:t>minimum decrease in the </a:t>
            </a:r>
            <a:r>
              <a:rPr lang="en-IN" b="1" dirty="0">
                <a:latin typeface="Garamond" panose="02020404030301010803" pitchFamily="18" charset="0"/>
              </a:rPr>
              <a:t>sum of squared error</a:t>
            </a:r>
            <a:r>
              <a:rPr lang="en-IN" dirty="0">
                <a:latin typeface="Garamond" panose="02020404030301010803" pitchFamily="18" charset="0"/>
              </a:rPr>
              <a:t>(SSE), 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  <a:p>
            <a:pPr lvl="1"/>
            <a:r>
              <a:rPr lang="en-IN" i="1" dirty="0">
                <a:latin typeface="Garamond" panose="02020404030301010803" pitchFamily="18" charset="0"/>
              </a:rPr>
              <a:t>C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i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is the </a:t>
            </a:r>
            <a:r>
              <a:rPr lang="en-IN" i="1" dirty="0" err="1">
                <a:latin typeface="Garamond" panose="02020404030301010803" pitchFamily="18" charset="0"/>
              </a:rPr>
              <a:t>j</a:t>
            </a:r>
            <a:r>
              <a:rPr lang="en-IN" dirty="0" err="1">
                <a:latin typeface="Garamond" panose="02020404030301010803" pitchFamily="18" charset="0"/>
              </a:rPr>
              <a:t>th</a:t>
            </a:r>
            <a:r>
              <a:rPr lang="en-IN" dirty="0">
                <a:latin typeface="Garamond" panose="02020404030301010803" pitchFamily="18" charset="0"/>
              </a:rPr>
              <a:t> cluster, </a:t>
            </a:r>
          </a:p>
          <a:p>
            <a:pPr lvl="1"/>
            <a:r>
              <a:rPr lang="en-IN" b="1" dirty="0">
                <a:latin typeface="Garamond" panose="02020404030301010803" pitchFamily="18" charset="0"/>
              </a:rPr>
              <a:t>m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i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is the centroid of cluster </a:t>
            </a:r>
            <a:r>
              <a:rPr lang="en-IN" i="1" dirty="0">
                <a:latin typeface="Garamond" panose="02020404030301010803" pitchFamily="18" charset="0"/>
              </a:rPr>
              <a:t>C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i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(the mean vector of all the data points in </a:t>
            </a:r>
            <a:r>
              <a:rPr lang="en-IN" i="1" dirty="0">
                <a:latin typeface="Garamond" panose="02020404030301010803" pitchFamily="18" charset="0"/>
              </a:rPr>
              <a:t>C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dirty="0">
                <a:latin typeface="Garamond" panose="02020404030301010803" pitchFamily="18" charset="0"/>
              </a:rPr>
              <a:t>), </a:t>
            </a:r>
          </a:p>
          <a:p>
            <a:pPr lvl="1"/>
            <a:r>
              <a:rPr lang="en-IN" i="1" dirty="0">
                <a:latin typeface="Garamond" panose="02020404030301010803" pitchFamily="18" charset="0"/>
              </a:rPr>
              <a:t>d</a:t>
            </a:r>
            <a:r>
              <a:rPr lang="en-IN" dirty="0">
                <a:latin typeface="Garamond" panose="02020404030301010803" pitchFamily="18" charset="0"/>
              </a:rPr>
              <a:t>(</a:t>
            </a:r>
            <a:r>
              <a:rPr lang="en-IN" b="1" dirty="0">
                <a:latin typeface="Garamond" panose="02020404030301010803" pitchFamily="18" charset="0"/>
              </a:rPr>
              <a:t>x</a:t>
            </a:r>
            <a:r>
              <a:rPr lang="en-IN" dirty="0">
                <a:latin typeface="Garamond" panose="02020404030301010803" pitchFamily="18" charset="0"/>
              </a:rPr>
              <a:t>, </a:t>
            </a:r>
            <a:r>
              <a:rPr lang="en-IN" b="1" dirty="0">
                <a:latin typeface="Garamond" panose="02020404030301010803" pitchFamily="18" charset="0"/>
              </a:rPr>
              <a:t>m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dirty="0">
                <a:latin typeface="Garamond" panose="02020404030301010803" pitchFamily="18" charset="0"/>
              </a:rPr>
              <a:t>) is the (Euclidian) distance between data point </a:t>
            </a:r>
            <a:r>
              <a:rPr lang="en-IN" b="1" dirty="0">
                <a:latin typeface="Garamond" panose="02020404030301010803" pitchFamily="18" charset="0"/>
              </a:rPr>
              <a:t>x </a:t>
            </a:r>
            <a:r>
              <a:rPr lang="en-IN" dirty="0">
                <a:latin typeface="Garamond" panose="02020404030301010803" pitchFamily="18" charset="0"/>
              </a:rPr>
              <a:t>and centroid </a:t>
            </a:r>
            <a:r>
              <a:rPr lang="en-IN" b="1" dirty="0">
                <a:latin typeface="Garamond" panose="02020404030301010803" pitchFamily="18" charset="0"/>
              </a:rPr>
              <a:t>m</a:t>
            </a:r>
            <a:r>
              <a:rPr lang="en-IN" i="1" baseline="-25000" dirty="0">
                <a:latin typeface="Garamond" panose="02020404030301010803" pitchFamily="18" charset="0"/>
              </a:rPr>
              <a:t>j</a:t>
            </a:r>
            <a:r>
              <a:rPr lang="en-IN" dirty="0">
                <a:latin typeface="Garamond" panose="02020404030301010803" pitchFamily="18" charset="0"/>
              </a:rPr>
              <a:t>. 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91" y="3402907"/>
            <a:ext cx="4284921" cy="9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Use the k-means algorithm and Euclidean distance to cluster the following 8 examples into 3 clusters:</a:t>
            </a:r>
          </a:p>
          <a:p>
            <a:r>
              <a:rPr lang="pt-BR" dirty="0">
                <a:latin typeface="Garamond" panose="02020404030301010803" pitchFamily="18" charset="0"/>
              </a:rPr>
              <a:t>A1=(2,10), A2=(2,5), A3=(8,4), A4=(5,8), A5=(7,5), A6=(6,4), A7=(1,2), A8=(4,9).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17" y="3367260"/>
            <a:ext cx="5528703" cy="305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7E628-763C-B44A-B947-168CA4056F69}"/>
              </a:ext>
            </a:extLst>
          </p:cNvPr>
          <p:cNvSpPr txBox="1"/>
          <p:nvPr/>
        </p:nvSpPr>
        <p:spPr>
          <a:xfrm>
            <a:off x="7208873" y="3763926"/>
            <a:ext cx="8399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√72</a:t>
            </a:r>
          </a:p>
          <a:p>
            <a:br>
              <a:rPr lang="en-IN" sz="1500" b="1" dirty="0"/>
            </a:br>
            <a:endParaRPr lang="en-IN" sz="1500" b="1" dirty="0"/>
          </a:p>
          <a:p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6680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Suppose that the initial seeds (</a:t>
            </a:r>
            <a:r>
              <a:rPr lang="en-IN" dirty="0" err="1">
                <a:latin typeface="Garamond" panose="02020404030301010803" pitchFamily="18" charset="0"/>
              </a:rPr>
              <a:t>centers</a:t>
            </a:r>
            <a:r>
              <a:rPr lang="en-IN" dirty="0">
                <a:latin typeface="Garamond" panose="02020404030301010803" pitchFamily="18" charset="0"/>
              </a:rPr>
              <a:t> of each cluster) are A1, A4 and A7. Run the k-means algorithm for 1 epoch only. At the end of this epoch show: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a) The new clusters (i.e. the examples belonging to each cluster)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b) The </a:t>
            </a:r>
            <a:r>
              <a:rPr lang="en-IN" dirty="0" err="1">
                <a:latin typeface="Garamond" panose="02020404030301010803" pitchFamily="18" charset="0"/>
              </a:rPr>
              <a:t>centers</a:t>
            </a:r>
            <a:r>
              <a:rPr lang="en-IN" dirty="0">
                <a:latin typeface="Garamond" panose="02020404030301010803" pitchFamily="18" charset="0"/>
              </a:rPr>
              <a:t> of the new clusters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c) Draw a 10 by 10 space with all the 8 points and show the clusters after the first epoch and the new centroids.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	d) How many more iterations are needed to converge? Draw the result for each epoch.</a:t>
            </a:r>
          </a:p>
        </p:txBody>
      </p:sp>
    </p:spTree>
    <p:extLst>
      <p:ext uri="{BB962C8B-B14F-4D97-AF65-F5344CB8AC3E}">
        <p14:creationId xmlns:p14="http://schemas.microsoft.com/office/powerpoint/2010/main" val="13163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918</Words>
  <Application>Microsoft Macintosh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Garamond</vt:lpstr>
      <vt:lpstr>Office Theme</vt:lpstr>
      <vt:lpstr>Unsupervised Learning</vt:lpstr>
      <vt:lpstr>Outline</vt:lpstr>
      <vt:lpstr>What is Clustering</vt:lpstr>
      <vt:lpstr>Cluster Evaluation</vt:lpstr>
      <vt:lpstr>K-means Clustering</vt:lpstr>
      <vt:lpstr>K-means algorithm</vt:lpstr>
      <vt:lpstr>K-means stopping criteria</vt:lpstr>
      <vt:lpstr>Example</vt:lpstr>
      <vt:lpstr>PowerPoint Presentation</vt:lpstr>
      <vt:lpstr>PowerPoint Presentation</vt:lpstr>
      <vt:lpstr>epoch1</vt:lpstr>
      <vt:lpstr>PowerPoint Presentation</vt:lpstr>
      <vt:lpstr>PowerPoint Presentation</vt:lpstr>
      <vt:lpstr>PowerPoint Presentation</vt:lpstr>
      <vt:lpstr>Limitation of K-means</vt:lpstr>
      <vt:lpstr>Sensitive to initial seeds</vt:lpstr>
      <vt:lpstr>K-medoids (partitioning around medoids(PAM)) Algorithm</vt:lpstr>
      <vt:lpstr>Hierarchical Agglomerative Clustering</vt:lpstr>
      <vt:lpstr>PowerPoint Presentation</vt:lpstr>
      <vt:lpstr>Dendrogram</vt:lpstr>
      <vt:lpstr>Dendrogram</vt:lpstr>
      <vt:lpstr>Agglomerative Clustering</vt:lpstr>
      <vt:lpstr>PowerPoint Presentation</vt:lpstr>
      <vt:lpstr>Distance Measures</vt:lpstr>
      <vt:lpstr>Example</vt:lpstr>
      <vt:lpstr>PowerPoint Presentation</vt:lpstr>
      <vt:lpstr>Hierarchical Clustering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CSE10</dc:creator>
  <cp:lastModifiedBy>shahaayush349@outlook.com</cp:lastModifiedBy>
  <cp:revision>57</cp:revision>
  <dcterms:created xsi:type="dcterms:W3CDTF">2020-03-25T01:11:31Z</dcterms:created>
  <dcterms:modified xsi:type="dcterms:W3CDTF">2022-02-14T03:52:41Z</dcterms:modified>
</cp:coreProperties>
</file>