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4" r:id="rId2"/>
    <p:sldId id="402" r:id="rId3"/>
    <p:sldId id="403" r:id="rId4"/>
    <p:sldId id="404" r:id="rId5"/>
    <p:sldId id="405" r:id="rId6"/>
    <p:sldId id="419" r:id="rId7"/>
    <p:sldId id="425" r:id="rId8"/>
    <p:sldId id="424" r:id="rId9"/>
    <p:sldId id="426" r:id="rId10"/>
    <p:sldId id="410" r:id="rId11"/>
    <p:sldId id="415" r:id="rId12"/>
    <p:sldId id="417" r:id="rId13"/>
    <p:sldId id="435" r:id="rId14"/>
    <p:sldId id="430" r:id="rId15"/>
    <p:sldId id="431" r:id="rId16"/>
    <p:sldId id="434" r:id="rId17"/>
    <p:sldId id="433" r:id="rId18"/>
    <p:sldId id="43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5027" autoAdjust="0"/>
  </p:normalViewPr>
  <p:slideViewPr>
    <p:cSldViewPr>
      <p:cViewPr varScale="1">
        <p:scale>
          <a:sx n="79" d="100"/>
          <a:sy n="79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AA34-E9A8-4388-81D7-7CFD985EF1D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8F3CA-EAE8-4432-9AD3-18E5C3C82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8F3CA-EAE8-4432-9AD3-18E5C3C82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8F3CA-EAE8-4432-9AD3-18E5C3C82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8F3CA-EAE8-4432-9AD3-18E5C3C825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8F3CA-EAE8-4432-9AD3-18E5C3C825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8F3CA-EAE8-4432-9AD3-18E5C3C82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1143000"/>
            <a:ext cx="7010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2HSOE52 Introduction to Economics </a:t>
            </a: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Chapter 1 _E:  Basic Statistical Concept 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Test of Hypothesis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Samir K </a:t>
            </a:r>
            <a:r>
              <a:rPr lang="en-US" sz="1400" b="1" dirty="0" err="1"/>
              <a:t>Mahajan</a:t>
            </a:r>
            <a:r>
              <a:rPr lang="en-US" sz="1400" b="1" dirty="0"/>
              <a:t>, Ph.D. , UGC NET  </a:t>
            </a:r>
          </a:p>
        </p:txBody>
      </p:sp>
    </p:spTree>
    <p:extLst>
      <p:ext uri="{BB962C8B-B14F-4D97-AF65-F5344CB8AC3E}">
        <p14:creationId xmlns:p14="http://schemas.microsoft.com/office/powerpoint/2010/main" val="290948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7300" y="5334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B.1.2 Probability of Committing Type  I Error : Significance level  (</a:t>
            </a:r>
            <a:r>
              <a:rPr lang="el-GR" dirty="0"/>
              <a:t>α</a:t>
            </a:r>
            <a:r>
              <a:rPr lang="en-US" dirty="0"/>
              <a:t>) 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532884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Significance level </a:t>
            </a:r>
            <a:r>
              <a:rPr lang="en-US" dirty="0"/>
              <a:t> is the maximum probability of </a:t>
            </a:r>
            <a:r>
              <a:rPr lang="en-US" dirty="0">
                <a:solidFill>
                  <a:srgbClr val="FF0000"/>
                </a:solidFill>
              </a:rPr>
              <a:t>committing a Type I error</a:t>
            </a:r>
            <a:r>
              <a:rPr lang="en-US" dirty="0"/>
              <a:t>. This probability is symbolized by </a:t>
            </a:r>
            <a:r>
              <a:rPr lang="el-GR" dirty="0"/>
              <a:t>α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Generally, </a:t>
            </a:r>
            <a:r>
              <a:rPr lang="en-US" b="1" dirty="0"/>
              <a:t>Significance level </a:t>
            </a:r>
            <a:r>
              <a:rPr lang="en-US" dirty="0"/>
              <a:t> is pre-fixed as 5% or 1% level (α = 0.05 or 0.01)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The (1-</a:t>
            </a:r>
            <a:r>
              <a:rPr lang="el-GR" dirty="0"/>
              <a:t> α</a:t>
            </a:r>
            <a:r>
              <a:rPr lang="en-US" dirty="0"/>
              <a:t> ) is </a:t>
            </a:r>
            <a:r>
              <a:rPr lang="en-US" b="1" dirty="0">
                <a:solidFill>
                  <a:srgbClr val="FF0000"/>
                </a:solidFill>
              </a:rPr>
              <a:t>called confidence level  </a:t>
            </a:r>
            <a:r>
              <a:rPr lang="en-US" dirty="0"/>
              <a:t>which is the probability  of not –committing type I error i.e. probability of not-rejecting true  null-hypothesis. </a:t>
            </a:r>
          </a:p>
          <a:p>
            <a:br>
              <a:rPr lang="en-US" dirty="0"/>
            </a:br>
            <a:r>
              <a:rPr lang="en-US" dirty="0"/>
              <a:t>Confidence level </a:t>
            </a:r>
            <a:r>
              <a:rPr lang="en-US" dirty="0">
                <a:solidFill>
                  <a:srgbClr val="FF0000"/>
                </a:solidFill>
              </a:rPr>
              <a:t>correlates to the concept of 100(1-</a:t>
            </a:r>
            <a:r>
              <a:rPr lang="el-GR" dirty="0">
                <a:solidFill>
                  <a:srgbClr val="FF0000"/>
                </a:solidFill>
              </a:rPr>
              <a:t> α</a:t>
            </a:r>
            <a:r>
              <a:rPr lang="en-US" dirty="0">
                <a:solidFill>
                  <a:srgbClr val="FF0000"/>
                </a:solidFill>
              </a:rPr>
              <a:t> )% </a:t>
            </a:r>
            <a:r>
              <a:rPr lang="en-US" dirty="0"/>
              <a:t>confidence interval used in estimation. </a:t>
            </a:r>
          </a:p>
        </p:txBody>
      </p:sp>
    </p:spTree>
    <p:extLst>
      <p:ext uri="{BB962C8B-B14F-4D97-AF65-F5344CB8AC3E}">
        <p14:creationId xmlns:p14="http://schemas.microsoft.com/office/powerpoint/2010/main" val="220715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381000"/>
            <a:ext cx="276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A. Estimator and Estimate  </a:t>
            </a:r>
            <a:endParaRPr lang="en-US" dirty="0"/>
          </a:p>
        </p:txBody>
      </p:sp>
      <p:pic>
        <p:nvPicPr>
          <p:cNvPr id="5122" name="Picture 2" descr="Image for po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6572"/>
          <a:stretch/>
        </p:blipFill>
        <p:spPr bwMode="auto">
          <a:xfrm>
            <a:off x="1304924" y="1066800"/>
            <a:ext cx="562927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36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6350" y="268753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GENERAL PROCEDURE OF TESTING A HYPOTHESIS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050" y="915084"/>
            <a:ext cx="769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Setup null hypothesis H</a:t>
            </a:r>
            <a:r>
              <a:rPr lang="en-US" b="1" baseline="-25000" dirty="0"/>
              <a:t>0</a:t>
            </a:r>
            <a:r>
              <a:rPr lang="en-US" b="1" dirty="0"/>
              <a:t> and alternative  hypothesis H</a:t>
            </a:r>
            <a:r>
              <a:rPr lang="en-US" b="1" baseline="-25000" dirty="0"/>
              <a:t>a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baseline="-25000" dirty="0"/>
          </a:p>
          <a:p>
            <a:endParaRPr lang="en-US" b="1" baseline="-25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 Decide the level of significance ( α = 0.05 or 0.01), at which we want to test our hypothesis.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dirty="0"/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Choose an appropriate test statistic  say (Z-test, t-test, F-test) under H</a:t>
            </a:r>
            <a:r>
              <a:rPr lang="en-US" b="1" baseline="-25000" dirty="0"/>
              <a:t>0 </a:t>
            </a:r>
            <a:r>
              <a:rPr lang="en-US" b="1" dirty="0"/>
              <a:t>for testing the null hypothesis 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0" t="53976" r="8868" b="32430"/>
          <a:stretch/>
        </p:blipFill>
        <p:spPr bwMode="auto">
          <a:xfrm>
            <a:off x="685800" y="3576775"/>
            <a:ext cx="6880486" cy="95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7871" y="3315168"/>
            <a:ext cx="811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5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6350" y="268753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GENERAL PROCEDURE OF TESTING A HYPOTHESIS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" y="1905000"/>
            <a:ext cx="8115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b="1" dirty="0"/>
              <a:t>Calculate the value of the test statistic  on the basis of observed sample observations 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b="1" dirty="0"/>
              <a:t>Obtain the critical/cut-off/tabulated value  value(s) for a specified level of significance (α)  in the sampling distribution of the test statistic  such as Z-table, t-table, </a:t>
            </a:r>
            <a:r>
              <a:rPr lang="en-US" b="1" dirty="0" err="1"/>
              <a:t>etc</a:t>
            </a:r>
            <a:endParaRPr lang="en-US" b="1" dirty="0"/>
          </a:p>
          <a:p>
            <a:pPr marL="285750" indent="-285750" algn="just">
              <a:buFont typeface="Wingdings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b="1" dirty="0"/>
              <a:t>Compare the calculated/observed value of test statistic with the critical /tabulated value for a specified level of significance (α) . 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/>
          </a:p>
          <a:p>
            <a:pPr algn="just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2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399143"/>
            <a:ext cx="3943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P-Value Method for Hypothesis Testing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457" y="722308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/>
              <a:t>Reach at a conclusion </a:t>
            </a:r>
          </a:p>
          <a:p>
            <a:pPr marL="742950" lvl="1" indent="-285750" algn="just">
              <a:buFont typeface="Courier New" pitchFamily="49" charset="0"/>
              <a:buChar char="o"/>
            </a:pPr>
            <a:r>
              <a:rPr lang="en-US" b="1" dirty="0"/>
              <a:t>If test /observed /calculated value  is less than critical /tabulated value ( i.e. </a:t>
            </a:r>
            <a:r>
              <a:rPr lang="en-US" b="1" dirty="0">
                <a:solidFill>
                  <a:srgbClr val="FF0000"/>
                </a:solidFill>
              </a:rPr>
              <a:t>test value  lies in rejection region )</a:t>
            </a:r>
            <a:r>
              <a:rPr lang="en-US" b="1" dirty="0"/>
              <a:t> at α  level of significance then we do not reject null hypothesis. 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       </a:t>
            </a:r>
            <a:br>
              <a:rPr lang="en-US" dirty="0"/>
            </a:br>
            <a:endParaRPr lang="en-US" dirty="0"/>
          </a:p>
          <a:p>
            <a:pPr marL="742950" lvl="1" indent="-285750" algn="just">
              <a:buFont typeface="Courier New" pitchFamily="49" charset="0"/>
              <a:buChar char="o"/>
            </a:pPr>
            <a:r>
              <a:rPr lang="en-US" b="1" dirty="0"/>
              <a:t>If test value is more than critical value (i.e</a:t>
            </a:r>
            <a:r>
              <a:rPr lang="en-US" b="1" dirty="0">
                <a:solidFill>
                  <a:srgbClr val="FF0000"/>
                </a:solidFill>
              </a:rPr>
              <a:t>. test value  lies in non-rejection region or do not fall in the critical region  </a:t>
            </a:r>
            <a:r>
              <a:rPr lang="en-US" b="1" dirty="0"/>
              <a:t>) at α level of significance then </a:t>
            </a:r>
            <a:r>
              <a:rPr lang="en-US" b="1"/>
              <a:t>we  </a:t>
            </a:r>
            <a:r>
              <a:rPr lang="en-US" b="1" dirty="0"/>
              <a:t>reject null hypothesis.</a:t>
            </a:r>
          </a:p>
          <a:p>
            <a:pPr lvl="1" algn="just"/>
            <a:endParaRPr lang="en-US" dirty="0"/>
          </a:p>
          <a:p>
            <a:pPr marL="622300" indent="96838" algn="just"/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just"/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5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BA644A-CF11-46DB-BBAB-3F8DE811AD1A}"/>
              </a:ext>
            </a:extLst>
          </p:cNvPr>
          <p:cNvSpPr txBox="1"/>
          <p:nvPr/>
        </p:nvSpPr>
        <p:spPr>
          <a:xfrm>
            <a:off x="533400" y="902732"/>
            <a:ext cx="7696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One-Tailed Test • </a:t>
            </a:r>
          </a:p>
          <a:p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A one-tailed test indicates that the null hypothesis should be rejected when the test value is in the critical region on one side of the mean.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 A one-tailed test is either  </a:t>
            </a:r>
            <a:r>
              <a:rPr lang="en-US" b="1" dirty="0">
                <a:solidFill>
                  <a:srgbClr val="FF0000"/>
                </a:solidFill>
              </a:rPr>
              <a:t>left-tailed  or right-tailed </a:t>
            </a:r>
            <a:r>
              <a:rPr lang="en-US" b="1" dirty="0"/>
              <a:t>, depending on the direction of the inequality of the alternative hypothesis. (Note Look at Alternative Hypothesis ) 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47D1E-CD78-4B32-9279-69E5652F074F}"/>
              </a:ext>
            </a:extLst>
          </p:cNvPr>
          <p:cNvSpPr txBox="1"/>
          <p:nvPr/>
        </p:nvSpPr>
        <p:spPr>
          <a:xfrm>
            <a:off x="2057400" y="533400"/>
            <a:ext cx="541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One-Tailed Test vs Two-Tailed Test 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D74DC5-261E-466F-9CDA-A2F3A9EE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52800"/>
            <a:ext cx="54864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BA644A-CF11-46DB-BBAB-3F8DE811AD1A}"/>
              </a:ext>
            </a:extLst>
          </p:cNvPr>
          <p:cNvSpPr txBox="1"/>
          <p:nvPr/>
        </p:nvSpPr>
        <p:spPr>
          <a:xfrm>
            <a:off x="609600" y="1600200"/>
            <a:ext cx="7696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Two-Tailed Test </a:t>
            </a:r>
          </a:p>
          <a:p>
            <a:pPr algn="just"/>
            <a:r>
              <a:rPr lang="en-US" b="1" dirty="0"/>
              <a:t> In a two-tailed test , the null hypothesis should be rejected when the test value is in either of the two critical regions.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47D1E-CD78-4B32-9279-69E5652F074F}"/>
              </a:ext>
            </a:extLst>
          </p:cNvPr>
          <p:cNvSpPr txBox="1"/>
          <p:nvPr/>
        </p:nvSpPr>
        <p:spPr>
          <a:xfrm>
            <a:off x="2057400" y="533400"/>
            <a:ext cx="541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One-Tailed Test vs Two-Tailed Test 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D74DC5-261E-466F-9CDA-A2F3A9EE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5600"/>
            <a:ext cx="54864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86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381000"/>
            <a:ext cx="3943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P-Value Method for Hypothesis Testing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9E931-1D80-4911-A0B2-7F891A084E1B}"/>
              </a:ext>
            </a:extLst>
          </p:cNvPr>
          <p:cNvSpPr txBox="1"/>
          <p:nvPr/>
        </p:nvSpPr>
        <p:spPr>
          <a:xfrm>
            <a:off x="533400" y="1443841"/>
            <a:ext cx="8305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P-value or calculated probability is the actual/observed  level of significance , and lies  between 0 and 1. p-value is based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on sample data. 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smaller the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the stronger the evidence that you should reject the null hypothesis. </a:t>
            </a:r>
            <a:endParaRPr lang="en-US" b="1" dirty="0"/>
          </a:p>
          <a:p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/>
              <a:t>If the </a:t>
            </a:r>
            <a:r>
              <a:rPr lang="en-US" b="1" i="1" dirty="0"/>
              <a:t>P</a:t>
            </a:r>
            <a:r>
              <a:rPr lang="en-US" b="1" dirty="0"/>
              <a:t>-value is less than or equal to level of significance (</a:t>
            </a:r>
            <a:r>
              <a:rPr lang="el-GR" dirty="0"/>
              <a:t>α</a:t>
            </a:r>
            <a:r>
              <a:rPr lang="en-IN" dirty="0"/>
              <a:t>), </a:t>
            </a:r>
            <a:r>
              <a:rPr lang="en-US" b="1" dirty="0"/>
              <a:t> then the null hypothesis is rejected in favor of the alternative hypothesis.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If the </a:t>
            </a:r>
            <a:r>
              <a:rPr lang="en-US" b="1" i="1" dirty="0"/>
              <a:t>P</a:t>
            </a:r>
            <a:r>
              <a:rPr lang="en-US" b="1" dirty="0"/>
              <a:t>-value is greater than , then the null hypothesis is not rejected.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less than equal ( ≤ )to 0.05 0r 0.01 (typically 0.05) is statistically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significant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365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89ADCC-2855-4B70-9672-E08AAEAF3C54}"/>
              </a:ext>
            </a:extLst>
          </p:cNvPr>
          <p:cNvSpPr txBox="1"/>
          <p:nvPr/>
        </p:nvSpPr>
        <p:spPr>
          <a:xfrm>
            <a:off x="2667000" y="4572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Test- statistics 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325EA-1638-4CD9-BE6F-5112FA71F93E}"/>
              </a:ext>
            </a:extLst>
          </p:cNvPr>
          <p:cNvSpPr txBox="1"/>
          <p:nvPr/>
        </p:nvSpPr>
        <p:spPr>
          <a:xfrm>
            <a:off x="1295400" y="20574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CE47BA-2126-49F8-A988-979FF2C98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941"/>
              </p:ext>
            </p:extLst>
          </p:nvPr>
        </p:nvGraphicFramePr>
        <p:xfrm>
          <a:off x="1554458" y="2831069"/>
          <a:ext cx="6294252" cy="1600200"/>
        </p:xfrm>
        <a:graphic>
          <a:graphicData uri="http://schemas.openxmlformats.org/drawingml/2006/table">
            <a:tbl>
              <a:tblPr/>
              <a:tblGrid>
                <a:gridCol w="3147126">
                  <a:extLst>
                    <a:ext uri="{9D8B030D-6E8A-4147-A177-3AD203B41FA5}">
                      <a16:colId xmlns:a16="http://schemas.microsoft.com/office/drawing/2014/main" val="2636137155"/>
                    </a:ext>
                  </a:extLst>
                </a:gridCol>
                <a:gridCol w="3147126">
                  <a:extLst>
                    <a:ext uri="{9D8B030D-6E8A-4147-A177-3AD203B41FA5}">
                      <a16:colId xmlns:a16="http://schemas.microsoft.com/office/drawing/2014/main" val="2291094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Hypothesis test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Test statistic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226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Z-test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Z-statistic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125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t-tests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t-statistic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973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ANOVA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F-statistic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91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b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Chi-square tests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0" dirty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Chi-square statistic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68961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A7FC8B0-55DC-4AFF-A7D5-E1F728750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67750"/>
            <a:ext cx="30458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880E4B4-9057-495A-B7BB-EB6794796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65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E8CE0-C484-46C3-A8A3-D11EA86C1356}"/>
              </a:ext>
            </a:extLst>
          </p:cNvPr>
          <p:cNvSpPr txBox="1"/>
          <p:nvPr/>
        </p:nvSpPr>
        <p:spPr>
          <a:xfrm>
            <a:off x="1066800" y="1349485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Different hypothesis tests use different test statistics based on the probability model assumed in the null hypothesis. Common tests and their test statistics include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01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381000"/>
            <a:ext cx="3648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A. Defining Hypothesis 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11628" y="990600"/>
            <a:ext cx="825137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A hypothesis is a statement or a claim or an assumption about the value of a population parameter (e.g., mean, median, variance, proportion, regression coefficient etc.). </a:t>
            </a:r>
          </a:p>
          <a:p>
            <a:pPr algn="just"/>
            <a:endParaRPr lang="en-US" sz="2400" b="1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b="1" dirty="0"/>
              <a:t>In case of two or more populations a hypothesis is comparative statement or a claim or an assumption about the values of population  parameters. (e.g., means of two populations are equal, variance of one population is greater than other, etc.)</a:t>
            </a:r>
          </a:p>
          <a:p>
            <a:pPr algn="just"/>
            <a:r>
              <a:rPr lang="en-US" sz="2400" b="1" dirty="0"/>
              <a:t> </a:t>
            </a:r>
            <a:br>
              <a:rPr lang="en-US" sz="2400" b="1" dirty="0"/>
            </a:br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381000"/>
            <a:ext cx="2624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A. Hypothesis: Examples 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4414" y="1600200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i. Customer of motorcycle may  claim or postulate the hypothesis</a:t>
            </a:r>
            <a:br>
              <a:rPr lang="en-US" b="1" dirty="0"/>
            </a:br>
            <a:r>
              <a:rPr lang="en-US" b="1" dirty="0"/>
              <a:t>“the motorcycle of certain brand gives the average mileage 60 km/liter.”</a:t>
            </a:r>
            <a:br>
              <a:rPr lang="en-US" b="1" dirty="0"/>
            </a:br>
            <a:endParaRPr lang="en-US" b="1" dirty="0"/>
          </a:p>
          <a:p>
            <a:pPr algn="just"/>
            <a:r>
              <a:rPr lang="en-US" b="1" dirty="0"/>
              <a:t>Here, we are concerning the average mileage of the motorcycle so let µ</a:t>
            </a:r>
            <a:br>
              <a:rPr lang="en-US" b="1" dirty="0"/>
            </a:br>
            <a:r>
              <a:rPr lang="en-US" b="1" dirty="0"/>
              <a:t>represents the average mileage then our hypothesis becomes µ = 60 km /</a:t>
            </a:r>
            <a:br>
              <a:rPr lang="en-US" b="1" dirty="0"/>
            </a:br>
            <a:r>
              <a:rPr lang="en-US" b="1" dirty="0"/>
              <a:t>liter. 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ii. the businessman of banana may write the statement or</a:t>
            </a:r>
            <a:br>
              <a:rPr lang="en-US" b="1" dirty="0"/>
            </a:br>
            <a:r>
              <a:rPr lang="en-US" b="1" dirty="0"/>
              <a:t>postulate the hypothesis “the average weight of a banana of Kerala is</a:t>
            </a:r>
            <a:br>
              <a:rPr lang="en-US" b="1" dirty="0"/>
            </a:br>
            <a:r>
              <a:rPr lang="en-US" b="1" dirty="0"/>
              <a:t>greater than 200 gm.” So our hypothesis becomes µ &gt; 200 gm. 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5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24200" y="381000"/>
            <a:ext cx="2624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A. Hypothesis: Examples 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914400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iii. Doctor may write the claim or postulate the hypothesis “ the new</a:t>
            </a:r>
            <a:br>
              <a:rPr lang="en-US" b="1" dirty="0"/>
            </a:br>
            <a:r>
              <a:rPr lang="en-US" b="1" dirty="0"/>
              <a:t>medicine is really more effective for controlling blood pressure than old</a:t>
            </a:r>
            <a:br>
              <a:rPr lang="en-US" b="1" dirty="0"/>
            </a:br>
            <a:r>
              <a:rPr lang="en-US" b="1" dirty="0"/>
              <a:t>medicine.” </a:t>
            </a:r>
          </a:p>
          <a:p>
            <a:endParaRPr lang="en-US" b="1" dirty="0"/>
          </a:p>
          <a:p>
            <a:r>
              <a:rPr lang="en-US" b="1" dirty="0"/>
              <a:t> Let  µ1 and µ2 represent the average effect of new and old medicines respectively on controlling blood pressure then our hypothesis becomes µ1 &gt; µ2. 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t="31845" r="29722" b="45536"/>
          <a:stretch/>
        </p:blipFill>
        <p:spPr bwMode="auto">
          <a:xfrm>
            <a:off x="457200" y="2971800"/>
            <a:ext cx="8180614" cy="165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76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7" t="35776" r="30961" b="49163"/>
          <a:stretch/>
        </p:blipFill>
        <p:spPr bwMode="auto">
          <a:xfrm>
            <a:off x="342900" y="939659"/>
            <a:ext cx="8458200" cy="233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7" t="50737" r="30961" b="30495"/>
          <a:stretch/>
        </p:blipFill>
        <p:spPr bwMode="auto">
          <a:xfrm>
            <a:off x="342900" y="3581400"/>
            <a:ext cx="8458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19409" y="477994"/>
            <a:ext cx="5448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A. 1.  Simple and Composite Hypothesis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252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4629" y="57834"/>
            <a:ext cx="563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A.3 Null and Alternative Hypotheses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027331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A null hypothesis is  derived from research hypothesis. </a:t>
            </a:r>
          </a:p>
          <a:p>
            <a:pPr algn="just"/>
            <a:endParaRPr lang="en-US" b="1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Null- Hypothesis : </a:t>
            </a:r>
          </a:p>
          <a:p>
            <a:pPr algn="just"/>
            <a:r>
              <a:rPr lang="en-US" sz="2000" b="1" dirty="0"/>
              <a:t>Null Hypothesis (</a:t>
            </a:r>
            <a:r>
              <a:rPr lang="en-US" sz="2000" b="1" i="1" dirty="0"/>
              <a:t>H</a:t>
            </a:r>
            <a:r>
              <a:rPr lang="en-US" sz="2000" b="1" baseline="-25000" dirty="0"/>
              <a:t>0</a:t>
            </a:r>
            <a:r>
              <a:rPr lang="en-US" sz="2000" b="1" dirty="0"/>
              <a:t>) </a:t>
            </a:r>
            <a:r>
              <a:rPr lang="en-US" sz="2000" dirty="0"/>
              <a:t>– a statistical hypothesis that states that</a:t>
            </a:r>
            <a:br>
              <a:rPr lang="en-US" sz="2000" dirty="0"/>
            </a:br>
            <a:r>
              <a:rPr lang="en-US" sz="2000" dirty="0"/>
              <a:t>there is </a:t>
            </a:r>
            <a:r>
              <a:rPr lang="en-US" sz="2000" b="1" i="1" dirty="0"/>
              <a:t>no </a:t>
            </a:r>
            <a:r>
              <a:rPr lang="en-US" sz="2000" dirty="0"/>
              <a:t>difference between a parameter and a specific value,</a:t>
            </a:r>
            <a:br>
              <a:rPr lang="en-US" sz="2000" dirty="0"/>
            </a:br>
            <a:r>
              <a:rPr lang="en-US" sz="2000" dirty="0"/>
              <a:t>or that there is </a:t>
            </a:r>
            <a:r>
              <a:rPr lang="en-US" sz="2000" b="1" i="1" dirty="0"/>
              <a:t>no </a:t>
            </a:r>
            <a:r>
              <a:rPr lang="en-US" sz="2000" dirty="0"/>
              <a:t>difference between two parameters </a:t>
            </a:r>
            <a:br>
              <a:rPr lang="en-US" sz="2000" dirty="0"/>
            </a:br>
            <a:r>
              <a:rPr lang="en-US" sz="2000" dirty="0"/>
              <a:t>or </a:t>
            </a:r>
            <a:r>
              <a:rPr lang="en-US" sz="2000" b="1" dirty="0"/>
              <a:t> relationship between two measured phenomena or no association among groups. 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Alternate Hypothesis : </a:t>
            </a:r>
          </a:p>
          <a:p>
            <a:pPr algn="just"/>
            <a:r>
              <a:rPr lang="en-US" sz="2000" b="1" dirty="0"/>
              <a:t>The hypothesis which complements to the null hypothesis is called alternative  hypothesis  (often denoted </a:t>
            </a:r>
            <a:r>
              <a:rPr lang="en-US" sz="2000" b="1" i="1" dirty="0"/>
              <a:t>H</a:t>
            </a:r>
            <a:r>
              <a:rPr lang="en-US" sz="2000" b="1" baseline="-25000" dirty="0"/>
              <a:t>a</a:t>
            </a:r>
            <a:r>
              <a:rPr lang="en-US" sz="2000" b="1" dirty="0"/>
              <a:t> ) 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Alternative Hypothesis (</a:t>
            </a:r>
            <a:r>
              <a:rPr lang="en-US" sz="2000" b="1" i="1" dirty="0"/>
              <a:t>H</a:t>
            </a:r>
            <a:r>
              <a:rPr lang="en-US" sz="2000" b="1" baseline="-25000" dirty="0"/>
              <a:t>a</a:t>
            </a:r>
            <a:r>
              <a:rPr lang="en-US" sz="2000" b="1" dirty="0"/>
              <a:t> ) </a:t>
            </a:r>
            <a:r>
              <a:rPr lang="en-US" sz="2000" dirty="0"/>
              <a:t>– a statistical hypothesis that</a:t>
            </a:r>
            <a:br>
              <a:rPr lang="en-US" sz="2000" dirty="0"/>
            </a:br>
            <a:r>
              <a:rPr lang="en-US" sz="2000" dirty="0"/>
              <a:t>states the existence of a </a:t>
            </a:r>
            <a:r>
              <a:rPr lang="en-US" sz="2000" b="1" dirty="0"/>
              <a:t>difference </a:t>
            </a:r>
            <a:r>
              <a:rPr lang="en-US" sz="2000" dirty="0"/>
              <a:t>between a parameter and a</a:t>
            </a:r>
            <a:br>
              <a:rPr lang="en-US" sz="2000" dirty="0"/>
            </a:br>
            <a:r>
              <a:rPr lang="en-US" sz="2000" dirty="0"/>
              <a:t>specific value, or states that there is a </a:t>
            </a:r>
            <a:r>
              <a:rPr lang="en-US" sz="2000" b="1" dirty="0"/>
              <a:t>difference </a:t>
            </a:r>
            <a:r>
              <a:rPr lang="en-US" sz="2000" dirty="0"/>
              <a:t>between two</a:t>
            </a:r>
            <a:br>
              <a:rPr lang="en-US" sz="2000" dirty="0"/>
            </a:br>
            <a:r>
              <a:rPr lang="en-US" sz="2000" dirty="0"/>
              <a:t>parameters.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463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1822" y="396546"/>
            <a:ext cx="574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A.3.2 One Tailed and Two Tailed Statement  of Hypothesis 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50212"/>
              </p:ext>
            </p:extLst>
          </p:nvPr>
        </p:nvGraphicFramePr>
        <p:xfrm>
          <a:off x="462643" y="2286000"/>
          <a:ext cx="8305800" cy="204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183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Tailed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Two-Tailed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Tailed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1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/>
                        <a:t>H</a:t>
                      </a:r>
                      <a:r>
                        <a:rPr lang="en-US" b="1" baseline="-25000" dirty="0"/>
                        <a:t>0  </a:t>
                      </a:r>
                      <a:r>
                        <a:rPr lang="en-US" b="1" baseline="0" dirty="0"/>
                        <a:t>: </a:t>
                      </a:r>
                      <a:r>
                        <a:rPr lang="en-US" b="1" dirty="0"/>
                        <a:t>µ</a:t>
                      </a:r>
                      <a:r>
                        <a:rPr lang="en-US" b="1" baseline="0" dirty="0"/>
                        <a:t>  </a:t>
                      </a:r>
                      <a:r>
                        <a:rPr lang="en-US" b="1" dirty="0"/>
                        <a:t>&gt;= 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/>
                        <a:t>H</a:t>
                      </a:r>
                      <a:r>
                        <a:rPr lang="en-US" b="1" i="1" baseline="-25000" dirty="0"/>
                        <a:t>a</a:t>
                      </a:r>
                      <a:r>
                        <a:rPr lang="en-US" b="1" baseline="-25000" dirty="0"/>
                        <a:t> </a:t>
                      </a:r>
                      <a:r>
                        <a:rPr lang="en-US" b="1" baseline="0" dirty="0"/>
                        <a:t>: </a:t>
                      </a:r>
                      <a:r>
                        <a:rPr lang="en-US" b="1" dirty="0"/>
                        <a:t>µ</a:t>
                      </a:r>
                      <a:r>
                        <a:rPr lang="en-US" b="1" baseline="0" dirty="0"/>
                        <a:t>  &lt;</a:t>
                      </a:r>
                      <a:r>
                        <a:rPr lang="en-US" b="1" dirty="0"/>
                        <a:t>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/>
                        <a:t>H</a:t>
                      </a:r>
                      <a:r>
                        <a:rPr lang="en-US" b="1" baseline="-25000" dirty="0"/>
                        <a:t>0  </a:t>
                      </a:r>
                      <a:r>
                        <a:rPr lang="en-US" b="1" baseline="0" dirty="0"/>
                        <a:t>: </a:t>
                      </a:r>
                      <a:r>
                        <a:rPr lang="en-US" b="1" dirty="0"/>
                        <a:t>µ</a:t>
                      </a:r>
                      <a:r>
                        <a:rPr lang="en-US" b="1" baseline="0" dirty="0"/>
                        <a:t>  </a:t>
                      </a:r>
                      <a:r>
                        <a:rPr lang="en-US" b="1" dirty="0"/>
                        <a:t>= 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/>
                        <a:t>H</a:t>
                      </a:r>
                      <a:r>
                        <a:rPr lang="en-US" b="1" i="1" baseline="-25000" dirty="0"/>
                        <a:t>a</a:t>
                      </a:r>
                      <a:r>
                        <a:rPr lang="en-US" b="1" baseline="-25000" dirty="0"/>
                        <a:t> </a:t>
                      </a:r>
                      <a:r>
                        <a:rPr lang="en-US" b="1" baseline="0" dirty="0"/>
                        <a:t>: </a:t>
                      </a:r>
                      <a:r>
                        <a:rPr lang="en-US" b="1" dirty="0"/>
                        <a:t>µ</a:t>
                      </a:r>
                      <a:r>
                        <a:rPr lang="en-US" b="1" baseline="0" dirty="0"/>
                        <a:t>  </a:t>
                      </a:r>
                      <a:r>
                        <a:rPr lang="en-US" b="1" dirty="0"/>
                        <a:t> ≠  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/>
                        <a:t>H</a:t>
                      </a:r>
                      <a:r>
                        <a:rPr lang="en-US" b="1" baseline="-25000" dirty="0"/>
                        <a:t>0  </a:t>
                      </a:r>
                      <a:r>
                        <a:rPr lang="en-US" b="1" baseline="0" dirty="0"/>
                        <a:t>: </a:t>
                      </a:r>
                      <a:r>
                        <a:rPr lang="en-US" b="1" dirty="0"/>
                        <a:t>µ</a:t>
                      </a:r>
                      <a:r>
                        <a:rPr lang="en-US" b="1" baseline="0" dirty="0"/>
                        <a:t>  </a:t>
                      </a:r>
                      <a:r>
                        <a:rPr lang="en-US" b="1" dirty="0"/>
                        <a:t>&lt;=   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/>
                        <a:t>H</a:t>
                      </a:r>
                      <a:r>
                        <a:rPr lang="en-US" b="1" i="1" baseline="-25000" dirty="0"/>
                        <a:t>a</a:t>
                      </a:r>
                      <a:r>
                        <a:rPr lang="en-US" b="1" baseline="-25000" dirty="0"/>
                        <a:t> </a:t>
                      </a:r>
                      <a:r>
                        <a:rPr lang="en-US" b="1" baseline="0" dirty="0"/>
                        <a:t>: </a:t>
                      </a:r>
                      <a:r>
                        <a:rPr lang="en-US" b="1" dirty="0"/>
                        <a:t>µ</a:t>
                      </a:r>
                      <a:r>
                        <a:rPr lang="en-US" b="1" baseline="0" dirty="0"/>
                        <a:t>  </a:t>
                      </a:r>
                      <a:r>
                        <a:rPr lang="en-US" b="1" dirty="0"/>
                        <a:t> &gt;  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C:\Users\SAAM\Desktop\3-s2.0-B9780128008522000092-f09-06-97801280085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0"/>
          <a:stretch/>
        </p:blipFill>
        <p:spPr bwMode="auto">
          <a:xfrm>
            <a:off x="559340" y="4648200"/>
            <a:ext cx="7848600" cy="15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371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b="1" dirty="0"/>
              <a:t> The following are typical hypothesis for </a:t>
            </a:r>
            <a:r>
              <a:rPr lang="en-US" b="1" dirty="0">
                <a:solidFill>
                  <a:srgbClr val="7030A0"/>
                </a:solidFill>
              </a:rPr>
              <a:t>mean, </a:t>
            </a:r>
            <a:r>
              <a:rPr lang="en-US" b="1" dirty="0"/>
              <a:t>where </a:t>
            </a:r>
            <a:r>
              <a:rPr lang="en-US" b="1" i="1" dirty="0"/>
              <a:t>k </a:t>
            </a:r>
            <a:r>
              <a:rPr lang="en-US" b="1" dirty="0"/>
              <a:t>is a specified</a:t>
            </a:r>
            <a:br>
              <a:rPr lang="en-US" b="1" dirty="0"/>
            </a:br>
            <a:r>
              <a:rPr lang="en-US" b="1" dirty="0"/>
              <a:t>value. </a:t>
            </a:r>
          </a:p>
        </p:txBody>
      </p:sp>
    </p:spTree>
    <p:extLst>
      <p:ext uri="{BB962C8B-B14F-4D97-AF65-F5344CB8AC3E}">
        <p14:creationId xmlns:p14="http://schemas.microsoft.com/office/powerpoint/2010/main" val="37368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2775" y="396546"/>
            <a:ext cx="6550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B. Statistical test </a:t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2192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1" i="1" dirty="0"/>
          </a:p>
          <a:p>
            <a:pPr algn="just"/>
            <a:endParaRPr lang="en-US" b="1" i="1" dirty="0"/>
          </a:p>
          <a:p>
            <a:pPr algn="just"/>
            <a:endParaRPr lang="en-US" b="1" i="1" dirty="0"/>
          </a:p>
        </p:txBody>
      </p:sp>
      <p:sp>
        <p:nvSpPr>
          <p:cNvPr id="3" name="AutoShape 2" descr="Difference Between One Tail Test and Two Tail Test - From The GENE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ifference Between One Tail Test and Two Tail Test - From The GENES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775" y="1710048"/>
            <a:ext cx="7997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stating the hypotheses, the researcher designs the study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Select the correct statistical test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Choose an appropriate level of significance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Statistical Test </a:t>
            </a:r>
            <a:r>
              <a:rPr lang="en-US" b="1" dirty="0"/>
              <a:t>– uses the data obtained from a sample to make a decision about whether the null hypothesis should be rejected.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Test Value or test statistic </a:t>
            </a:r>
            <a:r>
              <a:rPr lang="en-US" b="1" dirty="0"/>
              <a:t>– the numerical value obtained from a statistical test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4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2775" y="396546"/>
            <a:ext cx="6550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B.1 Errors in Statistical Test </a:t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2192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1" i="1" dirty="0"/>
          </a:p>
          <a:p>
            <a:pPr algn="just"/>
            <a:endParaRPr lang="en-US" b="1" i="1" dirty="0"/>
          </a:p>
          <a:p>
            <a:pPr algn="just"/>
            <a:endParaRPr lang="en-US" b="1" i="1" dirty="0"/>
          </a:p>
        </p:txBody>
      </p:sp>
      <p:sp>
        <p:nvSpPr>
          <p:cNvPr id="3" name="AutoShape 2" descr="Difference Between One Tail Test and Two Tail Test - From The GENE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ifference Between One Tail Test and Two Tail Test - From The GENES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374" y="1205772"/>
            <a:ext cx="84550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1" dirty="0"/>
          </a:p>
          <a:p>
            <a:pPr algn="just"/>
            <a:r>
              <a:rPr lang="en-US" b="1" dirty="0"/>
              <a:t>A faulty sample misleads the inference (or conclusion) relating to the null</a:t>
            </a:r>
            <a:br>
              <a:rPr lang="en-US" b="1" dirty="0"/>
            </a:br>
            <a:r>
              <a:rPr lang="en-US" b="1" dirty="0"/>
              <a:t>hypothesis. </a:t>
            </a:r>
            <a:r>
              <a:rPr lang="en-US" dirty="0"/>
              <a:t>Hence  we can commit two kinds of errors while</a:t>
            </a:r>
            <a:br>
              <a:rPr lang="en-US" dirty="0"/>
            </a:br>
            <a:r>
              <a:rPr lang="en-US" dirty="0"/>
              <a:t>testing a hypothesis</a:t>
            </a:r>
          </a:p>
          <a:p>
            <a:pPr algn="just"/>
            <a:r>
              <a:rPr lang="en-US" dirty="0"/>
              <a:t> </a:t>
            </a:r>
            <a:br>
              <a:rPr lang="en-US" dirty="0"/>
            </a:br>
            <a:endParaRPr lang="en-US" b="1" dirty="0"/>
          </a:p>
          <a:p>
            <a:pPr algn="just"/>
            <a:br>
              <a:rPr lang="en-US" dirty="0"/>
            </a:br>
            <a:endParaRPr lang="en-US" b="1" dirty="0"/>
          </a:p>
          <a:p>
            <a:pPr algn="just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0" t="42857" r="17674" b="18246"/>
          <a:stretch/>
        </p:blipFill>
        <p:spPr bwMode="auto">
          <a:xfrm>
            <a:off x="636812" y="2981656"/>
            <a:ext cx="8278587" cy="319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47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1202</Words>
  <Application>Microsoft Office PowerPoint</Application>
  <PresentationFormat>On-screen Show (4:3)</PresentationFormat>
  <Paragraphs>144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</vt:lpstr>
      <vt:lpstr>Calibri</vt:lpstr>
      <vt:lpstr>Courier New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SAAM</dc:creator>
  <cp:lastModifiedBy>Samir K Mahajan</cp:lastModifiedBy>
  <cp:revision>311</cp:revision>
  <dcterms:created xsi:type="dcterms:W3CDTF">2006-08-16T00:00:00Z</dcterms:created>
  <dcterms:modified xsi:type="dcterms:W3CDTF">2021-04-27T05:35:52Z</dcterms:modified>
</cp:coreProperties>
</file>