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4" r:id="rId3"/>
    <p:sldId id="257" r:id="rId4"/>
    <p:sldId id="290" r:id="rId5"/>
    <p:sldId id="291" r:id="rId6"/>
    <p:sldId id="292" r:id="rId7"/>
    <p:sldId id="293" r:id="rId8"/>
    <p:sldId id="294" r:id="rId9"/>
    <p:sldId id="258" r:id="rId10"/>
    <p:sldId id="259" r:id="rId11"/>
    <p:sldId id="260" r:id="rId12"/>
    <p:sldId id="261" r:id="rId13"/>
    <p:sldId id="281" r:id="rId14"/>
    <p:sldId id="282" r:id="rId15"/>
    <p:sldId id="297" r:id="rId16"/>
    <p:sldId id="298" r:id="rId17"/>
    <p:sldId id="280" r:id="rId18"/>
    <p:sldId id="262" r:id="rId19"/>
    <p:sldId id="295" r:id="rId20"/>
    <p:sldId id="296" r:id="rId21"/>
    <p:sldId id="305" r:id="rId22"/>
    <p:sldId id="283" r:id="rId23"/>
    <p:sldId id="299" r:id="rId24"/>
    <p:sldId id="300" r:id="rId25"/>
    <p:sldId id="301" r:id="rId26"/>
    <p:sldId id="302" r:id="rId27"/>
    <p:sldId id="271" r:id="rId28"/>
    <p:sldId id="272" r:id="rId29"/>
    <p:sldId id="273" r:id="rId30"/>
    <p:sldId id="274" r:id="rId31"/>
    <p:sldId id="303" r:id="rId32"/>
    <p:sldId id="275" r:id="rId33"/>
    <p:sldId id="288" r:id="rId34"/>
    <p:sldId id="286" r:id="rId35"/>
    <p:sldId id="287" r:id="rId36"/>
    <p:sldId id="285" r:id="rId37"/>
    <p:sldId id="289"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C84BD-ABD3-4E25-BD73-0C66B42B73E0}" type="datetimeFigureOut">
              <a:rPr lang="en-IN" smtClean="0"/>
              <a:t>18/02/22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E672F-E4D2-4C63-AEED-95CDFF03CC1B}" type="slidenum">
              <a:rPr lang="en-IN" smtClean="0"/>
              <a:t>‹#›</a:t>
            </a:fld>
            <a:endParaRPr lang="en-IN"/>
          </a:p>
        </p:txBody>
      </p:sp>
    </p:spTree>
    <p:extLst>
      <p:ext uri="{BB962C8B-B14F-4D97-AF65-F5344CB8AC3E}">
        <p14:creationId xmlns:p14="http://schemas.microsoft.com/office/powerpoint/2010/main" val="199135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96089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474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2488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0561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014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9273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5209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7685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5574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BFD218FC-E659-49B1-938B-2B363C434C88}" type="slidenum">
              <a:rPr lang="en-US" sz="1200">
                <a:latin typeface="Times New Roman" panose="02020603050405020304" pitchFamily="18" charset="0"/>
              </a:rPr>
              <a:pPr algn="r"/>
              <a:t>17</a:t>
            </a:fld>
            <a:endParaRPr 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4746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p>
        </p:txBody>
      </p:sp>
    </p:spTree>
    <p:extLst>
      <p:ext uri="{BB962C8B-B14F-4D97-AF65-F5344CB8AC3E}">
        <p14:creationId xmlns:p14="http://schemas.microsoft.com/office/powerpoint/2010/main" val="370452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4D4BA95-F3C5-4428-9E30-AF9F5FC8BF9B}"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39268"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p>
        </p:txBody>
      </p:sp>
    </p:spTree>
    <p:extLst>
      <p:ext uri="{BB962C8B-B14F-4D97-AF65-F5344CB8AC3E}">
        <p14:creationId xmlns:p14="http://schemas.microsoft.com/office/powerpoint/2010/main" val="216135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91F75DA6-4FF3-4335-898C-90A583E48AF6}" type="slidenum">
              <a:rPr lang="en-US" sz="1200">
                <a:latin typeface="Times New Roman" panose="02020603050405020304" pitchFamily="18" charset="0"/>
              </a:rPr>
              <a:pPr algn="r"/>
              <a:t>27</a:t>
            </a:fld>
            <a:endParaRPr 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0371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8674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18/02/22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596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18/02/22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86712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18/02/22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9069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Content Placeholder 2"/>
          <p:cNvSpPr>
            <a:spLocks noGrp="1"/>
          </p:cNvSpPr>
          <p:nvPr>
            <p:ph sz="half" idx="1"/>
          </p:nvPr>
        </p:nvSpPr>
        <p:spPr>
          <a:xfrm>
            <a:off x="406400" y="1371600"/>
            <a:ext cx="11277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6400" y="4000500"/>
            <a:ext cx="11277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4E38787F-2A25-4C98-9D96-2053E34D9B8C}" type="slidenum">
              <a:rPr lang="en-US"/>
              <a:pPr/>
              <a:t>‹#›</a:t>
            </a:fld>
            <a:endParaRPr lang="en-US"/>
          </a:p>
        </p:txBody>
      </p:sp>
    </p:spTree>
    <p:extLst>
      <p:ext uri="{BB962C8B-B14F-4D97-AF65-F5344CB8AC3E}">
        <p14:creationId xmlns:p14="http://schemas.microsoft.com/office/powerpoint/2010/main" val="94758262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18A52430-43A1-4114-8583-238FB5C49DA0}" type="slidenum">
              <a:rPr lang="en-US"/>
              <a:pPr/>
              <a:t>‹#›</a:t>
            </a:fld>
            <a:endParaRPr lang="en-US"/>
          </a:p>
        </p:txBody>
      </p:sp>
    </p:spTree>
    <p:extLst>
      <p:ext uri="{BB962C8B-B14F-4D97-AF65-F5344CB8AC3E}">
        <p14:creationId xmlns:p14="http://schemas.microsoft.com/office/powerpoint/2010/main" val="3241494993"/>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371600"/>
            <a:ext cx="5537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4000500"/>
            <a:ext cx="5537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9D70C6ED-11B2-413C-A834-ECDEDAF2CB03}" type="slidenum">
              <a:rPr lang="en-US"/>
              <a:pPr/>
              <a:t>‹#›</a:t>
            </a:fld>
            <a:endParaRPr lang="en-US"/>
          </a:p>
        </p:txBody>
      </p:sp>
    </p:spTree>
    <p:extLst>
      <p:ext uri="{BB962C8B-B14F-4D97-AF65-F5344CB8AC3E}">
        <p14:creationId xmlns:p14="http://schemas.microsoft.com/office/powerpoint/2010/main" val="239881040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18/02/22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26173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31C0A-1FBA-43A8-8F86-74AB66CB0E85}" type="datetimeFigureOut">
              <a:rPr lang="en-IN" smtClean="0"/>
              <a:t>18/02/22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6113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331C0A-1FBA-43A8-8F86-74AB66CB0E85}" type="datetimeFigureOut">
              <a:rPr lang="en-IN" smtClean="0"/>
              <a:t>18/02/22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52341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331C0A-1FBA-43A8-8F86-74AB66CB0E85}" type="datetimeFigureOut">
              <a:rPr lang="en-IN" smtClean="0"/>
              <a:t>18/02/22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425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331C0A-1FBA-43A8-8F86-74AB66CB0E85}" type="datetimeFigureOut">
              <a:rPr lang="en-IN" smtClean="0"/>
              <a:t>18/02/22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61451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31C0A-1FBA-43A8-8F86-74AB66CB0E85}" type="datetimeFigureOut">
              <a:rPr lang="en-IN" smtClean="0"/>
              <a:t>18/02/22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426480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18/02/22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1747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18/02/22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2290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31C0A-1FBA-43A8-8F86-74AB66CB0E85}" type="datetimeFigureOut">
              <a:rPr lang="en-IN" smtClean="0"/>
              <a:t>18/02/22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A94DC-5634-4B94-B89D-2A5C0D98AA4C}" type="slidenum">
              <a:rPr lang="en-IN" smtClean="0"/>
              <a:t>‹#›</a:t>
            </a:fld>
            <a:endParaRPr lang="en-IN"/>
          </a:p>
        </p:txBody>
      </p:sp>
    </p:spTree>
    <p:extLst>
      <p:ext uri="{BB962C8B-B14F-4D97-AF65-F5344CB8AC3E}">
        <p14:creationId xmlns:p14="http://schemas.microsoft.com/office/powerpoint/2010/main" val="48813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7.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6.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Model Evaluation and Selection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136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28800" y="0"/>
            <a:ext cx="8402638" cy="1143000"/>
          </a:xfrm>
        </p:spPr>
        <p:txBody>
          <a:bodyPr>
            <a:normAutofit fontScale="90000"/>
          </a:bodyPr>
          <a:lstStyle/>
          <a:p>
            <a:r>
              <a:rPr lang="en-US"/>
              <a:t>Classifier Evaluation Metrics: Accuracy, Error Rate, Sensitivity and Specificity</a:t>
            </a:r>
          </a:p>
        </p:txBody>
      </p:sp>
      <p:sp>
        <p:nvSpPr>
          <p:cNvPr id="53251" name="Rectangle 3"/>
          <p:cNvSpPr>
            <a:spLocks noGrp="1" noChangeArrowheads="1"/>
          </p:cNvSpPr>
          <p:nvPr>
            <p:ph type="body" idx="1"/>
          </p:nvPr>
        </p:nvSpPr>
        <p:spPr>
          <a:xfrm>
            <a:off x="1676400" y="3048000"/>
            <a:ext cx="4724400" cy="3505200"/>
          </a:xfrm>
        </p:spPr>
        <p:txBody>
          <a:bodyPr/>
          <a:lstStyle/>
          <a:p>
            <a:r>
              <a:rPr lang="en-US" sz="2400" b="1"/>
              <a:t>Classifier Accuracy, </a:t>
            </a:r>
            <a:r>
              <a:rPr lang="en-US" sz="2400"/>
              <a:t>or recognition rate: percentage of test set tuples that are correctly classified</a:t>
            </a:r>
          </a:p>
          <a:p>
            <a:pPr lvl="1">
              <a:buFont typeface="Wingdings" panose="05000000000000000000" pitchFamily="2" charset="2"/>
              <a:buNone/>
            </a:pPr>
            <a:r>
              <a:rPr lang="en-US" b="1"/>
              <a:t>Accuracy = (TP + TN)/All</a:t>
            </a:r>
            <a:endParaRPr lang="en-US"/>
          </a:p>
          <a:p>
            <a:r>
              <a:rPr lang="en-US" sz="2400" b="1"/>
              <a:t>Error rate:</a:t>
            </a:r>
            <a:r>
              <a:rPr lang="en-US" sz="2400"/>
              <a:t> </a:t>
            </a:r>
            <a:r>
              <a:rPr lang="en-US" sz="2400" i="1"/>
              <a:t>1 –</a:t>
            </a:r>
            <a:r>
              <a:rPr lang="en-US" sz="2400"/>
              <a:t> </a:t>
            </a:r>
            <a:r>
              <a:rPr lang="en-US" sz="2400" i="1"/>
              <a:t>accuracy</a:t>
            </a:r>
            <a:r>
              <a:rPr lang="en-US" sz="2400"/>
              <a:t>, or</a:t>
            </a:r>
          </a:p>
          <a:p>
            <a:pPr lvl="1">
              <a:buFont typeface="Wingdings" panose="05000000000000000000" pitchFamily="2" charset="2"/>
              <a:buNone/>
            </a:pPr>
            <a:r>
              <a:rPr lang="en-US" b="1"/>
              <a:t>Error rate = (FP + FN)/All</a:t>
            </a:r>
          </a:p>
        </p:txBody>
      </p:sp>
      <p:sp>
        <p:nvSpPr>
          <p:cNvPr id="53252" name="Rectangle 3"/>
          <p:cNvSpPr>
            <a:spLocks noChangeArrowheads="1"/>
          </p:cNvSpPr>
          <p:nvPr/>
        </p:nvSpPr>
        <p:spPr bwMode="auto">
          <a:xfrm>
            <a:off x="5791200" y="1371600"/>
            <a:ext cx="472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20000"/>
              </a:spcBef>
              <a:buClr>
                <a:schemeClr val="folHlink"/>
              </a:buClr>
              <a:buSzPct val="60000"/>
              <a:buFont typeface="Wingdings" panose="05000000000000000000" pitchFamily="2" charset="2"/>
              <a:buChar char="n"/>
            </a:pPr>
            <a:r>
              <a:rPr lang="en-US" sz="2400" b="1">
                <a:latin typeface="Calibri" panose="020F0502020204030204" pitchFamily="34" charset="0"/>
              </a:rPr>
              <a:t>Class Imbalance Problem</a:t>
            </a:r>
            <a:r>
              <a:rPr lang="en-US" sz="2400">
                <a:latin typeface="Calibri" panose="020F0502020204030204" pitchFamily="34" charset="0"/>
              </a:rPr>
              <a:t>: </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One class may be </a:t>
            </a:r>
            <a:r>
              <a:rPr lang="en-US" sz="2400" i="1">
                <a:latin typeface="Calibri" panose="020F0502020204030204" pitchFamily="34" charset="0"/>
              </a:rPr>
              <a:t>rare</a:t>
            </a:r>
            <a:r>
              <a:rPr lang="en-US" sz="2400">
                <a:latin typeface="Calibri" panose="020F0502020204030204" pitchFamily="34" charset="0"/>
              </a:rPr>
              <a:t>, e.g. fraud, or HIV-positive</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Significant </a:t>
            </a:r>
            <a:r>
              <a:rPr lang="en-US" sz="2400" i="1">
                <a:latin typeface="Calibri" panose="020F0502020204030204" pitchFamily="34" charset="0"/>
              </a:rPr>
              <a:t>majority of the negative class</a:t>
            </a:r>
            <a:r>
              <a:rPr lang="en-US" sz="2400">
                <a:latin typeface="Calibri" panose="020F0502020204030204" pitchFamily="34" charset="0"/>
              </a:rPr>
              <a:t> and minority of the positive class</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Sensitivity</a:t>
            </a:r>
            <a:r>
              <a:rPr lang="en-US" sz="2400">
                <a:latin typeface="Calibri" panose="020F0502020204030204" pitchFamily="34" charset="0"/>
              </a:rPr>
              <a:t>: True Positive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Sensitivity = TP/P</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Specificity</a:t>
            </a:r>
            <a:r>
              <a:rPr lang="en-US" sz="2400">
                <a:latin typeface="Calibri" panose="020F0502020204030204" pitchFamily="34" charset="0"/>
              </a:rPr>
              <a:t>: True Negative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Specificity = TN/N</a:t>
            </a:r>
          </a:p>
        </p:txBody>
      </p:sp>
      <p:graphicFrame>
        <p:nvGraphicFramePr>
          <p:cNvPr id="62595" name="Group 131"/>
          <p:cNvGraphicFramePr>
            <a:graphicFrameLocks noGrp="1"/>
          </p:cNvGraphicFramePr>
          <p:nvPr/>
        </p:nvGraphicFramePr>
        <p:xfrm>
          <a:off x="3048000" y="1371600"/>
          <a:ext cx="1905000" cy="1466852"/>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F0320FBA-D50B-4758-B830-39C830BE5B2F}" type="slidenum">
              <a:rPr lang="en-US" sz="1200" b="1">
                <a:latin typeface="Calibri" panose="020F0502020204030204" pitchFamily="34" charset="0"/>
              </a:rPr>
              <a:pPr algn="r" eaLnBrk="1" hangingPunct="1"/>
              <a:t>10</a:t>
            </a:fld>
            <a:endParaRPr lang="en-US" sz="1200" b="1">
              <a:latin typeface="Calibri" panose="020F0502020204030204" pitchFamily="34" charset="0"/>
            </a:endParaRPr>
          </a:p>
        </p:txBody>
      </p:sp>
    </p:spTree>
    <p:extLst>
      <p:ext uri="{BB962C8B-B14F-4D97-AF65-F5344CB8AC3E}">
        <p14:creationId xmlns:p14="http://schemas.microsoft.com/office/powerpoint/2010/main" val="136371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343400"/>
            <a:ext cx="4267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8" descr="8re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895601"/>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7" descr="8preci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865314"/>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a:xfrm>
            <a:off x="1828800" y="0"/>
            <a:ext cx="8402638" cy="1219200"/>
          </a:xfrm>
        </p:spPr>
        <p:txBody>
          <a:bodyPr>
            <a:normAutofit fontScale="90000"/>
          </a:bodyPr>
          <a:lstStyle/>
          <a:p>
            <a:r>
              <a:rPr lang="en-US"/>
              <a:t>Classifier Evaluation Metrics: </a:t>
            </a:r>
            <a:br>
              <a:rPr lang="en-US"/>
            </a:br>
            <a:r>
              <a:rPr lang="en-US"/>
              <a:t>Precision and Recall, and F-measures</a:t>
            </a:r>
          </a:p>
        </p:txBody>
      </p:sp>
      <p:sp>
        <p:nvSpPr>
          <p:cNvPr id="54278" name="Rectangle 3"/>
          <p:cNvSpPr>
            <a:spLocks noGrp="1" noChangeArrowheads="1"/>
          </p:cNvSpPr>
          <p:nvPr>
            <p:ph type="body" idx="1"/>
          </p:nvPr>
        </p:nvSpPr>
        <p:spPr>
          <a:xfrm>
            <a:off x="1781176" y="1371600"/>
            <a:ext cx="8429625" cy="4419600"/>
          </a:xfrm>
        </p:spPr>
        <p:txBody>
          <a:bodyPr>
            <a:normAutofit lnSpcReduction="10000"/>
          </a:bodyPr>
          <a:lstStyle/>
          <a:p>
            <a:pPr>
              <a:lnSpc>
                <a:spcPct val="90000"/>
              </a:lnSpc>
            </a:pPr>
            <a:r>
              <a:rPr lang="en-US" sz="2400" b="1" dirty="0"/>
              <a:t>Precision</a:t>
            </a:r>
            <a:r>
              <a:rPr lang="en-US" sz="2400" dirty="0"/>
              <a:t>: exactness – what % of tuples that the classifier labeled as positive are actually positive</a:t>
            </a:r>
          </a:p>
          <a:p>
            <a:pPr lvl="1">
              <a:lnSpc>
                <a:spcPct val="90000"/>
              </a:lnSpc>
            </a:pPr>
            <a:endParaRPr lang="en-US" b="1" dirty="0"/>
          </a:p>
          <a:p>
            <a:pPr>
              <a:lnSpc>
                <a:spcPct val="90000"/>
              </a:lnSpc>
            </a:pPr>
            <a:r>
              <a:rPr lang="en-US" sz="2400" b="1" dirty="0"/>
              <a:t>Recall: </a:t>
            </a:r>
            <a:r>
              <a:rPr lang="en-US" sz="2400" dirty="0"/>
              <a:t>completeness – what % of positive tuples did the classifier label as positive?</a:t>
            </a:r>
          </a:p>
          <a:p>
            <a:pPr>
              <a:lnSpc>
                <a:spcPct val="90000"/>
              </a:lnSpc>
            </a:pPr>
            <a:r>
              <a:rPr lang="en-US" sz="2400" dirty="0"/>
              <a:t>Perfect score is 1.0</a:t>
            </a:r>
          </a:p>
          <a:p>
            <a:pPr>
              <a:lnSpc>
                <a:spcPct val="90000"/>
              </a:lnSpc>
            </a:pPr>
            <a:r>
              <a:rPr lang="en-US" sz="2400" dirty="0"/>
              <a:t>Inverse relationship between precision &amp; recall</a:t>
            </a:r>
          </a:p>
          <a:p>
            <a:pPr>
              <a:lnSpc>
                <a:spcPct val="80000"/>
              </a:lnSpc>
            </a:pPr>
            <a:r>
              <a:rPr lang="en-US" sz="2400" b="1" i="1" dirty="0"/>
              <a:t>F</a:t>
            </a:r>
            <a:r>
              <a:rPr lang="en-US" sz="2400" b="1" dirty="0"/>
              <a:t> measure (</a:t>
            </a:r>
            <a:r>
              <a:rPr lang="en-US" sz="2400" b="1" i="1" dirty="0"/>
              <a:t>F</a:t>
            </a:r>
            <a:r>
              <a:rPr lang="en-US" sz="2400" b="1" i="1" baseline="-25000" dirty="0"/>
              <a:t>1</a:t>
            </a:r>
            <a:r>
              <a:rPr lang="en-US" sz="2400" b="1" dirty="0"/>
              <a:t> </a:t>
            </a:r>
            <a:r>
              <a:rPr lang="en-US" sz="2400" dirty="0"/>
              <a:t>or</a:t>
            </a:r>
            <a:r>
              <a:rPr lang="en-US" sz="2400" b="1" dirty="0"/>
              <a:t> </a:t>
            </a:r>
            <a:r>
              <a:rPr lang="en-US" sz="2400" b="1" i="1" dirty="0"/>
              <a:t>F</a:t>
            </a:r>
            <a:r>
              <a:rPr lang="en-US" sz="2400" b="1" dirty="0"/>
              <a:t>-score)</a:t>
            </a:r>
            <a:r>
              <a:rPr lang="en-US" sz="2400" dirty="0"/>
              <a:t>: harmonic mean of precision and recall, (needed when average of rates is required)</a:t>
            </a:r>
            <a:endParaRPr lang="en-US" sz="2400" b="1" dirty="0"/>
          </a:p>
          <a:p>
            <a:pPr>
              <a:lnSpc>
                <a:spcPct val="80000"/>
              </a:lnSpc>
              <a:buFont typeface="Wingdings" panose="05000000000000000000" pitchFamily="2" charset="2"/>
              <a:buNone/>
            </a:pPr>
            <a:endParaRPr lang="en-US" sz="2400" b="1" i="1" dirty="0"/>
          </a:p>
          <a:p>
            <a:pPr>
              <a:lnSpc>
                <a:spcPct val="80000"/>
              </a:lnSpc>
            </a:pPr>
            <a:r>
              <a:rPr lang="en-US" sz="2400" b="1" i="1" dirty="0" err="1"/>
              <a:t>F</a:t>
            </a:r>
            <a:r>
              <a:rPr lang="en-US" sz="2400" b="1" i="1" baseline="-25000" dirty="0" err="1">
                <a:cs typeface="Tahoma" panose="020B0604030504040204" pitchFamily="34" charset="0"/>
              </a:rPr>
              <a:t>ß</a:t>
            </a:r>
            <a:r>
              <a:rPr lang="en-US" sz="2400" b="1" dirty="0"/>
              <a:t>:  </a:t>
            </a:r>
            <a:r>
              <a:rPr lang="en-US" sz="2400" dirty="0"/>
              <a:t>weighted measure of precision and recall</a:t>
            </a:r>
          </a:p>
          <a:p>
            <a:pPr lvl="1">
              <a:lnSpc>
                <a:spcPct val="80000"/>
              </a:lnSpc>
            </a:pPr>
            <a:r>
              <a:rPr lang="en-US" dirty="0"/>
              <a:t>assigns </a:t>
            </a:r>
            <a:r>
              <a:rPr lang="en-US" dirty="0">
                <a:cs typeface="Tahoma" panose="020B0604030504040204" pitchFamily="34" charset="0"/>
              </a:rPr>
              <a:t>ß times as much weight to recall as to precision</a:t>
            </a:r>
            <a:endParaRPr lang="en-US" dirty="0"/>
          </a:p>
        </p:txBody>
      </p:sp>
      <p:sp>
        <p:nvSpPr>
          <p:cNvPr id="54279" name="Text Box 5"/>
          <p:cNvSpPr txBox="1">
            <a:spLocks noChangeArrowheads="1"/>
          </p:cNvSpPr>
          <p:nvPr/>
        </p:nvSpPr>
        <p:spPr bwMode="auto">
          <a:xfrm>
            <a:off x="2574925" y="501015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sz="2800"/>
          </a:p>
        </p:txBody>
      </p:sp>
      <p:sp>
        <p:nvSpPr>
          <p:cNvPr id="54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5CED70EA-965B-48F7-9548-ABF45E02938C}" type="slidenum">
              <a:rPr lang="en-US" sz="1200" b="1">
                <a:latin typeface="Calibri" panose="020F0502020204030204" pitchFamily="34" charset="0"/>
              </a:rPr>
              <a:pPr algn="r" eaLnBrk="1" hangingPunct="1"/>
              <a:t>11</a:t>
            </a:fld>
            <a:endParaRPr lang="en-US" sz="1200" b="1">
              <a:latin typeface="Calibri" panose="020F0502020204030204" pitchFamily="34" charset="0"/>
            </a:endParaRPr>
          </a:p>
        </p:txBody>
      </p:sp>
      <p:pic>
        <p:nvPicPr>
          <p:cNvPr id="54281" name="Picture 8" descr="8Fbe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5791201"/>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52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0" y="228600"/>
            <a:ext cx="9144000" cy="762000"/>
          </a:xfrm>
        </p:spPr>
        <p:txBody>
          <a:bodyPr/>
          <a:lstStyle/>
          <a:p>
            <a:r>
              <a:rPr lang="en-US"/>
              <a:t>Classifier Evaluation Metrics: Example</a:t>
            </a:r>
          </a:p>
        </p:txBody>
      </p:sp>
      <p:sp>
        <p:nvSpPr>
          <p:cNvPr id="55299" name="Rectangle 35"/>
          <p:cNvSpPr>
            <a:spLocks noChangeArrowheads="1"/>
          </p:cNvSpPr>
          <p:nvPr/>
        </p:nvSpPr>
        <p:spPr bwMode="auto">
          <a:xfrm>
            <a:off x="1752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buClr>
                <a:schemeClr val="folHlink"/>
              </a:buClr>
              <a:buSzPct val="60000"/>
              <a:buFont typeface="Wingdings" panose="05000000000000000000" pitchFamily="2" charset="2"/>
              <a:buNone/>
            </a:pPr>
            <a:endParaRPr lang="en-US" sz="2400"/>
          </a:p>
        </p:txBody>
      </p:sp>
      <p:sp>
        <p:nvSpPr>
          <p:cNvPr id="5530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2E8E937-1851-4950-B4AF-47BF634BE2E9}" type="slidenum">
              <a:rPr lang="en-US" sz="1200" b="1">
                <a:latin typeface="Calibri" panose="020F0502020204030204" pitchFamily="34" charset="0"/>
              </a:rPr>
              <a:pPr algn="r" eaLnBrk="1" hangingPunct="1"/>
              <a:t>12</a:t>
            </a:fld>
            <a:endParaRPr lang="en-US" sz="1200" b="1">
              <a:latin typeface="Calibri" panose="020F0502020204030204" pitchFamily="34" charset="0"/>
            </a:endParaRPr>
          </a:p>
        </p:txBody>
      </p:sp>
      <p:sp>
        <p:nvSpPr>
          <p:cNvPr id="55301" name="Content Placeholder 1"/>
          <p:cNvSpPr>
            <a:spLocks noGrp="1"/>
          </p:cNvSpPr>
          <p:nvPr>
            <p:ph sz="half" idx="1"/>
          </p:nvPr>
        </p:nvSpPr>
        <p:spPr>
          <a:xfrm>
            <a:off x="1752600" y="3429000"/>
            <a:ext cx="8458200" cy="3152104"/>
          </a:xfrm>
        </p:spPr>
        <p:txBody>
          <a:bodyPr/>
          <a:lstStyle/>
          <a:p>
            <a:pPr marL="342900" lvl="1" indent="-342900">
              <a:buClr>
                <a:schemeClr val="folHlink"/>
              </a:buClr>
              <a:buSzPct val="60000"/>
            </a:pPr>
            <a:r>
              <a:rPr lang="en-US" i="1" dirty="0"/>
              <a:t>Precision</a:t>
            </a:r>
            <a:r>
              <a:rPr lang="en-US" dirty="0"/>
              <a:t> = 90/230 = 39.13%             </a:t>
            </a:r>
            <a:r>
              <a:rPr lang="en-US" i="1" dirty="0"/>
              <a:t>Recall</a:t>
            </a:r>
            <a:r>
              <a:rPr lang="en-US" dirty="0"/>
              <a:t> = 90/300 = 30.00%</a:t>
            </a:r>
          </a:p>
          <a:p>
            <a:pPr marL="342900" lvl="1" indent="-342900">
              <a:buClr>
                <a:schemeClr val="folHlink"/>
              </a:buClr>
              <a:buSzPct val="60000"/>
            </a:pPr>
            <a:r>
              <a:rPr lang="en-US" dirty="0"/>
              <a:t>A perfect precision score of 1.0 for a class C means that every tuple that the classifier labeled as belonging to class C does indeed belong to class C. but it does not tell us anything about the number of class C tuples that the classifier mislabeled. </a:t>
            </a:r>
          </a:p>
          <a:p>
            <a:pPr marL="342900" lvl="1" indent="-342900">
              <a:buClr>
                <a:schemeClr val="folHlink"/>
              </a:buClr>
              <a:buSzPct val="60000"/>
            </a:pPr>
            <a:r>
              <a:rPr lang="en-US" dirty="0"/>
              <a:t>A perfect recall score of 1.0 for C means that every item from class C was labeled as such, but it does not tell us how many other tuples were incorrectly labeled as belonging to class C.  </a:t>
            </a:r>
          </a:p>
          <a:p>
            <a:pPr marL="0" lvl="1" indent="0">
              <a:buClr>
                <a:schemeClr val="folHlink"/>
              </a:buClr>
              <a:buSzPct val="60000"/>
              <a:buNone/>
            </a:pPr>
            <a:endParaRPr lang="en-US" dirty="0"/>
          </a:p>
          <a:p>
            <a:endParaRPr lang="en-US" dirty="0"/>
          </a:p>
        </p:txBody>
      </p:sp>
      <p:graphicFrame>
        <p:nvGraphicFramePr>
          <p:cNvPr id="7" name="Group 54"/>
          <p:cNvGraphicFramePr>
            <a:graphicFrameLocks noGrp="1"/>
          </p:cNvGraphicFramePr>
          <p:nvPr/>
        </p:nvGraphicFramePr>
        <p:xfrm>
          <a:off x="1752600" y="1889125"/>
          <a:ext cx="8839200" cy="1466852"/>
        </p:xfrm>
        <a:graphic>
          <a:graphicData uri="http://schemas.openxmlformats.org/drawingml/2006/table">
            <a:tbl>
              <a:tblPr/>
              <a:tblGrid>
                <a:gridCol w="3200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Actual Class\Predicted class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Recognition(%)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30.00 (</a:t>
                      </a:r>
                      <a:r>
                        <a:rPr kumimoji="0" lang="en-US" sz="1800" b="0" i="1" u="none" strike="noStrike" cap="none" normalizeH="0" baseline="0">
                          <a:ln>
                            <a:noFill/>
                          </a:ln>
                          <a:solidFill>
                            <a:schemeClr val="tx1"/>
                          </a:solidFill>
                          <a:effectLst/>
                          <a:latin typeface="Calibri" pitchFamily="34" charset="0"/>
                        </a:rPr>
                        <a:t>sensitivity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98.56 (</a:t>
                      </a:r>
                      <a:r>
                        <a:rPr kumimoji="0" lang="en-US" sz="1800" b="0" i="1" u="none" strike="noStrike" cap="none" normalizeH="0" baseline="0">
                          <a:ln>
                            <a:noFill/>
                          </a:ln>
                          <a:solidFill>
                            <a:schemeClr val="tx1"/>
                          </a:solidFill>
                          <a:effectLst/>
                          <a:latin typeface="Calibri" pitchFamily="34" charset="0"/>
                        </a:rPr>
                        <a:t>specificity)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96.40 (</a:t>
                      </a:r>
                      <a:r>
                        <a:rPr kumimoji="0" lang="en-US" sz="1800" b="0" i="1" u="none" strike="noStrike" cap="none" normalizeH="0" baseline="0">
                          <a:ln>
                            <a:noFill/>
                          </a:ln>
                          <a:solidFill>
                            <a:schemeClr val="tx1"/>
                          </a:solidFill>
                          <a:effectLst/>
                          <a:latin typeface="Calibri" pitchFamily="34" charset="0"/>
                        </a:rPr>
                        <a:t>accuracy</a:t>
                      </a:r>
                      <a:r>
                        <a:rPr kumimoji="0" lang="en-US" sz="1800" b="0" i="0" u="none" strike="noStrike" cap="none" normalizeH="0" baseline="0">
                          <a:ln>
                            <a:noFill/>
                          </a:ln>
                          <a:solidFill>
                            <a:schemeClr val="tx1"/>
                          </a:solidFill>
                          <a:effectLst/>
                          <a:latin typeface="Calibri" pitchFamily="34" charset="0"/>
                        </a:rPr>
                        <a:t>)</a:t>
                      </a:r>
                      <a:endParaRPr kumimoji="0" lang="en-US" sz="1800" b="0" i="1" u="none" strike="noStrike" cap="none" normalizeH="0" baseline="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681008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confusion matrix for a binary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773" y="1516599"/>
            <a:ext cx="6502802" cy="416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8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228" y="1192188"/>
            <a:ext cx="8517228" cy="5078313"/>
          </a:xfrm>
          <a:prstGeom prst="rect">
            <a:avLst/>
          </a:prstGeom>
        </p:spPr>
        <p:txBody>
          <a:bodyPr wrap="square">
            <a:spAutoFit/>
          </a:bodyPr>
          <a:lstStyle/>
          <a:p>
            <a:r>
              <a:rPr lang="en-IN" dirty="0">
                <a:solidFill>
                  <a:srgbClr val="444444"/>
                </a:solidFill>
                <a:latin typeface="Open Sans"/>
              </a:rPr>
              <a:t>This is a list of rates that are often computed from a confusion matrix:</a:t>
            </a:r>
          </a:p>
          <a:p>
            <a:pPr>
              <a:buFont typeface="Arial" panose="020B0604020202020204" pitchFamily="34" charset="0"/>
              <a:buChar char="•"/>
            </a:pPr>
            <a:r>
              <a:rPr lang="en-IN" b="1" dirty="0">
                <a:solidFill>
                  <a:srgbClr val="444444"/>
                </a:solidFill>
                <a:latin typeface="Open Sans"/>
              </a:rPr>
              <a:t>Accuracy:</a:t>
            </a:r>
            <a:r>
              <a:rPr lang="en-IN" dirty="0">
                <a:solidFill>
                  <a:srgbClr val="444444"/>
                </a:solidFill>
                <a:latin typeface="Open Sans"/>
              </a:rPr>
              <a:t> Overall, how often is the classifier correct?</a:t>
            </a:r>
          </a:p>
          <a:p>
            <a:pPr marL="742950" lvl="1" indent="-285750">
              <a:buFont typeface="Arial" panose="020B0604020202020204" pitchFamily="34" charset="0"/>
              <a:buChar char="•"/>
            </a:pPr>
            <a:r>
              <a:rPr lang="en-IN" dirty="0">
                <a:solidFill>
                  <a:srgbClr val="444444"/>
                </a:solidFill>
                <a:latin typeface="Open Sans"/>
              </a:rPr>
              <a:t>(TP+TN)/total = (100+50)/165 = 0.91</a:t>
            </a:r>
          </a:p>
          <a:p>
            <a:pPr>
              <a:buFont typeface="Arial" panose="020B0604020202020204" pitchFamily="34" charset="0"/>
              <a:buChar char="•"/>
            </a:pPr>
            <a:r>
              <a:rPr lang="en-IN" b="1" dirty="0">
                <a:solidFill>
                  <a:srgbClr val="444444"/>
                </a:solidFill>
                <a:latin typeface="Open Sans"/>
              </a:rPr>
              <a:t>Misclassification Rate:</a:t>
            </a:r>
            <a:r>
              <a:rPr lang="en-IN" dirty="0">
                <a:solidFill>
                  <a:srgbClr val="444444"/>
                </a:solidFill>
                <a:latin typeface="Open Sans"/>
              </a:rPr>
              <a:t> Overall, how often is it wrong?</a:t>
            </a:r>
          </a:p>
          <a:p>
            <a:pPr marL="742950" lvl="1" indent="-285750">
              <a:buFont typeface="Arial" panose="020B0604020202020204" pitchFamily="34" charset="0"/>
              <a:buChar char="•"/>
            </a:pPr>
            <a:r>
              <a:rPr lang="en-IN" dirty="0">
                <a:solidFill>
                  <a:srgbClr val="444444"/>
                </a:solidFill>
                <a:latin typeface="Open Sans"/>
              </a:rPr>
              <a:t>(FP+FN)/total = (10+5)/165 = 0.09</a:t>
            </a:r>
          </a:p>
          <a:p>
            <a:pPr marL="742950" lvl="1" indent="-285750">
              <a:buFont typeface="Arial" panose="020B0604020202020204" pitchFamily="34" charset="0"/>
              <a:buChar char="•"/>
            </a:pPr>
            <a:r>
              <a:rPr lang="en-IN" dirty="0">
                <a:solidFill>
                  <a:srgbClr val="444444"/>
                </a:solidFill>
                <a:latin typeface="Open Sans"/>
              </a:rPr>
              <a:t>equivalent to 1 minus Accuracy</a:t>
            </a:r>
          </a:p>
          <a:p>
            <a:pPr marL="742950" lvl="1" indent="-285750">
              <a:buFont typeface="Arial" panose="020B0604020202020204" pitchFamily="34" charset="0"/>
              <a:buChar char="•"/>
            </a:pPr>
            <a:r>
              <a:rPr lang="en-IN" dirty="0">
                <a:solidFill>
                  <a:srgbClr val="444444"/>
                </a:solidFill>
                <a:latin typeface="Open Sans"/>
              </a:rPr>
              <a:t>also known as "Error Rate"</a:t>
            </a:r>
          </a:p>
          <a:p>
            <a:pPr>
              <a:buFont typeface="Arial" panose="020B0604020202020204" pitchFamily="34" charset="0"/>
              <a:buChar char="•"/>
            </a:pPr>
            <a:r>
              <a:rPr lang="en-IN" b="1" dirty="0">
                <a:solidFill>
                  <a:srgbClr val="444444"/>
                </a:solidFill>
                <a:latin typeface="Open Sans"/>
              </a:rPr>
              <a:t>True Positive Rate:</a:t>
            </a:r>
            <a:r>
              <a:rPr lang="en-IN" dirty="0">
                <a:solidFill>
                  <a:srgbClr val="444444"/>
                </a:solidFill>
                <a:latin typeface="Open Sans"/>
              </a:rPr>
              <a:t> When it's actually yes, how often does it predict yes?</a:t>
            </a:r>
          </a:p>
          <a:p>
            <a:pPr marL="742950" lvl="1" indent="-285750">
              <a:buFont typeface="Arial" panose="020B0604020202020204" pitchFamily="34" charset="0"/>
              <a:buChar char="•"/>
            </a:pPr>
            <a:r>
              <a:rPr lang="en-IN" dirty="0">
                <a:solidFill>
                  <a:srgbClr val="444444"/>
                </a:solidFill>
                <a:latin typeface="Open Sans"/>
              </a:rPr>
              <a:t>TP/actual yes = 100/105 = 0.95</a:t>
            </a:r>
          </a:p>
          <a:p>
            <a:pPr marL="742950" lvl="1" indent="-285750">
              <a:buFont typeface="Arial" panose="020B0604020202020204" pitchFamily="34" charset="0"/>
              <a:buChar char="•"/>
            </a:pPr>
            <a:r>
              <a:rPr lang="en-IN" dirty="0">
                <a:solidFill>
                  <a:srgbClr val="444444"/>
                </a:solidFill>
                <a:latin typeface="Open Sans"/>
              </a:rPr>
              <a:t>also known as "Sensitivity" or "Recall"</a:t>
            </a:r>
          </a:p>
          <a:p>
            <a:pPr>
              <a:buFont typeface="Arial" panose="020B0604020202020204" pitchFamily="34" charset="0"/>
              <a:buChar char="•"/>
            </a:pPr>
            <a:r>
              <a:rPr lang="en-IN" b="1" dirty="0">
                <a:solidFill>
                  <a:srgbClr val="444444"/>
                </a:solidFill>
                <a:latin typeface="Open Sans"/>
              </a:rPr>
              <a:t>False Positive Rate:</a:t>
            </a:r>
            <a:r>
              <a:rPr lang="en-IN" dirty="0">
                <a:solidFill>
                  <a:srgbClr val="444444"/>
                </a:solidFill>
                <a:latin typeface="Open Sans"/>
              </a:rPr>
              <a:t> When it's actually no, how often does it predict yes?</a:t>
            </a:r>
          </a:p>
          <a:p>
            <a:pPr marL="742950" lvl="1" indent="-285750">
              <a:buFont typeface="Arial" panose="020B0604020202020204" pitchFamily="34" charset="0"/>
              <a:buChar char="•"/>
            </a:pPr>
            <a:r>
              <a:rPr lang="en-IN" dirty="0">
                <a:solidFill>
                  <a:srgbClr val="444444"/>
                </a:solidFill>
                <a:latin typeface="Open Sans"/>
              </a:rPr>
              <a:t>FP/actual no = 10/60 = 0.17</a:t>
            </a:r>
          </a:p>
          <a:p>
            <a:pPr>
              <a:buFont typeface="Arial" panose="020B0604020202020204" pitchFamily="34" charset="0"/>
              <a:buChar char="•"/>
            </a:pPr>
            <a:r>
              <a:rPr lang="en-IN" b="1" dirty="0">
                <a:solidFill>
                  <a:srgbClr val="444444"/>
                </a:solidFill>
                <a:latin typeface="Open Sans"/>
              </a:rPr>
              <a:t>True negative rate : Specificity:</a:t>
            </a:r>
            <a:r>
              <a:rPr lang="en-IN" dirty="0">
                <a:solidFill>
                  <a:srgbClr val="444444"/>
                </a:solidFill>
                <a:latin typeface="Open Sans"/>
              </a:rPr>
              <a:t> When it's actually no, how often does it predict no?</a:t>
            </a:r>
          </a:p>
          <a:p>
            <a:pPr marL="742950" lvl="1" indent="-285750">
              <a:buFont typeface="Arial" panose="020B0604020202020204" pitchFamily="34" charset="0"/>
              <a:buChar char="•"/>
            </a:pPr>
            <a:r>
              <a:rPr lang="en-IN" dirty="0">
                <a:solidFill>
                  <a:srgbClr val="444444"/>
                </a:solidFill>
                <a:latin typeface="Open Sans"/>
              </a:rPr>
              <a:t>TN/actual no = 50/60 = 0.83</a:t>
            </a:r>
          </a:p>
          <a:p>
            <a:pPr marL="742950" lvl="1" indent="-285750">
              <a:buFont typeface="Arial" panose="020B0604020202020204" pitchFamily="34" charset="0"/>
              <a:buChar char="•"/>
            </a:pPr>
            <a:r>
              <a:rPr lang="en-IN" dirty="0">
                <a:solidFill>
                  <a:srgbClr val="444444"/>
                </a:solidFill>
                <a:latin typeface="Open Sans"/>
              </a:rPr>
              <a:t>equivalent to 1 minus False Positive Rate</a:t>
            </a:r>
          </a:p>
          <a:p>
            <a:pPr>
              <a:buFont typeface="Arial" panose="020B0604020202020204" pitchFamily="34" charset="0"/>
              <a:buChar char="•"/>
            </a:pPr>
            <a:r>
              <a:rPr lang="en-IN" b="1" dirty="0">
                <a:solidFill>
                  <a:srgbClr val="444444"/>
                </a:solidFill>
                <a:latin typeface="Open Sans"/>
              </a:rPr>
              <a:t>Precision:</a:t>
            </a:r>
            <a:r>
              <a:rPr lang="en-IN" dirty="0">
                <a:solidFill>
                  <a:srgbClr val="444444"/>
                </a:solidFill>
                <a:latin typeface="Open Sans"/>
              </a:rPr>
              <a:t> When it predicts yes, how often is it correct?</a:t>
            </a:r>
          </a:p>
          <a:p>
            <a:pPr marL="742950" lvl="1" indent="-285750">
              <a:buFont typeface="Arial" panose="020B0604020202020204" pitchFamily="34" charset="0"/>
              <a:buChar char="•"/>
            </a:pPr>
            <a:r>
              <a:rPr lang="en-IN" dirty="0">
                <a:solidFill>
                  <a:srgbClr val="444444"/>
                </a:solidFill>
                <a:latin typeface="Open Sans"/>
              </a:rPr>
              <a:t>TP/predicted yes = 100/110 </a:t>
            </a:r>
            <a:r>
              <a:rPr lang="en-IN">
                <a:solidFill>
                  <a:srgbClr val="444444"/>
                </a:solidFill>
                <a:latin typeface="Open Sans"/>
              </a:rPr>
              <a:t>= 0.91</a:t>
            </a:r>
            <a:endParaRPr lang="en-IN" dirty="0">
              <a:solidFill>
                <a:srgbClr val="444444"/>
              </a:solidFill>
              <a:latin typeface="Open Sans"/>
            </a:endParaRPr>
          </a:p>
        </p:txBody>
      </p:sp>
    </p:spTree>
    <p:extLst>
      <p:ext uri="{BB962C8B-B14F-4D97-AF65-F5344CB8AC3E}">
        <p14:creationId xmlns:p14="http://schemas.microsoft.com/office/powerpoint/2010/main" val="371483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 Curve</a:t>
            </a:r>
          </a:p>
        </p:txBody>
      </p:sp>
      <p:sp>
        <p:nvSpPr>
          <p:cNvPr id="3" name="Content Placeholder 2"/>
          <p:cNvSpPr>
            <a:spLocks noGrp="1"/>
          </p:cNvSpPr>
          <p:nvPr>
            <p:ph sz="half" idx="1"/>
          </p:nvPr>
        </p:nvSpPr>
        <p:spPr/>
        <p:txBody>
          <a:bodyPr/>
          <a:lstStyle/>
          <a:p>
            <a:r>
              <a:rPr lang="en-IN" dirty="0"/>
              <a:t>When you perform a search on any search engine, you are looking to find the most relevant material, while minimizing the junk that is retrieved. This is the basic objective of any search engine. Unfortunately getting "everything important" while avoiding "junk" is difficult, if not impossible, to accomplish. However, it is possible to measure how well a search performed with respect to these two parameters.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27" y="3848100"/>
            <a:ext cx="2095500" cy="2095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779" y="3899136"/>
            <a:ext cx="2832735" cy="2577863"/>
          </a:xfrm>
          <a:prstGeom prst="rect">
            <a:avLst/>
          </a:prstGeom>
        </p:spPr>
      </p:pic>
    </p:spTree>
    <p:extLst>
      <p:ext uri="{BB962C8B-B14F-4D97-AF65-F5344CB8AC3E}">
        <p14:creationId xmlns:p14="http://schemas.microsoft.com/office/powerpoint/2010/main" val="1555148352"/>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a:t>
            </a:r>
          </a:p>
        </p:txBody>
      </p:sp>
      <p:sp>
        <p:nvSpPr>
          <p:cNvPr id="5" name="Rectangle 1"/>
          <p:cNvSpPr>
            <a:spLocks noGrp="1" noChangeArrowheads="1"/>
          </p:cNvSpPr>
          <p:nvPr>
            <p:ph sz="half" idx="1"/>
          </p:nvPr>
        </p:nvSpPr>
        <p:spPr bwMode="auto">
          <a:xfrm>
            <a:off x="250812" y="1283112"/>
            <a:ext cx="115146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If I have a database with </a:t>
            </a:r>
            <a:r>
              <a:rPr kumimoji="0" lang="en-US" altLang="en-US" sz="3200" b="1" i="0" u="none" strike="noStrike" cap="none" normalizeH="0" baseline="0" dirty="0">
                <a:ln>
                  <a:noFill/>
                </a:ln>
                <a:solidFill>
                  <a:schemeClr val="tx1"/>
                </a:solidFill>
                <a:effectLst/>
                <a:latin typeface="Garamond" panose="02020404030301010803" pitchFamily="18" charset="0"/>
              </a:rPr>
              <a:t>100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Garamond" panose="02020404030301010803" pitchFamily="18" charset="0"/>
              </a:rPr>
              <a:t>60 are relevant </a:t>
            </a:r>
            <a:r>
              <a:rPr kumimoji="0" lang="en-US" altLang="en-US" sz="3200" b="0" i="0" u="none" strike="noStrike" cap="none" normalizeH="0" baseline="0" dirty="0">
                <a:ln>
                  <a:noFill/>
                </a:ln>
                <a:solidFill>
                  <a:schemeClr val="tx1"/>
                </a:solidFill>
                <a:effectLst/>
                <a:latin typeface="Garamond" panose="02020404030301010803" pitchFamily="18" charset="0"/>
              </a:rPr>
              <a:t>to a particular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 If my IR system returns a total of </a:t>
            </a:r>
            <a:r>
              <a:rPr kumimoji="0" lang="en-US" altLang="en-US" sz="3200" b="1" i="0" u="none" strike="noStrike" cap="none" normalizeH="0" baseline="0" dirty="0">
                <a:ln>
                  <a:noFill/>
                </a:ln>
                <a:solidFill>
                  <a:schemeClr val="tx1"/>
                </a:solidFill>
                <a:effectLst/>
                <a:latin typeface="Garamond" panose="02020404030301010803" pitchFamily="18" charset="0"/>
              </a:rPr>
              <a:t>50 documents</a:t>
            </a:r>
            <a:r>
              <a:rPr kumimoji="0" lang="en-US" altLang="en-US" sz="32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out of which </a:t>
            </a:r>
            <a:r>
              <a:rPr kumimoji="0" lang="en-US" altLang="en-US" sz="3200" b="1" i="0" u="none" strike="noStrike" cap="none" normalizeH="0" baseline="0" dirty="0">
                <a:ln>
                  <a:noFill/>
                </a:ln>
                <a:solidFill>
                  <a:schemeClr val="tx1"/>
                </a:solidFill>
                <a:effectLst/>
                <a:latin typeface="Garamond" panose="02020404030301010803" pitchFamily="18" charset="0"/>
              </a:rPr>
              <a:t>40 are relevant</a:t>
            </a:r>
            <a:r>
              <a:rPr kumimoji="0" lang="en-US" altLang="en-US" sz="32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the precision for this system is </a:t>
            </a:r>
            <a:r>
              <a:rPr kumimoji="0" lang="en-US" altLang="en-US" sz="3200" b="1" i="0" u="none" strike="noStrike" cap="none" normalizeH="0" baseline="0" dirty="0">
                <a:ln>
                  <a:noFill/>
                </a:ln>
                <a:solidFill>
                  <a:schemeClr val="tx1"/>
                </a:solidFill>
                <a:effectLst/>
                <a:latin typeface="Garamond" panose="02020404030301010803" pitchFamily="18" charset="0"/>
              </a:rPr>
              <a:t>40/50=0.8 </a:t>
            </a:r>
            <a:r>
              <a:rPr kumimoji="0" lang="en-US" altLang="en-US" sz="3200" b="0" i="0" u="none" strike="noStrike" cap="none" normalizeH="0" baseline="0" dirty="0">
                <a:ln>
                  <a:noFill/>
                </a:ln>
                <a:solidFill>
                  <a:schemeClr val="tx1"/>
                </a:solidFill>
                <a:effectLst/>
                <a:latin typeface="Garamond" panose="02020404030301010803" pitchFamily="18" charset="0"/>
              </a:rPr>
              <a:t>and the recall is </a:t>
            </a:r>
            <a:r>
              <a:rPr kumimoji="0" lang="en-US" altLang="en-US" sz="3200" b="1" i="0" u="none" strike="noStrike" cap="none" normalizeH="0" baseline="0" dirty="0">
                <a:ln>
                  <a:noFill/>
                </a:ln>
                <a:solidFill>
                  <a:schemeClr val="tx1"/>
                </a:solidFill>
                <a:effectLst/>
                <a:latin typeface="Garamond" panose="02020404030301010803" pitchFamily="18" charset="0"/>
              </a:rPr>
              <a:t>40/60=0.66</a:t>
            </a:r>
            <a:br>
              <a:rPr kumimoji="0" lang="en-US" altLang="en-US" sz="3200" b="0" i="0" u="none" strike="noStrike" cap="none" normalizeH="0" baseline="0" dirty="0">
                <a:ln>
                  <a:noFill/>
                </a:ln>
                <a:solidFill>
                  <a:schemeClr val="tx1"/>
                </a:solidFill>
                <a:effectLst/>
                <a:latin typeface="Garamond" panose="02020404030301010803" pitchFamily="18" charset="0"/>
              </a:rPr>
            </a:br>
            <a:r>
              <a:rPr kumimoji="0" lang="en-US" altLang="en-US" sz="3200" b="0" i="0" u="none" strike="noStrike" cap="none" normalizeH="0" baseline="0" dirty="0">
                <a:ln>
                  <a:noFill/>
                </a:ln>
                <a:solidFill>
                  <a:schemeClr val="tx1"/>
                </a:solidFill>
                <a:effectLst/>
                <a:latin typeface="Garamond" panose="02020404030301010803" pitchFamily="18" charset="0"/>
              </a:rPr>
              <a:t>If instead there's another IR system that returns only 10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chances are that at least 9 of them are relevant.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Garamond" panose="02020404030301010803" pitchFamily="18" charset="0"/>
              </a:rPr>
              <a:t>This would increase my precision to </a:t>
            </a:r>
            <a:r>
              <a:rPr kumimoji="0" lang="en-US" altLang="en-US" sz="3200" b="1" i="0" u="none" strike="noStrike" cap="none" normalizeH="0" baseline="0" dirty="0">
                <a:ln>
                  <a:noFill/>
                </a:ln>
                <a:solidFill>
                  <a:schemeClr val="tx1"/>
                </a:solidFill>
                <a:effectLst/>
                <a:latin typeface="Garamond" panose="02020404030301010803" pitchFamily="18" charset="0"/>
              </a:rPr>
              <a:t>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Garamond" panose="02020404030301010803" pitchFamily="18" charset="0"/>
              </a:rPr>
              <a:t>but decrease it's recall to just 0.15. </a:t>
            </a:r>
          </a:p>
        </p:txBody>
      </p:sp>
    </p:spTree>
    <p:extLst>
      <p:ext uri="{BB962C8B-B14F-4D97-AF65-F5344CB8AC3E}">
        <p14:creationId xmlns:p14="http://schemas.microsoft.com/office/powerpoint/2010/main" val="4113739970"/>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295400" y="152400"/>
            <a:ext cx="9601200" cy="838200"/>
          </a:xfrm>
          <a:noFill/>
        </p:spPr>
        <p:txBody>
          <a:bodyPr vert="horz" lIns="92075" tIns="46038" rIns="92075" bIns="46038" rtlCol="0" anchor="ctr">
            <a:normAutofit/>
          </a:bodyPr>
          <a:lstStyle/>
          <a:p>
            <a:pPr eaLnBrk="1" hangingPunct="1">
              <a:lnSpc>
                <a:spcPct val="110000"/>
              </a:lnSpc>
            </a:pPr>
            <a:r>
              <a:rPr lang="en-US" dirty="0">
                <a:solidFill>
                  <a:srgbClr val="170981"/>
                </a:solidFill>
              </a:rPr>
              <a:t>Additional aspects for Model Selection</a:t>
            </a:r>
          </a:p>
        </p:txBody>
      </p:sp>
      <p:sp>
        <p:nvSpPr>
          <p:cNvPr id="64515" name="Rectangle 3"/>
          <p:cNvSpPr>
            <a:spLocks noGrp="1" noChangeArrowheads="1"/>
          </p:cNvSpPr>
          <p:nvPr>
            <p:ph type="body" idx="4294967295"/>
          </p:nvPr>
        </p:nvSpPr>
        <p:spPr>
          <a:xfrm>
            <a:off x="1828801" y="1371600"/>
            <a:ext cx="8378825" cy="5257800"/>
          </a:xfrm>
          <a:noFill/>
        </p:spPr>
        <p:txBody>
          <a:bodyPr vert="horz" lIns="92075" tIns="46038" rIns="92075" bIns="46038" rtlCol="0">
            <a:normAutofit lnSpcReduction="10000"/>
          </a:bodyPr>
          <a:lstStyle/>
          <a:p>
            <a:pPr eaLnBrk="1" hangingPunct="1">
              <a:lnSpc>
                <a:spcPct val="110000"/>
              </a:lnSpc>
            </a:pPr>
            <a:r>
              <a:rPr lang="en-US" sz="2400" b="1"/>
              <a:t>Accuracy</a:t>
            </a:r>
          </a:p>
          <a:p>
            <a:pPr lvl="1" eaLnBrk="1" hangingPunct="1">
              <a:lnSpc>
                <a:spcPct val="110000"/>
              </a:lnSpc>
            </a:pPr>
            <a:r>
              <a:rPr lang="en-US"/>
              <a:t>classifier accuracy: predicting class label</a:t>
            </a:r>
          </a:p>
          <a:p>
            <a:pPr eaLnBrk="1" hangingPunct="1">
              <a:lnSpc>
                <a:spcPct val="110000"/>
              </a:lnSpc>
            </a:pPr>
            <a:r>
              <a:rPr lang="en-US" sz="2400" b="1"/>
              <a:t>Speed</a:t>
            </a:r>
          </a:p>
          <a:p>
            <a:pPr lvl="1" eaLnBrk="1" hangingPunct="1">
              <a:lnSpc>
                <a:spcPct val="110000"/>
              </a:lnSpc>
            </a:pPr>
            <a:r>
              <a:rPr lang="en-US"/>
              <a:t>time to construct the model (training time)</a:t>
            </a:r>
          </a:p>
          <a:p>
            <a:pPr lvl="1" eaLnBrk="1" hangingPunct="1">
              <a:lnSpc>
                <a:spcPct val="110000"/>
              </a:lnSpc>
            </a:pPr>
            <a:r>
              <a:rPr lang="en-US"/>
              <a:t>time to use the model (classification/prediction time)</a:t>
            </a:r>
          </a:p>
          <a:p>
            <a:pPr eaLnBrk="1" hangingPunct="1">
              <a:lnSpc>
                <a:spcPct val="110000"/>
              </a:lnSpc>
            </a:pPr>
            <a:r>
              <a:rPr lang="en-US" sz="2400" b="1"/>
              <a:t>Robustness</a:t>
            </a:r>
            <a:r>
              <a:rPr lang="en-US" sz="2400"/>
              <a:t>: handling noise and missing values</a:t>
            </a:r>
          </a:p>
          <a:p>
            <a:pPr eaLnBrk="1" hangingPunct="1">
              <a:lnSpc>
                <a:spcPct val="110000"/>
              </a:lnSpc>
            </a:pPr>
            <a:r>
              <a:rPr lang="en-US" sz="2400" b="1"/>
              <a:t>Scalability</a:t>
            </a:r>
            <a:r>
              <a:rPr lang="en-US" sz="2400"/>
              <a:t>: efficiency in disk-resident databases </a:t>
            </a:r>
          </a:p>
          <a:p>
            <a:pPr eaLnBrk="1" hangingPunct="1">
              <a:lnSpc>
                <a:spcPct val="110000"/>
              </a:lnSpc>
            </a:pPr>
            <a:r>
              <a:rPr lang="en-US" sz="2400" b="1"/>
              <a:t>Interpretability</a:t>
            </a:r>
          </a:p>
          <a:p>
            <a:pPr lvl="1" eaLnBrk="1" hangingPunct="1">
              <a:lnSpc>
                <a:spcPct val="110000"/>
              </a:lnSpc>
            </a:pPr>
            <a:r>
              <a:rPr lang="en-US"/>
              <a:t>understanding and insight provided by the model</a:t>
            </a:r>
          </a:p>
          <a:p>
            <a:pPr eaLnBrk="1" hangingPunct="1">
              <a:lnSpc>
                <a:spcPct val="110000"/>
              </a:lnSpc>
            </a:pPr>
            <a:r>
              <a:rPr lang="en-US" sz="2400"/>
              <a:t>Other measures, e.g., goodness of rules, such as decision tree size or compactness of classification rules</a:t>
            </a:r>
          </a:p>
        </p:txBody>
      </p:sp>
      <p:sp>
        <p:nvSpPr>
          <p:cNvPr id="64516"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1F3B63C-AE44-4CBB-827D-0C71960E5982}" type="slidenum">
              <a:rPr lang="en-US" sz="1200" b="1">
                <a:latin typeface="Calibri" panose="020F0502020204030204" pitchFamily="34" charset="0"/>
              </a:rPr>
              <a:pPr algn="r" eaLnBrk="1" hangingPunct="1"/>
              <a:t>17</a:t>
            </a:fld>
            <a:endParaRPr lang="en-US" sz="1200" b="1">
              <a:latin typeface="Calibri" panose="020F0502020204030204" pitchFamily="34" charset="0"/>
            </a:endParaRPr>
          </a:p>
        </p:txBody>
      </p:sp>
    </p:spTree>
    <p:extLst>
      <p:ext uri="{BB962C8B-B14F-4D97-AF65-F5344CB8AC3E}">
        <p14:creationId xmlns:p14="http://schemas.microsoft.com/office/powerpoint/2010/main" val="153670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0" y="76200"/>
            <a:ext cx="8091488" cy="1066800"/>
          </a:xfrm>
          <a:noFill/>
        </p:spPr>
        <p:txBody>
          <a:bodyPr vert="horz" lIns="92075" tIns="46038" rIns="92075" bIns="46038" rtlCol="0" anchor="ctr">
            <a:normAutofit fontScale="90000"/>
          </a:bodyPr>
          <a:lstStyle/>
          <a:p>
            <a:pPr eaLnBrk="1" hangingPunct="1"/>
            <a:r>
              <a:rPr lang="en-US"/>
              <a:t>Evaluating Classifier Accuracy:</a:t>
            </a:r>
            <a:br>
              <a:rPr lang="en-US"/>
            </a:br>
            <a:r>
              <a:rPr lang="en-US"/>
              <a:t>Holdout &amp; Cross-Validation Methods</a:t>
            </a:r>
            <a:endParaRPr lang="en-US" sz="4000"/>
          </a:p>
        </p:txBody>
      </p:sp>
      <p:sp>
        <p:nvSpPr>
          <p:cNvPr id="56323" name="Rectangle 3"/>
          <p:cNvSpPr>
            <a:spLocks noGrp="1" noChangeArrowheads="1"/>
          </p:cNvSpPr>
          <p:nvPr>
            <p:ph type="body" idx="1"/>
          </p:nvPr>
        </p:nvSpPr>
        <p:spPr>
          <a:xfrm>
            <a:off x="1676400" y="1371601"/>
            <a:ext cx="8763000" cy="5273675"/>
          </a:xfrm>
          <a:noFill/>
        </p:spPr>
        <p:txBody>
          <a:bodyPr vert="horz" lIns="92075" tIns="46038" rIns="92075" bIns="46038" rtlCol="0">
            <a:normAutofit/>
          </a:bodyPr>
          <a:lstStyle/>
          <a:p>
            <a:pPr eaLnBrk="1" hangingPunct="1">
              <a:lnSpc>
                <a:spcPct val="80000"/>
              </a:lnSpc>
            </a:pPr>
            <a:r>
              <a:rPr lang="en-US" sz="2400" b="1" dirty="0"/>
              <a:t>Holdout method</a:t>
            </a:r>
          </a:p>
          <a:p>
            <a:pPr lvl="1" eaLnBrk="1" hangingPunct="1">
              <a:lnSpc>
                <a:spcPct val="80000"/>
              </a:lnSpc>
            </a:pPr>
            <a:r>
              <a:rPr lang="en-US" dirty="0"/>
              <a:t>Given data is randomly partitioned into two independent sets</a:t>
            </a:r>
          </a:p>
          <a:p>
            <a:pPr lvl="2" eaLnBrk="1" hangingPunct="1">
              <a:lnSpc>
                <a:spcPct val="80000"/>
              </a:lnSpc>
            </a:pPr>
            <a:r>
              <a:rPr lang="en-US" dirty="0"/>
              <a:t>Training set (e.g., 2/3) for model construction</a:t>
            </a:r>
          </a:p>
          <a:p>
            <a:pPr lvl="2" eaLnBrk="1" hangingPunct="1">
              <a:lnSpc>
                <a:spcPct val="80000"/>
              </a:lnSpc>
            </a:pPr>
            <a:r>
              <a:rPr lang="en-US" dirty="0"/>
              <a:t>Test set (e.g., 1/3) for accuracy estimation</a:t>
            </a:r>
          </a:p>
          <a:p>
            <a:pPr lvl="1" eaLnBrk="1" hangingPunct="1">
              <a:lnSpc>
                <a:spcPct val="80000"/>
              </a:lnSpc>
            </a:pPr>
            <a:r>
              <a:rPr lang="en-US" u="sng" dirty="0"/>
              <a:t>Random sampling</a:t>
            </a:r>
            <a:r>
              <a:rPr lang="en-US" dirty="0"/>
              <a:t>: a variation of holdout</a:t>
            </a:r>
          </a:p>
          <a:p>
            <a:pPr lvl="2" eaLnBrk="1" hangingPunct="1">
              <a:lnSpc>
                <a:spcPct val="80000"/>
              </a:lnSpc>
            </a:pPr>
            <a:r>
              <a:rPr lang="en-US" dirty="0"/>
              <a:t>Repeat holdout k times, accuracy = avg. of the accuracies obtained</a:t>
            </a:r>
          </a:p>
          <a:p>
            <a:pPr lvl="2" eaLnBrk="1" hangingPunct="1">
              <a:lnSpc>
                <a:spcPct val="80000"/>
              </a:lnSpc>
            </a:pPr>
            <a:endParaRPr lang="en-US" dirty="0"/>
          </a:p>
        </p:txBody>
      </p:sp>
      <p:sp>
        <p:nvSpPr>
          <p:cNvPr id="5632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7124448-2F63-4957-B2B5-22993566CCB1}" type="slidenum">
              <a:rPr lang="en-US" sz="1200" b="1">
                <a:latin typeface="Calibri" panose="020F0502020204030204" pitchFamily="34" charset="0"/>
              </a:rPr>
              <a:pPr algn="r" eaLnBrk="1" hangingPunct="1"/>
              <a:t>18</a:t>
            </a:fld>
            <a:endParaRPr lang="en-US" sz="1200" b="1">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2620720" y="3660041"/>
            <a:ext cx="7723292" cy="2985235"/>
          </a:xfrm>
          <a:prstGeom prst="rect">
            <a:avLst/>
          </a:prstGeom>
        </p:spPr>
      </p:pic>
    </p:spTree>
    <p:extLst>
      <p:ext uri="{BB962C8B-B14F-4D97-AF65-F5344CB8AC3E}">
        <p14:creationId xmlns:p14="http://schemas.microsoft.com/office/powerpoint/2010/main" val="3044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7550" y="685800"/>
            <a:ext cx="7024950" cy="5514217"/>
          </a:xfrm>
          <a:prstGeom prst="rect">
            <a:avLst/>
          </a:prstGeom>
        </p:spPr>
      </p:pic>
    </p:spTree>
    <p:extLst>
      <p:ext uri="{BB962C8B-B14F-4D97-AF65-F5344CB8AC3E}">
        <p14:creationId xmlns:p14="http://schemas.microsoft.com/office/powerpoint/2010/main" val="208118369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42" y="230655"/>
            <a:ext cx="10515600" cy="710640"/>
          </a:xfrm>
        </p:spPr>
        <p:txBody>
          <a:bodyPr/>
          <a:lstStyle/>
          <a:p>
            <a:r>
              <a:rPr lang="en-IN" dirty="0"/>
              <a:t>Definitions</a:t>
            </a:r>
          </a:p>
        </p:txBody>
      </p:sp>
      <p:sp>
        <p:nvSpPr>
          <p:cNvPr id="4" name="Rectangle 1"/>
          <p:cNvSpPr>
            <a:spLocks noGrp="1" noChangeArrowheads="1"/>
          </p:cNvSpPr>
          <p:nvPr>
            <p:ph idx="1"/>
          </p:nvPr>
        </p:nvSpPr>
        <p:spPr bwMode="auto">
          <a:xfrm>
            <a:off x="497542" y="821104"/>
            <a:ext cx="10515600" cy="6300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a:ln>
                  <a:noFill/>
                </a:ln>
                <a:solidFill>
                  <a:srgbClr val="292929"/>
                </a:solidFill>
                <a:effectLst/>
                <a:cs typeface="Arial" panose="020B0604020202020204" pitchFamily="34" charset="0"/>
              </a:rPr>
              <a:t>Training Dataset</a:t>
            </a:r>
            <a:r>
              <a:rPr kumimoji="0" lang="en-US" altLang="en-US" sz="2200" b="0" i="1" u="none" strike="noStrike" cap="none" normalizeH="0" baseline="0" dirty="0">
                <a:ln>
                  <a:noFill/>
                </a:ln>
                <a:solidFill>
                  <a:srgbClr val="292929"/>
                </a:solidFill>
                <a:effectLst/>
                <a:cs typeface="Arial" panose="020B0604020202020204" pitchFamily="34" charset="0"/>
              </a:rPr>
              <a:t>: The sample of data used to fit the model. </a:t>
            </a:r>
            <a:r>
              <a:rPr kumimoji="0" lang="en-US" altLang="en-US" sz="2200" b="0" i="0" u="none" strike="noStrike" cap="none" normalizeH="0" baseline="0" dirty="0">
                <a:ln>
                  <a:noFill/>
                </a:ln>
                <a:solidFill>
                  <a:srgbClr val="292929"/>
                </a:solidFill>
                <a:effectLst/>
                <a:cs typeface="Arial" panose="020B0604020202020204" pitchFamily="34" charset="0"/>
              </a:rPr>
              <a:t>The actual dataset that we use to train the model (weights and biases in the case of a Neural Network). The model </a:t>
            </a:r>
            <a:r>
              <a:rPr kumimoji="0" lang="en-US" altLang="en-US" sz="2200" b="0" i="1" u="none" strike="noStrike" cap="none" normalizeH="0" baseline="0" dirty="0">
                <a:ln>
                  <a:noFill/>
                </a:ln>
                <a:solidFill>
                  <a:srgbClr val="292929"/>
                </a:solidFill>
                <a:effectLst/>
                <a:cs typeface="Arial" panose="020B0604020202020204" pitchFamily="34" charset="0"/>
              </a:rPr>
              <a:t>sees</a:t>
            </a:r>
            <a:r>
              <a:rPr kumimoji="0" lang="en-US" altLang="en-US" sz="2200" b="0" i="0" u="none" strike="noStrike" cap="none" normalizeH="0" baseline="0" dirty="0">
                <a:ln>
                  <a:noFill/>
                </a:ln>
                <a:solidFill>
                  <a:srgbClr val="292929"/>
                </a:solidFill>
                <a:effectLst/>
                <a:cs typeface="Arial" panose="020B0604020202020204" pitchFamily="34" charset="0"/>
              </a:rPr>
              <a:t> and </a:t>
            </a:r>
            <a:r>
              <a:rPr kumimoji="0" lang="en-US" altLang="en-US" sz="2200" b="0" i="1" u="none" strike="noStrike" cap="none" normalizeH="0" baseline="0" dirty="0">
                <a:ln>
                  <a:noFill/>
                </a:ln>
                <a:solidFill>
                  <a:srgbClr val="292929"/>
                </a:solidFill>
                <a:effectLst/>
                <a:cs typeface="Arial" panose="020B0604020202020204" pitchFamily="34" charset="0"/>
              </a:rPr>
              <a:t>learns</a:t>
            </a:r>
            <a:r>
              <a:rPr kumimoji="0" lang="en-US" altLang="en-US" sz="2200" b="0" i="0" u="none" strike="noStrike" cap="none" normalizeH="0" baseline="0" dirty="0">
                <a:ln>
                  <a:noFill/>
                </a:ln>
                <a:solidFill>
                  <a:srgbClr val="292929"/>
                </a:solidFill>
                <a:effectLst/>
                <a:cs typeface="Arial" panose="020B0604020202020204" pitchFamily="34" charset="0"/>
              </a:rPr>
              <a:t> from this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a:ln>
                  <a:noFill/>
                </a:ln>
                <a:solidFill>
                  <a:srgbClr val="292929"/>
                </a:solidFill>
                <a:effectLst/>
                <a:cs typeface="Arial" panose="020B0604020202020204" pitchFamily="34" charset="0"/>
              </a:rPr>
              <a:t>Validation Dataset</a:t>
            </a:r>
            <a:r>
              <a:rPr kumimoji="0" lang="en-US" altLang="en-US" sz="2200" b="0" i="1" u="none" strike="noStrike" cap="none" normalizeH="0" baseline="0" dirty="0">
                <a:ln>
                  <a:noFill/>
                </a:ln>
                <a:solidFill>
                  <a:srgbClr val="292929"/>
                </a:solidFill>
                <a:effectLst/>
                <a:cs typeface="Arial" panose="020B0604020202020204" pitchFamily="34" charset="0"/>
              </a:rPr>
              <a:t>: The sample of data used to provide an unbiased evaluation of a model fit on the training dataset while tuning model hyper parameters. The evaluation becomes more biased as skill on the validation dataset is incorporated into the model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92929"/>
                </a:solidFill>
                <a:effectLst/>
                <a:cs typeface="Arial" panose="020B0604020202020204" pitchFamily="34" charset="0"/>
              </a:rPr>
              <a:t>The validation set is used to evaluate a given model, but this is for frequent evaluation. We, as machine learning engineers, use this data to fine-tune the model hyper parameters. Hence the model occasionally </a:t>
            </a:r>
            <a:r>
              <a:rPr kumimoji="0" lang="en-US" altLang="en-US" sz="2200" b="0" i="1" u="none" strike="noStrike" cap="none" normalizeH="0" baseline="0" dirty="0">
                <a:ln>
                  <a:noFill/>
                </a:ln>
                <a:solidFill>
                  <a:srgbClr val="292929"/>
                </a:solidFill>
                <a:effectLst/>
                <a:cs typeface="Arial" panose="020B0604020202020204" pitchFamily="34" charset="0"/>
              </a:rPr>
              <a:t>sees</a:t>
            </a:r>
            <a:r>
              <a:rPr kumimoji="0" lang="en-US" altLang="en-US" sz="2200" b="0" i="0" u="none" strike="noStrike" cap="none" normalizeH="0" baseline="0" dirty="0">
                <a:ln>
                  <a:noFill/>
                </a:ln>
                <a:solidFill>
                  <a:srgbClr val="292929"/>
                </a:solidFill>
                <a:effectLst/>
                <a:cs typeface="Arial" panose="020B0604020202020204" pitchFamily="34" charset="0"/>
              </a:rPr>
              <a:t> this data, but never does it  </a:t>
            </a:r>
            <a:r>
              <a:rPr kumimoji="0" lang="en-US" altLang="en-US" sz="2200" b="0" i="1" u="none" strike="noStrike" cap="none" normalizeH="0" baseline="0" dirty="0">
                <a:ln>
                  <a:noFill/>
                </a:ln>
                <a:solidFill>
                  <a:srgbClr val="292929"/>
                </a:solidFill>
                <a:effectLst/>
                <a:cs typeface="Arial" panose="020B0604020202020204" pitchFamily="34" charset="0"/>
              </a:rPr>
              <a:t>Learn</a:t>
            </a:r>
            <a:r>
              <a:rPr kumimoji="0" lang="en-US" altLang="en-US" sz="2200" b="0" i="0" u="none" strike="noStrike" cap="none" normalizeH="0" baseline="0" dirty="0">
                <a:ln>
                  <a:noFill/>
                </a:ln>
                <a:solidFill>
                  <a:srgbClr val="292929"/>
                </a:solidFill>
                <a:effectLst/>
                <a:cs typeface="Arial" panose="020B0604020202020204" pitchFamily="34" charset="0"/>
              </a:rPr>
              <a:t>” from this. We use the validation set results, and update higher level hyper parameters.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a:ln>
                  <a:noFill/>
                </a:ln>
                <a:solidFill>
                  <a:srgbClr val="292929"/>
                </a:solidFill>
                <a:effectLst/>
                <a:cs typeface="Arial" panose="020B0604020202020204" pitchFamily="34" charset="0"/>
              </a:rPr>
              <a:t>Test Dataset</a:t>
            </a:r>
            <a:r>
              <a:rPr kumimoji="0" lang="en-US" altLang="en-US" sz="2200" b="0" i="1" u="none" strike="noStrike" cap="none" normalizeH="0" baseline="0" dirty="0">
                <a:ln>
                  <a:noFill/>
                </a:ln>
                <a:solidFill>
                  <a:srgbClr val="292929"/>
                </a:solidFill>
                <a:effectLst/>
                <a:cs typeface="Arial" panose="020B0604020202020204" pitchFamily="34" charset="0"/>
              </a:rPr>
              <a:t>: The sample of data used to provide an unbiased evaluation of a final model fit on the training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63328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9739" y="408258"/>
            <a:ext cx="7215181" cy="5538563"/>
          </a:xfrm>
          <a:prstGeom prst="rect">
            <a:avLst/>
          </a:prstGeom>
        </p:spPr>
      </p:pic>
    </p:spTree>
    <p:extLst>
      <p:ext uri="{BB962C8B-B14F-4D97-AF65-F5344CB8AC3E}">
        <p14:creationId xmlns:p14="http://schemas.microsoft.com/office/powerpoint/2010/main" val="692451734"/>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4120617141"/>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Receiver Operating Characteristic Curves</a:t>
            </a:r>
          </a:p>
        </p:txBody>
      </p:sp>
      <p:pic>
        <p:nvPicPr>
          <p:cNvPr id="5" name="Picture 4"/>
          <p:cNvPicPr>
            <a:picLocks noChangeAspect="1"/>
          </p:cNvPicPr>
          <p:nvPr/>
        </p:nvPicPr>
        <p:blipFill>
          <a:blip r:embed="rId2"/>
          <a:stretch>
            <a:fillRect/>
          </a:stretch>
        </p:blipFill>
        <p:spPr>
          <a:xfrm>
            <a:off x="406399" y="1609860"/>
            <a:ext cx="6535314" cy="4192032"/>
          </a:xfrm>
          <a:prstGeom prst="rect">
            <a:avLst/>
          </a:prstGeom>
        </p:spPr>
      </p:pic>
      <p:sp>
        <p:nvSpPr>
          <p:cNvPr id="3" name="Text Placeholder 2"/>
          <p:cNvSpPr>
            <a:spLocks noGrp="1"/>
          </p:cNvSpPr>
          <p:nvPr>
            <p:ph type="body" sz="half" idx="1"/>
          </p:nvPr>
        </p:nvSpPr>
        <p:spPr>
          <a:xfrm>
            <a:off x="406399" y="1371600"/>
            <a:ext cx="9845183" cy="5105400"/>
          </a:xfrm>
        </p:spPr>
        <p:txBody>
          <a:bodyPr/>
          <a:lstStyle/>
          <a:p>
            <a:endParaRPr lang="en-IN" dirty="0"/>
          </a:p>
        </p:txBody>
      </p:sp>
      <p:pic>
        <p:nvPicPr>
          <p:cNvPr id="6" name="Picture 5"/>
          <p:cNvPicPr>
            <a:picLocks noChangeAspect="1"/>
          </p:cNvPicPr>
          <p:nvPr/>
        </p:nvPicPr>
        <p:blipFill>
          <a:blip r:embed="rId3"/>
          <a:stretch>
            <a:fillRect/>
          </a:stretch>
        </p:blipFill>
        <p:spPr>
          <a:xfrm>
            <a:off x="6941713" y="1397725"/>
            <a:ext cx="4668204" cy="4578439"/>
          </a:xfrm>
          <a:prstGeom prst="rect">
            <a:avLst/>
          </a:prstGeom>
        </p:spPr>
      </p:pic>
    </p:spTree>
    <p:extLst>
      <p:ext uri="{BB962C8B-B14F-4D97-AF65-F5344CB8AC3E}">
        <p14:creationId xmlns:p14="http://schemas.microsoft.com/office/powerpoint/2010/main" val="3755326900"/>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TPR and FPR</a:t>
            </a:r>
          </a:p>
        </p:txBody>
      </p:sp>
      <p:sp>
        <p:nvSpPr>
          <p:cNvPr id="3" name="Content Placeholder 2"/>
          <p:cNvSpPr>
            <a:spLocks noGrp="1"/>
          </p:cNvSpPr>
          <p:nvPr>
            <p:ph idx="1"/>
          </p:nvPr>
        </p:nvSpPr>
        <p:spPr>
          <a:xfrm>
            <a:off x="838200" y="1886743"/>
            <a:ext cx="10515600" cy="4351338"/>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 the sensitivity can be called as the “</a:t>
            </a:r>
            <a:r>
              <a:rPr lang="en-US" b="1" i="1" dirty="0"/>
              <a:t>True Positive Rate</a:t>
            </a:r>
            <a:r>
              <a:rPr lang="en-US" dirty="0"/>
              <a:t>” and (1 — Specificity) can be called as the “</a:t>
            </a:r>
            <a:r>
              <a:rPr lang="en-US" b="1" i="1" dirty="0"/>
              <a:t>False Positive Rate</a:t>
            </a:r>
            <a:r>
              <a:rPr lang="en-US" dirty="0"/>
              <a:t>”.</a:t>
            </a:r>
            <a:endParaRPr lang="en-IN" dirty="0"/>
          </a:p>
        </p:txBody>
      </p:sp>
      <p:pic>
        <p:nvPicPr>
          <p:cNvPr id="2050" name="Picture 2" descr="https://miro.medium.com/max/451/1*SrIUJMxUoVwUnt0o5873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555" y="1886743"/>
            <a:ext cx="5010465" cy="27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Best Case</a:t>
            </a:r>
          </a:p>
        </p:txBody>
      </p:sp>
      <p:sp>
        <p:nvSpPr>
          <p:cNvPr id="3" name="Content Placeholder 2"/>
          <p:cNvSpPr>
            <a:spLocks noGrp="1"/>
          </p:cNvSpPr>
          <p:nvPr>
            <p:ph idx="1"/>
          </p:nvPr>
        </p:nvSpPr>
        <p:spPr>
          <a:xfrm>
            <a:off x="838200" y="1904002"/>
            <a:ext cx="10515600" cy="4351338"/>
          </a:xfrm>
        </p:spPr>
        <p:txBody>
          <a:bodyPr/>
          <a:lstStyle/>
          <a:p>
            <a:endParaRPr lang="en-IN" dirty="0"/>
          </a:p>
        </p:txBody>
      </p:sp>
      <p:pic>
        <p:nvPicPr>
          <p:cNvPr id="3075" name="Picture 3" descr="https://miro.medium.com/max/528/1*Uu-t4pOotRQFoyrfqEvI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46494"/>
            <a:ext cx="50292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60/1*HmVIhSKznoW8tFsCLeQjRw.png?q=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109" y="2473190"/>
            <a:ext cx="3476625" cy="3162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838200" y="225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57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a:t>
            </a:r>
            <a:r>
              <a:rPr lang="en-IN" dirty="0" err="1"/>
              <a:t>Avg</a:t>
            </a:r>
            <a:r>
              <a:rPr lang="en-IN" dirty="0"/>
              <a:t>- Case</a:t>
            </a:r>
          </a:p>
        </p:txBody>
      </p:sp>
      <p:sp>
        <p:nvSpPr>
          <p:cNvPr id="3" name="Content Placeholder 2"/>
          <p:cNvSpPr>
            <a:spLocks noGrp="1"/>
          </p:cNvSpPr>
          <p:nvPr>
            <p:ph idx="1"/>
          </p:nvPr>
        </p:nvSpPr>
        <p:spPr>
          <a:xfrm>
            <a:off x="1321526" y="2726962"/>
            <a:ext cx="10515600" cy="4351338"/>
          </a:xfrm>
        </p:spPr>
        <p:txBody>
          <a:bodyPr/>
          <a:lstStyle/>
          <a:p>
            <a:br>
              <a:rPr lang="en-IN" dirty="0"/>
            </a:br>
            <a:br>
              <a:rPr lang="en-IN" dirty="0"/>
            </a:br>
            <a:endParaRPr lang="en-IN" dirty="0"/>
          </a:p>
        </p:txBody>
      </p:sp>
      <p:pic>
        <p:nvPicPr>
          <p:cNvPr id="4098" name="Picture 2" descr="https://miro.medium.com/max/507/1*yF8hvKR9eNfqqej2JnVK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20" y="2726962"/>
            <a:ext cx="4829175" cy="22574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365/1*-tPXUvvNIZDbqXP0qqYNu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558" y="2115411"/>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03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IN" dirty="0"/>
              <a:t>ROC-Worst Case</a:t>
            </a:r>
          </a:p>
        </p:txBody>
      </p:sp>
      <p:pic>
        <p:nvPicPr>
          <p:cNvPr id="5122" name="Picture 2" descr="https://miro.medium.com/max/430/1*iLW_BrJZRI0UZSflfMrmZ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91538"/>
            <a:ext cx="4755622" cy="24552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5/1*k_MPO2Q9bLNH9k4Wlk6v_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4600"/>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5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6"/>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62D7719-E8BF-4997-A99A-22976289D818}" type="slidenum">
              <a:rPr lang="en-US" sz="1400" b="1">
                <a:latin typeface="Calibri" panose="020F0502020204030204" pitchFamily="34" charset="0"/>
              </a:rPr>
              <a:pPr algn="r" eaLnBrk="1" hangingPunct="1"/>
              <a:t>27</a:t>
            </a:fld>
            <a:endParaRPr lang="en-US" sz="1400" b="1">
              <a:latin typeface="Calibri" panose="020F0502020204030204" pitchFamily="34" charset="0"/>
            </a:endParaRPr>
          </a:p>
        </p:txBody>
      </p:sp>
      <p:sp>
        <p:nvSpPr>
          <p:cNvPr id="65539" name="Rectangle 2"/>
          <p:cNvSpPr>
            <a:spLocks noGrp="1" noChangeArrowheads="1"/>
          </p:cNvSpPr>
          <p:nvPr>
            <p:ph type="title" idx="4294967295"/>
          </p:nvPr>
        </p:nvSpPr>
        <p:spPr>
          <a:xfrm>
            <a:off x="1524000" y="381000"/>
            <a:ext cx="9144000" cy="609600"/>
          </a:xfrm>
          <a:noFill/>
        </p:spPr>
        <p:txBody>
          <a:bodyPr vert="horz" lIns="92075" tIns="46038" rIns="92075" bIns="46038" rtlCol="0" anchor="ctr">
            <a:normAutofit/>
          </a:bodyPr>
          <a:lstStyle/>
          <a:p>
            <a:pPr eaLnBrk="1" hangingPunct="1"/>
            <a:endParaRPr lang="en-US" sz="3200" dirty="0"/>
          </a:p>
        </p:txBody>
      </p:sp>
      <p:sp>
        <p:nvSpPr>
          <p:cNvPr id="65540" name="Rectangle 3"/>
          <p:cNvSpPr>
            <a:spLocks noGrp="1" noChangeArrowheads="1"/>
          </p:cNvSpPr>
          <p:nvPr>
            <p:ph type="body" sz="half" idx="4294967295"/>
          </p:nvPr>
        </p:nvSpPr>
        <p:spPr>
          <a:xfrm>
            <a:off x="1828800" y="1447800"/>
            <a:ext cx="8382000" cy="5105400"/>
          </a:xfrm>
          <a:noFill/>
        </p:spPr>
        <p:txBody>
          <a:bodyPr vert="horz" lIns="92075" tIns="46038" rIns="92075" bIns="46038" rtlCol="0">
            <a:normAutofit/>
          </a:bodyPr>
          <a:lstStyle/>
          <a:p>
            <a:pPr>
              <a:lnSpc>
                <a:spcPct val="130000"/>
              </a:lnSpc>
            </a:pPr>
            <a:r>
              <a:rPr lang="en-US" dirty="0"/>
              <a:t>Techniques to Improve Classification Accuracy: Ensemble Methods</a:t>
            </a:r>
          </a:p>
        </p:txBody>
      </p:sp>
    </p:spTree>
    <p:extLst>
      <p:ext uri="{BB962C8B-B14F-4D97-AF65-F5344CB8AC3E}">
        <p14:creationId xmlns:p14="http://schemas.microsoft.com/office/powerpoint/2010/main" val="1914882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38201"/>
            <a:ext cx="4572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p:cNvSpPr>
            <a:spLocks noGrp="1" noChangeArrowheads="1"/>
          </p:cNvSpPr>
          <p:nvPr>
            <p:ph type="title"/>
          </p:nvPr>
        </p:nvSpPr>
        <p:spPr>
          <a:xfrm>
            <a:off x="1371600" y="304800"/>
            <a:ext cx="9372600" cy="609600"/>
          </a:xfrm>
        </p:spPr>
        <p:txBody>
          <a:bodyPr>
            <a:normAutofit fontScale="90000"/>
          </a:bodyPr>
          <a:lstStyle/>
          <a:p>
            <a:pPr eaLnBrk="1" hangingPunct="1"/>
            <a:r>
              <a:rPr lang="en-US"/>
              <a:t>Ensemble Methods: Increasing the Accuracy</a:t>
            </a:r>
          </a:p>
        </p:txBody>
      </p:sp>
      <p:sp>
        <p:nvSpPr>
          <p:cNvPr id="66564" name="Rectangle 3"/>
          <p:cNvSpPr>
            <a:spLocks noGrp="1" noChangeArrowheads="1"/>
          </p:cNvSpPr>
          <p:nvPr>
            <p:ph type="body" idx="1"/>
          </p:nvPr>
        </p:nvSpPr>
        <p:spPr>
          <a:xfrm>
            <a:off x="1828800" y="2590800"/>
            <a:ext cx="8458200" cy="3810000"/>
          </a:xfrm>
        </p:spPr>
        <p:txBody>
          <a:bodyPr/>
          <a:lstStyle/>
          <a:p>
            <a:pPr eaLnBrk="1" hangingPunct="1"/>
            <a:r>
              <a:rPr lang="en-US" sz="2400"/>
              <a:t>Ensemble methods</a:t>
            </a:r>
          </a:p>
          <a:p>
            <a:pPr lvl="1" eaLnBrk="1" hangingPunct="1"/>
            <a:r>
              <a:rPr lang="en-US"/>
              <a:t>Use a combination of models to increase accuracy</a:t>
            </a:r>
          </a:p>
          <a:p>
            <a:pPr lvl="1" eaLnBrk="1" hangingPunct="1"/>
            <a:r>
              <a:rPr lang="en-US"/>
              <a:t>Combine a series of k learned models, M</a:t>
            </a:r>
            <a:r>
              <a:rPr lang="en-US" baseline="-25000"/>
              <a:t>1</a:t>
            </a:r>
            <a:r>
              <a:rPr lang="en-US"/>
              <a:t>, M</a:t>
            </a:r>
            <a:r>
              <a:rPr lang="en-US" baseline="-25000"/>
              <a:t>2</a:t>
            </a:r>
            <a:r>
              <a:rPr lang="en-US"/>
              <a:t>, …, M</a:t>
            </a:r>
            <a:r>
              <a:rPr lang="en-US" baseline="-25000"/>
              <a:t>k</a:t>
            </a:r>
            <a:r>
              <a:rPr lang="en-US"/>
              <a:t>, with the aim of creating an improved model M*</a:t>
            </a:r>
          </a:p>
          <a:p>
            <a:pPr eaLnBrk="1" hangingPunct="1"/>
            <a:r>
              <a:rPr lang="en-US" sz="2400"/>
              <a:t>Popular ensemble methods</a:t>
            </a:r>
          </a:p>
          <a:p>
            <a:pPr lvl="1" eaLnBrk="1" hangingPunct="1"/>
            <a:r>
              <a:rPr lang="en-US"/>
              <a:t>Bagging: averaging the prediction over a collection of classifiers</a:t>
            </a:r>
          </a:p>
          <a:p>
            <a:pPr lvl="1" eaLnBrk="1" hangingPunct="1"/>
            <a:r>
              <a:rPr lang="en-US"/>
              <a:t>Boosting: weighted vote with a collection of classifiers</a:t>
            </a:r>
          </a:p>
          <a:p>
            <a:pPr lvl="1" eaLnBrk="1" hangingPunct="1"/>
            <a:r>
              <a:rPr lang="en-US"/>
              <a:t>Ensemble: combining a set of heterogeneous classifiers</a:t>
            </a:r>
          </a:p>
        </p:txBody>
      </p:sp>
      <p:sp>
        <p:nvSpPr>
          <p:cNvPr id="6656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AA6232-1DA7-42F2-89A5-107984BBF737}" type="slidenum">
              <a:rPr lang="en-US" sz="1200" b="1">
                <a:latin typeface="Calibri" panose="020F0502020204030204" pitchFamily="34" charset="0"/>
              </a:rPr>
              <a:pPr algn="r" eaLnBrk="1" hangingPunct="1"/>
              <a:t>28</a:t>
            </a:fld>
            <a:endParaRPr lang="en-US" sz="1200" b="1">
              <a:latin typeface="Calibri" panose="020F0502020204030204" pitchFamily="34" charset="0"/>
            </a:endParaRPr>
          </a:p>
        </p:txBody>
      </p:sp>
    </p:spTree>
    <p:extLst>
      <p:ext uri="{BB962C8B-B14F-4D97-AF65-F5344CB8AC3E}">
        <p14:creationId xmlns:p14="http://schemas.microsoft.com/office/powerpoint/2010/main" val="2725434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28800" y="381000"/>
            <a:ext cx="8534400" cy="533400"/>
          </a:xfrm>
        </p:spPr>
        <p:txBody>
          <a:bodyPr>
            <a:normAutofit fontScale="90000"/>
          </a:bodyPr>
          <a:lstStyle/>
          <a:p>
            <a:pPr eaLnBrk="1" hangingPunct="1"/>
            <a:r>
              <a:rPr lang="en-US"/>
              <a:t>Bagging: Boostrap Aggregation</a:t>
            </a:r>
          </a:p>
        </p:txBody>
      </p:sp>
      <p:sp>
        <p:nvSpPr>
          <p:cNvPr id="67587" name="Rectangle 3"/>
          <p:cNvSpPr>
            <a:spLocks noGrp="1" noChangeArrowheads="1"/>
          </p:cNvSpPr>
          <p:nvPr>
            <p:ph type="body" idx="1"/>
          </p:nvPr>
        </p:nvSpPr>
        <p:spPr>
          <a:xfrm>
            <a:off x="1828800" y="1295400"/>
            <a:ext cx="8458200" cy="5334000"/>
          </a:xfrm>
        </p:spPr>
        <p:txBody>
          <a:bodyPr/>
          <a:lstStyle/>
          <a:p>
            <a:pPr eaLnBrk="1" hangingPunct="1"/>
            <a:r>
              <a:rPr lang="en-US" sz="2000"/>
              <a:t>Analogy: Diagnosis based on multiple doctors’ majority vote</a:t>
            </a:r>
          </a:p>
          <a:p>
            <a:pPr eaLnBrk="1" hangingPunct="1"/>
            <a:r>
              <a:rPr lang="en-US" sz="2000"/>
              <a:t>Training</a:t>
            </a:r>
          </a:p>
          <a:p>
            <a:pPr lvl="1" eaLnBrk="1" hangingPunct="1"/>
            <a:r>
              <a:rPr lang="en-US" sz="2000"/>
              <a:t>Given a set D of </a:t>
            </a:r>
            <a:r>
              <a:rPr lang="en-US" sz="2000" i="1"/>
              <a:t>d </a:t>
            </a:r>
            <a:r>
              <a:rPr lang="en-US" sz="2000"/>
              <a:t>tuples, at each iteration </a:t>
            </a:r>
            <a:r>
              <a:rPr lang="en-US" sz="2000" i="1"/>
              <a:t>i</a:t>
            </a:r>
            <a:r>
              <a:rPr lang="en-US" sz="2000"/>
              <a:t>, a training set D</a:t>
            </a:r>
            <a:r>
              <a:rPr lang="en-US" sz="2000" baseline="-25000"/>
              <a:t>i</a:t>
            </a:r>
            <a:r>
              <a:rPr lang="en-US" sz="2000"/>
              <a:t> of </a:t>
            </a:r>
            <a:r>
              <a:rPr lang="en-US" sz="2000" i="1"/>
              <a:t>d</a:t>
            </a:r>
            <a:r>
              <a:rPr lang="en-US" sz="2000"/>
              <a:t> tuples is sampled with replacement from D (i.e., bootstrap)</a:t>
            </a:r>
          </a:p>
          <a:p>
            <a:pPr lvl="1" eaLnBrk="1" hangingPunct="1"/>
            <a:r>
              <a:rPr lang="en-US" sz="2000"/>
              <a:t>A classifier model M</a:t>
            </a:r>
            <a:r>
              <a:rPr lang="en-US" sz="2000" baseline="-25000"/>
              <a:t>i</a:t>
            </a:r>
            <a:r>
              <a:rPr lang="en-US" sz="2000"/>
              <a:t> is learned for each training set D</a:t>
            </a:r>
            <a:r>
              <a:rPr lang="en-US" sz="2000" baseline="-25000"/>
              <a:t>i</a:t>
            </a:r>
            <a:endParaRPr lang="en-US" sz="2000"/>
          </a:p>
          <a:p>
            <a:pPr eaLnBrk="1" hangingPunct="1"/>
            <a:r>
              <a:rPr lang="en-US" sz="2000"/>
              <a:t>Classification: classify an unknown sample</a:t>
            </a:r>
            <a:r>
              <a:rPr lang="en-US" sz="2000" b="1"/>
              <a:t> X</a:t>
            </a:r>
            <a:r>
              <a:rPr lang="en-US" sz="2000"/>
              <a:t> </a:t>
            </a:r>
          </a:p>
          <a:p>
            <a:pPr lvl="1" eaLnBrk="1" hangingPunct="1"/>
            <a:r>
              <a:rPr lang="en-US" sz="2000"/>
              <a:t>Each classifier M</a:t>
            </a:r>
            <a:r>
              <a:rPr lang="en-US" sz="2000" baseline="-25000"/>
              <a:t>i</a:t>
            </a:r>
            <a:r>
              <a:rPr lang="en-US" sz="2000"/>
              <a:t> returns its class prediction</a:t>
            </a:r>
          </a:p>
          <a:p>
            <a:pPr lvl="1" eaLnBrk="1" hangingPunct="1"/>
            <a:r>
              <a:rPr lang="en-US" sz="2000"/>
              <a:t>The bagged classifier M* counts the votes and assigns the class with the most votes to </a:t>
            </a:r>
            <a:r>
              <a:rPr lang="en-US" sz="2000" b="1"/>
              <a:t>X</a:t>
            </a:r>
            <a:endParaRPr lang="en-US" sz="2000"/>
          </a:p>
          <a:p>
            <a:pPr eaLnBrk="1" hangingPunct="1"/>
            <a:r>
              <a:rPr lang="en-US" sz="2000"/>
              <a:t>Prediction: can be applied to the prediction of continuous values by taking the average value of each prediction for a given test tuple</a:t>
            </a:r>
          </a:p>
          <a:p>
            <a:pPr eaLnBrk="1" hangingPunct="1"/>
            <a:r>
              <a:rPr lang="en-US" sz="2000"/>
              <a:t>Accuracy</a:t>
            </a:r>
          </a:p>
          <a:p>
            <a:pPr lvl="1" eaLnBrk="1" hangingPunct="1"/>
            <a:r>
              <a:rPr lang="en-US" sz="2000"/>
              <a:t>Often significantly better than a single classifier derived from D</a:t>
            </a:r>
          </a:p>
          <a:p>
            <a:pPr lvl="1" eaLnBrk="1" hangingPunct="1"/>
            <a:r>
              <a:rPr lang="en-US" sz="2000"/>
              <a:t>For noise data: not considerably worse, more robust </a:t>
            </a:r>
          </a:p>
          <a:p>
            <a:pPr lvl="1" eaLnBrk="1" hangingPunct="1"/>
            <a:r>
              <a:rPr lang="en-US" sz="2000"/>
              <a:t>Proved improved accuracy in prediction</a:t>
            </a:r>
          </a:p>
        </p:txBody>
      </p:sp>
      <p:sp>
        <p:nvSpPr>
          <p:cNvPr id="67588"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875C28-9F73-4E03-8BA7-277507E465F2}" type="slidenum">
              <a:rPr lang="en-US" sz="1200" b="1">
                <a:latin typeface="Calibri" panose="020F0502020204030204" pitchFamily="34" charset="0"/>
              </a:rPr>
              <a:pPr algn="r" eaLnBrk="1" hangingPunct="1"/>
              <a:t>29</a:t>
            </a:fld>
            <a:endParaRPr lang="en-US" sz="1200" b="1">
              <a:latin typeface="Calibri" panose="020F0502020204030204" pitchFamily="34" charset="0"/>
            </a:endParaRPr>
          </a:p>
        </p:txBody>
      </p:sp>
    </p:spTree>
    <p:extLst>
      <p:ext uri="{BB962C8B-B14F-4D97-AF65-F5344CB8AC3E}">
        <p14:creationId xmlns:p14="http://schemas.microsoft.com/office/powerpoint/2010/main" val="118770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latin typeface="Arial" panose="020B0604020202020204" pitchFamily="34" charset="0"/>
                <a:cs typeface="Arial" panose="020B0604020202020204" pitchFamily="34" charset="0"/>
              </a:rPr>
              <a:t>Model Evaluation and Selection</a:t>
            </a:r>
          </a:p>
        </p:txBody>
      </p:sp>
      <p:sp>
        <p:nvSpPr>
          <p:cNvPr id="51203" name="Rectangle 3"/>
          <p:cNvSpPr>
            <a:spLocks noGrp="1" noChangeArrowheads="1"/>
          </p:cNvSpPr>
          <p:nvPr>
            <p:ph type="body" idx="1"/>
          </p:nvPr>
        </p:nvSpPr>
        <p:spPr/>
        <p:txBody>
          <a:bodyPr>
            <a:normAutofit/>
          </a:bodyPr>
          <a:lstStyle/>
          <a:p>
            <a:pPr>
              <a:lnSpc>
                <a:spcPct val="110000"/>
              </a:lnSpc>
            </a:pPr>
            <a:r>
              <a:rPr lang="en-US" sz="2400" dirty="0">
                <a:latin typeface="Arial" panose="020B0604020202020204" pitchFamily="34" charset="0"/>
                <a:cs typeface="Arial" panose="020B0604020202020204" pitchFamily="34" charset="0"/>
              </a:rPr>
              <a:t>Evaluation metrics: How can we measure accuracy?  Other metrics to consider?</a:t>
            </a:r>
          </a:p>
          <a:p>
            <a:pPr>
              <a:lnSpc>
                <a:spcPct val="110000"/>
              </a:lnSpc>
            </a:pPr>
            <a:r>
              <a:rPr lang="en-US" sz="2400" dirty="0">
                <a:latin typeface="Arial" panose="020B0604020202020204" pitchFamily="34" charset="0"/>
                <a:cs typeface="Arial" panose="020B0604020202020204" pitchFamily="34" charset="0"/>
              </a:rPr>
              <a:t>Use </a:t>
            </a:r>
            <a:r>
              <a:rPr lang="en-US" sz="2400" b="1" dirty="0">
                <a:latin typeface="Arial" panose="020B0604020202020204" pitchFamily="34" charset="0"/>
                <a:cs typeface="Arial" panose="020B0604020202020204" pitchFamily="34" charset="0"/>
              </a:rPr>
              <a:t>validation test set</a:t>
            </a:r>
            <a:r>
              <a:rPr lang="en-US" sz="2400" dirty="0">
                <a:latin typeface="Arial" panose="020B0604020202020204" pitchFamily="34" charset="0"/>
                <a:cs typeface="Arial" panose="020B0604020202020204" pitchFamily="34" charset="0"/>
              </a:rPr>
              <a:t> of class-labeled tuples instead of training set when assessing accuracy</a:t>
            </a:r>
          </a:p>
          <a:p>
            <a:pPr>
              <a:lnSpc>
                <a:spcPct val="110000"/>
              </a:lnSpc>
            </a:pPr>
            <a:r>
              <a:rPr lang="en-US" sz="2400" dirty="0">
                <a:latin typeface="Arial" panose="020B0604020202020204" pitchFamily="34" charset="0"/>
                <a:cs typeface="Arial" panose="020B0604020202020204" pitchFamily="34" charset="0"/>
              </a:rPr>
              <a:t>Methods for estimating a classifier’s accuracy: </a:t>
            </a:r>
          </a:p>
          <a:p>
            <a:pPr lvl="1">
              <a:lnSpc>
                <a:spcPct val="110000"/>
              </a:lnSpc>
            </a:pPr>
            <a:r>
              <a:rPr lang="en-US" dirty="0">
                <a:latin typeface="Arial" panose="020B0604020202020204" pitchFamily="34" charset="0"/>
                <a:cs typeface="Arial" panose="020B0604020202020204" pitchFamily="34" charset="0"/>
              </a:rPr>
              <a:t>Holdout method, random subsampling</a:t>
            </a:r>
          </a:p>
          <a:p>
            <a:pPr lvl="1">
              <a:lnSpc>
                <a:spcPct val="110000"/>
              </a:lnSpc>
            </a:pPr>
            <a:r>
              <a:rPr lang="en-US" dirty="0">
                <a:latin typeface="Arial" panose="020B0604020202020204" pitchFamily="34" charset="0"/>
                <a:cs typeface="Arial" panose="020B0604020202020204" pitchFamily="34" charset="0"/>
              </a:rPr>
              <a:t>Cross-validation</a:t>
            </a:r>
          </a:p>
          <a:p>
            <a:pPr lvl="1">
              <a:lnSpc>
                <a:spcPct val="110000"/>
              </a:lnSpc>
            </a:pPr>
            <a:r>
              <a:rPr lang="en-US" dirty="0">
                <a:latin typeface="Arial" panose="020B0604020202020204" pitchFamily="34" charset="0"/>
                <a:cs typeface="Arial" panose="020B0604020202020204" pitchFamily="34" charset="0"/>
              </a:rPr>
              <a:t>Bootstrap</a:t>
            </a:r>
          </a:p>
        </p:txBody>
      </p:sp>
      <p:sp>
        <p:nvSpPr>
          <p:cNvPr id="5120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13A5FC7F-F55B-457A-B8D8-64F215DCBDCC}" type="slidenum">
              <a:rPr lang="en-US" sz="1200" b="1">
                <a:latin typeface="Calibri" panose="020F0502020204030204" pitchFamily="34" charset="0"/>
              </a:rPr>
              <a:pPr algn="r" eaLnBrk="1" hangingPunct="1"/>
              <a:t>3</a:t>
            </a:fld>
            <a:endParaRPr lang="en-US" sz="1200" b="1">
              <a:latin typeface="Calibri" panose="020F0502020204030204" pitchFamily="34" charset="0"/>
            </a:endParaRPr>
          </a:p>
        </p:txBody>
      </p:sp>
    </p:spTree>
    <p:extLst>
      <p:ext uri="{BB962C8B-B14F-4D97-AF65-F5344CB8AC3E}">
        <p14:creationId xmlns:p14="http://schemas.microsoft.com/office/powerpoint/2010/main" val="1667796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828800" y="381000"/>
            <a:ext cx="8458200" cy="533400"/>
          </a:xfrm>
        </p:spPr>
        <p:txBody>
          <a:bodyPr>
            <a:normAutofit fontScale="90000"/>
          </a:bodyPr>
          <a:lstStyle/>
          <a:p>
            <a:pPr eaLnBrk="1" hangingPunct="1"/>
            <a:r>
              <a:rPr lang="en-US"/>
              <a:t>Boosting</a:t>
            </a:r>
            <a:endParaRPr lang="en-US" sz="2800"/>
          </a:p>
        </p:txBody>
      </p:sp>
      <p:sp>
        <p:nvSpPr>
          <p:cNvPr id="68611" name="Rectangle 1027"/>
          <p:cNvSpPr>
            <a:spLocks noGrp="1" noChangeArrowheads="1"/>
          </p:cNvSpPr>
          <p:nvPr>
            <p:ph type="body" idx="1"/>
          </p:nvPr>
        </p:nvSpPr>
        <p:spPr>
          <a:xfrm>
            <a:off x="1676400" y="1219200"/>
            <a:ext cx="8839200" cy="5486400"/>
          </a:xfrm>
        </p:spPr>
        <p:txBody>
          <a:bodyPr>
            <a:normAutofit lnSpcReduction="10000"/>
          </a:bodyPr>
          <a:lstStyle/>
          <a:p>
            <a:pPr marL="457200" indent="-457200"/>
            <a:r>
              <a:rPr lang="en-US" sz="2400"/>
              <a:t>Analogy: Consult several doctors, based on a combination of weighted diagnoses—weight assigned based on the previous diagnosis accuracy</a:t>
            </a:r>
          </a:p>
          <a:p>
            <a:pPr marL="457200" indent="-457200"/>
            <a:r>
              <a:rPr lang="en-US" sz="2400"/>
              <a:t>How boosting works?</a:t>
            </a:r>
          </a:p>
          <a:p>
            <a:pPr marL="914400" lvl="1" indent="-457200"/>
            <a:r>
              <a:rPr lang="en-US" b="1"/>
              <a:t>Weights</a:t>
            </a:r>
            <a:r>
              <a:rPr lang="en-US"/>
              <a:t> are assigned to each training tuple</a:t>
            </a:r>
          </a:p>
          <a:p>
            <a:pPr marL="914400" lvl="1" indent="-457200"/>
            <a:r>
              <a:rPr lang="en-US"/>
              <a:t>A series of k classifiers is iteratively learned</a:t>
            </a:r>
          </a:p>
          <a:p>
            <a:pPr marL="914400" lvl="1" indent="-457200"/>
            <a:r>
              <a:rPr lang="en-US"/>
              <a:t>After a classifier M</a:t>
            </a:r>
            <a:r>
              <a:rPr lang="en-US" baseline="-25000"/>
              <a:t>i</a:t>
            </a:r>
            <a:r>
              <a:rPr lang="en-US"/>
              <a:t> is learned, the weights are updated to allow the subsequent classifier, M</a:t>
            </a:r>
            <a:r>
              <a:rPr lang="en-US" baseline="-25000"/>
              <a:t>i+1</a:t>
            </a:r>
            <a:r>
              <a:rPr lang="en-US"/>
              <a:t>, to </a:t>
            </a:r>
            <a:r>
              <a:rPr lang="en-US" b="1"/>
              <a:t>pay more attention to the training tuples that were misclassified</a:t>
            </a:r>
            <a:r>
              <a:rPr lang="en-US"/>
              <a:t> by M</a:t>
            </a:r>
            <a:r>
              <a:rPr lang="en-US" baseline="-25000"/>
              <a:t>i</a:t>
            </a:r>
            <a:endParaRPr lang="en-US"/>
          </a:p>
          <a:p>
            <a:pPr marL="914400" lvl="1" indent="-457200"/>
            <a:r>
              <a:rPr lang="en-US"/>
              <a:t>The final </a:t>
            </a:r>
            <a:r>
              <a:rPr lang="en-US" b="1"/>
              <a:t>M* combines the votes</a:t>
            </a:r>
            <a:r>
              <a:rPr lang="en-US"/>
              <a:t> of each individual classifier, where the weight of each classifier's vote is a function of its accuracy</a:t>
            </a:r>
          </a:p>
          <a:p>
            <a:pPr marL="457200" indent="-457200"/>
            <a:r>
              <a:rPr lang="en-US" sz="2400"/>
              <a:t>Boosting algorithm can be extended for numeric prediction</a:t>
            </a:r>
          </a:p>
          <a:p>
            <a:pPr marL="457200" indent="-457200"/>
            <a:r>
              <a:rPr lang="en-US" sz="2400"/>
              <a:t>Comparing with bagging: Boosting tends to have greater accuracy, but it also risks overfitting the model to misclassified data</a:t>
            </a:r>
          </a:p>
        </p:txBody>
      </p:sp>
      <p:sp>
        <p:nvSpPr>
          <p:cNvPr id="68612"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D2C9AC4A-DDC3-4262-97FF-F6A55A8A1BD9}" type="slidenum">
              <a:rPr lang="en-US" sz="1200" b="1">
                <a:latin typeface="Calibri" panose="020F0502020204030204" pitchFamily="34" charset="0"/>
              </a:rPr>
              <a:pPr algn="r" eaLnBrk="1" hangingPunct="1"/>
              <a:t>30</a:t>
            </a:fld>
            <a:endParaRPr lang="en-US" sz="1200" b="1">
              <a:latin typeface="Calibri" panose="020F0502020204030204" pitchFamily="34" charset="0"/>
            </a:endParaRPr>
          </a:p>
        </p:txBody>
      </p:sp>
    </p:spTree>
    <p:extLst>
      <p:ext uri="{BB962C8B-B14F-4D97-AF65-F5344CB8AC3E}">
        <p14:creationId xmlns:p14="http://schemas.microsoft.com/office/powerpoint/2010/main" val="133803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and Boosting</a:t>
            </a:r>
          </a:p>
        </p:txBody>
      </p:sp>
      <p:pic>
        <p:nvPicPr>
          <p:cNvPr id="5" name="Content Placeholder 4"/>
          <p:cNvPicPr>
            <a:picLocks noGrp="1" noChangeAspect="1"/>
          </p:cNvPicPr>
          <p:nvPr>
            <p:ph idx="1"/>
          </p:nvPr>
        </p:nvPicPr>
        <p:blipFill>
          <a:blip r:embed="rId2"/>
          <a:stretch>
            <a:fillRect/>
          </a:stretch>
        </p:blipFill>
        <p:spPr>
          <a:xfrm>
            <a:off x="1403895" y="1825625"/>
            <a:ext cx="9384210" cy="4351338"/>
          </a:xfrm>
          <a:prstGeom prst="rect">
            <a:avLst/>
          </a:prstGeom>
        </p:spPr>
      </p:pic>
    </p:spTree>
    <p:extLst>
      <p:ext uri="{BB962C8B-B14F-4D97-AF65-F5344CB8AC3E}">
        <p14:creationId xmlns:p14="http://schemas.microsoft.com/office/powerpoint/2010/main" val="2828817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1129A25-FE55-4EB3-81AC-7769942B7834}" type="slidenum">
              <a:rPr lang="en-US" b="1">
                <a:latin typeface="Calibri" panose="020F0502020204030204" pitchFamily="34" charset="0"/>
              </a:rPr>
              <a:pPr eaLnBrk="1" hangingPunct="1"/>
              <a:t>32</a:t>
            </a:fld>
            <a:endParaRPr lang="en-US" b="1">
              <a:latin typeface="Calibri" panose="020F0502020204030204" pitchFamily="34" charset="0"/>
            </a:endParaRPr>
          </a:p>
        </p:txBody>
      </p:sp>
      <p:sp>
        <p:nvSpPr>
          <p:cNvPr id="69635" name="Rectangle 2"/>
          <p:cNvSpPr>
            <a:spLocks noGrp="1" noChangeArrowheads="1"/>
          </p:cNvSpPr>
          <p:nvPr>
            <p:ph type="title"/>
          </p:nvPr>
        </p:nvSpPr>
        <p:spPr>
          <a:xfrm>
            <a:off x="1524000" y="304800"/>
            <a:ext cx="9144000" cy="609600"/>
          </a:xfrm>
        </p:spPr>
        <p:txBody>
          <a:bodyPr>
            <a:normAutofit fontScale="90000"/>
          </a:bodyPr>
          <a:lstStyle/>
          <a:p>
            <a:pPr eaLnBrk="1" hangingPunct="1"/>
            <a:r>
              <a:rPr lang="en-US"/>
              <a:t>Adaboost (Freund and Schapire, 1997)</a:t>
            </a:r>
          </a:p>
        </p:txBody>
      </p:sp>
      <p:sp>
        <p:nvSpPr>
          <p:cNvPr id="69636" name="Rectangle 3"/>
          <p:cNvSpPr>
            <a:spLocks noGrp="1" noChangeArrowheads="1"/>
          </p:cNvSpPr>
          <p:nvPr>
            <p:ph type="body" sz="half" idx="1"/>
          </p:nvPr>
        </p:nvSpPr>
        <p:spPr>
          <a:xfrm>
            <a:off x="1828800" y="1371600"/>
            <a:ext cx="8382000" cy="5105400"/>
          </a:xfrm>
        </p:spPr>
        <p:txBody>
          <a:bodyPr/>
          <a:lstStyle/>
          <a:p>
            <a:pPr marL="457200" indent="-457200"/>
            <a:r>
              <a:rPr lang="en-US" sz="2000" dirty="0"/>
              <a:t>Given a set of </a:t>
            </a:r>
            <a:r>
              <a:rPr lang="en-US" sz="2000" i="1" dirty="0"/>
              <a:t>d</a:t>
            </a:r>
            <a:r>
              <a:rPr lang="en-US" sz="2000" dirty="0"/>
              <a:t> class-labeled tuples, (</a:t>
            </a:r>
            <a:r>
              <a:rPr lang="en-US" sz="2000" b="1" dirty="0"/>
              <a:t>X</a:t>
            </a:r>
            <a:r>
              <a:rPr lang="en-US" sz="2000" b="1" baseline="-25000" dirty="0"/>
              <a:t>1</a:t>
            </a:r>
            <a:r>
              <a:rPr lang="en-US" sz="2000" dirty="0"/>
              <a:t>, y</a:t>
            </a:r>
            <a:r>
              <a:rPr lang="en-US" sz="2000" baseline="-25000" dirty="0"/>
              <a:t>1</a:t>
            </a:r>
            <a:r>
              <a:rPr lang="en-US" sz="2000" dirty="0"/>
              <a:t>), …, (</a:t>
            </a:r>
            <a:r>
              <a:rPr lang="en-US" sz="2000" b="1" dirty="0" err="1"/>
              <a:t>X</a:t>
            </a:r>
            <a:r>
              <a:rPr lang="en-US" sz="2000" b="1" baseline="-25000" dirty="0" err="1"/>
              <a:t>d</a:t>
            </a:r>
            <a:r>
              <a:rPr lang="en-US" sz="2000" dirty="0"/>
              <a:t>, </a:t>
            </a:r>
            <a:r>
              <a:rPr lang="en-US" sz="2000" dirty="0" err="1"/>
              <a:t>y</a:t>
            </a:r>
            <a:r>
              <a:rPr lang="en-US" sz="2000" baseline="-25000" dirty="0" err="1"/>
              <a:t>d</a:t>
            </a:r>
            <a:r>
              <a:rPr lang="en-US" sz="2000" dirty="0"/>
              <a:t>)</a:t>
            </a:r>
          </a:p>
          <a:p>
            <a:pPr marL="457200" indent="-457200"/>
            <a:r>
              <a:rPr lang="en-US" sz="2000" dirty="0"/>
              <a:t>Initially, all the weights of tuples are set the same (1/d)</a:t>
            </a:r>
          </a:p>
          <a:p>
            <a:pPr marL="457200" indent="-457200"/>
            <a:r>
              <a:rPr lang="en-US" sz="2000" dirty="0"/>
              <a:t>Generate k classifiers in k rounds.  At round </a:t>
            </a:r>
            <a:r>
              <a:rPr lang="en-US" sz="2000" dirty="0" err="1"/>
              <a:t>i</a:t>
            </a:r>
            <a:r>
              <a:rPr lang="en-US" sz="2000" dirty="0"/>
              <a:t>,</a:t>
            </a:r>
          </a:p>
          <a:p>
            <a:pPr marL="914400" lvl="1" indent="-457200"/>
            <a:r>
              <a:rPr lang="en-US" sz="2000" dirty="0"/>
              <a:t>Tuples from D are sampled (with replacement) to form a training set D</a:t>
            </a:r>
            <a:r>
              <a:rPr lang="en-US" sz="2000" baseline="-25000" dirty="0"/>
              <a:t>i</a:t>
            </a:r>
            <a:r>
              <a:rPr lang="en-US" sz="2000" dirty="0"/>
              <a:t> of the same size</a:t>
            </a:r>
          </a:p>
          <a:p>
            <a:pPr marL="914400" lvl="1" indent="-457200"/>
            <a:r>
              <a:rPr lang="en-US" sz="2000" dirty="0"/>
              <a:t>Each tuple’s chance of being selected is based on its weight</a:t>
            </a:r>
          </a:p>
          <a:p>
            <a:pPr marL="914400" lvl="1" indent="-457200"/>
            <a:r>
              <a:rPr lang="en-US" sz="2000" dirty="0"/>
              <a:t>A classification model </a:t>
            </a:r>
            <a:r>
              <a:rPr lang="en-US" sz="2000" dirty="0" err="1"/>
              <a:t>M</a:t>
            </a:r>
            <a:r>
              <a:rPr lang="en-US" sz="2000" baseline="-25000" dirty="0" err="1"/>
              <a:t>i</a:t>
            </a:r>
            <a:r>
              <a:rPr lang="en-US" sz="2000" dirty="0"/>
              <a:t> is derived from D</a:t>
            </a:r>
            <a:r>
              <a:rPr lang="en-US" sz="2000" baseline="-25000" dirty="0"/>
              <a:t>i</a:t>
            </a:r>
          </a:p>
          <a:p>
            <a:pPr marL="914400" lvl="1" indent="-457200"/>
            <a:r>
              <a:rPr lang="en-US" sz="2000" dirty="0"/>
              <a:t>Its error rate is calculated using D</a:t>
            </a:r>
            <a:r>
              <a:rPr lang="en-US" sz="2000" baseline="-25000" dirty="0"/>
              <a:t>i </a:t>
            </a:r>
            <a:r>
              <a:rPr lang="en-US" sz="2000" dirty="0"/>
              <a:t>as a test set</a:t>
            </a:r>
          </a:p>
          <a:p>
            <a:pPr marL="914400" lvl="1" indent="-457200"/>
            <a:r>
              <a:rPr lang="en-US" sz="2000" dirty="0"/>
              <a:t>If a tuple is misclassified, its weight is increased, </a:t>
            </a:r>
            <a:r>
              <a:rPr lang="en-US" sz="2000" dirty="0" err="1"/>
              <a:t>o.w</a:t>
            </a:r>
            <a:r>
              <a:rPr lang="en-US" sz="2000" dirty="0"/>
              <a:t>. it is decreased</a:t>
            </a:r>
          </a:p>
          <a:p>
            <a:pPr marL="457200" indent="-457200"/>
            <a:r>
              <a:rPr lang="en-US" sz="2000" dirty="0"/>
              <a:t>Error rate: err(</a:t>
            </a:r>
            <a:r>
              <a:rPr lang="en-US" sz="2000" b="1" dirty="0" err="1"/>
              <a:t>X</a:t>
            </a:r>
            <a:r>
              <a:rPr lang="en-US" sz="2000" b="1" baseline="-25000" dirty="0" err="1"/>
              <a:t>j</a:t>
            </a:r>
            <a:r>
              <a:rPr lang="en-US" sz="2000" dirty="0"/>
              <a:t>) is the misclassification error of tuple </a:t>
            </a:r>
            <a:r>
              <a:rPr lang="en-US" sz="2000" b="1" dirty="0" err="1"/>
              <a:t>X</a:t>
            </a:r>
            <a:r>
              <a:rPr lang="en-US" sz="2000" b="1" baseline="-25000" dirty="0" err="1"/>
              <a:t>j</a:t>
            </a:r>
            <a:r>
              <a:rPr lang="en-US" sz="2000" dirty="0"/>
              <a:t>. Classifier </a:t>
            </a:r>
            <a:r>
              <a:rPr lang="en-US" sz="2000" dirty="0" err="1"/>
              <a:t>M</a:t>
            </a:r>
            <a:r>
              <a:rPr lang="en-US" sz="2000" baseline="-25000" dirty="0" err="1"/>
              <a:t>i</a:t>
            </a:r>
            <a:r>
              <a:rPr lang="en-US" sz="2000" dirty="0"/>
              <a:t> error rate is the sum of the weights of the misclassified tuples: </a:t>
            </a:r>
          </a:p>
          <a:p>
            <a:pPr marL="457200" indent="-457200"/>
            <a:endParaRPr lang="en-US" sz="2000" dirty="0"/>
          </a:p>
          <a:p>
            <a:pPr marL="457200" indent="-457200"/>
            <a:endParaRPr lang="en-US" sz="2000" dirty="0"/>
          </a:p>
          <a:p>
            <a:pPr marL="457200" indent="-457200"/>
            <a:r>
              <a:rPr lang="en-US" sz="2000" dirty="0"/>
              <a:t>The weight of classifier </a:t>
            </a:r>
            <a:r>
              <a:rPr lang="en-US" sz="2000" dirty="0" err="1"/>
              <a:t>M</a:t>
            </a:r>
            <a:r>
              <a:rPr lang="en-US" sz="2000" baseline="-25000" dirty="0" err="1"/>
              <a:t>i</a:t>
            </a:r>
            <a:r>
              <a:rPr lang="en-US" sz="2000" dirty="0" err="1"/>
              <a:t>’s</a:t>
            </a:r>
            <a:r>
              <a:rPr lang="en-US" sz="2000" dirty="0"/>
              <a:t> vote is</a:t>
            </a:r>
          </a:p>
        </p:txBody>
      </p:sp>
      <p:graphicFrame>
        <p:nvGraphicFramePr>
          <p:cNvPr id="69637" name="Object 4"/>
          <p:cNvGraphicFramePr>
            <a:graphicFrameLocks noGrp="1" noChangeAspect="1"/>
          </p:cNvGraphicFramePr>
          <p:nvPr>
            <p:ph sz="quarter" idx="2"/>
          </p:nvPr>
        </p:nvGraphicFramePr>
        <p:xfrm>
          <a:off x="6477000" y="5715000"/>
          <a:ext cx="1828800" cy="723900"/>
        </p:xfrm>
        <a:graphic>
          <a:graphicData uri="http://schemas.openxmlformats.org/presentationml/2006/ole">
            <mc:AlternateContent xmlns:mc="http://schemas.openxmlformats.org/markup-compatibility/2006">
              <mc:Choice xmlns:v="urn:schemas-microsoft-com:vml" Requires="v">
                <p:oleObj spid="_x0000_s1155" name="Equation" r:id="rId4" imgW="1091726" imgH="431613" progId="Equation.3">
                  <p:embed/>
                </p:oleObj>
              </mc:Choice>
              <mc:Fallback>
                <p:oleObj name="Equation" r:id="rId4" imgW="1091726"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715000"/>
                        <a:ext cx="1828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p:cNvGraphicFramePr>
            <a:graphicFrameLocks noGrp="1" noChangeAspect="1"/>
          </p:cNvGraphicFramePr>
          <p:nvPr>
            <p:ph sz="quarter" idx="3"/>
            <p:extLst>
              <p:ext uri="{D42A27DB-BD31-4B8C-83A1-F6EECF244321}">
                <p14:modId xmlns:p14="http://schemas.microsoft.com/office/powerpoint/2010/main" val="3011085016"/>
              </p:ext>
            </p:extLst>
          </p:nvPr>
        </p:nvGraphicFramePr>
        <p:xfrm>
          <a:off x="4000500" y="5112543"/>
          <a:ext cx="3505200" cy="715963"/>
        </p:xfrm>
        <a:graphic>
          <a:graphicData uri="http://schemas.openxmlformats.org/presentationml/2006/ole">
            <mc:AlternateContent xmlns:mc="http://schemas.openxmlformats.org/markup-compatibility/2006">
              <mc:Choice xmlns:v="urn:schemas-microsoft-com:vml" Requires="v">
                <p:oleObj spid="_x0000_s1156" name="Equation" r:id="rId6" imgW="1752600" imgH="444500" progId="Equation.3">
                  <p:embed/>
                </p:oleObj>
              </mc:Choice>
              <mc:Fallback>
                <p:oleObj name="Equation" r:id="rId6" imgW="17526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5112543"/>
                        <a:ext cx="35052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954909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Random Forest (</a:t>
            </a:r>
            <a:r>
              <a:rPr lang="en-US" sz="3200"/>
              <a:t>Breiman 2001) </a:t>
            </a:r>
          </a:p>
        </p:txBody>
      </p:sp>
      <p:sp>
        <p:nvSpPr>
          <p:cNvPr id="70659" name="Rectangle 3"/>
          <p:cNvSpPr>
            <a:spLocks noGrp="1" noChangeArrowheads="1"/>
          </p:cNvSpPr>
          <p:nvPr>
            <p:ph type="body" idx="1"/>
          </p:nvPr>
        </p:nvSpPr>
        <p:spPr>
          <a:xfrm>
            <a:off x="1828800" y="1143000"/>
            <a:ext cx="8458200" cy="5410200"/>
          </a:xfrm>
        </p:spPr>
        <p:txBody>
          <a:bodyPr/>
          <a:lstStyle/>
          <a:p>
            <a:r>
              <a:rPr lang="en-US" sz="2000" dirty="0"/>
              <a:t>Random Forest: </a:t>
            </a:r>
          </a:p>
          <a:p>
            <a:pPr lvl="1"/>
            <a:r>
              <a:rPr lang="en-US" sz="2000" dirty="0"/>
              <a:t>Each classifier in the ensemble is a </a:t>
            </a:r>
            <a:r>
              <a:rPr lang="en-US" sz="2000" i="1" dirty="0"/>
              <a:t>decision tree </a:t>
            </a:r>
            <a:r>
              <a:rPr lang="en-US" sz="2000" dirty="0"/>
              <a:t>classifier and is generated using a random selection of attributes at each node to determine the split</a:t>
            </a:r>
          </a:p>
          <a:p>
            <a:pPr lvl="1"/>
            <a:r>
              <a:rPr lang="en-US" sz="2000" dirty="0"/>
              <a:t>During classification, each tree votes and the most popular class is returned</a:t>
            </a:r>
          </a:p>
          <a:p>
            <a:r>
              <a:rPr lang="en-US" sz="2000" dirty="0"/>
              <a:t>Two Methods to construct Random Forest:</a:t>
            </a:r>
          </a:p>
          <a:p>
            <a:pPr lvl="1"/>
            <a:r>
              <a:rPr lang="en-US" sz="2000" dirty="0"/>
              <a:t>Forest-RI (</a:t>
            </a:r>
            <a:r>
              <a:rPr lang="en-US" sz="2000" i="1" dirty="0"/>
              <a:t>random input selection</a:t>
            </a:r>
            <a:r>
              <a:rPr lang="en-US" sz="2000" dirty="0"/>
              <a:t>):  Randomly select, at each node, F attributes as candidates for the split at the node. The CART methodology is used to grow the trees to maximum size</a:t>
            </a:r>
          </a:p>
          <a:p>
            <a:pPr lvl="1"/>
            <a:r>
              <a:rPr lang="en-US" sz="2000" dirty="0"/>
              <a:t>Forest-RC (</a:t>
            </a:r>
            <a:r>
              <a:rPr lang="en-US" sz="2000" i="1" dirty="0"/>
              <a:t>random linear combinations</a:t>
            </a:r>
            <a:r>
              <a:rPr lang="en-US" sz="2000" dirty="0"/>
              <a:t>)</a:t>
            </a:r>
            <a:r>
              <a:rPr lang="en-US" sz="2000" i="1" dirty="0"/>
              <a:t>: </a:t>
            </a:r>
            <a:r>
              <a:rPr lang="en-US" sz="2000" dirty="0"/>
              <a:t> Creates new attributes (or features) that are a linear combination of the existing attributes (reduces the correlation between individual classifiers)</a:t>
            </a:r>
          </a:p>
          <a:p>
            <a:r>
              <a:rPr lang="en-US" sz="2000" dirty="0"/>
              <a:t>Comparable in accuracy to </a:t>
            </a:r>
            <a:r>
              <a:rPr lang="en-US" sz="2000" dirty="0" err="1"/>
              <a:t>Adaboost</a:t>
            </a:r>
            <a:r>
              <a:rPr lang="en-US" sz="2000" dirty="0"/>
              <a:t>, but more robust to errors and outliers </a:t>
            </a:r>
          </a:p>
          <a:p>
            <a:r>
              <a:rPr lang="en-US" sz="2000" dirty="0"/>
              <a:t>Insensitive to the number of attributes selected for consideration at each split, and faster than bagging or boosting</a:t>
            </a:r>
          </a:p>
        </p:txBody>
      </p:sp>
      <p:sp>
        <p:nvSpPr>
          <p:cNvPr id="7066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6D3EAFB-F2E5-4F60-A988-287AF87ECE03}" type="slidenum">
              <a:rPr lang="en-US" sz="1200" b="1">
                <a:latin typeface="Calibri" panose="020F0502020204030204" pitchFamily="34" charset="0"/>
              </a:rPr>
              <a:pPr algn="r" eaLnBrk="1" hangingPunct="1"/>
              <a:t>33</a:t>
            </a:fld>
            <a:endParaRPr lang="en-US" sz="1200" b="1">
              <a:latin typeface="Calibri" panose="020F0502020204030204" pitchFamily="34" charset="0"/>
            </a:endParaRPr>
          </a:p>
        </p:txBody>
      </p:sp>
    </p:spTree>
    <p:extLst>
      <p:ext uri="{BB962C8B-B14F-4D97-AF65-F5344CB8AC3E}">
        <p14:creationId xmlns:p14="http://schemas.microsoft.com/office/powerpoint/2010/main" val="2163241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856964290"/>
              </p:ext>
            </p:extLst>
          </p:nvPr>
        </p:nvGraphicFramePr>
        <p:xfrm>
          <a:off x="2312473" y="2683855"/>
          <a:ext cx="5537200" cy="1371696"/>
        </p:xfrm>
        <a:graphic>
          <a:graphicData uri="http://schemas.openxmlformats.org/drawingml/2006/table">
            <a:tbl>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tblGrid>
              <a:tr h="335376">
                <a:tc>
                  <a:txBody>
                    <a:bodyPr/>
                    <a:lstStyle/>
                    <a:p>
                      <a:pPr algn="l" fontAlgn="base"/>
                      <a:endParaRPr lang="en-IN" sz="1700" b="0" dirty="0">
                        <a:effectLst/>
                        <a:latin typeface="inherit"/>
                      </a:endParaRPr>
                    </a:p>
                  </a:txBody>
                  <a:tcPr marL="83844" marR="83844" marT="41922" marB="41922" anchor="ctr">
                    <a:lnL w="12700" cap="flat" cmpd="sng" algn="ctr">
                      <a:solidFill>
                        <a:srgbClr val="605BDB"/>
                      </a:solidFill>
                      <a:prstDash val="solid"/>
                      <a:round/>
                      <a:headEnd type="none" w="med" len="med"/>
                      <a:tailEnd type="none" w="med" len="med"/>
                    </a:lnL>
                    <a:lnR w="12700" cap="flat" cmpd="sng" algn="ctr">
                      <a:solidFill>
                        <a:srgbClr val="607CDB"/>
                      </a:solidFill>
                      <a:prstDash val="solid"/>
                      <a:round/>
                      <a:headEnd type="none" w="med" len="med"/>
                      <a:tailEnd type="none" w="med" len="med"/>
                    </a:lnR>
                    <a:lnT w="12700" cap="flat" cmpd="sng" algn="ctr">
                      <a:solidFill>
                        <a:srgbClr val="605BDB"/>
                      </a:solidFill>
                      <a:prstDash val="solid"/>
                      <a:round/>
                      <a:headEnd type="none" w="med" len="med"/>
                      <a:tailEnd type="none" w="med" len="med"/>
                    </a:lnT>
                    <a:lnB w="12700" cap="flat" cmpd="sng" algn="ctr">
                      <a:solidFill>
                        <a:srgbClr val="E096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607CDB"/>
                      </a:solidFill>
                      <a:prstDash val="solid"/>
                      <a:round/>
                      <a:headEnd type="none" w="med" len="med"/>
                      <a:tailEnd type="none" w="med" len="med"/>
                    </a:lnL>
                    <a:lnR w="12700" cap="flat" cmpd="sng" algn="ctr">
                      <a:solidFill>
                        <a:srgbClr val="A068DB"/>
                      </a:solidFill>
                      <a:prstDash val="solid"/>
                      <a:round/>
                      <a:headEnd type="none" w="med" len="med"/>
                      <a:tailEnd type="none" w="med" len="med"/>
                    </a:lnR>
                    <a:lnT w="12700" cap="flat" cmpd="sng" algn="ctr">
                      <a:solidFill>
                        <a:srgbClr val="607CDB"/>
                      </a:solidFill>
                      <a:prstDash val="solid"/>
                      <a:round/>
                      <a:headEnd type="none" w="med" len="med"/>
                      <a:tailEnd type="none" w="med" len="med"/>
                    </a:lnT>
                    <a:lnB w="12700" cap="flat" cmpd="sng" algn="ctr">
                      <a:solidFill>
                        <a:srgbClr val="A080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Predicted</a:t>
                      </a:r>
                      <a:endParaRPr lang="en-IN" sz="1700" b="0" dirty="0">
                        <a:effectLst/>
                        <a:latin typeface="inherit"/>
                      </a:endParaRPr>
                    </a:p>
                  </a:txBody>
                  <a:tcPr marL="83844" marR="83844" marT="41922" marB="41922" anchor="ctr">
                    <a:lnL w="12700" cap="flat" cmpd="sng" algn="ctr">
                      <a:solidFill>
                        <a:srgbClr val="A068DB"/>
                      </a:solidFill>
                      <a:prstDash val="solid"/>
                      <a:round/>
                      <a:headEnd type="none" w="med" len="med"/>
                      <a:tailEnd type="none" w="med" len="med"/>
                    </a:lnL>
                    <a:lnR w="12700" cap="flat" cmpd="sng" algn="ctr">
                      <a:solidFill>
                        <a:srgbClr val="A0C3DB"/>
                      </a:solidFill>
                      <a:prstDash val="solid"/>
                      <a:round/>
                      <a:headEnd type="none" w="med" len="med"/>
                      <a:tailEnd type="none" w="med" len="med"/>
                    </a:lnR>
                    <a:lnT w="12700" cap="flat" cmpd="sng" algn="ctr">
                      <a:solidFill>
                        <a:srgbClr val="A068DB"/>
                      </a:solidFill>
                      <a:prstDash val="solid"/>
                      <a:round/>
                      <a:headEnd type="none" w="med" len="med"/>
                      <a:tailEnd type="none" w="med" len="med"/>
                    </a:lnT>
                    <a:lnB w="12700" cap="flat" cmpd="sng" algn="ctr">
                      <a:solidFill>
                        <a:srgbClr val="2067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C3DB"/>
                      </a:solidFill>
                      <a:prstDash val="solid"/>
                      <a:round/>
                      <a:headEnd type="none" w="med" len="med"/>
                      <a:tailEnd type="none" w="med" len="med"/>
                    </a:lnL>
                    <a:lnR w="9525" cap="flat" cmpd="sng" algn="ctr">
                      <a:solidFill>
                        <a:srgbClr val="A0C3DB"/>
                      </a:solidFill>
                      <a:prstDash val="solid"/>
                      <a:round/>
                      <a:headEnd type="none" w="med" len="med"/>
                      <a:tailEnd type="none" w="med" len="med"/>
                    </a:lnR>
                    <a:lnT w="12700" cap="flat" cmpd="sng" algn="ctr">
                      <a:solidFill>
                        <a:srgbClr val="A0C3DB"/>
                      </a:solidFill>
                      <a:prstDash val="solid"/>
                      <a:round/>
                      <a:headEnd type="none" w="med" len="med"/>
                      <a:tailEnd type="none" w="med" len="med"/>
                    </a:lnT>
                    <a:lnB w="12700" cap="flat" cmpd="sng" algn="ctr">
                      <a:solidFill>
                        <a:srgbClr val="A0BCDB"/>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E096DB"/>
                      </a:solidFill>
                      <a:prstDash val="solid"/>
                      <a:round/>
                      <a:headEnd type="none" w="med" len="med"/>
                      <a:tailEnd type="none" w="med" len="med"/>
                    </a:lnL>
                    <a:lnR w="12700" cap="flat" cmpd="sng" algn="ctr">
                      <a:solidFill>
                        <a:srgbClr val="A080DB"/>
                      </a:solidFill>
                      <a:prstDash val="solid"/>
                      <a:round/>
                      <a:headEnd type="none" w="med" len="med"/>
                      <a:tailEnd type="none" w="med" len="med"/>
                    </a:lnR>
                    <a:lnT w="12700" cap="flat" cmpd="sng" algn="ctr">
                      <a:solidFill>
                        <a:srgbClr val="E096DB"/>
                      </a:solidFill>
                      <a:prstDash val="solid"/>
                      <a:round/>
                      <a:headEnd type="none" w="med" len="med"/>
                      <a:tailEnd type="none" w="med" len="med"/>
                    </a:lnT>
                    <a:lnB w="12700" cap="flat" cmpd="sng" algn="ctr">
                      <a:solidFill>
                        <a:srgbClr val="20A5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80DB"/>
                      </a:solidFill>
                      <a:prstDash val="solid"/>
                      <a:round/>
                      <a:headEnd type="none" w="med" len="med"/>
                      <a:tailEnd type="none" w="med" len="med"/>
                    </a:lnL>
                    <a:lnR w="12700" cap="flat" cmpd="sng" algn="ctr">
                      <a:solidFill>
                        <a:srgbClr val="2067DB"/>
                      </a:solidFill>
                      <a:prstDash val="solid"/>
                      <a:round/>
                      <a:headEnd type="none" w="med" len="med"/>
                      <a:tailEnd type="none" w="med" len="med"/>
                    </a:lnR>
                    <a:lnT w="12700" cap="flat" cmpd="sng" algn="ctr">
                      <a:solidFill>
                        <a:srgbClr val="A080DB"/>
                      </a:solidFill>
                      <a:prstDash val="solid"/>
                      <a:round/>
                      <a:headEnd type="none" w="med" len="med"/>
                      <a:tailEnd type="none" w="med" len="med"/>
                    </a:lnT>
                    <a:lnB w="12700" cap="flat" cmpd="sng" algn="ctr">
                      <a:solidFill>
                        <a:srgbClr val="E0BE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2067DB"/>
                      </a:solidFill>
                      <a:prstDash val="solid"/>
                      <a:round/>
                      <a:headEnd type="none" w="med" len="med"/>
                      <a:tailEnd type="none" w="med" len="med"/>
                    </a:lnL>
                    <a:lnR w="12700" cap="flat" cmpd="sng" algn="ctr">
                      <a:solidFill>
                        <a:srgbClr val="A0BCDB"/>
                      </a:solidFill>
                      <a:prstDash val="solid"/>
                      <a:round/>
                      <a:headEnd type="none" w="med" len="med"/>
                      <a:tailEnd type="none" w="med" len="med"/>
                    </a:lnR>
                    <a:lnT w="12700" cap="flat" cmpd="sng" algn="ctr">
                      <a:solidFill>
                        <a:srgbClr val="2067DB"/>
                      </a:solidFill>
                      <a:prstDash val="solid"/>
                      <a:round/>
                      <a:headEnd type="none" w="med" len="med"/>
                      <a:tailEnd type="none" w="med" len="med"/>
                    </a:lnT>
                    <a:lnB w="12700" cap="flat" cmpd="sng" algn="ctr">
                      <a:solidFill>
                        <a:srgbClr val="2076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Negative</a:t>
                      </a:r>
                      <a:endParaRPr lang="en-IN" sz="1700" b="0">
                        <a:effectLst/>
                        <a:latin typeface="inherit"/>
                      </a:endParaRPr>
                    </a:p>
                  </a:txBody>
                  <a:tcPr marL="83844" marR="83844" marT="41922" marB="41922" anchor="ctr">
                    <a:lnL w="12700" cap="flat" cmpd="sng" algn="ctr">
                      <a:solidFill>
                        <a:srgbClr val="A0BCDB"/>
                      </a:solidFill>
                      <a:prstDash val="solid"/>
                      <a:round/>
                      <a:headEnd type="none" w="med" len="med"/>
                      <a:tailEnd type="none" w="med" len="med"/>
                    </a:lnL>
                    <a:lnR w="9525" cap="flat" cmpd="sng" algn="ctr">
                      <a:solidFill>
                        <a:srgbClr val="A0BCDB"/>
                      </a:solidFill>
                      <a:prstDash val="solid"/>
                      <a:round/>
                      <a:headEnd type="none" w="med" len="med"/>
                      <a:tailEnd type="none" w="med" len="med"/>
                    </a:lnR>
                    <a:lnT w="12700" cap="flat" cmpd="sng" algn="ctr">
                      <a:solidFill>
                        <a:srgbClr val="A0BCDB"/>
                      </a:solidFill>
                      <a:prstDash val="solid"/>
                      <a:round/>
                      <a:headEnd type="none" w="med" len="med"/>
                      <a:tailEnd type="none" w="med" len="med"/>
                    </a:lnT>
                    <a:lnB w="12700" cap="flat" cmpd="sng" algn="ctr">
                      <a:solidFill>
                        <a:srgbClr val="E06BD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5376">
                <a:tc>
                  <a:txBody>
                    <a:bodyPr/>
                    <a:lstStyle/>
                    <a:p>
                      <a:pPr algn="l" fontAlgn="base"/>
                      <a:r>
                        <a:rPr lang="en-IN" sz="1700" b="1">
                          <a:effectLst/>
                          <a:latin typeface="inherit"/>
                        </a:rPr>
                        <a:t>Observed</a:t>
                      </a:r>
                      <a:endParaRPr lang="en-IN" sz="1700" b="0">
                        <a:effectLst/>
                        <a:latin typeface="inherit"/>
                      </a:endParaRPr>
                    </a:p>
                  </a:txBody>
                  <a:tcPr marL="83844" marR="83844" marT="41922" marB="41922" anchor="ctr">
                    <a:lnL w="12700" cap="flat" cmpd="sng" algn="ctr">
                      <a:solidFill>
                        <a:srgbClr val="20A5DB"/>
                      </a:solidFill>
                      <a:prstDash val="solid"/>
                      <a:round/>
                      <a:headEnd type="none" w="med" len="med"/>
                      <a:tailEnd type="none" w="med" len="med"/>
                    </a:lnL>
                    <a:lnR w="12700" cap="flat" cmpd="sng" algn="ctr">
                      <a:solidFill>
                        <a:srgbClr val="E0BEDB"/>
                      </a:solidFill>
                      <a:prstDash val="solid"/>
                      <a:round/>
                      <a:headEnd type="none" w="med" len="med"/>
                      <a:tailEnd type="none" w="med" len="med"/>
                    </a:lnR>
                    <a:lnT w="12700" cap="flat" cmpd="sng" algn="ctr">
                      <a:solidFill>
                        <a:srgbClr val="20A5DB"/>
                      </a:solidFill>
                      <a:prstDash val="solid"/>
                      <a:round/>
                      <a:headEnd type="none" w="med" len="med"/>
                      <a:tailEnd type="none" w="med" len="med"/>
                    </a:lnT>
                    <a:lnB w="12700"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E0BEDB"/>
                      </a:solidFill>
                      <a:prstDash val="solid"/>
                      <a:round/>
                      <a:headEnd type="none" w="med" len="med"/>
                      <a:tailEnd type="none" w="med" len="med"/>
                    </a:lnL>
                    <a:lnR w="12700" cap="flat" cmpd="sng" algn="ctr">
                      <a:solidFill>
                        <a:srgbClr val="2076DB"/>
                      </a:solidFill>
                      <a:prstDash val="solid"/>
                      <a:round/>
                      <a:headEnd type="none" w="med" len="med"/>
                      <a:tailEnd type="none" w="med" len="med"/>
                    </a:lnR>
                    <a:lnT w="12700" cap="flat" cmpd="sng" algn="ctr">
                      <a:solidFill>
                        <a:srgbClr val="E0BEDB"/>
                      </a:solidFill>
                      <a:prstDash val="solid"/>
                      <a:round/>
                      <a:headEnd type="none" w="med" len="med"/>
                      <a:tailEnd type="none" w="med" len="med"/>
                    </a:lnT>
                    <a:lnB w="12700"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6</a:t>
                      </a:r>
                    </a:p>
                  </a:txBody>
                  <a:tcPr marL="83844" marR="83844" marT="41922" marB="41922" anchor="ctr">
                    <a:lnL w="12700" cap="flat" cmpd="sng" algn="ctr">
                      <a:solidFill>
                        <a:srgbClr val="2076DB"/>
                      </a:solidFill>
                      <a:prstDash val="solid"/>
                      <a:round/>
                      <a:headEnd type="none" w="med" len="med"/>
                      <a:tailEnd type="none" w="med" len="med"/>
                    </a:lnL>
                    <a:lnR w="12700" cap="flat" cmpd="sng" algn="ctr">
                      <a:solidFill>
                        <a:srgbClr val="E06BDB"/>
                      </a:solidFill>
                      <a:prstDash val="solid"/>
                      <a:round/>
                      <a:headEnd type="none" w="med" len="med"/>
                      <a:tailEnd type="none" w="med" len="med"/>
                    </a:lnR>
                    <a:lnT w="12700" cap="flat" cmpd="sng" algn="ctr">
                      <a:solidFill>
                        <a:srgbClr val="2076DB"/>
                      </a:solidFill>
                      <a:prstDash val="solid"/>
                      <a:round/>
                      <a:headEnd type="none" w="med" len="med"/>
                      <a:tailEnd type="none" w="med" len="med"/>
                    </a:lnT>
                    <a:lnB w="12700"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4</a:t>
                      </a:r>
                    </a:p>
                  </a:txBody>
                  <a:tcPr marL="83844" marR="83844" marT="41922" marB="41922" anchor="ctr">
                    <a:lnL w="12700" cap="flat" cmpd="sng" algn="ctr">
                      <a:solidFill>
                        <a:srgbClr val="E06BDB"/>
                      </a:solidFill>
                      <a:prstDash val="solid"/>
                      <a:round/>
                      <a:headEnd type="none" w="med" len="med"/>
                      <a:tailEnd type="none" w="med" len="med"/>
                    </a:lnL>
                    <a:lnR w="9525" cap="flat" cmpd="sng" algn="ctr">
                      <a:solidFill>
                        <a:srgbClr val="E06BDB"/>
                      </a:solidFill>
                      <a:prstDash val="solid"/>
                      <a:round/>
                      <a:headEnd type="none" w="med" len="med"/>
                      <a:tailEnd type="none" w="med" len="med"/>
                    </a:lnR>
                    <a:lnT w="12700" cap="flat" cmpd="sng" algn="ctr">
                      <a:solidFill>
                        <a:srgbClr val="E06BDB"/>
                      </a:solidFill>
                      <a:prstDash val="solid"/>
                      <a:round/>
                      <a:headEnd type="none" w="med" len="med"/>
                      <a:tailEnd type="none" w="med" len="med"/>
                    </a:lnT>
                    <a:lnB w="12700"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6088DB"/>
                      </a:solidFill>
                      <a:prstDash val="solid"/>
                      <a:round/>
                      <a:headEnd type="none" w="med" len="med"/>
                      <a:tailEnd type="none" w="med" len="med"/>
                    </a:lnL>
                    <a:lnR w="12700" cap="flat" cmpd="sng" algn="ctr">
                      <a:solidFill>
                        <a:srgbClr val="6099DB"/>
                      </a:solidFill>
                      <a:prstDash val="solid"/>
                      <a:round/>
                      <a:headEnd type="none" w="med" len="med"/>
                      <a:tailEnd type="none" w="med" len="med"/>
                    </a:lnR>
                    <a:lnT w="12700" cap="flat" cmpd="sng" algn="ctr">
                      <a:solidFill>
                        <a:srgbClr val="6088DB"/>
                      </a:solidFill>
                      <a:prstDash val="solid"/>
                      <a:round/>
                      <a:headEnd type="none" w="med" len="med"/>
                      <a:tailEnd type="none" w="med" len="med"/>
                    </a:lnT>
                    <a:lnB w="9525"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Negative</a:t>
                      </a:r>
                      <a:endParaRPr lang="en-IN" sz="1700" b="0" dirty="0">
                        <a:effectLst/>
                        <a:latin typeface="inherit"/>
                      </a:endParaRPr>
                    </a:p>
                  </a:txBody>
                  <a:tcPr marL="83844" marR="83844" marT="41922" marB="41922" anchor="ctr">
                    <a:lnL w="12700" cap="flat" cmpd="sng" algn="ctr">
                      <a:solidFill>
                        <a:srgbClr val="6099DB"/>
                      </a:solidFill>
                      <a:prstDash val="solid"/>
                      <a:round/>
                      <a:headEnd type="none" w="med" len="med"/>
                      <a:tailEnd type="none" w="med" len="med"/>
                    </a:lnL>
                    <a:lnR w="12700" cap="flat" cmpd="sng" algn="ctr">
                      <a:solidFill>
                        <a:srgbClr val="20C3DB"/>
                      </a:solidFill>
                      <a:prstDash val="solid"/>
                      <a:round/>
                      <a:headEnd type="none" w="med" len="med"/>
                      <a:tailEnd type="none" w="med" len="med"/>
                    </a:lnR>
                    <a:lnT w="12700" cap="flat" cmpd="sng" algn="ctr">
                      <a:solidFill>
                        <a:srgbClr val="6099DB"/>
                      </a:solidFill>
                      <a:prstDash val="solid"/>
                      <a:round/>
                      <a:headEnd type="none" w="med" len="med"/>
                      <a:tailEnd type="none" w="med" len="med"/>
                    </a:lnT>
                    <a:lnB w="9525"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2</a:t>
                      </a:r>
                    </a:p>
                  </a:txBody>
                  <a:tcPr marL="83844" marR="83844" marT="41922" marB="41922" anchor="ctr">
                    <a:lnL w="12700" cap="flat" cmpd="sng" algn="ctr">
                      <a:solidFill>
                        <a:srgbClr val="20C3DB"/>
                      </a:solidFill>
                      <a:prstDash val="solid"/>
                      <a:round/>
                      <a:headEnd type="none" w="med" len="med"/>
                      <a:tailEnd type="none" w="med" len="med"/>
                    </a:lnL>
                    <a:lnR w="12700" cap="flat" cmpd="sng" algn="ctr">
                      <a:solidFill>
                        <a:srgbClr val="2081DB"/>
                      </a:solidFill>
                      <a:prstDash val="solid"/>
                      <a:round/>
                      <a:headEnd type="none" w="med" len="med"/>
                      <a:tailEnd type="none" w="med" len="med"/>
                    </a:lnR>
                    <a:lnT w="12700" cap="flat" cmpd="sng" algn="ctr">
                      <a:solidFill>
                        <a:srgbClr val="20C3DB"/>
                      </a:solidFill>
                      <a:prstDash val="solid"/>
                      <a:round/>
                      <a:headEnd type="none" w="med" len="med"/>
                      <a:tailEnd type="none" w="med" len="med"/>
                    </a:lnT>
                    <a:lnB w="9525"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dirty="0">
                          <a:effectLst/>
                          <a:latin typeface="inherit"/>
                        </a:rPr>
                        <a:t>8</a:t>
                      </a:r>
                    </a:p>
                  </a:txBody>
                  <a:tcPr marL="83844" marR="83844" marT="41922" marB="41922" anchor="ctr">
                    <a:lnL w="12700" cap="flat" cmpd="sng" algn="ctr">
                      <a:solidFill>
                        <a:srgbClr val="2081DB"/>
                      </a:solidFill>
                      <a:prstDash val="solid"/>
                      <a:round/>
                      <a:headEnd type="none" w="med" len="med"/>
                      <a:tailEnd type="none" w="med" len="med"/>
                    </a:lnL>
                    <a:lnR w="9525" cap="flat" cmpd="sng" algn="ctr">
                      <a:solidFill>
                        <a:srgbClr val="2081DB"/>
                      </a:solidFill>
                      <a:prstDash val="solid"/>
                      <a:round/>
                      <a:headEnd type="none" w="med" len="med"/>
                      <a:tailEnd type="none" w="med" len="med"/>
                    </a:lnR>
                    <a:lnT w="12700" cap="flat" cmpd="sng" algn="ctr">
                      <a:solidFill>
                        <a:srgbClr val="2081DB"/>
                      </a:solidFill>
                      <a:prstDash val="solid"/>
                      <a:round/>
                      <a:headEnd type="none" w="med" len="med"/>
                      <a:tailEnd type="none" w="med" len="med"/>
                    </a:lnT>
                    <a:lnB w="9525"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521173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164532279"/>
              </p:ext>
            </p:extLst>
          </p:nvPr>
        </p:nvGraphicFramePr>
        <p:xfrm>
          <a:off x="1502522" y="1371600"/>
          <a:ext cx="5658132" cy="5196625"/>
        </p:xfrm>
        <a:graphic>
          <a:graphicData uri="http://schemas.openxmlformats.org/drawingml/2006/table">
            <a:tbl>
              <a:tblPr/>
              <a:tblGrid>
                <a:gridCol w="1886044">
                  <a:extLst>
                    <a:ext uri="{9D8B030D-6E8A-4147-A177-3AD203B41FA5}">
                      <a16:colId xmlns:a16="http://schemas.microsoft.com/office/drawing/2014/main" val="20000"/>
                    </a:ext>
                  </a:extLst>
                </a:gridCol>
                <a:gridCol w="1886044">
                  <a:extLst>
                    <a:ext uri="{9D8B030D-6E8A-4147-A177-3AD203B41FA5}">
                      <a16:colId xmlns:a16="http://schemas.microsoft.com/office/drawing/2014/main" val="20001"/>
                    </a:ext>
                  </a:extLst>
                </a:gridCol>
                <a:gridCol w="1886044">
                  <a:extLst>
                    <a:ext uri="{9D8B030D-6E8A-4147-A177-3AD203B41FA5}">
                      <a16:colId xmlns:a16="http://schemas.microsoft.com/office/drawing/2014/main" val="20002"/>
                    </a:ext>
                  </a:extLst>
                </a:gridCol>
              </a:tblGrid>
              <a:tr h="423981">
                <a:tc>
                  <a:txBody>
                    <a:bodyPr/>
                    <a:lstStyle/>
                    <a:p>
                      <a:pPr algn="l" fontAlgn="base"/>
                      <a:r>
                        <a:rPr lang="en-IN" sz="1600" b="1" dirty="0">
                          <a:effectLst/>
                          <a:latin typeface="inherit"/>
                        </a:rPr>
                        <a:t>measure</a:t>
                      </a:r>
                    </a:p>
                  </a:txBody>
                  <a:tcPr marL="50541" marR="50541" marT="25270" marB="25270" anchor="ctr">
                    <a:lnL w="12700" cap="flat" cmpd="sng" algn="ctr">
                      <a:solidFill>
                        <a:srgbClr val="B097ED"/>
                      </a:solidFill>
                      <a:prstDash val="solid"/>
                      <a:round/>
                      <a:headEnd type="none" w="med" len="med"/>
                      <a:tailEnd type="none" w="med" len="med"/>
                    </a:lnL>
                    <a:lnR w="12700" cap="flat" cmpd="sng" algn="ctr">
                      <a:solidFill>
                        <a:srgbClr val="3098ED"/>
                      </a:solidFill>
                      <a:prstDash val="solid"/>
                      <a:round/>
                      <a:headEnd type="none" w="med" len="med"/>
                      <a:tailEnd type="none" w="med" len="med"/>
                    </a:lnR>
                    <a:lnT w="12700" cap="flat" cmpd="sng" algn="ctr">
                      <a:solidFill>
                        <a:srgbClr val="B097ED"/>
                      </a:solidFill>
                      <a:prstDash val="solid"/>
                      <a:round/>
                      <a:headEnd type="none" w="med" len="med"/>
                      <a:tailEnd type="none" w="med" len="med"/>
                    </a:lnT>
                    <a:lnB w="12700" cap="flat" cmpd="sng" algn="ctr">
                      <a:solidFill>
                        <a:srgbClr val="B0A5ED"/>
                      </a:solidFill>
                      <a:prstDash val="solid"/>
                      <a:round/>
                      <a:headEnd type="none" w="med" len="med"/>
                      <a:tailEnd type="none" w="med" len="med"/>
                    </a:lnB>
                    <a:solidFill>
                      <a:srgbClr val="FFFFFF"/>
                    </a:solidFill>
                  </a:tcPr>
                </a:tc>
                <a:tc>
                  <a:txBody>
                    <a:bodyPr/>
                    <a:lstStyle/>
                    <a:p>
                      <a:pPr algn="l" fontAlgn="base"/>
                      <a:endParaRPr lang="en-IN" sz="1600" b="1">
                        <a:effectLst/>
                        <a:latin typeface="inherit"/>
                      </a:endParaRPr>
                    </a:p>
                  </a:txBody>
                  <a:tcPr marL="50541" marR="50541" marT="25270" marB="25270" anchor="ctr">
                    <a:lnL w="12700" cap="flat" cmpd="sng" algn="ctr">
                      <a:solidFill>
                        <a:srgbClr val="3098ED"/>
                      </a:solidFill>
                      <a:prstDash val="solid"/>
                      <a:round/>
                      <a:headEnd type="none" w="med" len="med"/>
                      <a:tailEnd type="none" w="med" len="med"/>
                    </a:lnL>
                    <a:lnR w="12700" cap="flat" cmpd="sng" algn="ctr">
                      <a:solidFill>
                        <a:srgbClr val="B0AAED"/>
                      </a:solidFill>
                      <a:prstDash val="solid"/>
                      <a:round/>
                      <a:headEnd type="none" w="med" len="med"/>
                      <a:tailEnd type="none" w="med" len="med"/>
                    </a:lnR>
                    <a:lnT w="12700" cap="flat" cmpd="sng" algn="ctr">
                      <a:solidFill>
                        <a:srgbClr val="3098ED"/>
                      </a:solidFill>
                      <a:prstDash val="solid"/>
                      <a:round/>
                      <a:headEnd type="none" w="med" len="med"/>
                      <a:tailEnd type="none" w="med" len="med"/>
                    </a:lnT>
                    <a:lnB w="12700" cap="flat" cmpd="sng" algn="ctr">
                      <a:solidFill>
                        <a:srgbClr val="F080ED"/>
                      </a:solidFill>
                      <a:prstDash val="solid"/>
                      <a:round/>
                      <a:headEnd type="none" w="med" len="med"/>
                      <a:tailEnd type="none" w="med" len="med"/>
                    </a:lnB>
                    <a:solidFill>
                      <a:srgbClr val="FFFFFF"/>
                    </a:solidFill>
                  </a:tcPr>
                </a:tc>
                <a:tc>
                  <a:txBody>
                    <a:bodyPr/>
                    <a:lstStyle/>
                    <a:p>
                      <a:pPr algn="l" fontAlgn="base"/>
                      <a:r>
                        <a:rPr lang="en-IN" sz="1600" b="1">
                          <a:effectLst/>
                          <a:latin typeface="inherit"/>
                        </a:rPr>
                        <a:t>calculated value</a:t>
                      </a:r>
                    </a:p>
                  </a:txBody>
                  <a:tcPr marL="50541" marR="50541" marT="25270" marB="25270" anchor="ctr">
                    <a:lnL w="12700" cap="flat" cmpd="sng" algn="ctr">
                      <a:solidFill>
                        <a:srgbClr val="B0AAED"/>
                      </a:solidFill>
                      <a:prstDash val="solid"/>
                      <a:round/>
                      <a:headEnd type="none" w="med" len="med"/>
                      <a:tailEnd type="none" w="med" len="med"/>
                    </a:lnL>
                    <a:lnR w="9525" cap="flat" cmpd="sng" algn="ctr">
                      <a:solidFill>
                        <a:srgbClr val="B0AAED"/>
                      </a:solidFill>
                      <a:prstDash val="solid"/>
                      <a:round/>
                      <a:headEnd type="none" w="med" len="med"/>
                      <a:tailEnd type="none" w="med" len="med"/>
                    </a:lnR>
                    <a:lnT w="12700" cap="flat" cmpd="sng" algn="ctr">
                      <a:solidFill>
                        <a:srgbClr val="B0AAED"/>
                      </a:solidFill>
                      <a:prstDash val="solid"/>
                      <a:round/>
                      <a:headEnd type="none" w="med" len="med"/>
                      <a:tailEnd type="none" w="med" len="med"/>
                    </a:lnT>
                    <a:lnB w="12700" cap="flat" cmpd="sng" algn="ctr">
                      <a:solidFill>
                        <a:srgbClr val="B0B4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3981">
                <a:tc>
                  <a:txBody>
                    <a:bodyPr/>
                    <a:lstStyle/>
                    <a:p>
                      <a:pPr algn="l" fontAlgn="base"/>
                      <a:r>
                        <a:rPr lang="en-IN" sz="1600" b="0">
                          <a:effectLst/>
                          <a:latin typeface="inherit"/>
                        </a:rPr>
                        <a:t>Error rate</a:t>
                      </a:r>
                    </a:p>
                  </a:txBody>
                  <a:tcPr marL="50541" marR="50541" marT="25270" marB="25270" anchor="ctr">
                    <a:lnL w="12700" cap="flat" cmpd="sng" algn="ctr">
                      <a:solidFill>
                        <a:srgbClr val="B0A5ED"/>
                      </a:solidFill>
                      <a:prstDash val="solid"/>
                      <a:round/>
                      <a:headEnd type="none" w="med" len="med"/>
                      <a:tailEnd type="none" w="med" len="med"/>
                    </a:lnL>
                    <a:lnR w="12700" cap="flat" cmpd="sng" algn="ctr">
                      <a:solidFill>
                        <a:srgbClr val="F080ED"/>
                      </a:solidFill>
                      <a:prstDash val="solid"/>
                      <a:round/>
                      <a:headEnd type="none" w="med" len="med"/>
                      <a:tailEnd type="none" w="med" len="med"/>
                    </a:lnR>
                    <a:lnT w="12700" cap="flat" cmpd="sng" algn="ctr">
                      <a:solidFill>
                        <a:srgbClr val="B0A5ED"/>
                      </a:solidFill>
                      <a:prstDash val="solid"/>
                      <a:round/>
                      <a:headEnd type="none" w="med" len="med"/>
                      <a:tailEnd type="none" w="med" len="med"/>
                    </a:lnT>
                    <a:lnB w="12700" cap="flat" cmpd="sng" algn="ctr">
                      <a:solidFill>
                        <a:srgbClr val="30AB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ERR</a:t>
                      </a:r>
                    </a:p>
                  </a:txBody>
                  <a:tcPr marL="50541" marR="50541" marT="25270" marB="25270" anchor="ctr">
                    <a:lnL w="12700" cap="flat" cmpd="sng" algn="ctr">
                      <a:solidFill>
                        <a:srgbClr val="F080ED"/>
                      </a:solidFill>
                      <a:prstDash val="solid"/>
                      <a:round/>
                      <a:headEnd type="none" w="med" len="med"/>
                      <a:tailEnd type="none" w="med" len="med"/>
                    </a:lnL>
                    <a:lnR w="12700" cap="flat" cmpd="sng" algn="ctr">
                      <a:solidFill>
                        <a:srgbClr val="B0B4ED"/>
                      </a:solidFill>
                      <a:prstDash val="solid"/>
                      <a:round/>
                      <a:headEnd type="none" w="med" len="med"/>
                      <a:tailEnd type="none" w="med" len="med"/>
                    </a:lnR>
                    <a:lnT w="12700" cap="flat" cmpd="sng" algn="ctr">
                      <a:solidFill>
                        <a:srgbClr val="F080ED"/>
                      </a:solidFill>
                      <a:prstDash val="solid"/>
                      <a:round/>
                      <a:headEnd type="none" w="med" len="med"/>
                      <a:tailEnd type="none" w="med" len="med"/>
                    </a:lnT>
                    <a:lnB w="12700" cap="flat" cmpd="sng" algn="ctr">
                      <a:solidFill>
                        <a:srgbClr val="B080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6 / 20 = 0.3</a:t>
                      </a:r>
                    </a:p>
                  </a:txBody>
                  <a:tcPr marL="50541" marR="50541" marT="25270" marB="25270" anchor="ctr">
                    <a:lnL w="12700" cap="flat" cmpd="sng" algn="ctr">
                      <a:solidFill>
                        <a:srgbClr val="B0B4ED"/>
                      </a:solidFill>
                      <a:prstDash val="solid"/>
                      <a:round/>
                      <a:headEnd type="none" w="med" len="med"/>
                      <a:tailEnd type="none" w="med" len="med"/>
                    </a:lnL>
                    <a:lnR w="9525" cap="flat" cmpd="sng" algn="ctr">
                      <a:solidFill>
                        <a:srgbClr val="B0B4ED"/>
                      </a:solidFill>
                      <a:prstDash val="solid"/>
                      <a:round/>
                      <a:headEnd type="none" w="med" len="med"/>
                      <a:tailEnd type="none" w="med" len="med"/>
                    </a:lnR>
                    <a:lnT w="12700" cap="flat" cmpd="sng" algn="ctr">
                      <a:solidFill>
                        <a:srgbClr val="B0B4ED"/>
                      </a:solidFill>
                      <a:prstDash val="solid"/>
                      <a:round/>
                      <a:headEnd type="none" w="med" len="med"/>
                      <a:tailEnd type="none" w="med" len="med"/>
                    </a:lnT>
                    <a:lnB w="12700" cap="flat" cmpd="sng" algn="ctr">
                      <a:solidFill>
                        <a:srgbClr val="F099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981">
                <a:tc>
                  <a:txBody>
                    <a:bodyPr/>
                    <a:lstStyle/>
                    <a:p>
                      <a:pPr algn="l" fontAlgn="base"/>
                      <a:r>
                        <a:rPr lang="en-IN" sz="1600" b="0">
                          <a:effectLst/>
                          <a:latin typeface="inherit"/>
                        </a:rPr>
                        <a:t>Accuracy</a:t>
                      </a:r>
                    </a:p>
                  </a:txBody>
                  <a:tcPr marL="50541" marR="50541" marT="25270" marB="25270" anchor="ctr">
                    <a:lnL w="12700" cap="flat" cmpd="sng" algn="ctr">
                      <a:solidFill>
                        <a:srgbClr val="30ABED"/>
                      </a:solidFill>
                      <a:prstDash val="solid"/>
                      <a:round/>
                      <a:headEnd type="none" w="med" len="med"/>
                      <a:tailEnd type="none" w="med" len="med"/>
                    </a:lnL>
                    <a:lnR w="12700" cap="flat" cmpd="sng" algn="ctr">
                      <a:solidFill>
                        <a:srgbClr val="B080ED"/>
                      </a:solidFill>
                      <a:prstDash val="solid"/>
                      <a:round/>
                      <a:headEnd type="none" w="med" len="med"/>
                      <a:tailEnd type="none" w="med" len="med"/>
                    </a:lnR>
                    <a:lnT w="12700" cap="flat" cmpd="sng" algn="ctr">
                      <a:solidFill>
                        <a:srgbClr val="30ABED"/>
                      </a:solidFill>
                      <a:prstDash val="solid"/>
                      <a:round/>
                      <a:headEnd type="none" w="med" len="med"/>
                      <a:tailEnd type="none" w="med" len="med"/>
                    </a:lnT>
                    <a:lnB w="12700" cap="flat" cmpd="sng" algn="ctr">
                      <a:solidFill>
                        <a:srgbClr val="308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ACC</a:t>
                      </a:r>
                    </a:p>
                  </a:txBody>
                  <a:tcPr marL="50541" marR="50541" marT="25270" marB="25270" anchor="ctr">
                    <a:lnL w="12700" cap="flat" cmpd="sng" algn="ctr">
                      <a:solidFill>
                        <a:srgbClr val="B080ED"/>
                      </a:solidFill>
                      <a:prstDash val="solid"/>
                      <a:round/>
                      <a:headEnd type="none" w="med" len="med"/>
                      <a:tailEnd type="none" w="med" len="med"/>
                    </a:lnL>
                    <a:lnR w="12700" cap="flat" cmpd="sng" algn="ctr">
                      <a:solidFill>
                        <a:srgbClr val="F099ED"/>
                      </a:solidFill>
                      <a:prstDash val="solid"/>
                      <a:round/>
                      <a:headEnd type="none" w="med" len="med"/>
                      <a:tailEnd type="none" w="med" len="med"/>
                    </a:lnR>
                    <a:lnT w="12700" cap="flat" cmpd="sng" algn="ctr">
                      <a:solidFill>
                        <a:srgbClr val="B080ED"/>
                      </a:solidFill>
                      <a:prstDash val="solid"/>
                      <a:round/>
                      <a:headEnd type="none" w="med" len="med"/>
                      <a:tailEnd type="none" w="med" len="med"/>
                    </a:lnT>
                    <a:lnB w="12700" cap="flat" cmpd="sng" algn="ctr">
                      <a:solidFill>
                        <a:srgbClr val="30AD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14 / 20 = 0.7</a:t>
                      </a:r>
                    </a:p>
                  </a:txBody>
                  <a:tcPr marL="50541" marR="50541" marT="25270" marB="25270" anchor="ctr">
                    <a:lnL w="12700" cap="flat" cmpd="sng" algn="ctr">
                      <a:solidFill>
                        <a:srgbClr val="F099ED"/>
                      </a:solidFill>
                      <a:prstDash val="solid"/>
                      <a:round/>
                      <a:headEnd type="none" w="med" len="med"/>
                      <a:tailEnd type="none" w="med" len="med"/>
                    </a:lnL>
                    <a:lnR w="9525" cap="flat" cmpd="sng" algn="ctr">
                      <a:solidFill>
                        <a:srgbClr val="F099ED"/>
                      </a:solidFill>
                      <a:prstDash val="solid"/>
                      <a:round/>
                      <a:headEnd type="none" w="med" len="med"/>
                      <a:tailEnd type="none" w="med" len="med"/>
                    </a:lnR>
                    <a:lnT w="12700" cap="flat" cmpd="sng" algn="ctr">
                      <a:solidFill>
                        <a:srgbClr val="F099ED"/>
                      </a:solidFill>
                      <a:prstDash val="solid"/>
                      <a:round/>
                      <a:headEnd type="none" w="med" len="med"/>
                      <a:tailEnd type="none" w="med" len="med"/>
                    </a:lnT>
                    <a:lnB w="12700" cap="flat" cmpd="sng" algn="ctr">
                      <a:solidFill>
                        <a:srgbClr val="3099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60769">
                <a:tc>
                  <a:txBody>
                    <a:bodyPr/>
                    <a:lstStyle/>
                    <a:p>
                      <a:pPr algn="l" fontAlgn="base"/>
                      <a:r>
                        <a:rPr lang="en-IN" sz="1600" b="0">
                          <a:effectLst/>
                          <a:latin typeface="inherit"/>
                        </a:rPr>
                        <a:t>Sensitivity</a:t>
                      </a:r>
                      <a:br>
                        <a:rPr lang="en-IN" sz="1600" b="0">
                          <a:effectLst/>
                          <a:latin typeface="inherit"/>
                        </a:rPr>
                      </a:br>
                      <a:r>
                        <a:rPr lang="en-IN" sz="1600" b="0">
                          <a:effectLst/>
                          <a:latin typeface="inherit"/>
                        </a:rPr>
                        <a:t>True positive rate</a:t>
                      </a:r>
                      <a:br>
                        <a:rPr lang="en-IN" sz="1600" b="0">
                          <a:effectLst/>
                          <a:latin typeface="inherit"/>
                        </a:rPr>
                      </a:br>
                      <a:r>
                        <a:rPr lang="en-IN" sz="1600" b="0">
                          <a:effectLst/>
                          <a:latin typeface="inherit"/>
                        </a:rPr>
                        <a:t>Recall</a:t>
                      </a:r>
                    </a:p>
                  </a:txBody>
                  <a:tcPr marL="50541" marR="50541" marT="25270" marB="25270" anchor="ctr">
                    <a:lnL w="12700" cap="flat" cmpd="sng" algn="ctr">
                      <a:solidFill>
                        <a:srgbClr val="3080ED"/>
                      </a:solidFill>
                      <a:prstDash val="solid"/>
                      <a:round/>
                      <a:headEnd type="none" w="med" len="med"/>
                      <a:tailEnd type="none" w="med" len="med"/>
                    </a:lnL>
                    <a:lnR w="12700" cap="flat" cmpd="sng" algn="ctr">
                      <a:solidFill>
                        <a:srgbClr val="30ADED"/>
                      </a:solidFill>
                      <a:prstDash val="solid"/>
                      <a:round/>
                      <a:headEnd type="none" w="med" len="med"/>
                      <a:tailEnd type="none" w="med" len="med"/>
                    </a:lnR>
                    <a:lnT w="12700" cap="flat" cmpd="sng" algn="ctr">
                      <a:solidFill>
                        <a:srgbClr val="3080ED"/>
                      </a:solidFill>
                      <a:prstDash val="solid"/>
                      <a:round/>
                      <a:headEnd type="none" w="med" len="med"/>
                      <a:tailEnd type="none" w="med" len="med"/>
                    </a:lnT>
                    <a:lnB w="12700" cap="flat" cmpd="sng" algn="ctr">
                      <a:solidFill>
                        <a:srgbClr val="70A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SN</a:t>
                      </a:r>
                      <a:br>
                        <a:rPr lang="en-IN" sz="1600" b="0" dirty="0">
                          <a:effectLst/>
                          <a:latin typeface="inherit"/>
                        </a:rPr>
                      </a:br>
                      <a:r>
                        <a:rPr lang="en-IN" sz="1600" b="0" dirty="0">
                          <a:effectLst/>
                          <a:latin typeface="inherit"/>
                        </a:rPr>
                        <a:t>TPR</a:t>
                      </a:r>
                      <a:br>
                        <a:rPr lang="en-IN" sz="1600" b="0" dirty="0">
                          <a:effectLst/>
                          <a:latin typeface="inherit"/>
                        </a:rPr>
                      </a:br>
                      <a:r>
                        <a:rPr lang="en-IN" sz="1600" b="0" dirty="0">
                          <a:effectLst/>
                          <a:latin typeface="inherit"/>
                        </a:rPr>
                        <a:t>REC</a:t>
                      </a:r>
                    </a:p>
                  </a:txBody>
                  <a:tcPr marL="50541" marR="50541" marT="25270" marB="25270" anchor="ctr">
                    <a:lnL w="12700" cap="flat" cmpd="sng" algn="ctr">
                      <a:solidFill>
                        <a:srgbClr val="30ADED"/>
                      </a:solidFill>
                      <a:prstDash val="solid"/>
                      <a:round/>
                      <a:headEnd type="none" w="med" len="med"/>
                      <a:tailEnd type="none" w="med" len="med"/>
                    </a:lnL>
                    <a:lnR w="12700" cap="flat" cmpd="sng" algn="ctr">
                      <a:solidFill>
                        <a:srgbClr val="3099ED"/>
                      </a:solidFill>
                      <a:prstDash val="solid"/>
                      <a:round/>
                      <a:headEnd type="none" w="med" len="med"/>
                      <a:tailEnd type="none" w="med" len="med"/>
                    </a:lnR>
                    <a:lnT w="12700" cap="flat" cmpd="sng" algn="ctr">
                      <a:solidFill>
                        <a:srgbClr val="30ADED"/>
                      </a:solidFill>
                      <a:prstDash val="solid"/>
                      <a:round/>
                      <a:headEnd type="none" w="med" len="med"/>
                      <a:tailEnd type="none" w="med" len="med"/>
                    </a:lnT>
                    <a:lnB w="12700" cap="flat" cmpd="sng" algn="ctr">
                      <a:solidFill>
                        <a:srgbClr val="F094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10 = 0.6</a:t>
                      </a:r>
                    </a:p>
                  </a:txBody>
                  <a:tcPr marL="50541" marR="50541" marT="25270" marB="25270" anchor="ctr">
                    <a:lnL w="12700" cap="flat" cmpd="sng" algn="ctr">
                      <a:solidFill>
                        <a:srgbClr val="3099ED"/>
                      </a:solidFill>
                      <a:prstDash val="solid"/>
                      <a:round/>
                      <a:headEnd type="none" w="med" len="med"/>
                      <a:tailEnd type="none" w="med" len="med"/>
                    </a:lnL>
                    <a:lnR w="9525" cap="flat" cmpd="sng" algn="ctr">
                      <a:solidFill>
                        <a:srgbClr val="3099ED"/>
                      </a:solidFill>
                      <a:prstDash val="solid"/>
                      <a:round/>
                      <a:headEnd type="none" w="med" len="med"/>
                      <a:tailEnd type="none" w="med" len="med"/>
                    </a:lnR>
                    <a:lnT w="12700" cap="flat" cmpd="sng" algn="ctr">
                      <a:solidFill>
                        <a:srgbClr val="3099ED"/>
                      </a:solidFill>
                      <a:prstDash val="solid"/>
                      <a:round/>
                      <a:headEnd type="none" w="med" len="med"/>
                      <a:tailEnd type="none" w="med" len="med"/>
                    </a:lnT>
                    <a:lnB w="12700" cap="flat" cmpd="sng" algn="ctr">
                      <a:solidFill>
                        <a:srgbClr val="30AC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60769">
                <a:tc>
                  <a:txBody>
                    <a:bodyPr/>
                    <a:lstStyle/>
                    <a:p>
                      <a:pPr algn="l" fontAlgn="base"/>
                      <a:r>
                        <a:rPr lang="en-IN" sz="1600" b="0">
                          <a:effectLst/>
                          <a:latin typeface="inherit"/>
                        </a:rPr>
                        <a:t>Specificity</a:t>
                      </a:r>
                      <a:br>
                        <a:rPr lang="en-IN" sz="1600" b="0">
                          <a:effectLst/>
                          <a:latin typeface="inherit"/>
                        </a:rPr>
                      </a:br>
                      <a:r>
                        <a:rPr lang="en-IN" sz="1600" b="0">
                          <a:effectLst/>
                          <a:latin typeface="inherit"/>
                        </a:rPr>
                        <a:t>True negative rate</a:t>
                      </a:r>
                    </a:p>
                  </a:txBody>
                  <a:tcPr marL="50541" marR="50541" marT="25270" marB="25270" anchor="ctr">
                    <a:lnL w="12700" cap="flat" cmpd="sng" algn="ctr">
                      <a:solidFill>
                        <a:srgbClr val="70A0ED"/>
                      </a:solidFill>
                      <a:prstDash val="solid"/>
                      <a:round/>
                      <a:headEnd type="none" w="med" len="med"/>
                      <a:tailEnd type="none" w="med" len="med"/>
                    </a:lnL>
                    <a:lnR w="12700" cap="flat" cmpd="sng" algn="ctr">
                      <a:solidFill>
                        <a:srgbClr val="F094ED"/>
                      </a:solidFill>
                      <a:prstDash val="solid"/>
                      <a:round/>
                      <a:headEnd type="none" w="med" len="med"/>
                      <a:tailEnd type="none" w="med" len="med"/>
                    </a:lnR>
                    <a:lnT w="12700" cap="flat" cmpd="sng" algn="ctr">
                      <a:solidFill>
                        <a:srgbClr val="70A0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SP</a:t>
                      </a:r>
                      <a:br>
                        <a:rPr lang="en-IN" sz="1600" b="0">
                          <a:effectLst/>
                          <a:latin typeface="inherit"/>
                        </a:rPr>
                      </a:br>
                      <a:r>
                        <a:rPr lang="en-IN" sz="1600" b="0">
                          <a:effectLst/>
                          <a:latin typeface="inherit"/>
                        </a:rPr>
                        <a:t>TNR</a:t>
                      </a:r>
                    </a:p>
                  </a:txBody>
                  <a:tcPr marL="50541" marR="50541" marT="25270" marB="25270" anchor="ctr">
                    <a:lnL w="12700" cap="flat" cmpd="sng" algn="ctr">
                      <a:solidFill>
                        <a:srgbClr val="F094ED"/>
                      </a:solidFill>
                      <a:prstDash val="solid"/>
                      <a:round/>
                      <a:headEnd type="none" w="med" len="med"/>
                      <a:tailEnd type="none" w="med" len="med"/>
                    </a:lnL>
                    <a:lnR w="12700" cap="flat" cmpd="sng" algn="ctr">
                      <a:solidFill>
                        <a:srgbClr val="30ACED"/>
                      </a:solidFill>
                      <a:prstDash val="solid"/>
                      <a:round/>
                      <a:headEnd type="none" w="med" len="med"/>
                      <a:tailEnd type="none" w="med" len="med"/>
                    </a:lnR>
                    <a:lnT w="12700" cap="flat" cmpd="sng" algn="ctr">
                      <a:solidFill>
                        <a:srgbClr val="F094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8 / 10 = 0.8</a:t>
                      </a:r>
                    </a:p>
                  </a:txBody>
                  <a:tcPr marL="50541" marR="50541" marT="25270" marB="25270" anchor="ctr">
                    <a:lnL w="12700" cap="flat" cmpd="sng" algn="ctr">
                      <a:solidFill>
                        <a:srgbClr val="30ACED"/>
                      </a:solidFill>
                      <a:prstDash val="solid"/>
                      <a:round/>
                      <a:headEnd type="none" w="med" len="med"/>
                      <a:tailEnd type="none" w="med" len="med"/>
                    </a:lnL>
                    <a:lnR w="9525" cap="flat" cmpd="sng" algn="ctr">
                      <a:solidFill>
                        <a:srgbClr val="30ACED"/>
                      </a:solidFill>
                      <a:prstDash val="solid"/>
                      <a:round/>
                      <a:headEnd type="none" w="med" len="med"/>
                      <a:tailEnd type="none" w="med" len="med"/>
                    </a:lnR>
                    <a:lnT w="12700" cap="flat" cmpd="sng" algn="ctr">
                      <a:solidFill>
                        <a:srgbClr val="30ACED"/>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60769">
                <a:tc>
                  <a:txBody>
                    <a:bodyPr/>
                    <a:lstStyle/>
                    <a:p>
                      <a:pPr algn="l" fontAlgn="base"/>
                      <a:r>
                        <a:rPr lang="en-IN" sz="1600" b="0">
                          <a:effectLst/>
                          <a:latin typeface="inherit"/>
                        </a:rPr>
                        <a:t>Precision</a:t>
                      </a:r>
                      <a:br>
                        <a:rPr lang="en-IN" sz="1600" b="0">
                          <a:effectLst/>
                          <a:latin typeface="inherit"/>
                        </a:rPr>
                      </a:br>
                      <a:r>
                        <a:rPr lang="en-IN" sz="1600" b="0">
                          <a:effectLst/>
                          <a:latin typeface="inherit"/>
                        </a:rPr>
                        <a:t>Positive predictive value</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303E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PREC</a:t>
                      </a:r>
                      <a:br>
                        <a:rPr lang="en-IN" sz="1600" b="0">
                          <a:effectLst/>
                          <a:latin typeface="inherit"/>
                        </a:rPr>
                      </a:br>
                      <a:r>
                        <a:rPr lang="en-IN" sz="1600" b="0">
                          <a:effectLst/>
                          <a:latin typeface="inherit"/>
                        </a:rPr>
                        <a:t>PPV</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8 =0.75</a:t>
                      </a:r>
                    </a:p>
                  </a:txBody>
                  <a:tcPr marL="50541" marR="50541" marT="25270" marB="25270" anchor="ctr">
                    <a:lnL w="12700" cap="flat" cmpd="sng" algn="ctr">
                      <a:solidFill>
                        <a:srgbClr val="F03975"/>
                      </a:solidFill>
                      <a:prstDash val="solid"/>
                      <a:round/>
                      <a:headEnd type="none" w="med" len="med"/>
                      <a:tailEnd type="none" w="med" len="med"/>
                    </a:lnL>
                    <a:lnR w="9525"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12700"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42375">
                <a:tc>
                  <a:txBody>
                    <a:bodyPr/>
                    <a:lstStyle/>
                    <a:p>
                      <a:pPr algn="l" fontAlgn="base"/>
                      <a:r>
                        <a:rPr lang="en-IN" sz="1600" b="0">
                          <a:effectLst/>
                          <a:latin typeface="inherit"/>
                        </a:rPr>
                        <a:t>False positive rate</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FPR</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B02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2 / 10 = 0.2</a:t>
                      </a:r>
                    </a:p>
                  </a:txBody>
                  <a:tcPr marL="50541" marR="50541" marT="25270" marB="25270" anchor="ctr">
                    <a:lnL w="12700" cap="flat" cmpd="sng" algn="ctr">
                      <a:solidFill>
                        <a:srgbClr val="B02975"/>
                      </a:solidFill>
                      <a:prstDash val="solid"/>
                      <a:round/>
                      <a:headEnd type="none" w="med" len="med"/>
                      <a:tailEnd type="none" w="med" len="med"/>
                    </a:lnL>
                    <a:lnR w="9525" cap="flat" cmpd="sng" algn="ctr">
                      <a:solidFill>
                        <a:srgbClr val="B02975"/>
                      </a:solidFill>
                      <a:prstDash val="solid"/>
                      <a:round/>
                      <a:headEnd type="none" w="med" len="med"/>
                      <a:tailEnd type="none" w="med" len="med"/>
                    </a:lnR>
                    <a:lnT w="12700" cap="flat" cmpd="sng" algn="ctr">
                      <a:solidFill>
                        <a:srgbClr val="B02975"/>
                      </a:solidFill>
                      <a:prstDash val="solid"/>
                      <a:round/>
                      <a:headEnd type="none" w="med" len="med"/>
                      <a:tailEnd type="none" w="med" len="med"/>
                    </a:lnT>
                    <a:lnB w="9525"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10237877"/>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400" dirty="0"/>
              <a:t>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9691059"/>
              </p:ext>
            </p:extLst>
          </p:nvPr>
        </p:nvGraphicFramePr>
        <p:xfrm>
          <a:off x="541986" y="1996308"/>
          <a:ext cx="10515600" cy="272886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54810">
                <a:tc>
                  <a:txBody>
                    <a:bodyPr/>
                    <a:lstStyle/>
                    <a:p>
                      <a:endParaRPr lang="en-IN"/>
                    </a:p>
                  </a:txBody>
                  <a:tcPr anchor="ctr">
                    <a:lnL>
                      <a:noFill/>
                    </a:lnL>
                    <a:lnR>
                      <a:noFill/>
                    </a:lnR>
                    <a:lnT>
                      <a:noFill/>
                    </a:lnT>
                    <a:lnB>
                      <a:noFill/>
                    </a:lnB>
                    <a:solidFill>
                      <a:srgbClr val="FFFFFF"/>
                    </a:solidFill>
                  </a:tcPr>
                </a:tc>
                <a:tc>
                  <a:txBody>
                    <a:bodyPr/>
                    <a:lstStyle/>
                    <a:p>
                      <a:endParaRPr lang="en-IN"/>
                    </a:p>
                  </a:txBody>
                  <a:tcPr>
                    <a:lnL>
                      <a:noFill/>
                    </a:lnL>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10000"/>
                  </a:ext>
                </a:extLst>
              </a:tr>
              <a:tr h="454810">
                <a:tc rowSpan="2" gridSpan="2">
                  <a:txBody>
                    <a:bodyPr/>
                    <a:lstStyle/>
                    <a:p>
                      <a:pPr algn="ctr"/>
                      <a:endParaRPr lang="en-IN">
                        <a:effectLst/>
                      </a:endParaRPr>
                    </a:p>
                  </a:txBody>
                  <a:tcPr anchor="ctr">
                    <a:lnL>
                      <a:noFill/>
                    </a:lnL>
                    <a:lnR w="9525" cap="flat" cmpd="sng" algn="ctr">
                      <a:solidFill>
                        <a:srgbClr val="A2A9B1"/>
                      </a:solidFill>
                      <a:prstDash val="solid"/>
                      <a:round/>
                      <a:headEnd type="none" w="med" len="med"/>
                      <a:tailEnd type="none" w="med" len="med"/>
                    </a:lnR>
                    <a:lnT>
                      <a:noFill/>
                    </a:lnT>
                    <a:lnB w="9525" cap="flat" cmpd="sng" algn="ctr">
                      <a:solidFill>
                        <a:srgbClr val="A2A9B1"/>
                      </a:solidFill>
                      <a:prstDash val="solid"/>
                      <a:round/>
                      <a:headEnd type="none" w="med" len="med"/>
                      <a:tailEnd type="none" w="med" len="med"/>
                    </a:lnB>
                    <a:solidFill>
                      <a:srgbClr val="FFFFFF"/>
                    </a:solidFill>
                  </a:tcPr>
                </a:tc>
                <a:tc rowSpan="2" hMerge="1">
                  <a:txBody>
                    <a:bodyPr/>
                    <a:lstStyle/>
                    <a:p>
                      <a:endParaRPr lang="en-IN"/>
                    </a:p>
                  </a:txBody>
                  <a:tcPr/>
                </a:tc>
                <a:tc gridSpan="3">
                  <a:txBody>
                    <a:bodyPr/>
                    <a:lstStyle/>
                    <a:p>
                      <a:pPr algn="ctr"/>
                      <a:r>
                        <a:rPr lang="en-IN">
                          <a:effectLst/>
                        </a:rPr>
                        <a:t>Predicted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454810">
                <a:tc gridSpan="2" vMerge="1">
                  <a:txBody>
                    <a:bodyPr/>
                    <a:lstStyle/>
                    <a:p>
                      <a:endParaRPr lang="en-IN"/>
                    </a:p>
                  </a:txBody>
                  <a:tcPr/>
                </a:tc>
                <a:tc hMerge="1" vMerge="1">
                  <a:txBody>
                    <a:bodyPr/>
                    <a:lstStyle/>
                    <a:p>
                      <a:endParaRPr lang="en-IN"/>
                    </a:p>
                  </a:txBody>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2"/>
                  </a:ext>
                </a:extLst>
              </a:tr>
              <a:tr h="454810">
                <a:tc rowSpan="3">
                  <a:txBody>
                    <a:bodyPr/>
                    <a:lstStyle/>
                    <a:p>
                      <a:pPr algn="ctr"/>
                      <a:r>
                        <a:rPr lang="en-IN">
                          <a:effectLst/>
                        </a:rPr>
                        <a:t>Actual</a:t>
                      </a:r>
                      <a:br>
                        <a:rPr lang="en-IN">
                          <a:effectLst/>
                        </a:rPr>
                      </a:br>
                      <a:r>
                        <a:rPr lang="en-IN">
                          <a:effectLst/>
                        </a:rPr>
                        <a:t>class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454810">
                <a:tc vMerge="1">
                  <a:txBody>
                    <a:bodyPr/>
                    <a:lstStyle/>
                    <a:p>
                      <a:endParaRPr lang="en-IN"/>
                    </a:p>
                  </a:txBody>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454810">
                <a:tc vMerge="1">
                  <a:txBody>
                    <a:bodyPr/>
                    <a:lstStyle/>
                    <a:p>
                      <a:endParaRPr lang="en-IN"/>
                    </a:p>
                  </a:txBody>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dirty="0">
                          <a:effectLst/>
                        </a:rPr>
                        <a:t>11</a:t>
                      </a:r>
                      <a:endParaRPr lang="en-IN"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838200" y="2903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52525"/>
                </a:solidFill>
                <a:effectLst/>
                <a:latin typeface="Arial" panose="020B0604020202020204" pitchFamily="34" charset="0"/>
                <a:cs typeface="Arial" panose="020B0604020202020204" pitchFamily="34" charset="0"/>
              </a:rPr>
              <a:t>:</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308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this confusion matrix, of the 8 actual cats, the system predicted that three were dogs, and of the six dogs, it predicted that one was a rabbit and two were cats. We can see from the matrix that the system in question has trouble distinguishing between cats and dogs, but can make the distinction between rabbits and other types of animals pretty well. All correct guesses are located in the diagonal of the table, so it's easy to visually inspect the table for errors, as they will be represented by values outside the diagonal.</a:t>
            </a:r>
          </a:p>
        </p:txBody>
      </p:sp>
    </p:spTree>
    <p:extLst>
      <p:ext uri="{BB962C8B-B14F-4D97-AF65-F5344CB8AC3E}">
        <p14:creationId xmlns:p14="http://schemas.microsoft.com/office/powerpoint/2010/main" val="1634372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175" y="0"/>
            <a:ext cx="12371175" cy="1549781"/>
          </a:xfrm>
          <a:prstGeom prst="rect">
            <a:avLst/>
          </a:prstGeom>
        </p:spPr>
      </p:pic>
      <p:pic>
        <p:nvPicPr>
          <p:cNvPr id="5" name="Picture 4"/>
          <p:cNvPicPr>
            <a:picLocks noChangeAspect="1"/>
          </p:cNvPicPr>
          <p:nvPr/>
        </p:nvPicPr>
        <p:blipFill>
          <a:blip r:embed="rId3"/>
          <a:stretch>
            <a:fillRect/>
          </a:stretch>
        </p:blipFill>
        <p:spPr>
          <a:xfrm>
            <a:off x="4270684" y="1549781"/>
            <a:ext cx="3650631" cy="4574408"/>
          </a:xfrm>
          <a:prstGeom prst="rect">
            <a:avLst/>
          </a:prstGeom>
        </p:spPr>
      </p:pic>
    </p:spTree>
    <p:extLst>
      <p:ext uri="{BB962C8B-B14F-4D97-AF65-F5344CB8AC3E}">
        <p14:creationId xmlns:p14="http://schemas.microsoft.com/office/powerpoint/2010/main" val="111588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Techniques</a:t>
            </a:r>
          </a:p>
        </p:txBody>
      </p:sp>
      <p:sp>
        <p:nvSpPr>
          <p:cNvPr id="3" name="Content Placeholder 2"/>
          <p:cNvSpPr>
            <a:spLocks noGrp="1"/>
          </p:cNvSpPr>
          <p:nvPr>
            <p:ph idx="1"/>
          </p:nvPr>
        </p:nvSpPr>
        <p:spPr/>
        <p:txBody>
          <a:bodyPr>
            <a:normAutofit fontScale="70000" lnSpcReduction="20000"/>
          </a:bodyPr>
          <a:lstStyle/>
          <a:p>
            <a:pPr marL="457200" lvl="1" indent="0">
              <a:lnSpc>
                <a:spcPct val="120000"/>
              </a:lnSpc>
              <a:buNone/>
            </a:pPr>
            <a:r>
              <a:rPr lang="en-IN" dirty="0">
                <a:latin typeface="Arial" panose="020B0604020202020204" pitchFamily="34" charset="0"/>
                <a:cs typeface="Arial" panose="020B0604020202020204" pitchFamily="34" charset="0"/>
              </a:rPr>
              <a:t>Resubstituting:</a:t>
            </a:r>
          </a:p>
          <a:p>
            <a:pPr marL="457200" lvl="1" indent="0">
              <a:lnSpc>
                <a:spcPct val="120000"/>
              </a:lnSpc>
              <a:buNone/>
            </a:pPr>
            <a:r>
              <a:rPr lang="en-IN" dirty="0">
                <a:latin typeface="Arial" panose="020B0604020202020204" pitchFamily="34" charset="0"/>
                <a:cs typeface="Arial" panose="020B0604020202020204" pitchFamily="34" charset="0"/>
              </a:rPr>
              <a:t>If all the data is used for training the model and the error rate is evaluated based on outcome vs. actual value from the same training data set, this error is called the </a:t>
            </a:r>
            <a:r>
              <a:rPr lang="en-IN" i="1" dirty="0">
                <a:latin typeface="Arial" panose="020B0604020202020204" pitchFamily="34" charset="0"/>
                <a:cs typeface="Arial" panose="020B0604020202020204" pitchFamily="34" charset="0"/>
              </a:rPr>
              <a:t>resubstituting error</a:t>
            </a:r>
            <a:r>
              <a:rPr lang="en-IN" dirty="0">
                <a:latin typeface="Arial" panose="020B0604020202020204" pitchFamily="34" charset="0"/>
                <a:cs typeface="Arial" panose="020B0604020202020204" pitchFamily="34" charset="0"/>
              </a:rPr>
              <a:t>. This technique is called the resubstituting validation technique</a:t>
            </a:r>
            <a:r>
              <a:rPr lang="en-IN" dirty="0"/>
              <a:t>.</a:t>
            </a:r>
          </a:p>
          <a:p>
            <a:pPr marL="457200" lvl="1" indent="0">
              <a:buNone/>
            </a:pPr>
            <a:endParaRPr lang="en-IN" dirty="0"/>
          </a:p>
          <a:p>
            <a:pPr marL="457200" lvl="1" indent="0">
              <a:lnSpc>
                <a:spcPct val="120000"/>
              </a:lnSpc>
              <a:buNone/>
            </a:pPr>
            <a:r>
              <a:rPr lang="en-IN" dirty="0">
                <a:latin typeface="Arial" panose="020B0604020202020204" pitchFamily="34" charset="0"/>
                <a:cs typeface="Arial" panose="020B0604020202020204" pitchFamily="34" charset="0"/>
              </a:rPr>
              <a:t>Hold-out</a:t>
            </a:r>
          </a:p>
          <a:p>
            <a:pPr marL="457200" lvl="1" indent="0" algn="just">
              <a:lnSpc>
                <a:spcPct val="120000"/>
              </a:lnSpc>
              <a:buNone/>
            </a:pPr>
            <a:r>
              <a:rPr lang="en-IN" dirty="0">
                <a:latin typeface="Arial" panose="020B0604020202020204" pitchFamily="34" charset="0"/>
                <a:cs typeface="Arial" panose="020B0604020202020204" pitchFamily="34" charset="0"/>
              </a:rPr>
              <a:t>To avoid the resubstituting error, the data is split into two different datasets </a:t>
            </a:r>
            <a:r>
              <a:rPr lang="en-IN" dirty="0" err="1">
                <a:latin typeface="Arial" panose="020B0604020202020204" pitchFamily="34" charset="0"/>
                <a:cs typeface="Arial" panose="020B0604020202020204" pitchFamily="34" charset="0"/>
              </a:rPr>
              <a:t>labeled</a:t>
            </a:r>
            <a:r>
              <a:rPr lang="en-IN" dirty="0">
                <a:latin typeface="Arial" panose="020B0604020202020204" pitchFamily="34" charset="0"/>
                <a:cs typeface="Arial" panose="020B0604020202020204" pitchFamily="34" charset="0"/>
              </a:rPr>
              <a:t> as a training and a testing dataset. This can be a 60/40 or 70/30 or 80/20 split. This technique is called the hold-out validation technique. In this case, there is a likelihood that uneven distribution of different classes of data is found in training and test dataset. To fix this, the training and test dataset is created with equal distribution of different classes of data. This process is called stratification.</a:t>
            </a:r>
          </a:p>
          <a:p>
            <a:pPr marL="457200" lvl="1" indent="0">
              <a:buNone/>
            </a:pPr>
            <a:endParaRPr lang="en-IN" dirty="0"/>
          </a:p>
          <a:p>
            <a:pPr lvl="1"/>
            <a:r>
              <a:rPr lang="en-IN" dirty="0"/>
              <a:t>LOOCV</a:t>
            </a:r>
          </a:p>
          <a:p>
            <a:pPr lvl="1"/>
            <a:r>
              <a:rPr lang="en-IN" dirty="0"/>
              <a:t>Random subsampling</a:t>
            </a:r>
          </a:p>
          <a:p>
            <a:pPr lvl="1"/>
            <a:r>
              <a:rPr lang="en-IN" dirty="0"/>
              <a:t>Bootstrapping</a:t>
            </a:r>
          </a:p>
          <a:p>
            <a:endParaRPr lang="en-IN" dirty="0"/>
          </a:p>
        </p:txBody>
      </p:sp>
    </p:spTree>
    <p:extLst>
      <p:ext uri="{BB962C8B-B14F-4D97-AF65-F5344CB8AC3E}">
        <p14:creationId xmlns:p14="http://schemas.microsoft.com/office/powerpoint/2010/main" val="103662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365125"/>
            <a:ext cx="10655968" cy="1042569"/>
          </a:xfrm>
        </p:spPr>
        <p:txBody>
          <a:bodyPr>
            <a:normAutofit/>
          </a:bodyPr>
          <a:lstStyle/>
          <a:p>
            <a:pPr lvl="1"/>
            <a:r>
              <a:rPr lang="en-IN" sz="3200" dirty="0"/>
              <a:t>K-fold cross-validation</a:t>
            </a:r>
          </a:p>
        </p:txBody>
      </p:sp>
      <p:sp>
        <p:nvSpPr>
          <p:cNvPr id="3" name="Content Placeholder 2"/>
          <p:cNvSpPr>
            <a:spLocks noGrp="1"/>
          </p:cNvSpPr>
          <p:nvPr>
            <p:ph idx="1"/>
          </p:nvPr>
        </p:nvSpPr>
        <p:spPr/>
        <p:txBody>
          <a:bodyPr/>
          <a:lstStyle/>
          <a:p>
            <a:pPr algn="just"/>
            <a:r>
              <a:rPr lang="en-IN" dirty="0"/>
              <a:t>In this technique, k-1 folds are used for training and the remaining one is used for testing as shown in the picture given below. The advantage is that entire data is used for training and testing. The error rate of the model is average of the error rate of each iteration. This technique can also be called a form the repeated hold-out method. The error rate could be improved by using stratification technique.</a:t>
            </a:r>
          </a:p>
        </p:txBody>
      </p:sp>
      <p:pic>
        <p:nvPicPr>
          <p:cNvPr id="2050" name="Picture 2" descr="K-fold cross-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3675" y="-18826163"/>
            <a:ext cx="60769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515" y="4355016"/>
            <a:ext cx="6076950" cy="2324100"/>
          </a:xfrm>
          <a:prstGeom prst="rect">
            <a:avLst/>
          </a:prstGeom>
        </p:spPr>
      </p:pic>
    </p:spTree>
    <p:extLst>
      <p:ext uri="{BB962C8B-B14F-4D97-AF65-F5344CB8AC3E}">
        <p14:creationId xmlns:p14="http://schemas.microsoft.com/office/powerpoint/2010/main" val="243793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777875"/>
          </a:xfrm>
        </p:spPr>
        <p:txBody>
          <a:bodyPr>
            <a:normAutofit fontScale="90000"/>
          </a:bodyPr>
          <a:lstStyle/>
          <a:p>
            <a:r>
              <a:rPr lang="en-IN" b="1" dirty="0"/>
              <a:t>Leave-One-Out Cross-Validation (LOOCV)</a:t>
            </a:r>
            <a:br>
              <a:rPr lang="en-IN" b="1" dirty="0"/>
            </a:br>
            <a:endParaRPr lang="en-IN" dirty="0"/>
          </a:p>
        </p:txBody>
      </p:sp>
      <p:sp>
        <p:nvSpPr>
          <p:cNvPr id="3" name="Content Placeholder 2"/>
          <p:cNvSpPr>
            <a:spLocks noGrp="1"/>
          </p:cNvSpPr>
          <p:nvPr>
            <p:ph idx="1"/>
          </p:nvPr>
        </p:nvSpPr>
        <p:spPr>
          <a:xfrm>
            <a:off x="838200" y="1017270"/>
            <a:ext cx="10515600" cy="5159693"/>
          </a:xfrm>
        </p:spPr>
        <p:txBody>
          <a:bodyPr/>
          <a:lstStyle/>
          <a:p>
            <a:pPr marL="0" indent="0" algn="just">
              <a:buNone/>
            </a:pPr>
            <a:r>
              <a:rPr lang="en-IN" dirty="0"/>
              <a:t>In this technique, all of the data except one record is used for training and one record is used for testing. This process is repeated for N times if there are N records. The advantage is that entire data is used for training and testing. The error rate of the model is average of the error rate of each iteration. The following diagram represents the LOOCV validation technique.</a:t>
            </a:r>
          </a:p>
          <a:p>
            <a:pPr marL="0" indent="0" algn="just">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57" y="3498533"/>
            <a:ext cx="6791325" cy="2895600"/>
          </a:xfrm>
          <a:prstGeom prst="rect">
            <a:avLst/>
          </a:prstGeom>
        </p:spPr>
      </p:pic>
    </p:spTree>
    <p:extLst>
      <p:ext uri="{BB962C8B-B14F-4D97-AF65-F5344CB8AC3E}">
        <p14:creationId xmlns:p14="http://schemas.microsoft.com/office/powerpoint/2010/main" val="24166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742950"/>
            <a:ext cx="10515600" cy="491490"/>
          </a:xfrm>
        </p:spPr>
        <p:txBody>
          <a:bodyPr>
            <a:normAutofit fontScale="90000"/>
          </a:bodyPr>
          <a:lstStyle/>
          <a:p>
            <a:r>
              <a:rPr lang="en-IN" b="1" dirty="0"/>
              <a:t>Random Subsampling</a:t>
            </a:r>
            <a:br>
              <a:rPr lang="en-IN" b="1" dirty="0"/>
            </a:br>
            <a:endParaRPr lang="en-IN" dirty="0"/>
          </a:p>
        </p:txBody>
      </p:sp>
      <p:sp>
        <p:nvSpPr>
          <p:cNvPr id="3" name="Content Placeholder 2"/>
          <p:cNvSpPr>
            <a:spLocks noGrp="1"/>
          </p:cNvSpPr>
          <p:nvPr>
            <p:ph idx="1"/>
          </p:nvPr>
        </p:nvSpPr>
        <p:spPr>
          <a:xfrm>
            <a:off x="701040" y="1348740"/>
            <a:ext cx="10652760" cy="4828223"/>
          </a:xfrm>
        </p:spPr>
        <p:txBody>
          <a:bodyPr/>
          <a:lstStyle/>
          <a:p>
            <a:r>
              <a:rPr lang="en-IN" dirty="0"/>
              <a:t>In this technique, multiple sets of data are randomly chosen from the dataset and combined to form a test dataset. The remaining data forms the training dataset. The following diagram represents the random subsampling validation technique. The error rate of the model is the average of the error rate of each iteration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110" y="3300412"/>
            <a:ext cx="6286500" cy="2200275"/>
          </a:xfrm>
          <a:prstGeom prst="rect">
            <a:avLst/>
          </a:prstGeom>
        </p:spPr>
      </p:pic>
    </p:spTree>
    <p:extLst>
      <p:ext uri="{BB962C8B-B14F-4D97-AF65-F5344CB8AC3E}">
        <p14:creationId xmlns:p14="http://schemas.microsoft.com/office/powerpoint/2010/main" val="217117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IN" b="1" dirty="0"/>
              <a:t>Bootstrapping</a:t>
            </a:r>
            <a:br>
              <a:rPr lang="en-IN" b="1" dirty="0"/>
            </a:br>
            <a:endParaRPr lang="en-IN" dirty="0"/>
          </a:p>
        </p:txBody>
      </p:sp>
      <p:sp>
        <p:nvSpPr>
          <p:cNvPr id="3" name="Content Placeholder 2"/>
          <p:cNvSpPr>
            <a:spLocks noGrp="1"/>
          </p:cNvSpPr>
          <p:nvPr>
            <p:ph idx="1"/>
          </p:nvPr>
        </p:nvSpPr>
        <p:spPr>
          <a:xfrm>
            <a:off x="651510" y="971550"/>
            <a:ext cx="10702290" cy="5205413"/>
          </a:xfrm>
        </p:spPr>
        <p:txBody>
          <a:bodyPr/>
          <a:lstStyle/>
          <a:p>
            <a:pPr marL="0" indent="0">
              <a:buNone/>
            </a:pPr>
            <a:r>
              <a:rPr lang="en-IN" dirty="0"/>
              <a:t>In this technique, the training dataset is randomly selected with replacement. The remaining examples that were not selected for training are used for testing. Unlike K-fold cross-validation, the value is likely to change from fold-to-fold. The error rate of the model is average of the error rate of each iteration. The following diagram represents the same.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295" y="3233737"/>
            <a:ext cx="5048250" cy="3133725"/>
          </a:xfrm>
          <a:prstGeom prst="rect">
            <a:avLst/>
          </a:prstGeom>
        </p:spPr>
      </p:pic>
    </p:spTree>
    <p:extLst>
      <p:ext uri="{BB962C8B-B14F-4D97-AF65-F5344CB8AC3E}">
        <p14:creationId xmlns:p14="http://schemas.microsoft.com/office/powerpoint/2010/main" val="37256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0"/>
            <a:ext cx="9144000" cy="1143000"/>
          </a:xfrm>
        </p:spPr>
        <p:txBody>
          <a:bodyPr>
            <a:normAutofit fontScale="90000"/>
          </a:bodyPr>
          <a:lstStyle/>
          <a:p>
            <a:r>
              <a:rPr lang="en-US"/>
              <a:t>Classifier Evaluation Metrics: Confusion Matrix</a:t>
            </a:r>
          </a:p>
        </p:txBody>
      </p:sp>
      <p:graphicFrame>
        <p:nvGraphicFramePr>
          <p:cNvPr id="61519" name="Group 79"/>
          <p:cNvGraphicFramePr>
            <a:graphicFrameLocks noGrp="1"/>
          </p:cNvGraphicFramePr>
          <p:nvPr>
            <p:ph sz="half" idx="1"/>
          </p:nvPr>
        </p:nvGraphicFramePr>
        <p:xfrm>
          <a:off x="2590800" y="3352801"/>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4" name="Rectangle 63"/>
          <p:cNvSpPr>
            <a:spLocks noGrp="1" noChangeArrowheads="1"/>
          </p:cNvSpPr>
          <p:nvPr>
            <p:ph type="body" sz="half" idx="2"/>
          </p:nvPr>
        </p:nvSpPr>
        <p:spPr>
          <a:xfrm>
            <a:off x="1828800" y="5372100"/>
            <a:ext cx="8458200" cy="1257300"/>
          </a:xfrm>
        </p:spPr>
        <p:txBody>
          <a:bodyPr/>
          <a:lstStyle/>
          <a:p>
            <a:pPr>
              <a:lnSpc>
                <a:spcPct val="90000"/>
              </a:lnSpc>
            </a:pPr>
            <a:r>
              <a:rPr lang="en-US" sz="2400"/>
              <a:t>Given</a:t>
            </a:r>
            <a:r>
              <a:rPr lang="en-US" sz="2400" i="1"/>
              <a:t> m</a:t>
            </a:r>
            <a:r>
              <a:rPr lang="en-US" sz="2400"/>
              <a:t> classes, an entry, </a:t>
            </a:r>
            <a:r>
              <a:rPr lang="en-US" sz="2400" b="1" i="1"/>
              <a:t>CM</a:t>
            </a:r>
            <a:r>
              <a:rPr lang="en-US" sz="2400" b="1" i="1" baseline="-25000"/>
              <a:t>i,j</a:t>
            </a:r>
            <a:r>
              <a:rPr lang="en-US" sz="2400" b="1" baseline="-25000"/>
              <a:t> </a:t>
            </a:r>
            <a:r>
              <a:rPr lang="en-US" sz="2400"/>
              <a:t> in a </a:t>
            </a:r>
            <a:r>
              <a:rPr lang="en-US" sz="2400" b="1"/>
              <a:t>confusion matrix</a:t>
            </a:r>
            <a:r>
              <a:rPr lang="en-US" sz="2400"/>
              <a:t> indicates # of tuples in class </a:t>
            </a:r>
            <a:r>
              <a:rPr lang="en-US" sz="2400" i="1"/>
              <a:t>i</a:t>
            </a:r>
            <a:r>
              <a:rPr lang="en-US" sz="2400"/>
              <a:t>  that were labeled by the classifier as class </a:t>
            </a:r>
            <a:r>
              <a:rPr lang="en-US" sz="2400" i="1"/>
              <a:t>j</a:t>
            </a:r>
          </a:p>
          <a:p>
            <a:pPr>
              <a:lnSpc>
                <a:spcPct val="90000"/>
              </a:lnSpc>
            </a:pPr>
            <a:r>
              <a:rPr lang="en-US" sz="2400"/>
              <a:t>May have extra rows/columns to provide totals</a:t>
            </a:r>
          </a:p>
        </p:txBody>
      </p:sp>
      <p:sp>
        <p:nvSpPr>
          <p:cNvPr id="52255" name="Text Box 66"/>
          <p:cNvSpPr txBox="1">
            <a:spLocks noChangeArrowheads="1"/>
          </p:cNvSpPr>
          <p:nvPr/>
        </p:nvSpPr>
        <p:spPr bwMode="auto">
          <a:xfrm>
            <a:off x="1752601"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b="1">
                <a:latin typeface="Calibri" panose="020F0502020204030204" pitchFamily="34" charset="0"/>
              </a:rPr>
              <a:t>Confusion Matrix:</a:t>
            </a:r>
          </a:p>
        </p:txBody>
      </p:sp>
      <p:graphicFrame>
        <p:nvGraphicFramePr>
          <p:cNvPr id="61517" name="Group 77"/>
          <p:cNvGraphicFramePr>
            <a:graphicFrameLocks noGrp="1"/>
          </p:cNvGraphicFramePr>
          <p:nvPr/>
        </p:nvGraphicFramePr>
        <p:xfrm>
          <a:off x="2057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r>
                        <a:rPr kumimoji="0" lang="en-US" sz="1800" b="0" i="0" u="none" strike="noStrike" cap="none" normalizeH="0" baseline="-2500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 C</a:t>
                      </a:r>
                      <a:r>
                        <a:rPr kumimoji="0" lang="en-US" sz="1800" b="0" i="0" u="none" strike="noStrike" cap="none" normalizeH="0" baseline="-2500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r>
                        <a:rPr kumimoji="0" lang="en-US" sz="1800" b="0" i="0" u="none" strike="noStrike" cap="none" normalizeH="0" baseline="-2500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 C</a:t>
                      </a:r>
                      <a:r>
                        <a:rPr kumimoji="0" lang="en-US" sz="1800" b="0" i="0" u="none" strike="noStrike" cap="none" normalizeH="0" baseline="-2500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74" name="Rectangle 78"/>
          <p:cNvSpPr>
            <a:spLocks noChangeArrowheads="1"/>
          </p:cNvSpPr>
          <p:nvPr/>
        </p:nvSpPr>
        <p:spPr bwMode="auto">
          <a:xfrm>
            <a:off x="1828801" y="2971801"/>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b="1"/>
              <a:t>Example of Confusion Matrix:</a:t>
            </a:r>
          </a:p>
        </p:txBody>
      </p:sp>
      <p:sp>
        <p:nvSpPr>
          <p:cNvPr id="5227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3F465281-0981-400C-9B7A-5657FE6A953E}" type="slidenum">
              <a:rPr lang="en-US" sz="1200" b="1">
                <a:latin typeface="Calibri" panose="020F0502020204030204" pitchFamily="34" charset="0"/>
              </a:rPr>
              <a:pPr algn="r" eaLnBrk="1" hangingPunct="1"/>
              <a:t>9</a:t>
            </a:fld>
            <a:endParaRPr lang="en-US" sz="1200" b="1">
              <a:latin typeface="Calibri" panose="020F0502020204030204" pitchFamily="34" charset="0"/>
            </a:endParaRPr>
          </a:p>
        </p:txBody>
      </p:sp>
    </p:spTree>
    <p:extLst>
      <p:ext uri="{BB962C8B-B14F-4D97-AF65-F5344CB8AC3E}">
        <p14:creationId xmlns:p14="http://schemas.microsoft.com/office/powerpoint/2010/main" val="4095161235"/>
      </p:ext>
    </p:extLst>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11835</TotalTime>
  <Words>2636</Words>
  <Application>Microsoft Macintosh PowerPoint</Application>
  <PresentationFormat>Widescreen</PresentationFormat>
  <Paragraphs>306</Paragraphs>
  <Slides>38</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Calibri Light</vt:lpstr>
      <vt:lpstr>Garamond</vt:lpstr>
      <vt:lpstr>inherit</vt:lpstr>
      <vt:lpstr>Open Sans</vt:lpstr>
      <vt:lpstr>Tahoma</vt:lpstr>
      <vt:lpstr>Times New Roman</vt:lpstr>
      <vt:lpstr>Wingdings</vt:lpstr>
      <vt:lpstr>Office Theme</vt:lpstr>
      <vt:lpstr>Equation</vt:lpstr>
      <vt:lpstr>Model Evaluation and Selection</vt:lpstr>
      <vt:lpstr>Definitions</vt:lpstr>
      <vt:lpstr>Model Evaluation and Selection</vt:lpstr>
      <vt:lpstr>Validation Techniques</vt:lpstr>
      <vt:lpstr>K-fold cross-validation</vt:lpstr>
      <vt:lpstr>Leave-One-Out Cross-Validation (LOOCV) </vt:lpstr>
      <vt:lpstr>Random Subsampling </vt:lpstr>
      <vt:lpstr>Bootstrapping </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PowerPoint Presentation</vt:lpstr>
      <vt:lpstr>PowerPoint Presentation</vt:lpstr>
      <vt:lpstr>P-R Curve</vt:lpstr>
      <vt:lpstr>Example</vt:lpstr>
      <vt:lpstr>Additional aspects for Model Selection</vt:lpstr>
      <vt:lpstr>Evaluating Classifier Accuracy: Holdout &amp; Cross-Validation Methods</vt:lpstr>
      <vt:lpstr>PowerPoint Presentation</vt:lpstr>
      <vt:lpstr>PowerPoint Presentation</vt:lpstr>
      <vt:lpstr>PowerPoint Presentation</vt:lpstr>
      <vt:lpstr>Receiver Operating Characteristic Curves</vt:lpstr>
      <vt:lpstr>TPR and FPR</vt:lpstr>
      <vt:lpstr>ROC- Best Case</vt:lpstr>
      <vt:lpstr>ROC- Avg- Case</vt:lpstr>
      <vt:lpstr>ROC-Worst Case</vt:lpstr>
      <vt:lpstr>PowerPoint Presentation</vt:lpstr>
      <vt:lpstr>Ensemble Methods: Increasing the Accuracy</vt:lpstr>
      <vt:lpstr>Bagging: Boostrap Aggregation</vt:lpstr>
      <vt:lpstr>Boosting</vt:lpstr>
      <vt:lpstr>Bagging and Boosting</vt:lpstr>
      <vt:lpstr>Adaboost (Freund and Schapire, 1997)</vt:lpstr>
      <vt:lpstr>Random Forest (Breiman 2001) </vt:lpstr>
      <vt:lpstr>PowerPoint Presentation</vt:lpstr>
      <vt:lpstr>PowerPoint Presentation</vt:lpstr>
      <vt:lpstr>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CSE10</dc:creator>
  <cp:lastModifiedBy>shahaayush349@outlook.com</cp:lastModifiedBy>
  <cp:revision>70</cp:revision>
  <dcterms:created xsi:type="dcterms:W3CDTF">2016-02-16T04:15:57Z</dcterms:created>
  <dcterms:modified xsi:type="dcterms:W3CDTF">2022-02-18T05:08:38Z</dcterms:modified>
</cp:coreProperties>
</file>