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3" r:id="rId5"/>
    <p:sldId id="267" r:id="rId6"/>
    <p:sldId id="257" r:id="rId7"/>
    <p:sldId id="258" r:id="rId8"/>
    <p:sldId id="259" r:id="rId9"/>
    <p:sldId id="260" r:id="rId10"/>
    <p:sldId id="261" r:id="rId11"/>
    <p:sldId id="262"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BB2CDCD-DFC1-48D2-A00A-A4B55E22BAB2}"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111FC-E249-4ECB-AD09-7D0C3C08AC2B}" type="slidenum">
              <a:rPr lang="en-IN" smtClean="0"/>
              <a:t>‹#›</a:t>
            </a:fld>
            <a:endParaRPr lang="en-IN"/>
          </a:p>
        </p:txBody>
      </p:sp>
    </p:spTree>
    <p:extLst>
      <p:ext uri="{BB962C8B-B14F-4D97-AF65-F5344CB8AC3E}">
        <p14:creationId xmlns:p14="http://schemas.microsoft.com/office/powerpoint/2010/main" val="1267638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B2CDCD-DFC1-48D2-A00A-A4B55E22BAB2}"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111FC-E249-4ECB-AD09-7D0C3C08AC2B}" type="slidenum">
              <a:rPr lang="en-IN" smtClean="0"/>
              <a:t>‹#›</a:t>
            </a:fld>
            <a:endParaRPr lang="en-IN"/>
          </a:p>
        </p:txBody>
      </p:sp>
    </p:spTree>
    <p:extLst>
      <p:ext uri="{BB962C8B-B14F-4D97-AF65-F5344CB8AC3E}">
        <p14:creationId xmlns:p14="http://schemas.microsoft.com/office/powerpoint/2010/main" val="1744617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B2CDCD-DFC1-48D2-A00A-A4B55E22BAB2}"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111FC-E249-4ECB-AD09-7D0C3C08AC2B}" type="slidenum">
              <a:rPr lang="en-IN" smtClean="0"/>
              <a:t>‹#›</a:t>
            </a:fld>
            <a:endParaRPr lang="en-IN"/>
          </a:p>
        </p:txBody>
      </p:sp>
    </p:spTree>
    <p:extLst>
      <p:ext uri="{BB962C8B-B14F-4D97-AF65-F5344CB8AC3E}">
        <p14:creationId xmlns:p14="http://schemas.microsoft.com/office/powerpoint/2010/main" val="176948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B2CDCD-DFC1-48D2-A00A-A4B55E22BAB2}"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111FC-E249-4ECB-AD09-7D0C3C08AC2B}" type="slidenum">
              <a:rPr lang="en-IN" smtClean="0"/>
              <a:t>‹#›</a:t>
            </a:fld>
            <a:endParaRPr lang="en-IN"/>
          </a:p>
        </p:txBody>
      </p:sp>
    </p:spTree>
    <p:extLst>
      <p:ext uri="{BB962C8B-B14F-4D97-AF65-F5344CB8AC3E}">
        <p14:creationId xmlns:p14="http://schemas.microsoft.com/office/powerpoint/2010/main" val="2328716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B2CDCD-DFC1-48D2-A00A-A4B55E22BAB2}"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111FC-E249-4ECB-AD09-7D0C3C08AC2B}" type="slidenum">
              <a:rPr lang="en-IN" smtClean="0"/>
              <a:t>‹#›</a:t>
            </a:fld>
            <a:endParaRPr lang="en-IN"/>
          </a:p>
        </p:txBody>
      </p:sp>
    </p:spTree>
    <p:extLst>
      <p:ext uri="{BB962C8B-B14F-4D97-AF65-F5344CB8AC3E}">
        <p14:creationId xmlns:p14="http://schemas.microsoft.com/office/powerpoint/2010/main" val="3313072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BB2CDCD-DFC1-48D2-A00A-A4B55E22BAB2}"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5111FC-E249-4ECB-AD09-7D0C3C08AC2B}" type="slidenum">
              <a:rPr lang="en-IN" smtClean="0"/>
              <a:t>‹#›</a:t>
            </a:fld>
            <a:endParaRPr lang="en-IN"/>
          </a:p>
        </p:txBody>
      </p:sp>
    </p:spTree>
    <p:extLst>
      <p:ext uri="{BB962C8B-B14F-4D97-AF65-F5344CB8AC3E}">
        <p14:creationId xmlns:p14="http://schemas.microsoft.com/office/powerpoint/2010/main" val="961073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BB2CDCD-DFC1-48D2-A00A-A4B55E22BAB2}" type="datetimeFigureOut">
              <a:rPr lang="en-IN" smtClean="0"/>
              <a:t>26-07-2021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5111FC-E249-4ECB-AD09-7D0C3C08AC2B}" type="slidenum">
              <a:rPr lang="en-IN" smtClean="0"/>
              <a:t>‹#›</a:t>
            </a:fld>
            <a:endParaRPr lang="en-IN"/>
          </a:p>
        </p:txBody>
      </p:sp>
    </p:spTree>
    <p:extLst>
      <p:ext uri="{BB962C8B-B14F-4D97-AF65-F5344CB8AC3E}">
        <p14:creationId xmlns:p14="http://schemas.microsoft.com/office/powerpoint/2010/main" val="581350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BB2CDCD-DFC1-48D2-A00A-A4B55E22BAB2}" type="datetimeFigureOut">
              <a:rPr lang="en-IN" smtClean="0"/>
              <a:t>26-07-2021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5111FC-E249-4ECB-AD09-7D0C3C08AC2B}" type="slidenum">
              <a:rPr lang="en-IN" smtClean="0"/>
              <a:t>‹#›</a:t>
            </a:fld>
            <a:endParaRPr lang="en-IN"/>
          </a:p>
        </p:txBody>
      </p:sp>
    </p:spTree>
    <p:extLst>
      <p:ext uri="{BB962C8B-B14F-4D97-AF65-F5344CB8AC3E}">
        <p14:creationId xmlns:p14="http://schemas.microsoft.com/office/powerpoint/2010/main" val="155657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B2CDCD-DFC1-48D2-A00A-A4B55E22BAB2}" type="datetimeFigureOut">
              <a:rPr lang="en-IN" smtClean="0"/>
              <a:t>26-07-2021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5111FC-E249-4ECB-AD09-7D0C3C08AC2B}" type="slidenum">
              <a:rPr lang="en-IN" smtClean="0"/>
              <a:t>‹#›</a:t>
            </a:fld>
            <a:endParaRPr lang="en-IN"/>
          </a:p>
        </p:txBody>
      </p:sp>
    </p:spTree>
    <p:extLst>
      <p:ext uri="{BB962C8B-B14F-4D97-AF65-F5344CB8AC3E}">
        <p14:creationId xmlns:p14="http://schemas.microsoft.com/office/powerpoint/2010/main" val="2822695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B2CDCD-DFC1-48D2-A00A-A4B55E22BAB2}"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5111FC-E249-4ECB-AD09-7D0C3C08AC2B}" type="slidenum">
              <a:rPr lang="en-IN" smtClean="0"/>
              <a:t>‹#›</a:t>
            </a:fld>
            <a:endParaRPr lang="en-IN"/>
          </a:p>
        </p:txBody>
      </p:sp>
    </p:spTree>
    <p:extLst>
      <p:ext uri="{BB962C8B-B14F-4D97-AF65-F5344CB8AC3E}">
        <p14:creationId xmlns:p14="http://schemas.microsoft.com/office/powerpoint/2010/main" val="3710869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B2CDCD-DFC1-48D2-A00A-A4B55E22BAB2}"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5111FC-E249-4ECB-AD09-7D0C3C08AC2B}" type="slidenum">
              <a:rPr lang="en-IN" smtClean="0"/>
              <a:t>‹#›</a:t>
            </a:fld>
            <a:endParaRPr lang="en-IN"/>
          </a:p>
        </p:txBody>
      </p:sp>
    </p:spTree>
    <p:extLst>
      <p:ext uri="{BB962C8B-B14F-4D97-AF65-F5344CB8AC3E}">
        <p14:creationId xmlns:p14="http://schemas.microsoft.com/office/powerpoint/2010/main" val="559797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2CDCD-DFC1-48D2-A00A-A4B55E22BAB2}" type="datetimeFigureOut">
              <a:rPr lang="en-IN" smtClean="0"/>
              <a:t>26-07-2021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111FC-E249-4ECB-AD09-7D0C3C08AC2B}" type="slidenum">
              <a:rPr lang="en-IN" smtClean="0"/>
              <a:t>‹#›</a:t>
            </a:fld>
            <a:endParaRPr lang="en-IN"/>
          </a:p>
        </p:txBody>
      </p:sp>
    </p:spTree>
    <p:extLst>
      <p:ext uri="{BB962C8B-B14F-4D97-AF65-F5344CB8AC3E}">
        <p14:creationId xmlns:p14="http://schemas.microsoft.com/office/powerpoint/2010/main" val="904953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mazon.com/gp/product/026203384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b="1" dirty="0" smtClean="0"/>
              <a:t>2CS503 – Design and Analysis of Algorithms</a:t>
            </a:r>
            <a:endParaRPr lang="en-IN" sz="3600"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0485830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Analysis of an algorithm (cont.)</a:t>
            </a:r>
            <a:endParaRPr lang="en-IN" b="1" dirty="0"/>
          </a:p>
        </p:txBody>
      </p:sp>
      <p:sp>
        <p:nvSpPr>
          <p:cNvPr id="3" name="Content Placeholder 2"/>
          <p:cNvSpPr>
            <a:spLocks noGrp="1"/>
          </p:cNvSpPr>
          <p:nvPr>
            <p:ph idx="1"/>
          </p:nvPr>
        </p:nvSpPr>
        <p:spPr>
          <a:xfrm>
            <a:off x="838200" y="1825625"/>
            <a:ext cx="10515600" cy="4351338"/>
          </a:xfrm>
        </p:spPr>
        <p:txBody>
          <a:bodyPr>
            <a:normAutofit fontScale="77500" lnSpcReduction="20000"/>
          </a:bodyPr>
          <a:lstStyle/>
          <a:p>
            <a:pPr algn="just"/>
            <a:r>
              <a:rPr lang="en-IN" u="sng" dirty="0" smtClean="0"/>
              <a:t>Space Complexity</a:t>
            </a:r>
            <a:r>
              <a:rPr lang="en-IN" dirty="0" smtClean="0"/>
              <a:t> :  </a:t>
            </a:r>
            <a:r>
              <a:rPr lang="en-IN" dirty="0"/>
              <a:t>Space </a:t>
            </a:r>
            <a:r>
              <a:rPr lang="en-IN" dirty="0" smtClean="0"/>
              <a:t>complexity is a measure of the </a:t>
            </a:r>
            <a:r>
              <a:rPr lang="en-IN" dirty="0"/>
              <a:t>amount </a:t>
            </a:r>
            <a:r>
              <a:rPr lang="en-IN" dirty="0" smtClean="0"/>
              <a:t>of </a:t>
            </a:r>
            <a:r>
              <a:rPr lang="en-IN" dirty="0"/>
              <a:t>working storage (memory) an algorithm needs</a:t>
            </a:r>
            <a:r>
              <a:rPr lang="en-IN" dirty="0" smtClean="0"/>
              <a:t>. That means, how much memory, in the worst case, </a:t>
            </a:r>
            <a:r>
              <a:rPr lang="en-IN" dirty="0"/>
              <a:t>is needed at any point in the algorithm</a:t>
            </a:r>
            <a:r>
              <a:rPr lang="en-IN" dirty="0" smtClean="0"/>
              <a:t>.</a:t>
            </a:r>
          </a:p>
          <a:p>
            <a:pPr marL="0" indent="0" algn="just">
              <a:buNone/>
            </a:pPr>
            <a:r>
              <a:rPr lang="en-IN" dirty="0" smtClean="0"/>
              <a:t>   Ex:-  int sum(int x, int y, int z)</a:t>
            </a:r>
          </a:p>
          <a:p>
            <a:pPr marL="0" indent="0" algn="just">
              <a:buNone/>
            </a:pPr>
            <a:r>
              <a:rPr lang="en-IN" dirty="0"/>
              <a:t> </a:t>
            </a:r>
            <a:r>
              <a:rPr lang="en-IN" dirty="0" smtClean="0"/>
              <a:t>         {</a:t>
            </a:r>
          </a:p>
          <a:p>
            <a:pPr marL="0" indent="0" algn="just">
              <a:buNone/>
            </a:pPr>
            <a:r>
              <a:rPr lang="en-IN" dirty="0"/>
              <a:t> </a:t>
            </a:r>
            <a:r>
              <a:rPr lang="en-IN" dirty="0" smtClean="0"/>
              <a:t>           int r = x * y * z;</a:t>
            </a:r>
          </a:p>
          <a:p>
            <a:pPr marL="0" indent="0" algn="just">
              <a:buNone/>
            </a:pPr>
            <a:r>
              <a:rPr lang="en-IN" dirty="0"/>
              <a:t> </a:t>
            </a:r>
            <a:r>
              <a:rPr lang="en-IN" dirty="0" smtClean="0"/>
              <a:t>           return r;</a:t>
            </a:r>
          </a:p>
          <a:p>
            <a:pPr marL="0" indent="0" algn="just">
              <a:buNone/>
            </a:pPr>
            <a:r>
              <a:rPr lang="en-IN" dirty="0"/>
              <a:t> </a:t>
            </a:r>
            <a:r>
              <a:rPr lang="en-IN" dirty="0" smtClean="0"/>
              <a:t>         }</a:t>
            </a:r>
          </a:p>
          <a:p>
            <a:pPr marL="0" indent="0" algn="just">
              <a:buNone/>
            </a:pPr>
            <a:r>
              <a:rPr lang="en-IN" dirty="0" smtClean="0"/>
              <a:t>   </a:t>
            </a:r>
          </a:p>
          <a:p>
            <a:pPr marL="0" indent="0" algn="just">
              <a:buNone/>
            </a:pPr>
            <a:r>
              <a:rPr lang="en-IN" dirty="0" smtClean="0"/>
              <a:t>   The code requires 3 units of space for the parameters and 1 unit for the local variable.  </a:t>
            </a:r>
            <a:endParaRPr lang="en-IN" dirty="0"/>
          </a:p>
          <a:p>
            <a:pPr marL="0" indent="0" algn="just">
              <a:buNone/>
            </a:pPr>
            <a:r>
              <a:rPr lang="en-IN" dirty="0" smtClean="0"/>
              <a:t> </a:t>
            </a:r>
          </a:p>
          <a:p>
            <a:pPr marL="0" indent="0" algn="just">
              <a:buNone/>
            </a:pPr>
            <a:r>
              <a:rPr lang="en-IN" dirty="0" smtClean="0"/>
              <a:t>                                       </a:t>
            </a:r>
            <a:endParaRPr lang="en-IN" dirty="0"/>
          </a:p>
        </p:txBody>
      </p:sp>
    </p:spTree>
    <p:extLst>
      <p:ext uri="{BB962C8B-B14F-4D97-AF65-F5344CB8AC3E}">
        <p14:creationId xmlns:p14="http://schemas.microsoft.com/office/powerpoint/2010/main" val="952063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Analysis of an algorithm (cont.)</a:t>
            </a:r>
          </a:p>
        </p:txBody>
      </p:sp>
      <p:sp>
        <p:nvSpPr>
          <p:cNvPr id="3" name="Content Placeholder 2"/>
          <p:cNvSpPr>
            <a:spLocks noGrp="1"/>
          </p:cNvSpPr>
          <p:nvPr>
            <p:ph idx="1"/>
          </p:nvPr>
        </p:nvSpPr>
        <p:spPr/>
        <p:txBody>
          <a:bodyPr>
            <a:normAutofit fontScale="85000" lnSpcReduction="20000"/>
          </a:bodyPr>
          <a:lstStyle/>
          <a:p>
            <a:pPr algn="just"/>
            <a:r>
              <a:rPr lang="en-IN" sz="2200" u="sng" dirty="0" smtClean="0"/>
              <a:t>Time Complexity</a:t>
            </a:r>
            <a:r>
              <a:rPr lang="en-IN" sz="2200" dirty="0" smtClean="0"/>
              <a:t> : Time </a:t>
            </a:r>
            <a:r>
              <a:rPr lang="en-IN" sz="2200" dirty="0"/>
              <a:t>complexity is a measure of the amount of </a:t>
            </a:r>
            <a:r>
              <a:rPr lang="en-IN" sz="2200" dirty="0" smtClean="0"/>
              <a:t>execution time an </a:t>
            </a:r>
            <a:r>
              <a:rPr lang="en-IN" sz="2200" dirty="0"/>
              <a:t>algorithm needs. </a:t>
            </a:r>
            <a:r>
              <a:rPr lang="en-IN" sz="2200" dirty="0" smtClean="0"/>
              <a:t>It is most </a:t>
            </a:r>
            <a:r>
              <a:rPr lang="en-IN" sz="2200" dirty="0"/>
              <a:t>commonly estimated by counting the number of elementary </a:t>
            </a:r>
            <a:r>
              <a:rPr lang="en-IN" sz="2200" dirty="0" smtClean="0"/>
              <a:t>steps (operations) </a:t>
            </a:r>
            <a:r>
              <a:rPr lang="en-IN" sz="2200" dirty="0"/>
              <a:t>performed by any algorithm to </a:t>
            </a:r>
            <a:r>
              <a:rPr lang="en-IN" sz="2200" dirty="0" smtClean="0"/>
              <a:t>finish its execution. </a:t>
            </a:r>
          </a:p>
          <a:p>
            <a:pPr algn="just"/>
            <a:r>
              <a:rPr lang="en-IN" sz="2200" dirty="0" smtClean="0"/>
              <a:t>Ex:-    int sum(</a:t>
            </a:r>
            <a:r>
              <a:rPr lang="en-IN" sz="2200" dirty="0" err="1" smtClean="0"/>
              <a:t>A,n</a:t>
            </a:r>
            <a:r>
              <a:rPr lang="en-IN" sz="2200" dirty="0" smtClean="0"/>
              <a:t>)                // </a:t>
            </a:r>
            <a:r>
              <a:rPr lang="en-IN" sz="2200" dirty="0"/>
              <a:t>A </a:t>
            </a:r>
            <a:r>
              <a:rPr lang="en-IN" sz="2200" dirty="0" smtClean="0"/>
              <a:t>is an </a:t>
            </a:r>
            <a:r>
              <a:rPr lang="en-IN" sz="2200" dirty="0"/>
              <a:t>array and n </a:t>
            </a:r>
            <a:r>
              <a:rPr lang="en-IN" sz="2200" dirty="0" smtClean="0"/>
              <a:t>is </a:t>
            </a:r>
            <a:r>
              <a:rPr lang="en-IN" sz="2200" dirty="0"/>
              <a:t>the number of </a:t>
            </a:r>
            <a:r>
              <a:rPr lang="en-IN" sz="2200" dirty="0" smtClean="0"/>
              <a:t>elements in A</a:t>
            </a:r>
          </a:p>
          <a:p>
            <a:pPr marL="0" indent="0" algn="just">
              <a:buNone/>
            </a:pPr>
            <a:r>
              <a:rPr lang="en-IN" sz="2200" dirty="0"/>
              <a:t> </a:t>
            </a:r>
            <a:r>
              <a:rPr lang="en-IN" sz="2200" dirty="0" smtClean="0"/>
              <a:t>             {                                       </a:t>
            </a:r>
          </a:p>
          <a:p>
            <a:pPr marL="0" indent="0" algn="just">
              <a:buNone/>
            </a:pPr>
            <a:r>
              <a:rPr lang="en-IN" sz="2200" dirty="0"/>
              <a:t> </a:t>
            </a:r>
            <a:r>
              <a:rPr lang="en-IN" sz="2200" dirty="0" smtClean="0"/>
              <a:t>               total = 0;                    //  </a:t>
            </a:r>
            <a:r>
              <a:rPr lang="en-IN" sz="2200" dirty="0"/>
              <a:t>cost = 1 and no. of times = 1</a:t>
            </a:r>
            <a:r>
              <a:rPr lang="en-IN" sz="2200" dirty="0" smtClean="0"/>
              <a:t>              </a:t>
            </a:r>
          </a:p>
          <a:p>
            <a:pPr marL="0" indent="0" algn="just">
              <a:buNone/>
            </a:pPr>
            <a:r>
              <a:rPr lang="en-IN" sz="2200" dirty="0"/>
              <a:t> </a:t>
            </a:r>
            <a:r>
              <a:rPr lang="en-IN" sz="2200" dirty="0" smtClean="0"/>
              <a:t>               for </a:t>
            </a:r>
            <a:r>
              <a:rPr lang="en-IN" sz="2200" dirty="0" err="1" smtClean="0"/>
              <a:t>i</a:t>
            </a:r>
            <a:r>
              <a:rPr lang="en-IN" sz="2200" dirty="0" smtClean="0"/>
              <a:t> = 0 to n-1           //  </a:t>
            </a:r>
            <a:r>
              <a:rPr lang="en-IN" sz="2200" dirty="0"/>
              <a:t>cost = </a:t>
            </a:r>
            <a:r>
              <a:rPr lang="en-IN" sz="2200" dirty="0" smtClean="0"/>
              <a:t>2 </a:t>
            </a:r>
            <a:r>
              <a:rPr lang="en-IN" sz="2200" dirty="0"/>
              <a:t>and no. of times = </a:t>
            </a:r>
            <a:r>
              <a:rPr lang="en-IN" sz="2200" dirty="0" smtClean="0"/>
              <a:t>n+1 </a:t>
            </a:r>
          </a:p>
          <a:p>
            <a:pPr marL="0" indent="0" algn="just">
              <a:buNone/>
            </a:pPr>
            <a:r>
              <a:rPr lang="en-IN" sz="2200" dirty="0"/>
              <a:t> </a:t>
            </a:r>
            <a:r>
              <a:rPr lang="en-IN" sz="2200" dirty="0" smtClean="0"/>
              <a:t>               sum = sum + A[</a:t>
            </a:r>
            <a:r>
              <a:rPr lang="en-IN" sz="2200" dirty="0" err="1" smtClean="0"/>
              <a:t>i</a:t>
            </a:r>
            <a:r>
              <a:rPr lang="en-IN" sz="2200" dirty="0" smtClean="0"/>
              <a:t>];     //  </a:t>
            </a:r>
            <a:r>
              <a:rPr lang="en-IN" sz="2200" dirty="0"/>
              <a:t>cost = </a:t>
            </a:r>
            <a:r>
              <a:rPr lang="en-IN" sz="2200" dirty="0" smtClean="0"/>
              <a:t>3 </a:t>
            </a:r>
            <a:r>
              <a:rPr lang="en-IN" sz="2200" dirty="0"/>
              <a:t>and no. of times </a:t>
            </a:r>
            <a:r>
              <a:rPr lang="en-IN" sz="2200" dirty="0" smtClean="0"/>
              <a:t>= n  </a:t>
            </a:r>
          </a:p>
          <a:p>
            <a:pPr marL="0" indent="0" algn="just">
              <a:buNone/>
            </a:pPr>
            <a:r>
              <a:rPr lang="en-IN" sz="2200" dirty="0"/>
              <a:t> </a:t>
            </a:r>
            <a:r>
              <a:rPr lang="en-IN" sz="2200" dirty="0" smtClean="0"/>
              <a:t>               return sum;               //  </a:t>
            </a:r>
            <a:r>
              <a:rPr lang="en-IN" sz="2200" dirty="0"/>
              <a:t>cost = </a:t>
            </a:r>
            <a:r>
              <a:rPr lang="en-IN" sz="2200" dirty="0" smtClean="0"/>
              <a:t>4 </a:t>
            </a:r>
            <a:r>
              <a:rPr lang="en-IN" sz="2200" dirty="0"/>
              <a:t>and no. of times = 1</a:t>
            </a:r>
            <a:endParaRPr lang="en-IN" sz="2200" dirty="0" smtClean="0"/>
          </a:p>
          <a:p>
            <a:pPr marL="0" indent="0" algn="just">
              <a:buNone/>
            </a:pPr>
            <a:r>
              <a:rPr lang="en-IN" sz="2200" dirty="0"/>
              <a:t> </a:t>
            </a:r>
            <a:r>
              <a:rPr lang="en-IN" sz="2200" dirty="0" smtClean="0"/>
              <a:t>               </a:t>
            </a:r>
            <a:r>
              <a:rPr lang="en-IN" dirty="0" smtClean="0"/>
              <a:t>}</a:t>
            </a:r>
          </a:p>
          <a:p>
            <a:pPr marL="0" indent="0" algn="just">
              <a:buNone/>
            </a:pPr>
            <a:r>
              <a:rPr lang="en-IN" sz="2000" dirty="0" smtClean="0"/>
              <a:t>     Time required = 1(1) + 2(n+1) + 3(n) + 4(1) </a:t>
            </a:r>
          </a:p>
          <a:p>
            <a:pPr marL="0" indent="0" algn="just">
              <a:buNone/>
            </a:pPr>
            <a:r>
              <a:rPr lang="en-IN" sz="2000" dirty="0"/>
              <a:t> </a:t>
            </a:r>
            <a:r>
              <a:rPr lang="en-IN" sz="2000" dirty="0" smtClean="0"/>
              <a:t>                               = 1 + 2n +2 + 3n + 4 </a:t>
            </a:r>
          </a:p>
          <a:p>
            <a:pPr marL="0" indent="0" algn="just">
              <a:buNone/>
            </a:pPr>
            <a:r>
              <a:rPr lang="en-IN" sz="2000" dirty="0"/>
              <a:t> </a:t>
            </a:r>
            <a:r>
              <a:rPr lang="en-IN" sz="2000" dirty="0" smtClean="0"/>
              <a:t>                               = 5n + 7</a:t>
            </a:r>
          </a:p>
          <a:p>
            <a:pPr marL="0" indent="0" algn="just">
              <a:buNone/>
            </a:pPr>
            <a:r>
              <a:rPr lang="en-IN" sz="2000" dirty="0"/>
              <a:t> </a:t>
            </a:r>
            <a:r>
              <a:rPr lang="en-IN" sz="2000" dirty="0" smtClean="0"/>
              <a:t>                               = </a:t>
            </a:r>
            <a:r>
              <a:rPr lang="en-IN" sz="2000" dirty="0" err="1" smtClean="0"/>
              <a:t>cn</a:t>
            </a:r>
            <a:r>
              <a:rPr lang="en-IN" sz="2000" dirty="0" smtClean="0"/>
              <a:t> + b (c and b are constants)    </a:t>
            </a:r>
            <a:endParaRPr lang="en-IN" sz="2000" dirty="0"/>
          </a:p>
          <a:p>
            <a:pPr algn="just"/>
            <a:endParaRPr lang="en-IN" dirty="0"/>
          </a:p>
        </p:txBody>
      </p:sp>
    </p:spTree>
    <p:extLst>
      <p:ext uri="{BB962C8B-B14F-4D97-AF65-F5344CB8AC3E}">
        <p14:creationId xmlns:p14="http://schemas.microsoft.com/office/powerpoint/2010/main" val="1070707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Significance of Time Complexity</a:t>
            </a:r>
            <a:endParaRPr lang="en-IN" b="1" dirty="0"/>
          </a:p>
        </p:txBody>
      </p:sp>
      <p:sp>
        <p:nvSpPr>
          <p:cNvPr id="3" name="Content Placeholder 2"/>
          <p:cNvSpPr>
            <a:spLocks noGrp="1"/>
          </p:cNvSpPr>
          <p:nvPr>
            <p:ph idx="1"/>
          </p:nvPr>
        </p:nvSpPr>
        <p:spPr/>
        <p:txBody>
          <a:bodyPr>
            <a:normAutofit lnSpcReduction="10000"/>
          </a:bodyPr>
          <a:lstStyle/>
          <a:p>
            <a:pPr algn="just"/>
            <a:r>
              <a:rPr lang="en-IN" dirty="0" smtClean="0"/>
              <a:t>As memory is available cheaply and in abundance, the space complexity of an algorithm is not considered as an effective measure for analysing an algorithm’s performance.</a:t>
            </a:r>
          </a:p>
          <a:p>
            <a:pPr marL="0" indent="0" algn="just">
              <a:buNone/>
            </a:pPr>
            <a:endParaRPr lang="en-IN" dirty="0" smtClean="0"/>
          </a:p>
          <a:p>
            <a:pPr algn="just"/>
            <a:r>
              <a:rPr lang="en-IN" dirty="0" smtClean="0"/>
              <a:t>Running time of an algorithm with respect to the problem instances of different sizes, is often considered to be the decisive measure in differentiating between average algorithms and the optimal one.   </a:t>
            </a:r>
          </a:p>
          <a:p>
            <a:pPr algn="just"/>
            <a:endParaRPr lang="en-IN" dirty="0"/>
          </a:p>
          <a:p>
            <a:pPr algn="just"/>
            <a:r>
              <a:rPr lang="en-IN" dirty="0" smtClean="0"/>
              <a:t>Thus, analysing the time complexity of an algorithm is more important than analysing the space complexity.    </a:t>
            </a:r>
          </a:p>
          <a:p>
            <a:pPr algn="just"/>
            <a:endParaRPr lang="en-IN" dirty="0"/>
          </a:p>
        </p:txBody>
      </p:sp>
    </p:spTree>
    <p:extLst>
      <p:ext uri="{BB962C8B-B14F-4D97-AF65-F5344CB8AC3E}">
        <p14:creationId xmlns:p14="http://schemas.microsoft.com/office/powerpoint/2010/main" val="1551311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Teaching Scheme</a:t>
            </a:r>
            <a:endParaRPr lang="en-IN" dirty="0"/>
          </a:p>
        </p:txBody>
      </p:sp>
      <p:sp>
        <p:nvSpPr>
          <p:cNvPr id="3" name="Content Placeholder 2"/>
          <p:cNvSpPr>
            <a:spLocks noGrp="1"/>
          </p:cNvSpPr>
          <p:nvPr>
            <p:ph idx="1"/>
          </p:nvPr>
        </p:nvSpPr>
        <p:spPr/>
        <p:txBody>
          <a:bodyPr/>
          <a:lstStyle/>
          <a:p>
            <a:pPr marL="0" indent="0">
              <a:buNone/>
            </a:pPr>
            <a:endParaRPr lang="en-IN" dirty="0" smtClean="0"/>
          </a:p>
          <a:p>
            <a:pPr marL="0" indent="0">
              <a:buNone/>
            </a:pPr>
            <a:r>
              <a:rPr lang="en-IN" dirty="0"/>
              <a:t> </a:t>
            </a:r>
            <a:r>
              <a:rPr lang="en-IN" dirty="0" smtClean="0"/>
              <a:t>  Course Code – 2CS503</a:t>
            </a:r>
          </a:p>
          <a:p>
            <a:pPr marL="0" indent="0">
              <a:buNone/>
            </a:pPr>
            <a:r>
              <a:rPr lang="en-IN" dirty="0"/>
              <a:t> </a:t>
            </a:r>
            <a:r>
              <a:rPr lang="en-IN" dirty="0" smtClean="0"/>
              <a:t>  Course Name – Design and Analysis of Algorithms</a:t>
            </a:r>
          </a:p>
          <a:p>
            <a:pPr marL="0" indent="0">
              <a:buNone/>
            </a:pPr>
            <a:r>
              <a:rPr lang="en-IN" dirty="0"/>
              <a:t> </a:t>
            </a:r>
            <a:r>
              <a:rPr lang="en-IN" dirty="0" smtClean="0"/>
              <a:t>  Scheme -    </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3958041969"/>
              </p:ext>
            </p:extLst>
          </p:nvPr>
        </p:nvGraphicFramePr>
        <p:xfrm>
          <a:off x="3495370" y="3598606"/>
          <a:ext cx="3982063" cy="1327354"/>
        </p:xfrm>
        <a:graphic>
          <a:graphicData uri="http://schemas.openxmlformats.org/drawingml/2006/table">
            <a:tbl>
              <a:tblPr firstRow="1" firstCol="1" bandRow="1">
                <a:tableStyleId>{5C22544A-7EE6-4342-B048-85BDC9FD1C3A}</a:tableStyleId>
              </a:tblPr>
              <a:tblGrid>
                <a:gridCol w="994441"/>
                <a:gridCol w="995874"/>
                <a:gridCol w="995874"/>
                <a:gridCol w="995874"/>
              </a:tblGrid>
              <a:tr h="663677">
                <a:tc>
                  <a:txBody>
                    <a:bodyPr/>
                    <a:lstStyle/>
                    <a:p>
                      <a:pPr>
                        <a:lnSpc>
                          <a:spcPct val="107000"/>
                        </a:lnSpc>
                        <a:spcAft>
                          <a:spcPts val="0"/>
                        </a:spcAft>
                      </a:pPr>
                      <a:r>
                        <a:rPr lang="en-IN" sz="1600" b="1" dirty="0">
                          <a:solidFill>
                            <a:schemeClr val="tx1"/>
                          </a:solidFill>
                          <a:effectLst/>
                        </a:rPr>
                        <a:t>  </a:t>
                      </a:r>
                      <a:r>
                        <a:rPr lang="en-IN" sz="1600" b="1" dirty="0" smtClean="0">
                          <a:solidFill>
                            <a:schemeClr val="tx1"/>
                          </a:solidFill>
                          <a:effectLst/>
                        </a:rPr>
                        <a:t>  Lecture</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b="1" dirty="0">
                          <a:solidFill>
                            <a:schemeClr val="tx1"/>
                          </a:solidFill>
                          <a:effectLst/>
                        </a:rPr>
                        <a:t>  </a:t>
                      </a:r>
                      <a:r>
                        <a:rPr lang="en-IN" sz="1600" b="1" dirty="0" smtClean="0">
                          <a:solidFill>
                            <a:schemeClr val="tx1"/>
                          </a:solidFill>
                          <a:effectLst/>
                        </a:rPr>
                        <a:t>Tutorial</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b="1" dirty="0" smtClean="0">
                          <a:solidFill>
                            <a:schemeClr val="tx1"/>
                          </a:solidFill>
                          <a:effectLst/>
                        </a:rPr>
                        <a:t>  Practical</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b="1" dirty="0" smtClean="0">
                          <a:solidFill>
                            <a:schemeClr val="tx1"/>
                          </a:solidFill>
                          <a:effectLst/>
                        </a:rPr>
                        <a:t>  Credit</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63677">
                <a:tc>
                  <a:txBody>
                    <a:bodyPr/>
                    <a:lstStyle/>
                    <a:p>
                      <a:pPr>
                        <a:lnSpc>
                          <a:spcPct val="107000"/>
                        </a:lnSpc>
                        <a:spcAft>
                          <a:spcPts val="0"/>
                        </a:spcAft>
                      </a:pPr>
                      <a:r>
                        <a:rPr lang="en-IN" sz="1600" dirty="0" smtClean="0">
                          <a:solidFill>
                            <a:schemeClr val="tx1"/>
                          </a:solidFill>
                          <a:effectLst/>
                        </a:rPr>
                        <a:t>       2</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smtClean="0">
                          <a:solidFill>
                            <a:schemeClr val="tx1"/>
                          </a:solidFill>
                          <a:effectLst/>
                        </a:rPr>
                        <a:t>       1</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smtClean="0">
                          <a:solidFill>
                            <a:schemeClr val="tx1"/>
                          </a:solidFill>
                          <a:effectLst/>
                        </a:rPr>
                        <a:t>        2</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smtClean="0">
                          <a:solidFill>
                            <a:schemeClr val="tx1"/>
                          </a:solidFill>
                          <a:effectLst/>
                        </a:rPr>
                        <a:t>     4</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13616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Evaluation Scheme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3283255"/>
              </p:ext>
            </p:extLst>
          </p:nvPr>
        </p:nvGraphicFramePr>
        <p:xfrm>
          <a:off x="2433484" y="2271252"/>
          <a:ext cx="7108721" cy="1901015"/>
        </p:xfrm>
        <a:graphic>
          <a:graphicData uri="http://schemas.openxmlformats.org/drawingml/2006/table">
            <a:tbl>
              <a:tblPr firstRow="1" firstCol="1" bandRow="1">
                <a:tableStyleId>{5C22544A-7EE6-4342-B048-85BDC9FD1C3A}</a:tableStyleId>
              </a:tblPr>
              <a:tblGrid>
                <a:gridCol w="2369311"/>
                <a:gridCol w="2369311"/>
                <a:gridCol w="2370099"/>
              </a:tblGrid>
              <a:tr h="991922">
                <a:tc>
                  <a:txBody>
                    <a:bodyPr/>
                    <a:lstStyle/>
                    <a:p>
                      <a:pPr>
                        <a:lnSpc>
                          <a:spcPct val="107000"/>
                        </a:lnSpc>
                        <a:spcAft>
                          <a:spcPts val="0"/>
                        </a:spcAft>
                        <a:tabLst>
                          <a:tab pos="476250" algn="l"/>
                          <a:tab pos="885190" algn="ctr"/>
                        </a:tabLst>
                      </a:pPr>
                      <a:r>
                        <a:rPr lang="en-IN" sz="1800" b="1" dirty="0">
                          <a:solidFill>
                            <a:schemeClr val="tx1"/>
                          </a:solidFill>
                          <a:effectLst/>
                        </a:rPr>
                        <a:t>		</a:t>
                      </a:r>
                      <a:endParaRPr lang="en-IN" sz="1800" b="1" dirty="0" smtClean="0">
                        <a:solidFill>
                          <a:schemeClr val="tx1"/>
                        </a:solidFill>
                        <a:effectLst/>
                      </a:endParaRPr>
                    </a:p>
                    <a:p>
                      <a:pPr algn="l">
                        <a:lnSpc>
                          <a:spcPct val="107000"/>
                        </a:lnSpc>
                        <a:spcAft>
                          <a:spcPts val="0"/>
                        </a:spcAft>
                        <a:tabLst>
                          <a:tab pos="476250" algn="l"/>
                          <a:tab pos="885190" algn="ctr"/>
                        </a:tabLst>
                      </a:pPr>
                      <a:r>
                        <a:rPr lang="en-IN" sz="1800" b="1" dirty="0" smtClean="0">
                          <a:solidFill>
                            <a:schemeClr val="tx1"/>
                          </a:solidFill>
                          <a:effectLst/>
                        </a:rPr>
                        <a:t>            </a:t>
                      </a:r>
                      <a:r>
                        <a:rPr lang="en-IN" sz="1800" b="1" dirty="0" smtClean="0">
                          <a:solidFill>
                            <a:schemeClr val="tx1"/>
                          </a:solidFill>
                          <a:effectLst/>
                        </a:rPr>
                        <a:t>Class Test</a:t>
                      </a:r>
                      <a:r>
                        <a:rPr lang="en-IN" sz="1800" b="1" baseline="0" dirty="0" smtClean="0">
                          <a:solidFill>
                            <a:schemeClr val="tx1"/>
                          </a:solidFill>
                          <a:effectLst/>
                        </a:rPr>
                        <a:t> /   </a:t>
                      </a:r>
                    </a:p>
                    <a:p>
                      <a:pPr algn="l">
                        <a:lnSpc>
                          <a:spcPct val="107000"/>
                        </a:lnSpc>
                        <a:spcAft>
                          <a:spcPts val="0"/>
                        </a:spcAft>
                        <a:tabLst>
                          <a:tab pos="476250" algn="l"/>
                          <a:tab pos="885190" algn="ctr"/>
                        </a:tabLst>
                      </a:pPr>
                      <a:r>
                        <a:rPr lang="en-IN" sz="1800" b="1" baseline="0" dirty="0" smtClean="0">
                          <a:solidFill>
                            <a:schemeClr val="tx1"/>
                          </a:solidFill>
                          <a:effectLst/>
                        </a:rPr>
                        <a:t>            Sessional</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IN" sz="1800" b="1" dirty="0" smtClean="0">
                        <a:solidFill>
                          <a:schemeClr val="tx1"/>
                        </a:solidFill>
                        <a:effectLst/>
                      </a:endParaRPr>
                    </a:p>
                    <a:p>
                      <a:pPr algn="ctr">
                        <a:lnSpc>
                          <a:spcPct val="107000"/>
                        </a:lnSpc>
                        <a:spcAft>
                          <a:spcPts val="0"/>
                        </a:spcAft>
                      </a:pPr>
                      <a:r>
                        <a:rPr lang="en-IN" sz="1800" b="1" dirty="0" smtClean="0">
                          <a:solidFill>
                            <a:schemeClr val="tx1"/>
                          </a:solidFill>
                          <a:effectLst/>
                        </a:rPr>
                        <a:t>Assignments</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IN" sz="1800" b="1" dirty="0" smtClean="0">
                        <a:solidFill>
                          <a:schemeClr val="tx1"/>
                        </a:solidFill>
                        <a:effectLst/>
                      </a:endParaRPr>
                    </a:p>
                    <a:p>
                      <a:pPr algn="ctr">
                        <a:lnSpc>
                          <a:spcPct val="107000"/>
                        </a:lnSpc>
                        <a:spcAft>
                          <a:spcPts val="0"/>
                        </a:spcAft>
                      </a:pPr>
                      <a:r>
                        <a:rPr lang="en-IN" sz="1800" b="1" dirty="0" smtClean="0">
                          <a:solidFill>
                            <a:schemeClr val="tx1"/>
                          </a:solidFill>
                          <a:effectLst/>
                        </a:rPr>
                        <a:t>Comprehensive </a:t>
                      </a:r>
                      <a:r>
                        <a:rPr lang="en-IN" sz="1800" b="1" dirty="0">
                          <a:solidFill>
                            <a:schemeClr val="tx1"/>
                          </a:solidFill>
                          <a:effectLst/>
                        </a:rPr>
                        <a:t>Evaluation</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09093">
                <a:tc>
                  <a:txBody>
                    <a:bodyPr/>
                    <a:lstStyle/>
                    <a:p>
                      <a:pPr algn="l">
                        <a:lnSpc>
                          <a:spcPct val="107000"/>
                        </a:lnSpc>
                        <a:spcAft>
                          <a:spcPts val="0"/>
                        </a:spcAft>
                      </a:pPr>
                      <a:r>
                        <a:rPr lang="en-IN" sz="1600" dirty="0">
                          <a:solidFill>
                            <a:schemeClr val="tx1"/>
                          </a:solidFill>
                          <a:effectLst/>
                        </a:rPr>
                        <a:t>                 </a:t>
                      </a:r>
                      <a:r>
                        <a:rPr lang="en-IN" sz="1600" dirty="0" smtClean="0">
                          <a:solidFill>
                            <a:schemeClr val="tx1"/>
                          </a:solidFill>
                          <a:effectLst/>
                        </a:rPr>
                        <a:t> </a:t>
                      </a:r>
                      <a:endParaRPr lang="en-IN" sz="1600" dirty="0" smtClean="0">
                        <a:solidFill>
                          <a:schemeClr val="tx1"/>
                        </a:solidFill>
                        <a:effectLst/>
                      </a:endParaRPr>
                    </a:p>
                    <a:p>
                      <a:pPr algn="l">
                        <a:lnSpc>
                          <a:spcPct val="107000"/>
                        </a:lnSpc>
                        <a:spcAft>
                          <a:spcPts val="0"/>
                        </a:spcAft>
                      </a:pPr>
                      <a:r>
                        <a:rPr lang="en-IN" sz="1600" baseline="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2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dirty="0">
                          <a:solidFill>
                            <a:schemeClr val="tx1"/>
                          </a:solidFill>
                          <a:effectLst/>
                        </a:rPr>
                        <a:t>                    </a:t>
                      </a:r>
                      <a:endParaRPr lang="en-IN" sz="1600" dirty="0" smtClean="0">
                        <a:solidFill>
                          <a:schemeClr val="tx1"/>
                        </a:solidFill>
                        <a:effectLst/>
                      </a:endParaRPr>
                    </a:p>
                    <a:p>
                      <a:pPr algn="l">
                        <a:lnSpc>
                          <a:spcPct val="107000"/>
                        </a:lnSpc>
                        <a:spcAft>
                          <a:spcPts val="0"/>
                        </a:spcAft>
                      </a:pPr>
                      <a:r>
                        <a:rPr lang="en-IN" sz="1600" dirty="0" smtClean="0">
                          <a:solidFill>
                            <a:schemeClr val="tx1"/>
                          </a:solidFill>
                          <a:effectLst/>
                        </a:rPr>
                        <a:t>                    </a:t>
                      </a:r>
                      <a:r>
                        <a:rPr lang="en-IN" sz="1600" b="1" dirty="0" smtClean="0">
                          <a:solidFill>
                            <a:schemeClr val="tx1"/>
                          </a:solidFill>
                          <a:effectLst/>
                        </a:rPr>
                        <a:t>1 or </a:t>
                      </a:r>
                      <a:r>
                        <a:rPr lang="en-IN" sz="1600" b="1" dirty="0" smtClean="0">
                          <a:solidFill>
                            <a:schemeClr val="tx1"/>
                          </a:solidFill>
                          <a:effectLst/>
                        </a:rPr>
                        <a:t>2</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dirty="0">
                          <a:solidFill>
                            <a:schemeClr val="tx1"/>
                          </a:solidFill>
                          <a:effectLst/>
                        </a:rPr>
                        <a:t>    </a:t>
                      </a:r>
                      <a:endParaRPr lang="en-IN" sz="1600" dirty="0" smtClean="0">
                        <a:solidFill>
                          <a:schemeClr val="tx1"/>
                        </a:solidFill>
                        <a:effectLst/>
                      </a:endParaRPr>
                    </a:p>
                    <a:p>
                      <a:pPr algn="l">
                        <a:lnSpc>
                          <a:spcPct val="107000"/>
                        </a:lnSpc>
                        <a:spcAft>
                          <a:spcPts val="0"/>
                        </a:spcAft>
                      </a:pPr>
                      <a:r>
                        <a:rPr lang="en-IN" sz="1600" dirty="0" smtClean="0">
                          <a:solidFill>
                            <a:schemeClr val="tx1"/>
                          </a:solidFill>
                          <a:effectLst/>
                        </a:rPr>
                        <a:t>    </a:t>
                      </a:r>
                      <a:r>
                        <a:rPr lang="en-IN" sz="1600" b="1" dirty="0">
                          <a:solidFill>
                            <a:schemeClr val="tx1"/>
                          </a:solidFill>
                          <a:effectLst/>
                        </a:rPr>
                        <a:t>Will be informed later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927843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Course Outcomes</a:t>
            </a:r>
            <a:endParaRPr lang="en-IN" b="1" dirty="0"/>
          </a:p>
        </p:txBody>
      </p:sp>
      <p:sp>
        <p:nvSpPr>
          <p:cNvPr id="3" name="Content Placeholder 2"/>
          <p:cNvSpPr>
            <a:spLocks noGrp="1"/>
          </p:cNvSpPr>
          <p:nvPr>
            <p:ph idx="1"/>
          </p:nvPr>
        </p:nvSpPr>
        <p:spPr/>
        <p:txBody>
          <a:bodyPr>
            <a:normAutofit/>
          </a:bodyPr>
          <a:lstStyle/>
          <a:p>
            <a:pPr marL="0" indent="0" algn="just">
              <a:buNone/>
            </a:pPr>
            <a:r>
              <a:rPr lang="en-IN" sz="2400" dirty="0" smtClean="0"/>
              <a:t> After successful completion of this course, students will be able to :</a:t>
            </a:r>
          </a:p>
          <a:p>
            <a:pPr marL="0" indent="0" algn="just">
              <a:buNone/>
            </a:pPr>
            <a:endParaRPr lang="en-IN" sz="2400" dirty="0" smtClean="0"/>
          </a:p>
          <a:p>
            <a:pPr marL="457200" indent="-457200" algn="just">
              <a:buAutoNum type="arabicParenR"/>
            </a:pPr>
            <a:r>
              <a:rPr lang="en-IN" sz="2400" dirty="0" smtClean="0"/>
              <a:t>comprehend notion of algorithmic complexity and logic of fundamental  </a:t>
            </a:r>
          </a:p>
          <a:p>
            <a:pPr marL="0" indent="0" algn="just">
              <a:buNone/>
            </a:pPr>
            <a:r>
              <a:rPr lang="en-IN" sz="2400" dirty="0"/>
              <a:t> </a:t>
            </a:r>
            <a:r>
              <a:rPr lang="en-IN" sz="2400" dirty="0" smtClean="0"/>
              <a:t>      algorithms. </a:t>
            </a:r>
          </a:p>
          <a:p>
            <a:pPr marL="0" indent="0" algn="just">
              <a:buNone/>
            </a:pPr>
            <a:endParaRPr lang="en-IN" sz="2400" dirty="0" smtClean="0"/>
          </a:p>
          <a:p>
            <a:pPr marL="0" indent="0" algn="just">
              <a:buNone/>
            </a:pPr>
            <a:r>
              <a:rPr lang="en-IN" sz="2400" dirty="0" smtClean="0"/>
              <a:t>2)   </a:t>
            </a:r>
            <a:r>
              <a:rPr lang="en-IN" sz="2400" dirty="0"/>
              <a:t>a</a:t>
            </a:r>
            <a:r>
              <a:rPr lang="en-IN" sz="2400" dirty="0" smtClean="0"/>
              <a:t>pply fundamental algorithms in real life problem solving.</a:t>
            </a:r>
          </a:p>
          <a:p>
            <a:pPr marL="0" indent="0" algn="just">
              <a:buNone/>
            </a:pPr>
            <a:endParaRPr lang="en-IN" sz="2400" dirty="0" smtClean="0"/>
          </a:p>
          <a:p>
            <a:pPr marL="0" indent="0" algn="just">
              <a:buNone/>
            </a:pPr>
            <a:r>
              <a:rPr lang="en-IN" sz="2400" dirty="0" smtClean="0"/>
              <a:t>3)   identify </a:t>
            </a:r>
            <a:r>
              <a:rPr lang="en-IN" sz="2400" dirty="0"/>
              <a:t>and evaluate suitable data structures to solve a problem effectively </a:t>
            </a:r>
            <a:r>
              <a:rPr lang="en-IN" sz="2400" dirty="0" smtClean="0"/>
              <a:t>and</a:t>
            </a:r>
          </a:p>
          <a:p>
            <a:pPr marL="0" indent="0" algn="just">
              <a:buNone/>
            </a:pPr>
            <a:r>
              <a:rPr lang="en-IN" sz="2400" dirty="0"/>
              <a:t> </a:t>
            </a:r>
            <a:r>
              <a:rPr lang="en-IN" sz="2400" dirty="0" smtClean="0"/>
              <a:t>     efficiently</a:t>
            </a:r>
            <a:r>
              <a:rPr lang="en-IN" sz="2400" dirty="0"/>
              <a:t>.</a:t>
            </a:r>
            <a:endParaRPr lang="en-IN" sz="2400" dirty="0" smtClean="0"/>
          </a:p>
          <a:p>
            <a:pPr marL="0" indent="0" algn="just">
              <a:buNone/>
            </a:pPr>
            <a:endParaRPr lang="en-IN" sz="2400" dirty="0" smtClean="0"/>
          </a:p>
          <a:p>
            <a:pPr marL="0" indent="0" algn="just">
              <a:buNone/>
            </a:pPr>
            <a:endParaRPr lang="en-IN" sz="2400" dirty="0"/>
          </a:p>
        </p:txBody>
      </p:sp>
    </p:spTree>
    <p:extLst>
      <p:ext uri="{BB962C8B-B14F-4D97-AF65-F5344CB8AC3E}">
        <p14:creationId xmlns:p14="http://schemas.microsoft.com/office/powerpoint/2010/main" val="3480247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Textbook and Reference books</a:t>
            </a:r>
            <a:endParaRPr lang="en-IN" b="1" dirty="0"/>
          </a:p>
        </p:txBody>
      </p:sp>
      <p:sp>
        <p:nvSpPr>
          <p:cNvPr id="3" name="Content Placeholder 2"/>
          <p:cNvSpPr>
            <a:spLocks noGrp="1"/>
          </p:cNvSpPr>
          <p:nvPr>
            <p:ph idx="1"/>
          </p:nvPr>
        </p:nvSpPr>
        <p:spPr/>
        <p:txBody>
          <a:bodyPr/>
          <a:lstStyle/>
          <a:p>
            <a:r>
              <a:rPr lang="en-IN" b="1" dirty="0">
                <a:hlinkClick r:id="rId2"/>
              </a:rPr>
              <a:t>“Introduction to Algorithms” by Thomas H. </a:t>
            </a:r>
            <a:r>
              <a:rPr lang="en-IN" b="1" dirty="0" err="1">
                <a:hlinkClick r:id="rId2"/>
              </a:rPr>
              <a:t>Cormen</a:t>
            </a:r>
            <a:r>
              <a:rPr lang="en-IN" b="1" dirty="0">
                <a:hlinkClick r:id="rId2"/>
              </a:rPr>
              <a:t>, Charles E. </a:t>
            </a:r>
            <a:r>
              <a:rPr lang="en-IN" b="1" dirty="0" smtClean="0">
                <a:hlinkClick r:id="rId2"/>
              </a:rPr>
              <a:t>     </a:t>
            </a:r>
            <a:r>
              <a:rPr lang="en-IN" b="1" dirty="0" err="1" smtClean="0">
                <a:hlinkClick r:id="rId2"/>
              </a:rPr>
              <a:t>Leiserson</a:t>
            </a:r>
            <a:r>
              <a:rPr lang="en-IN" b="1" dirty="0">
                <a:hlinkClick r:id="rId2"/>
              </a:rPr>
              <a:t>, Ronald L. </a:t>
            </a:r>
            <a:r>
              <a:rPr lang="en-IN" b="1" dirty="0" err="1">
                <a:hlinkClick r:id="rId2"/>
              </a:rPr>
              <a:t>Rivest</a:t>
            </a:r>
            <a:r>
              <a:rPr lang="en-IN" b="1" dirty="0">
                <a:hlinkClick r:id="rId2"/>
              </a:rPr>
              <a:t>, and Clifford </a:t>
            </a:r>
            <a:r>
              <a:rPr lang="en-IN" b="1" dirty="0" smtClean="0">
                <a:hlinkClick r:id="rId2"/>
              </a:rPr>
              <a:t>Stein</a:t>
            </a:r>
            <a:endParaRPr lang="en-IN" b="1" dirty="0" smtClean="0"/>
          </a:p>
          <a:p>
            <a:endParaRPr lang="en-IN" b="1" dirty="0" smtClean="0"/>
          </a:p>
          <a:p>
            <a:r>
              <a:rPr lang="en-IN" b="1" dirty="0" smtClean="0">
                <a:hlinkClick r:id="rId2"/>
              </a:rPr>
              <a:t>“Fundamentals of </a:t>
            </a:r>
            <a:r>
              <a:rPr lang="en-IN" b="1" dirty="0" err="1" smtClean="0">
                <a:hlinkClick r:id="rId2"/>
              </a:rPr>
              <a:t>Algorithmics</a:t>
            </a:r>
            <a:r>
              <a:rPr lang="en-IN" b="1" dirty="0" smtClean="0">
                <a:hlinkClick r:id="rId2"/>
              </a:rPr>
              <a:t>” </a:t>
            </a:r>
            <a:r>
              <a:rPr lang="en-IN" b="1" dirty="0">
                <a:hlinkClick r:id="rId2"/>
              </a:rPr>
              <a:t>by </a:t>
            </a:r>
            <a:r>
              <a:rPr lang="en-IN" b="1" dirty="0" smtClean="0">
                <a:hlinkClick r:id="rId2"/>
              </a:rPr>
              <a:t>Gilles Brassard and Paul Bratley</a:t>
            </a:r>
            <a:endParaRPr lang="en-IN" b="1" dirty="0" smtClean="0"/>
          </a:p>
          <a:p>
            <a:endParaRPr lang="en-IN" b="1" dirty="0"/>
          </a:p>
          <a:p>
            <a:r>
              <a:rPr lang="en-IN" b="1" dirty="0" smtClean="0">
                <a:hlinkClick r:id="rId2"/>
              </a:rPr>
              <a:t>“Fundamentals of Computer Algorithms” </a:t>
            </a:r>
            <a:r>
              <a:rPr lang="en-IN" b="1" dirty="0">
                <a:hlinkClick r:id="rId2"/>
              </a:rPr>
              <a:t>by </a:t>
            </a:r>
            <a:r>
              <a:rPr lang="en-IN" b="1" dirty="0" smtClean="0">
                <a:hlinkClick r:id="rId2"/>
              </a:rPr>
              <a:t>Ellis Horowitz and </a:t>
            </a:r>
            <a:r>
              <a:rPr lang="en-IN" b="1" dirty="0" err="1" smtClean="0">
                <a:hlinkClick r:id="rId2"/>
              </a:rPr>
              <a:t>Sartaj</a:t>
            </a:r>
            <a:r>
              <a:rPr lang="en-IN" b="1" dirty="0" smtClean="0">
                <a:hlinkClick r:id="rId2"/>
              </a:rPr>
              <a:t> </a:t>
            </a:r>
            <a:r>
              <a:rPr lang="en-IN" b="1" dirty="0" err="1" smtClean="0">
                <a:hlinkClick r:id="rId2"/>
              </a:rPr>
              <a:t>Sahni</a:t>
            </a:r>
            <a:endParaRPr lang="en-IN" b="1" dirty="0"/>
          </a:p>
          <a:p>
            <a:endParaRPr lang="en-IN" b="1" dirty="0"/>
          </a:p>
          <a:p>
            <a:endParaRPr lang="en-IN" b="1" dirty="0"/>
          </a:p>
          <a:p>
            <a:endParaRPr lang="en-IN" dirty="0"/>
          </a:p>
        </p:txBody>
      </p:sp>
    </p:spTree>
    <p:extLst>
      <p:ext uri="{BB962C8B-B14F-4D97-AF65-F5344CB8AC3E}">
        <p14:creationId xmlns:p14="http://schemas.microsoft.com/office/powerpoint/2010/main" val="2465305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Algorithm (Definition)</a:t>
            </a:r>
            <a:endParaRPr lang="en-IN" b="1" dirty="0"/>
          </a:p>
        </p:txBody>
      </p:sp>
      <p:sp>
        <p:nvSpPr>
          <p:cNvPr id="3" name="Content Placeholder 2"/>
          <p:cNvSpPr>
            <a:spLocks noGrp="1"/>
          </p:cNvSpPr>
          <p:nvPr>
            <p:ph idx="1"/>
          </p:nvPr>
        </p:nvSpPr>
        <p:spPr/>
        <p:txBody>
          <a:bodyPr/>
          <a:lstStyle/>
          <a:p>
            <a:r>
              <a:rPr lang="en-IN" dirty="0" smtClean="0"/>
              <a:t>A sequence of instructions to solve a given computational problem.</a:t>
            </a:r>
          </a:p>
          <a:p>
            <a:pPr marL="0" indent="0">
              <a:buNone/>
            </a:pPr>
            <a:endParaRPr lang="en-IN" dirty="0" smtClean="0"/>
          </a:p>
          <a:p>
            <a:r>
              <a:rPr lang="en-IN" dirty="0" smtClean="0"/>
              <a:t>A sequence of computational steps that transforms input to output.</a:t>
            </a:r>
          </a:p>
          <a:p>
            <a:pPr marL="0" indent="0">
              <a:buNone/>
            </a:pPr>
            <a:endParaRPr lang="en-IN" dirty="0" smtClean="0"/>
          </a:p>
          <a:p>
            <a:r>
              <a:rPr lang="en-IN" dirty="0" smtClean="0"/>
              <a:t>A tool for solving a well-specified computational problem.</a:t>
            </a:r>
            <a:endParaRPr lang="en-IN" dirty="0"/>
          </a:p>
        </p:txBody>
      </p:sp>
    </p:spTree>
    <p:extLst>
      <p:ext uri="{BB962C8B-B14F-4D97-AF65-F5344CB8AC3E}">
        <p14:creationId xmlns:p14="http://schemas.microsoft.com/office/powerpoint/2010/main" val="176063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Algorithm (Properties)</a:t>
            </a:r>
            <a:endParaRPr lang="en-IN" b="1" dirty="0"/>
          </a:p>
        </p:txBody>
      </p:sp>
      <p:sp>
        <p:nvSpPr>
          <p:cNvPr id="3" name="Content Placeholder 2"/>
          <p:cNvSpPr>
            <a:spLocks noGrp="1"/>
          </p:cNvSpPr>
          <p:nvPr>
            <p:ph idx="1"/>
          </p:nvPr>
        </p:nvSpPr>
        <p:spPr/>
        <p:txBody>
          <a:bodyPr/>
          <a:lstStyle/>
          <a:p>
            <a:pPr marL="514350" indent="-514350">
              <a:buAutoNum type="arabicParenR"/>
            </a:pPr>
            <a:r>
              <a:rPr lang="en-IN" dirty="0" smtClean="0"/>
              <a:t>Input – An algorithm requires a value or a set of values as input.</a:t>
            </a:r>
          </a:p>
          <a:p>
            <a:pPr marL="514350" indent="-514350">
              <a:buAutoNum type="arabicParenR"/>
            </a:pPr>
            <a:r>
              <a:rPr lang="en-IN" dirty="0" smtClean="0"/>
              <a:t>Output – An algorithm must produce unambiguous output.</a:t>
            </a:r>
          </a:p>
          <a:p>
            <a:pPr marL="514350" indent="-514350">
              <a:buAutoNum type="arabicParenR"/>
            </a:pPr>
            <a:r>
              <a:rPr lang="en-IN" dirty="0" smtClean="0"/>
              <a:t>Finiteness – An algorithm must terminate after a finite number of steps.</a:t>
            </a:r>
          </a:p>
          <a:p>
            <a:pPr marL="514350" indent="-514350">
              <a:buAutoNum type="arabicParenR"/>
            </a:pPr>
            <a:r>
              <a:rPr lang="en-IN" dirty="0" smtClean="0"/>
              <a:t>Definiteness – Each step of an algorithm must be unambiguous. </a:t>
            </a:r>
          </a:p>
          <a:p>
            <a:pPr marL="514350" indent="-514350">
              <a:buAutoNum type="arabicParenR"/>
            </a:pPr>
            <a:r>
              <a:rPr lang="en-IN" dirty="0" smtClean="0"/>
              <a:t>Effectiveness – Each step must be basic and essential.</a:t>
            </a:r>
          </a:p>
          <a:p>
            <a:pPr marL="514350" indent="-514350">
              <a:buAutoNum type="arabicParenR"/>
            </a:pPr>
            <a:r>
              <a:rPr lang="en-IN" dirty="0" smtClean="0"/>
              <a:t>Correctness – An algorithm must produce correct output on every possible input instance of the problem. It is the most important property of an algorithm. </a:t>
            </a:r>
            <a:endParaRPr lang="en-IN" dirty="0"/>
          </a:p>
        </p:txBody>
      </p:sp>
    </p:spTree>
    <p:extLst>
      <p:ext uri="{BB962C8B-B14F-4D97-AF65-F5344CB8AC3E}">
        <p14:creationId xmlns:p14="http://schemas.microsoft.com/office/powerpoint/2010/main" val="2340164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Design of an algorithm</a:t>
            </a:r>
            <a:endParaRPr lang="en-IN" b="1" dirty="0"/>
          </a:p>
        </p:txBody>
      </p:sp>
      <p:sp>
        <p:nvSpPr>
          <p:cNvPr id="3" name="Content Placeholder 2"/>
          <p:cNvSpPr>
            <a:spLocks noGrp="1"/>
          </p:cNvSpPr>
          <p:nvPr>
            <p:ph idx="1"/>
          </p:nvPr>
        </p:nvSpPr>
        <p:spPr>
          <a:xfrm>
            <a:off x="838200" y="1825624"/>
            <a:ext cx="10515600" cy="4560427"/>
          </a:xfrm>
        </p:spPr>
        <p:txBody>
          <a:bodyPr>
            <a:normAutofit lnSpcReduction="10000"/>
          </a:bodyPr>
          <a:lstStyle/>
          <a:p>
            <a:pPr algn="just"/>
            <a:r>
              <a:rPr lang="en-IN" sz="2400" dirty="0" smtClean="0"/>
              <a:t>Designing an algorithm refers to the method/process used to solve the well-specified computational problem.</a:t>
            </a:r>
          </a:p>
          <a:p>
            <a:pPr algn="just"/>
            <a:r>
              <a:rPr lang="en-IN" sz="2400" dirty="0" smtClean="0"/>
              <a:t>Two basic design methods are:-</a:t>
            </a:r>
          </a:p>
          <a:p>
            <a:pPr marL="0" indent="0" algn="just">
              <a:buNone/>
            </a:pPr>
            <a:r>
              <a:rPr lang="en-IN" sz="2400" dirty="0" smtClean="0"/>
              <a:t>    1) </a:t>
            </a:r>
            <a:r>
              <a:rPr lang="en-IN" sz="2400" u="sng" dirty="0" smtClean="0"/>
              <a:t>Recursive</a:t>
            </a:r>
            <a:r>
              <a:rPr lang="en-IN" sz="2400" dirty="0" smtClean="0"/>
              <a:t> – A recursive algorithm works by splitting the input into two or more </a:t>
            </a:r>
          </a:p>
          <a:p>
            <a:pPr marL="0" indent="0" algn="just">
              <a:buNone/>
            </a:pPr>
            <a:r>
              <a:rPr lang="en-IN" sz="2400" dirty="0"/>
              <a:t> </a:t>
            </a:r>
            <a:r>
              <a:rPr lang="en-IN" sz="2400" dirty="0" smtClean="0"/>
              <a:t>                             smaller inputs, calls itself to solve smaller inputs and then combine</a:t>
            </a:r>
          </a:p>
          <a:p>
            <a:pPr marL="0" indent="0" algn="just">
              <a:buNone/>
            </a:pPr>
            <a:r>
              <a:rPr lang="en-IN" sz="2400" dirty="0"/>
              <a:t> </a:t>
            </a:r>
            <a:r>
              <a:rPr lang="en-IN" sz="2400" dirty="0" smtClean="0"/>
              <a:t>                             partially computed results to solve the original problem.</a:t>
            </a:r>
          </a:p>
          <a:p>
            <a:pPr marL="0" indent="0" algn="just">
              <a:buNone/>
            </a:pPr>
            <a:r>
              <a:rPr lang="en-IN" sz="2400" dirty="0"/>
              <a:t> </a:t>
            </a:r>
            <a:r>
              <a:rPr lang="en-IN" sz="2400" dirty="0" smtClean="0"/>
              <a:t>                             Ex:- Merge Sort, Quick Sort</a:t>
            </a:r>
          </a:p>
          <a:p>
            <a:pPr marL="0" indent="0" algn="just">
              <a:buNone/>
            </a:pPr>
            <a:r>
              <a:rPr lang="en-IN" sz="2400" dirty="0" smtClean="0"/>
              <a:t> </a:t>
            </a:r>
          </a:p>
          <a:p>
            <a:pPr marL="0" indent="0" algn="just">
              <a:buNone/>
            </a:pPr>
            <a:r>
              <a:rPr lang="en-IN" sz="2400" dirty="0" smtClean="0"/>
              <a:t>    2) </a:t>
            </a:r>
            <a:r>
              <a:rPr lang="en-IN" sz="2400" u="sng" dirty="0" smtClean="0"/>
              <a:t>Non-recursive</a:t>
            </a:r>
            <a:r>
              <a:rPr lang="en-IN" sz="2400" dirty="0" smtClean="0"/>
              <a:t> – A non-recursive algorithm works on “all at once” approach. It </a:t>
            </a:r>
          </a:p>
          <a:p>
            <a:pPr marL="0" indent="0" algn="just">
              <a:buNone/>
            </a:pPr>
            <a:r>
              <a:rPr lang="en-IN" sz="2400" dirty="0"/>
              <a:t> </a:t>
            </a:r>
            <a:r>
              <a:rPr lang="en-IN" sz="2400" dirty="0" smtClean="0"/>
              <a:t>                                     does not split the original input.</a:t>
            </a:r>
          </a:p>
          <a:p>
            <a:pPr marL="0" indent="0" algn="just">
              <a:buNone/>
            </a:pPr>
            <a:r>
              <a:rPr lang="en-IN" sz="2400" dirty="0"/>
              <a:t> </a:t>
            </a:r>
            <a:r>
              <a:rPr lang="en-IN" sz="2400" dirty="0" smtClean="0"/>
              <a:t>                                     Ex:- Bubble Sort, Insertion Sort         </a:t>
            </a:r>
            <a:endParaRPr lang="en-IN" sz="2400" dirty="0"/>
          </a:p>
        </p:txBody>
      </p:sp>
    </p:spTree>
    <p:extLst>
      <p:ext uri="{BB962C8B-B14F-4D97-AF65-F5344CB8AC3E}">
        <p14:creationId xmlns:p14="http://schemas.microsoft.com/office/powerpoint/2010/main" val="875113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Analysis of an algorithm</a:t>
            </a:r>
            <a:endParaRPr lang="en-IN" b="1" dirty="0"/>
          </a:p>
        </p:txBody>
      </p:sp>
      <p:sp>
        <p:nvSpPr>
          <p:cNvPr id="3" name="Content Placeholder 2"/>
          <p:cNvSpPr>
            <a:spLocks noGrp="1"/>
          </p:cNvSpPr>
          <p:nvPr>
            <p:ph idx="1"/>
          </p:nvPr>
        </p:nvSpPr>
        <p:spPr/>
        <p:txBody>
          <a:bodyPr>
            <a:normAutofit lnSpcReduction="10000"/>
          </a:bodyPr>
          <a:lstStyle/>
          <a:p>
            <a:pPr algn="just"/>
            <a:r>
              <a:rPr lang="en-IN" dirty="0" smtClean="0"/>
              <a:t>Analysing an algorithm means predicting the resources that the algorithm requires.</a:t>
            </a:r>
          </a:p>
          <a:p>
            <a:pPr marL="0" indent="0" algn="just">
              <a:buNone/>
            </a:pPr>
            <a:endParaRPr lang="en-IN" dirty="0" smtClean="0"/>
          </a:p>
          <a:p>
            <a:pPr algn="just"/>
            <a:r>
              <a:rPr lang="en-IN" dirty="0" smtClean="0"/>
              <a:t>Resources can be memory, time, communication bandwidth and computer hardware. But, generally, the memory(space) and the time are considered to be most important resources for analysis.</a:t>
            </a:r>
          </a:p>
          <a:p>
            <a:pPr marL="0" indent="0" algn="just">
              <a:buNone/>
            </a:pPr>
            <a:endParaRPr lang="en-IN" dirty="0" smtClean="0"/>
          </a:p>
          <a:p>
            <a:pPr algn="just"/>
            <a:r>
              <a:rPr lang="en-IN" dirty="0" smtClean="0"/>
              <a:t>In the literature of “Algorithms”, space and time requirements of an algorithm are commonly referred to as “Space Complexity” and “Time Complexity” respectively.     </a:t>
            </a:r>
            <a:endParaRPr lang="en-IN" dirty="0"/>
          </a:p>
        </p:txBody>
      </p:sp>
    </p:spTree>
    <p:extLst>
      <p:ext uri="{BB962C8B-B14F-4D97-AF65-F5344CB8AC3E}">
        <p14:creationId xmlns:p14="http://schemas.microsoft.com/office/powerpoint/2010/main" val="1793189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TotalTime>
  <Words>846</Words>
  <Application>Microsoft Office PowerPoint</Application>
  <PresentationFormat>Widescreen</PresentationFormat>
  <Paragraphs>105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2CS503 – Design and Analysis of Algorithms</vt:lpstr>
      <vt:lpstr>Teaching Scheme</vt:lpstr>
      <vt:lpstr>Evaluation Scheme</vt:lpstr>
      <vt:lpstr>Course Outcomes</vt:lpstr>
      <vt:lpstr>Textbook and Reference books</vt:lpstr>
      <vt:lpstr>Algorithm (Definition)</vt:lpstr>
      <vt:lpstr>Algorithm (Properties)</vt:lpstr>
      <vt:lpstr>Design of an algorithm</vt:lpstr>
      <vt:lpstr>Analysis of an algorithm</vt:lpstr>
      <vt:lpstr>Analysis of an algorithm (cont.)</vt:lpstr>
      <vt:lpstr>Analysis of an algorithm (cont.)</vt:lpstr>
      <vt:lpstr>Significance of Time Complexity</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2CS503 – Design and Analysis of Algorithms</dc:title>
  <dc:creator>CSE27</dc:creator>
  <cp:lastModifiedBy>CSE27</cp:lastModifiedBy>
  <cp:revision>48</cp:revision>
  <dcterms:created xsi:type="dcterms:W3CDTF">2020-07-19T02:55:24Z</dcterms:created>
  <dcterms:modified xsi:type="dcterms:W3CDTF">2021-07-26T04:07:47Z</dcterms:modified>
</cp:coreProperties>
</file>