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6" r:id="rId10"/>
    <p:sldId id="264"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C15232-8851-40E2-B1B2-59CFA2E63412}"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368166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C15232-8851-40E2-B1B2-59CFA2E63412}"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289956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C15232-8851-40E2-B1B2-59CFA2E63412}"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27368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C15232-8851-40E2-B1B2-59CFA2E63412}"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107037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15232-8851-40E2-B1B2-59CFA2E63412}"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232513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C15232-8851-40E2-B1B2-59CFA2E63412}"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127823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C15232-8851-40E2-B1B2-59CFA2E63412}"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167226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C15232-8851-40E2-B1B2-59CFA2E63412}"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367230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15232-8851-40E2-B1B2-59CFA2E63412}" type="datetimeFigureOut">
              <a:rPr lang="en-IN" smtClean="0"/>
              <a:t>30-07-2021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277877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15232-8851-40E2-B1B2-59CFA2E63412}"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211203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15232-8851-40E2-B1B2-59CFA2E63412}"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72167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15232-8851-40E2-B1B2-59CFA2E63412}" type="datetimeFigureOut">
              <a:rPr lang="en-IN" smtClean="0"/>
              <a:t>30-07-2021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8B9F5-D26F-47BE-9E6C-2E174A347131}" type="slidenum">
              <a:rPr lang="en-IN" smtClean="0"/>
              <a:t>‹#›</a:t>
            </a:fld>
            <a:endParaRPr lang="en-IN"/>
          </a:p>
        </p:txBody>
      </p:sp>
    </p:spTree>
    <p:extLst>
      <p:ext uri="{BB962C8B-B14F-4D97-AF65-F5344CB8AC3E}">
        <p14:creationId xmlns:p14="http://schemas.microsoft.com/office/powerpoint/2010/main" val="178704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t>Efficiency of an Algorithm</a:t>
            </a:r>
            <a:endParaRPr lang="en-IN" b="1" dirty="0"/>
          </a:p>
        </p:txBody>
      </p:sp>
      <p:sp>
        <p:nvSpPr>
          <p:cNvPr id="5" name="Content Placeholder 4"/>
          <p:cNvSpPr>
            <a:spLocks noGrp="1"/>
          </p:cNvSpPr>
          <p:nvPr>
            <p:ph idx="1"/>
          </p:nvPr>
        </p:nvSpPr>
        <p:spPr/>
        <p:txBody>
          <a:bodyPr/>
          <a:lstStyle/>
          <a:p>
            <a:pPr algn="just"/>
            <a:r>
              <a:rPr lang="en-IN" dirty="0" smtClean="0"/>
              <a:t>It refers to the “rate” at which a particular algorithm can solve the problem of size n. </a:t>
            </a:r>
          </a:p>
          <a:p>
            <a:pPr marL="0" indent="0" algn="just">
              <a:buNone/>
            </a:pPr>
            <a:endParaRPr lang="en-IN" dirty="0" smtClean="0"/>
          </a:p>
          <a:p>
            <a:pPr algn="just"/>
            <a:r>
              <a:rPr lang="en-IN" dirty="0" smtClean="0"/>
              <a:t>It is measured by the amount of resources (time and space) it uses.</a:t>
            </a:r>
          </a:p>
          <a:p>
            <a:pPr marL="0" indent="0" algn="just">
              <a:buNone/>
            </a:pPr>
            <a:endParaRPr lang="en-IN" dirty="0" smtClean="0"/>
          </a:p>
          <a:p>
            <a:pPr algn="just"/>
            <a:r>
              <a:rPr lang="en-IN" dirty="0" smtClean="0"/>
              <a:t>As “time” is the most important parameter for analysis, so the algorithm that can solve a problem of size n (n is very large) in less time, is regarded as an “optimal” algorithm for solving that problem of size n.   </a:t>
            </a:r>
          </a:p>
          <a:p>
            <a:pPr algn="just"/>
            <a:endParaRPr lang="en-IN" dirty="0"/>
          </a:p>
        </p:txBody>
      </p:sp>
    </p:spTree>
    <p:extLst>
      <p:ext uri="{BB962C8B-B14F-4D97-AF65-F5344CB8AC3E}">
        <p14:creationId xmlns:p14="http://schemas.microsoft.com/office/powerpoint/2010/main" val="471818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Θ</a:t>
            </a:r>
            <a:r>
              <a:rPr lang="en-IN" b="1" dirty="0"/>
              <a:t> </a:t>
            </a:r>
            <a:r>
              <a:rPr lang="en-IN" b="1" dirty="0" smtClean="0"/>
              <a:t>notation</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IN" dirty="0" smtClean="0"/>
              <a:t>Represents the asymptotic tight bound on the running time of an algorithm. </a:t>
            </a:r>
          </a:p>
          <a:p>
            <a:pPr marL="0" indent="0" algn="just">
              <a:buNone/>
            </a:pPr>
            <a:endParaRPr lang="en-IN" dirty="0" smtClean="0"/>
          </a:p>
          <a:p>
            <a:pPr algn="just"/>
            <a:r>
              <a:rPr lang="en-IN" dirty="0" smtClean="0"/>
              <a:t>Describes the average-case behaviour of an algorithm.</a:t>
            </a:r>
          </a:p>
          <a:p>
            <a:pPr algn="just"/>
            <a:endParaRPr lang="en-IN" dirty="0"/>
          </a:p>
          <a:p>
            <a:pPr algn="just"/>
            <a:r>
              <a:rPr lang="en-IN" dirty="0" smtClean="0"/>
              <a:t>Definition: For a given function g(n), we denote by </a:t>
            </a:r>
            <a:r>
              <a:rPr lang="el-GR" sz="3500" b="1" dirty="0"/>
              <a:t>Θ</a:t>
            </a:r>
            <a:r>
              <a:rPr lang="en-IN" dirty="0" smtClean="0"/>
              <a:t>(g(n)) the set of</a:t>
            </a:r>
          </a:p>
          <a:p>
            <a:pPr marL="0" indent="0" algn="just">
              <a:buNone/>
            </a:pPr>
            <a:r>
              <a:rPr lang="en-IN" dirty="0" smtClean="0"/>
              <a:t>                       functions </a:t>
            </a:r>
          </a:p>
          <a:p>
            <a:pPr marL="0" indent="0" algn="just">
              <a:buNone/>
            </a:pPr>
            <a:r>
              <a:rPr lang="en-IN" dirty="0"/>
              <a:t> </a:t>
            </a:r>
            <a:r>
              <a:rPr lang="en-IN" dirty="0" smtClean="0"/>
              <a:t>                      </a:t>
            </a:r>
            <a:r>
              <a:rPr lang="el-GR" sz="3500" b="1" dirty="0" smtClean="0"/>
              <a:t>Θ</a:t>
            </a:r>
            <a:r>
              <a:rPr lang="en-IN" dirty="0" smtClean="0"/>
              <a:t>(g(n)) = { f(n) : there exist positive constants c</a:t>
            </a:r>
            <a:r>
              <a:rPr lang="en-IN" baseline="-25000" dirty="0" smtClean="0"/>
              <a:t>1 </a:t>
            </a:r>
            <a:r>
              <a:rPr lang="en-IN" dirty="0" smtClean="0"/>
              <a:t>,</a:t>
            </a:r>
            <a:r>
              <a:rPr lang="en-IN" baseline="-25000" dirty="0" smtClean="0"/>
              <a:t> </a:t>
            </a:r>
            <a:r>
              <a:rPr lang="en-IN" dirty="0" smtClean="0"/>
              <a:t>c</a:t>
            </a:r>
            <a:r>
              <a:rPr lang="en-IN" baseline="-25000" dirty="0" smtClean="0"/>
              <a:t>2 </a:t>
            </a:r>
            <a:r>
              <a:rPr lang="en-IN" dirty="0" smtClean="0"/>
              <a:t>and n</a:t>
            </a:r>
            <a:r>
              <a:rPr lang="en-IN" baseline="-25000" dirty="0" smtClean="0"/>
              <a:t>0 </a:t>
            </a:r>
            <a:r>
              <a:rPr lang="en-IN" dirty="0" smtClean="0"/>
              <a:t> such </a:t>
            </a:r>
          </a:p>
          <a:p>
            <a:pPr marL="0" indent="0" algn="just">
              <a:buNone/>
            </a:pPr>
            <a:r>
              <a:rPr lang="en-IN" dirty="0"/>
              <a:t> </a:t>
            </a:r>
            <a:r>
              <a:rPr lang="en-IN" dirty="0" smtClean="0"/>
              <a:t>                                                    that 0 ≤ </a:t>
            </a:r>
            <a:r>
              <a:rPr lang="en-IN" dirty="0"/>
              <a:t>c</a:t>
            </a:r>
            <a:r>
              <a:rPr lang="en-IN" baseline="-25000" dirty="0"/>
              <a:t>1 </a:t>
            </a:r>
            <a:r>
              <a:rPr lang="en-IN" dirty="0" smtClean="0"/>
              <a:t>g(n) </a:t>
            </a:r>
            <a:r>
              <a:rPr lang="en-IN" dirty="0"/>
              <a:t>≤ </a:t>
            </a:r>
            <a:r>
              <a:rPr lang="en-IN" dirty="0" smtClean="0"/>
              <a:t>f(n) ≤ c</a:t>
            </a:r>
            <a:r>
              <a:rPr lang="en-IN" baseline="-25000" dirty="0"/>
              <a:t>2</a:t>
            </a:r>
            <a:r>
              <a:rPr lang="en-IN" dirty="0" smtClean="0"/>
              <a:t> g(n), for all n ≥ </a:t>
            </a:r>
            <a:r>
              <a:rPr lang="en-IN" dirty="0"/>
              <a:t>n</a:t>
            </a:r>
            <a:r>
              <a:rPr lang="en-IN" baseline="-25000" dirty="0"/>
              <a:t>0</a:t>
            </a:r>
            <a:r>
              <a:rPr lang="en-IN" dirty="0" smtClean="0"/>
              <a:t> }   </a:t>
            </a:r>
            <a:endParaRPr lang="en-IN" dirty="0"/>
          </a:p>
          <a:p>
            <a:pPr algn="just"/>
            <a:endParaRPr lang="en-IN" dirty="0"/>
          </a:p>
        </p:txBody>
      </p:sp>
    </p:spTree>
    <p:extLst>
      <p:ext uri="{BB962C8B-B14F-4D97-AF65-F5344CB8AC3E}">
        <p14:creationId xmlns:p14="http://schemas.microsoft.com/office/powerpoint/2010/main" val="230965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38703" y="2254470"/>
            <a:ext cx="6716111" cy="390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175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Little-</a:t>
            </a:r>
            <a:r>
              <a:rPr lang="en-IN" sz="4000" b="1" dirty="0" smtClean="0"/>
              <a:t>o</a:t>
            </a:r>
            <a:r>
              <a:rPr lang="en-IN" b="1" dirty="0" smtClean="0"/>
              <a:t> </a:t>
            </a:r>
            <a:r>
              <a:rPr lang="en-IN" b="1" dirty="0"/>
              <a:t>notation</a:t>
            </a:r>
            <a:endParaRPr lang="en-IN" dirty="0"/>
          </a:p>
        </p:txBody>
      </p:sp>
      <p:sp>
        <p:nvSpPr>
          <p:cNvPr id="3" name="Content Placeholder 2"/>
          <p:cNvSpPr>
            <a:spLocks noGrp="1"/>
          </p:cNvSpPr>
          <p:nvPr>
            <p:ph idx="1"/>
          </p:nvPr>
        </p:nvSpPr>
        <p:spPr/>
        <p:txBody>
          <a:bodyPr>
            <a:normAutofit fontScale="92500"/>
          </a:bodyPr>
          <a:lstStyle/>
          <a:p>
            <a:pPr algn="just"/>
            <a:r>
              <a:rPr lang="en-IN" dirty="0"/>
              <a:t>Represents the asymptotic upper bound on the running time of an algorithm. </a:t>
            </a:r>
          </a:p>
          <a:p>
            <a:pPr marL="0" indent="0" algn="just">
              <a:buNone/>
            </a:pPr>
            <a:endParaRPr lang="en-IN" dirty="0"/>
          </a:p>
          <a:p>
            <a:pPr algn="just"/>
            <a:r>
              <a:rPr lang="en-IN" dirty="0"/>
              <a:t>Describes the worst-case behaviour of an algorithm.</a:t>
            </a:r>
          </a:p>
          <a:p>
            <a:pPr algn="just"/>
            <a:endParaRPr lang="en-IN" dirty="0"/>
          </a:p>
          <a:p>
            <a:pPr algn="just"/>
            <a:r>
              <a:rPr lang="en-IN" dirty="0"/>
              <a:t>Definition: For a given function g(n), we denote by </a:t>
            </a:r>
            <a:r>
              <a:rPr lang="en-IN" sz="3200" b="1" dirty="0" smtClean="0"/>
              <a:t>o</a:t>
            </a:r>
            <a:r>
              <a:rPr lang="en-IN" dirty="0" smtClean="0"/>
              <a:t>(g(n</a:t>
            </a:r>
            <a:r>
              <a:rPr lang="en-IN" dirty="0"/>
              <a:t>)) the set of</a:t>
            </a:r>
          </a:p>
          <a:p>
            <a:pPr marL="0" indent="0" algn="just">
              <a:buNone/>
            </a:pPr>
            <a:r>
              <a:rPr lang="en-IN" dirty="0"/>
              <a:t>                       functions </a:t>
            </a:r>
          </a:p>
          <a:p>
            <a:pPr marL="0" indent="0" algn="just">
              <a:buNone/>
            </a:pPr>
            <a:r>
              <a:rPr lang="en-IN" dirty="0"/>
              <a:t> </a:t>
            </a:r>
            <a:r>
              <a:rPr lang="en-IN" dirty="0" smtClean="0"/>
              <a:t>                      </a:t>
            </a:r>
            <a:r>
              <a:rPr lang="en-IN" sz="3200" b="1" dirty="0" smtClean="0"/>
              <a:t>o</a:t>
            </a:r>
            <a:r>
              <a:rPr lang="en-IN" dirty="0" smtClean="0"/>
              <a:t>(g(n</a:t>
            </a:r>
            <a:r>
              <a:rPr lang="en-IN" dirty="0"/>
              <a:t>))</a:t>
            </a:r>
            <a:r>
              <a:rPr lang="en-IN" dirty="0" smtClean="0"/>
              <a:t> </a:t>
            </a:r>
            <a:r>
              <a:rPr lang="en-IN" dirty="0"/>
              <a:t>= { f(n) : there exist positive constants c and n</a:t>
            </a:r>
            <a:r>
              <a:rPr lang="en-IN" baseline="-25000" dirty="0"/>
              <a:t>0 </a:t>
            </a:r>
            <a:r>
              <a:rPr lang="en-IN" dirty="0"/>
              <a:t> such </a:t>
            </a:r>
          </a:p>
          <a:p>
            <a:pPr marL="0" indent="0" algn="just">
              <a:buNone/>
            </a:pPr>
            <a:r>
              <a:rPr lang="en-IN" dirty="0"/>
              <a:t>                                                    that 0 ≤ f(n) </a:t>
            </a:r>
            <a:r>
              <a:rPr lang="en-IN" dirty="0" smtClean="0"/>
              <a:t>&lt; c </a:t>
            </a:r>
            <a:r>
              <a:rPr lang="en-IN" dirty="0"/>
              <a:t>g(n), for all n ≥ n</a:t>
            </a:r>
            <a:r>
              <a:rPr lang="en-IN" baseline="-25000" dirty="0"/>
              <a:t>0</a:t>
            </a:r>
            <a:r>
              <a:rPr lang="en-IN" dirty="0"/>
              <a:t> }   </a:t>
            </a:r>
          </a:p>
          <a:p>
            <a:endParaRPr lang="en-IN" dirty="0"/>
          </a:p>
        </p:txBody>
      </p:sp>
    </p:spTree>
    <p:extLst>
      <p:ext uri="{BB962C8B-B14F-4D97-AF65-F5344CB8AC3E}">
        <p14:creationId xmlns:p14="http://schemas.microsoft.com/office/powerpoint/2010/main" val="2394234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Little-</a:t>
            </a:r>
            <a:r>
              <a:rPr lang="az-Cyrl-AZ" b="1" dirty="0" smtClean="0"/>
              <a:t>ѡ</a:t>
            </a:r>
            <a:r>
              <a:rPr lang="en-IN" b="1" dirty="0" smtClean="0"/>
              <a:t> </a:t>
            </a:r>
            <a:r>
              <a:rPr lang="en-IN" b="1" dirty="0"/>
              <a:t>notation </a:t>
            </a:r>
            <a:endParaRPr lang="en-IN" dirty="0"/>
          </a:p>
        </p:txBody>
      </p:sp>
      <p:sp>
        <p:nvSpPr>
          <p:cNvPr id="3" name="Content Placeholder 2"/>
          <p:cNvSpPr>
            <a:spLocks noGrp="1"/>
          </p:cNvSpPr>
          <p:nvPr>
            <p:ph idx="1"/>
          </p:nvPr>
        </p:nvSpPr>
        <p:spPr/>
        <p:txBody>
          <a:bodyPr>
            <a:normAutofit fontScale="92500"/>
          </a:bodyPr>
          <a:lstStyle/>
          <a:p>
            <a:pPr algn="just"/>
            <a:r>
              <a:rPr lang="en-IN" dirty="0"/>
              <a:t>Represents the asymptotic lower bound on the running time of an algorithm. </a:t>
            </a:r>
          </a:p>
          <a:p>
            <a:pPr marL="0" indent="0" algn="just">
              <a:buNone/>
            </a:pPr>
            <a:endParaRPr lang="en-IN" dirty="0"/>
          </a:p>
          <a:p>
            <a:pPr algn="just"/>
            <a:r>
              <a:rPr lang="en-IN" dirty="0"/>
              <a:t>Describes the best-case behaviour of an algorithm.</a:t>
            </a:r>
          </a:p>
          <a:p>
            <a:pPr algn="just"/>
            <a:endParaRPr lang="en-IN" dirty="0"/>
          </a:p>
          <a:p>
            <a:pPr algn="just"/>
            <a:r>
              <a:rPr lang="en-IN" dirty="0"/>
              <a:t>Definition: For a given function g(n), we denote by </a:t>
            </a:r>
            <a:r>
              <a:rPr lang="az-Cyrl-AZ" sz="3200" b="1" dirty="0"/>
              <a:t>ѡ</a:t>
            </a:r>
            <a:r>
              <a:rPr lang="en-IN" dirty="0" smtClean="0"/>
              <a:t>(g(n</a:t>
            </a:r>
            <a:r>
              <a:rPr lang="en-IN" dirty="0"/>
              <a:t>)) the set of</a:t>
            </a:r>
          </a:p>
          <a:p>
            <a:pPr marL="0" indent="0" algn="just">
              <a:buNone/>
            </a:pPr>
            <a:r>
              <a:rPr lang="en-IN" dirty="0"/>
              <a:t>                       functions </a:t>
            </a:r>
          </a:p>
          <a:p>
            <a:pPr marL="0" indent="0" algn="just">
              <a:buNone/>
            </a:pPr>
            <a:r>
              <a:rPr lang="en-IN" dirty="0"/>
              <a:t> </a:t>
            </a:r>
            <a:r>
              <a:rPr lang="en-IN" dirty="0" smtClean="0"/>
              <a:t>                      </a:t>
            </a:r>
            <a:r>
              <a:rPr lang="az-Cyrl-AZ" b="1" dirty="0" smtClean="0"/>
              <a:t>ѡ</a:t>
            </a:r>
            <a:r>
              <a:rPr lang="en-IN" dirty="0" smtClean="0"/>
              <a:t>(g(n</a:t>
            </a:r>
            <a:r>
              <a:rPr lang="en-IN" dirty="0"/>
              <a:t>)) = { f(n) : there exist positive constants c and n</a:t>
            </a:r>
            <a:r>
              <a:rPr lang="en-IN" baseline="-25000" dirty="0"/>
              <a:t>0 </a:t>
            </a:r>
            <a:r>
              <a:rPr lang="en-IN" dirty="0"/>
              <a:t> such </a:t>
            </a:r>
          </a:p>
          <a:p>
            <a:pPr marL="0" indent="0" algn="just">
              <a:buNone/>
            </a:pPr>
            <a:r>
              <a:rPr lang="en-IN" dirty="0" smtClean="0"/>
              <a:t>                                                    that 0 ≤ c g(n) </a:t>
            </a:r>
            <a:r>
              <a:rPr lang="en-IN" dirty="0"/>
              <a:t>&lt;</a:t>
            </a:r>
            <a:r>
              <a:rPr lang="en-IN" dirty="0" smtClean="0"/>
              <a:t> f(n), for all n ≥ n</a:t>
            </a:r>
            <a:r>
              <a:rPr lang="en-IN" baseline="-25000" dirty="0" smtClean="0"/>
              <a:t>0</a:t>
            </a:r>
            <a:r>
              <a:rPr lang="en-IN" dirty="0" smtClean="0"/>
              <a:t> } </a:t>
            </a:r>
          </a:p>
          <a:p>
            <a:endParaRPr lang="en-IN" dirty="0"/>
          </a:p>
          <a:p>
            <a:endParaRPr lang="en-IN" dirty="0"/>
          </a:p>
        </p:txBody>
      </p:sp>
    </p:spTree>
    <p:extLst>
      <p:ext uri="{BB962C8B-B14F-4D97-AF65-F5344CB8AC3E}">
        <p14:creationId xmlns:p14="http://schemas.microsoft.com/office/powerpoint/2010/main" val="2719773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Efficiency of an Algorithm (cont.)</a:t>
            </a:r>
            <a:endParaRPr lang="en-IN" dirty="0"/>
          </a:p>
        </p:txBody>
      </p:sp>
      <p:sp>
        <p:nvSpPr>
          <p:cNvPr id="3" name="Content Placeholder 2"/>
          <p:cNvSpPr>
            <a:spLocks noGrp="1"/>
          </p:cNvSpPr>
          <p:nvPr>
            <p:ph idx="1"/>
          </p:nvPr>
        </p:nvSpPr>
        <p:spPr/>
        <p:txBody>
          <a:bodyPr>
            <a:noAutofit/>
          </a:bodyPr>
          <a:lstStyle/>
          <a:p>
            <a:pPr algn="just"/>
            <a:r>
              <a:rPr lang="en-IN" sz="2000" u="sng" dirty="0" smtClean="0"/>
              <a:t>Example</a:t>
            </a:r>
            <a:r>
              <a:rPr lang="en-IN" sz="2000" dirty="0" smtClean="0"/>
              <a:t>: An array of 10 million numbers is to be sorted. There are two computers: Computer A (faster computer) and Computer B (slower computer). Insertion Sort is to be implemented on Computer A, and Merge Sort is to be implemented on Computer B. Suppose that Computer A executes 10 billion instructions per second, and Computer B executes only 10 million instructions per second. It means that Computer A is 1000 times faster than Computer B. Assume that the world’s craftiest programmer codes Insertion Sort in machine language for Computer A, and the resulting code requires </a:t>
            </a:r>
            <a:r>
              <a:rPr lang="en-IN" sz="2000" b="1" dirty="0" smtClean="0"/>
              <a:t>2n</a:t>
            </a:r>
            <a:r>
              <a:rPr lang="en-IN" sz="2000" b="1" baseline="30000" dirty="0" smtClean="0"/>
              <a:t>2 </a:t>
            </a:r>
            <a:r>
              <a:rPr lang="en-IN" sz="2000" dirty="0" smtClean="0"/>
              <a:t>instructions to sort n numbers. Further, just an average programmer codes Merge Sort, using high-level language for Computer B, and the resulting code requires 50nlogn instructions.  </a:t>
            </a:r>
          </a:p>
          <a:p>
            <a:pPr algn="just"/>
            <a:r>
              <a:rPr lang="en-IN" sz="2000" dirty="0" smtClean="0"/>
              <a:t>By applying the formula, </a:t>
            </a:r>
            <a:r>
              <a:rPr lang="en-IN" sz="2000" b="1" dirty="0" smtClean="0"/>
              <a:t>Time taken = No. of instructions / Speed of computer</a:t>
            </a:r>
            <a:r>
              <a:rPr lang="en-IN" sz="2000" dirty="0" smtClean="0"/>
              <a:t>, it can be observed that Computer A takes 20,000 seconds (more than 5.5 hours), while Computer B takes 1163 seconds (less than 20 minutes).</a:t>
            </a:r>
          </a:p>
          <a:p>
            <a:pPr algn="just"/>
            <a:r>
              <a:rPr lang="en-IN" sz="2000" dirty="0" smtClean="0"/>
              <a:t>Conclusion:- As running time of Merge Sort grows slowly as compared to Insertion Sort, even with</a:t>
            </a:r>
          </a:p>
          <a:p>
            <a:pPr marL="0" indent="0" algn="just">
              <a:buNone/>
            </a:pPr>
            <a:r>
              <a:rPr lang="en-IN" sz="2000" dirty="0" smtClean="0"/>
              <a:t>                           the slower computer (Computer B), the Computer B (implementing Merge Sort) is 17</a:t>
            </a:r>
          </a:p>
          <a:p>
            <a:pPr marL="0" indent="0" algn="just">
              <a:buNone/>
            </a:pPr>
            <a:r>
              <a:rPr lang="en-IN" sz="2000" dirty="0"/>
              <a:t> </a:t>
            </a:r>
            <a:r>
              <a:rPr lang="en-IN" sz="2000" dirty="0" smtClean="0"/>
              <a:t>                          times faster than Computer A (implementing Insertion Sort).    </a:t>
            </a:r>
          </a:p>
          <a:p>
            <a:pPr marL="0" indent="0" algn="just">
              <a:buNone/>
            </a:pPr>
            <a:r>
              <a:rPr lang="en-IN" sz="2000" dirty="0" smtClean="0"/>
              <a:t>                               </a:t>
            </a:r>
          </a:p>
          <a:p>
            <a:pPr marL="0" indent="0" algn="just">
              <a:buNone/>
            </a:pPr>
            <a:r>
              <a:rPr lang="en-IN" sz="2000" b="1" baseline="30000" dirty="0" smtClean="0"/>
              <a:t> </a:t>
            </a:r>
            <a:endParaRPr lang="en-IN" sz="2000" dirty="0"/>
          </a:p>
        </p:txBody>
      </p:sp>
    </p:spTree>
    <p:extLst>
      <p:ext uri="{BB962C8B-B14F-4D97-AF65-F5344CB8AC3E}">
        <p14:creationId xmlns:p14="http://schemas.microsoft.com/office/powerpoint/2010/main" val="312316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Efficiency of an Algorithm (cont.)</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From the previous example, it is evident that, although Insertion Sort may perform better than Merge Sort for small inputs, but for sufficiently large input size, Merge Sort clearly outperforms Insertion Sort (in most cases; except when input is already or nearly sorted). </a:t>
            </a:r>
          </a:p>
          <a:p>
            <a:pPr algn="just"/>
            <a:endParaRPr lang="en-IN" dirty="0" smtClean="0"/>
          </a:p>
          <a:p>
            <a:pPr algn="just"/>
            <a:r>
              <a:rPr lang="en-IN" dirty="0" smtClean="0"/>
              <a:t>So, Merge Sort is considered as an efficient algorithm for sorting as compared to Insertion Sort.</a:t>
            </a:r>
          </a:p>
          <a:p>
            <a:pPr algn="just"/>
            <a:endParaRPr lang="en-IN" dirty="0"/>
          </a:p>
          <a:p>
            <a:pPr algn="just"/>
            <a:r>
              <a:rPr lang="en-IN" dirty="0" smtClean="0"/>
              <a:t>An algorithm can be labelled as an “efficient” algorithm only if it exhibits drastic improvement in its performance for sufficiently large input size.    </a:t>
            </a:r>
            <a:endParaRPr lang="en-IN" dirty="0"/>
          </a:p>
        </p:txBody>
      </p:sp>
    </p:spTree>
    <p:extLst>
      <p:ext uri="{BB962C8B-B14F-4D97-AF65-F5344CB8AC3E}">
        <p14:creationId xmlns:p14="http://schemas.microsoft.com/office/powerpoint/2010/main" val="838930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Asymptotic Analysis of an algorithm</a:t>
            </a:r>
            <a:endParaRPr lang="en-IN" b="1" dirty="0"/>
          </a:p>
        </p:txBody>
      </p:sp>
      <p:sp>
        <p:nvSpPr>
          <p:cNvPr id="3" name="Content Placeholder 2"/>
          <p:cNvSpPr>
            <a:spLocks noGrp="1"/>
          </p:cNvSpPr>
          <p:nvPr>
            <p:ph idx="1"/>
          </p:nvPr>
        </p:nvSpPr>
        <p:spPr/>
        <p:txBody>
          <a:bodyPr/>
          <a:lstStyle/>
          <a:p>
            <a:pPr algn="just"/>
            <a:r>
              <a:rPr lang="en-IN" dirty="0" smtClean="0"/>
              <a:t>Defining the mathematical bound on the running time of an algorithm, for sufficiently large input size (n).</a:t>
            </a:r>
          </a:p>
          <a:p>
            <a:pPr algn="just"/>
            <a:endParaRPr lang="en-IN" dirty="0"/>
          </a:p>
          <a:p>
            <a:pPr algn="just"/>
            <a:r>
              <a:rPr lang="en-IN" dirty="0" smtClean="0"/>
              <a:t>It can be said that the Merge Sort is asymptotically efficient as compared to the Insertion Sort.</a:t>
            </a:r>
          </a:p>
          <a:p>
            <a:pPr algn="just"/>
            <a:endParaRPr lang="en-IN" dirty="0"/>
          </a:p>
          <a:p>
            <a:pPr algn="just"/>
            <a:r>
              <a:rPr lang="en-IN" dirty="0" smtClean="0"/>
              <a:t>Asymptotic behaviour of an algorithm can be captured  mathematically by using “Asymptotic Notations”. </a:t>
            </a:r>
            <a:endParaRPr lang="en-IN" dirty="0"/>
          </a:p>
        </p:txBody>
      </p:sp>
    </p:spTree>
    <p:extLst>
      <p:ext uri="{BB962C8B-B14F-4D97-AF65-F5344CB8AC3E}">
        <p14:creationId xmlns:p14="http://schemas.microsoft.com/office/powerpoint/2010/main" val="3410789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Asymptotic Notations</a:t>
            </a:r>
          </a:p>
        </p:txBody>
      </p:sp>
      <p:sp>
        <p:nvSpPr>
          <p:cNvPr id="3" name="Content Placeholder 2"/>
          <p:cNvSpPr>
            <a:spLocks noGrp="1"/>
          </p:cNvSpPr>
          <p:nvPr>
            <p:ph idx="1"/>
          </p:nvPr>
        </p:nvSpPr>
        <p:spPr/>
        <p:txBody>
          <a:bodyPr>
            <a:noAutofit/>
          </a:bodyPr>
          <a:lstStyle/>
          <a:p>
            <a:pPr algn="just"/>
            <a:r>
              <a:rPr lang="en-IN" dirty="0" smtClean="0"/>
              <a:t>Definition: Asymptotic notations are mathematical tools that allow us</a:t>
            </a:r>
          </a:p>
          <a:p>
            <a:pPr marL="0" indent="0" algn="just">
              <a:buNone/>
            </a:pPr>
            <a:r>
              <a:rPr lang="en-IN" dirty="0"/>
              <a:t> </a:t>
            </a:r>
            <a:r>
              <a:rPr lang="en-IN" dirty="0" smtClean="0"/>
              <a:t>                      to analyse an algorithm’s running time in terms of its input</a:t>
            </a:r>
          </a:p>
          <a:p>
            <a:pPr marL="0" indent="0" algn="just">
              <a:buNone/>
            </a:pPr>
            <a:r>
              <a:rPr lang="en-IN" dirty="0" smtClean="0"/>
              <a:t>                       size n, when n is sufficiently large (close to infinity).</a:t>
            </a:r>
          </a:p>
          <a:p>
            <a:pPr marL="0" indent="0" algn="just">
              <a:buNone/>
            </a:pPr>
            <a:endParaRPr lang="en-IN" dirty="0"/>
          </a:p>
          <a:p>
            <a:pPr algn="just"/>
            <a:r>
              <a:rPr lang="en-IN" dirty="0" smtClean="0"/>
              <a:t>This is also known as algorithm’s growth rate or rate of growth of running time of an algorithm.</a:t>
            </a:r>
          </a:p>
          <a:p>
            <a:pPr algn="just"/>
            <a:endParaRPr lang="en-IN" dirty="0"/>
          </a:p>
          <a:p>
            <a:pPr algn="just"/>
            <a:r>
              <a:rPr lang="en-IN" dirty="0" smtClean="0"/>
              <a:t>Asymptotic notations can effectively capture best-case, average-case and worst-case behaviour of an algorithm.</a:t>
            </a:r>
          </a:p>
          <a:p>
            <a:pPr marL="0" indent="0" algn="just">
              <a:buNone/>
            </a:pPr>
            <a:endParaRPr lang="en-IN" dirty="0"/>
          </a:p>
          <a:p>
            <a:pPr marL="0" indent="0">
              <a:buNone/>
            </a:pPr>
            <a:r>
              <a:rPr lang="en-IN" dirty="0" smtClean="0"/>
              <a:t>   </a:t>
            </a:r>
            <a:endParaRPr lang="en-IN" dirty="0"/>
          </a:p>
        </p:txBody>
      </p:sp>
    </p:spTree>
    <p:extLst>
      <p:ext uri="{BB962C8B-B14F-4D97-AF65-F5344CB8AC3E}">
        <p14:creationId xmlns:p14="http://schemas.microsoft.com/office/powerpoint/2010/main" val="549314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Big-O notation</a:t>
            </a:r>
            <a:endParaRPr lang="en-IN" b="1" dirty="0"/>
          </a:p>
        </p:txBody>
      </p:sp>
      <p:sp>
        <p:nvSpPr>
          <p:cNvPr id="3" name="Content Placeholder 2"/>
          <p:cNvSpPr>
            <a:spLocks noGrp="1"/>
          </p:cNvSpPr>
          <p:nvPr>
            <p:ph idx="1"/>
          </p:nvPr>
        </p:nvSpPr>
        <p:spPr/>
        <p:txBody>
          <a:bodyPr>
            <a:normAutofit fontScale="92500"/>
          </a:bodyPr>
          <a:lstStyle/>
          <a:p>
            <a:pPr algn="just"/>
            <a:r>
              <a:rPr lang="en-IN" dirty="0" smtClean="0"/>
              <a:t>Represents the asymptotic upper bound on the running time of an algorithm. </a:t>
            </a:r>
          </a:p>
          <a:p>
            <a:pPr marL="0" indent="0" algn="just">
              <a:buNone/>
            </a:pPr>
            <a:endParaRPr lang="en-IN" dirty="0" smtClean="0"/>
          </a:p>
          <a:p>
            <a:pPr algn="just"/>
            <a:r>
              <a:rPr lang="en-IN" dirty="0" smtClean="0"/>
              <a:t>Describes the worst-case behaviour of an algorithm.</a:t>
            </a:r>
          </a:p>
          <a:p>
            <a:pPr algn="just"/>
            <a:endParaRPr lang="en-IN" dirty="0"/>
          </a:p>
          <a:p>
            <a:pPr algn="just"/>
            <a:r>
              <a:rPr lang="en-IN" dirty="0" smtClean="0"/>
              <a:t>Definition: For a given function g(n), we denote by </a:t>
            </a:r>
            <a:r>
              <a:rPr lang="en-IN" sz="3200" dirty="0" smtClean="0"/>
              <a:t>O</a:t>
            </a:r>
            <a:r>
              <a:rPr lang="en-IN" dirty="0" smtClean="0"/>
              <a:t>(g(n)) the set of</a:t>
            </a:r>
          </a:p>
          <a:p>
            <a:pPr marL="0" indent="0" algn="just">
              <a:buNone/>
            </a:pPr>
            <a:r>
              <a:rPr lang="en-IN" dirty="0" smtClean="0"/>
              <a:t>                       functions </a:t>
            </a:r>
          </a:p>
          <a:p>
            <a:pPr marL="0" indent="0" algn="just">
              <a:buNone/>
            </a:pPr>
            <a:r>
              <a:rPr lang="en-IN" dirty="0"/>
              <a:t> </a:t>
            </a:r>
            <a:r>
              <a:rPr lang="en-IN" dirty="0" smtClean="0"/>
              <a:t>                      </a:t>
            </a:r>
            <a:r>
              <a:rPr lang="en-IN" sz="3200" dirty="0" smtClean="0"/>
              <a:t>O</a:t>
            </a:r>
            <a:r>
              <a:rPr lang="en-IN" dirty="0" smtClean="0"/>
              <a:t>(g(n)) = { f(n) : there exist positive constants c and n</a:t>
            </a:r>
            <a:r>
              <a:rPr lang="en-IN" baseline="-25000" dirty="0" smtClean="0"/>
              <a:t>0 </a:t>
            </a:r>
            <a:r>
              <a:rPr lang="en-IN" dirty="0" smtClean="0"/>
              <a:t> such </a:t>
            </a:r>
          </a:p>
          <a:p>
            <a:pPr marL="0" indent="0" algn="just">
              <a:buNone/>
            </a:pPr>
            <a:r>
              <a:rPr lang="en-IN" dirty="0"/>
              <a:t> </a:t>
            </a:r>
            <a:r>
              <a:rPr lang="en-IN" dirty="0" smtClean="0"/>
              <a:t>                                                   that 0 ≤ f(n) ≤ c g(n), for all n ≥ </a:t>
            </a:r>
            <a:r>
              <a:rPr lang="en-IN" dirty="0"/>
              <a:t>n</a:t>
            </a:r>
            <a:r>
              <a:rPr lang="en-IN" baseline="-25000" dirty="0"/>
              <a:t>0</a:t>
            </a:r>
            <a:r>
              <a:rPr lang="en-IN" dirty="0" smtClean="0"/>
              <a:t> }   </a:t>
            </a:r>
            <a:endParaRPr lang="en-IN" dirty="0"/>
          </a:p>
          <a:p>
            <a:pPr algn="just"/>
            <a:endParaRPr lang="en-IN" dirty="0"/>
          </a:p>
        </p:txBody>
      </p:sp>
    </p:spTree>
    <p:extLst>
      <p:ext uri="{BB962C8B-B14F-4D97-AF65-F5344CB8AC3E}">
        <p14:creationId xmlns:p14="http://schemas.microsoft.com/office/powerpoint/2010/main" val="2619657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0976" y="1857157"/>
            <a:ext cx="8850047" cy="4351338"/>
          </a:xfrm>
        </p:spPr>
      </p:pic>
    </p:spTree>
    <p:extLst>
      <p:ext uri="{BB962C8B-B14F-4D97-AF65-F5344CB8AC3E}">
        <p14:creationId xmlns:p14="http://schemas.microsoft.com/office/powerpoint/2010/main" val="345772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Big-</a:t>
            </a:r>
            <a:r>
              <a:rPr lang="el-GR" b="1" dirty="0" smtClean="0"/>
              <a:t>Ω</a:t>
            </a:r>
            <a:r>
              <a:rPr lang="en-IN" b="1" dirty="0" smtClean="0"/>
              <a:t> notation </a:t>
            </a:r>
            <a:endParaRPr lang="en-IN" b="1" dirty="0"/>
          </a:p>
        </p:txBody>
      </p:sp>
      <p:sp>
        <p:nvSpPr>
          <p:cNvPr id="3" name="Content Placeholder 2"/>
          <p:cNvSpPr>
            <a:spLocks noGrp="1"/>
          </p:cNvSpPr>
          <p:nvPr>
            <p:ph idx="1"/>
          </p:nvPr>
        </p:nvSpPr>
        <p:spPr/>
        <p:txBody>
          <a:bodyPr>
            <a:normAutofit fontScale="92500"/>
          </a:bodyPr>
          <a:lstStyle/>
          <a:p>
            <a:pPr algn="just"/>
            <a:r>
              <a:rPr lang="en-IN" dirty="0" smtClean="0"/>
              <a:t>Represents the asymptotic lower </a:t>
            </a:r>
            <a:r>
              <a:rPr lang="en-IN" dirty="0"/>
              <a:t>bound on the running time of an algorithm. </a:t>
            </a:r>
          </a:p>
          <a:p>
            <a:pPr marL="0" indent="0" algn="just">
              <a:buNone/>
            </a:pPr>
            <a:endParaRPr lang="en-IN" dirty="0"/>
          </a:p>
          <a:p>
            <a:pPr algn="just"/>
            <a:r>
              <a:rPr lang="en-IN" dirty="0"/>
              <a:t>Describes the </a:t>
            </a:r>
            <a:r>
              <a:rPr lang="en-IN" dirty="0" smtClean="0"/>
              <a:t>best-case </a:t>
            </a:r>
            <a:r>
              <a:rPr lang="en-IN" dirty="0"/>
              <a:t>behaviour of an algorithm.</a:t>
            </a:r>
          </a:p>
          <a:p>
            <a:pPr algn="just"/>
            <a:endParaRPr lang="en-IN" dirty="0"/>
          </a:p>
          <a:p>
            <a:pPr algn="just"/>
            <a:r>
              <a:rPr lang="en-IN" dirty="0"/>
              <a:t>Definition: For a given function g(n), we denote by </a:t>
            </a:r>
            <a:r>
              <a:rPr lang="el-GR" sz="3200" b="1" dirty="0"/>
              <a:t>Ω</a:t>
            </a:r>
            <a:r>
              <a:rPr lang="en-IN" dirty="0" smtClean="0"/>
              <a:t>(g(n</a:t>
            </a:r>
            <a:r>
              <a:rPr lang="en-IN" dirty="0"/>
              <a:t>)) the set of</a:t>
            </a:r>
          </a:p>
          <a:p>
            <a:pPr marL="0" indent="0" algn="just">
              <a:buNone/>
            </a:pPr>
            <a:r>
              <a:rPr lang="en-IN" dirty="0"/>
              <a:t>                       functions </a:t>
            </a:r>
            <a:endParaRPr lang="en-IN" dirty="0" smtClean="0"/>
          </a:p>
          <a:p>
            <a:pPr marL="0" indent="0" algn="just">
              <a:buNone/>
            </a:pPr>
            <a:r>
              <a:rPr lang="en-IN" dirty="0"/>
              <a:t> </a:t>
            </a:r>
            <a:r>
              <a:rPr lang="en-IN" dirty="0" smtClean="0"/>
              <a:t>                      </a:t>
            </a:r>
            <a:r>
              <a:rPr lang="el-GR" sz="3200" b="1" dirty="0" smtClean="0"/>
              <a:t>Ω</a:t>
            </a:r>
            <a:r>
              <a:rPr lang="en-IN" dirty="0"/>
              <a:t>(g(n</a:t>
            </a:r>
            <a:r>
              <a:rPr lang="en-IN" dirty="0" smtClean="0"/>
              <a:t>)) = </a:t>
            </a:r>
            <a:r>
              <a:rPr lang="en-IN" dirty="0"/>
              <a:t>{ f(n) : there exist positive constants c and n</a:t>
            </a:r>
            <a:r>
              <a:rPr lang="en-IN" baseline="-25000" dirty="0"/>
              <a:t>0 </a:t>
            </a:r>
            <a:r>
              <a:rPr lang="en-IN" dirty="0"/>
              <a:t> such </a:t>
            </a:r>
          </a:p>
          <a:p>
            <a:pPr marL="0" indent="0" algn="just">
              <a:buNone/>
            </a:pPr>
            <a:r>
              <a:rPr lang="en-IN" dirty="0"/>
              <a:t>                                                    that 0 ≤ </a:t>
            </a:r>
            <a:r>
              <a:rPr lang="en-IN" dirty="0" smtClean="0"/>
              <a:t>c g(n</a:t>
            </a:r>
            <a:r>
              <a:rPr lang="en-IN" dirty="0"/>
              <a:t>) ≤ </a:t>
            </a:r>
            <a:r>
              <a:rPr lang="en-IN" dirty="0" smtClean="0"/>
              <a:t>f(n</a:t>
            </a:r>
            <a:r>
              <a:rPr lang="en-IN" dirty="0"/>
              <a:t>), for all n ≥ n</a:t>
            </a:r>
            <a:r>
              <a:rPr lang="en-IN" baseline="-25000" dirty="0"/>
              <a:t>0</a:t>
            </a:r>
            <a:r>
              <a:rPr lang="en-IN" dirty="0"/>
              <a:t> } </a:t>
            </a:r>
          </a:p>
          <a:p>
            <a:endParaRPr lang="en-IN" dirty="0"/>
          </a:p>
        </p:txBody>
      </p:sp>
    </p:spTree>
    <p:extLst>
      <p:ext uri="{BB962C8B-B14F-4D97-AF65-F5344CB8AC3E}">
        <p14:creationId xmlns:p14="http://schemas.microsoft.com/office/powerpoint/2010/main" val="2659714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301766" y="2120294"/>
            <a:ext cx="6905296" cy="429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134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942</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Efficiency of an Algorithm</vt:lpstr>
      <vt:lpstr>Efficiency of an Algorithm (cont.)</vt:lpstr>
      <vt:lpstr>Efficiency of an Algorithm (cont.)</vt:lpstr>
      <vt:lpstr>Asymptotic Analysis of an algorithm</vt:lpstr>
      <vt:lpstr>Asymptotic Notations</vt:lpstr>
      <vt:lpstr>Big-O notation</vt:lpstr>
      <vt:lpstr>        </vt:lpstr>
      <vt:lpstr>Big-Ω notation </vt:lpstr>
      <vt:lpstr>PowerPoint Presentation</vt:lpstr>
      <vt:lpstr>Θ notation</vt:lpstr>
      <vt:lpstr>PowerPoint Presentation</vt:lpstr>
      <vt:lpstr>Little-o notation</vt:lpstr>
      <vt:lpstr>Little-ѡ notation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 of an Algorithm</dc:title>
  <dc:creator>CSE27</dc:creator>
  <cp:lastModifiedBy>CSE27</cp:lastModifiedBy>
  <cp:revision>28</cp:revision>
  <dcterms:created xsi:type="dcterms:W3CDTF">2020-07-23T10:43:35Z</dcterms:created>
  <dcterms:modified xsi:type="dcterms:W3CDTF">2021-07-30T07:31:26Z</dcterms:modified>
</cp:coreProperties>
</file>