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57" r:id="rId4"/>
    <p:sldId id="28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784BE-1666-4578-BEA8-EC9C6A23F028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5EB7B-E538-4BFA-B0DD-5B68A6B1A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58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A470DE0C-ED5E-4C69-87EE-596C648D7E2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pPr>
                <a:lnSpc>
                  <a:spcPct val="95000"/>
                </a:lnSpc>
                <a:buClrTx/>
                <a:buFontTx/>
                <a:buNone/>
              </a:pPr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361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A470DE0C-ED5E-4C69-87EE-596C648D7E2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pPr>
                <a:lnSpc>
                  <a:spcPct val="95000"/>
                </a:lnSpc>
                <a:buClrTx/>
                <a:buFontTx/>
                <a:buNone/>
              </a:pPr>
              <a:t>19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19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A470DE0C-ED5E-4C69-87EE-596C648D7E2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pPr>
                <a:lnSpc>
                  <a:spcPct val="95000"/>
                </a:lnSpc>
                <a:buClrTx/>
                <a:buFontTx/>
                <a:buNone/>
              </a:pPr>
              <a:t>20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951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A470DE0C-ED5E-4C69-87EE-596C648D7E2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pPr>
                <a:lnSpc>
                  <a:spcPct val="95000"/>
                </a:lnSpc>
                <a:buClrTx/>
                <a:buFontTx/>
                <a:buNone/>
              </a:pPr>
              <a:t>22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20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A470DE0C-ED5E-4C69-87EE-596C648D7E2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pPr>
                <a:lnSpc>
                  <a:spcPct val="95000"/>
                </a:lnSpc>
                <a:buClrTx/>
                <a:buFontTx/>
                <a:buNone/>
              </a:pPr>
              <a:t>23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370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A470DE0C-ED5E-4C69-87EE-596C648D7E2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pPr>
                <a:lnSpc>
                  <a:spcPct val="95000"/>
                </a:lnSpc>
                <a:buClrTx/>
                <a:buFontTx/>
                <a:buNone/>
              </a:pPr>
              <a:t>24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499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A470DE0C-ED5E-4C69-87EE-596C648D7E2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pPr>
                <a:lnSpc>
                  <a:spcPct val="95000"/>
                </a:lnSpc>
                <a:buClrTx/>
                <a:buFontTx/>
                <a:buNone/>
              </a:pPr>
              <a:t>25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796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A470DE0C-ED5E-4C69-87EE-596C648D7E2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pPr>
                <a:lnSpc>
                  <a:spcPct val="95000"/>
                </a:lnSpc>
                <a:buClrTx/>
                <a:buFontTx/>
                <a:buNone/>
              </a:pPr>
              <a:t>26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159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A470DE0C-ED5E-4C69-87EE-596C648D7E2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pPr>
                <a:lnSpc>
                  <a:spcPct val="95000"/>
                </a:lnSpc>
                <a:buClrTx/>
                <a:buFontTx/>
                <a:buNone/>
              </a:pPr>
              <a:t>27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919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A470DE0C-ED5E-4C69-87EE-596C648D7E2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pPr>
                <a:lnSpc>
                  <a:spcPct val="95000"/>
                </a:lnSpc>
                <a:buClrTx/>
                <a:buFontTx/>
                <a:buNone/>
              </a:pPr>
              <a:t>28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4563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89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A470DE0C-ED5E-4C69-87EE-596C648D7E2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pPr>
                <a:lnSpc>
                  <a:spcPct val="95000"/>
                </a:lnSpc>
                <a:buClrTx/>
                <a:buFontTx/>
                <a:buNone/>
              </a:pPr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698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A470DE0C-ED5E-4C69-87EE-596C648D7E2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pPr>
                <a:lnSpc>
                  <a:spcPct val="95000"/>
                </a:lnSpc>
                <a:buClrTx/>
                <a:buFontTx/>
                <a:buNone/>
              </a:pPr>
              <a:t>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955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A470DE0C-ED5E-4C69-87EE-596C648D7E2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pPr>
                <a:lnSpc>
                  <a:spcPct val="95000"/>
                </a:lnSpc>
                <a:buClrTx/>
                <a:buFontTx/>
                <a:buNone/>
              </a:pPr>
              <a:t>13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75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A470DE0C-ED5E-4C69-87EE-596C648D7E2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pPr>
                <a:lnSpc>
                  <a:spcPct val="95000"/>
                </a:lnSpc>
                <a:buClrTx/>
                <a:buFontTx/>
                <a:buNone/>
              </a:pPr>
              <a:t>14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356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A470DE0C-ED5E-4C69-87EE-596C648D7E2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pPr>
                <a:lnSpc>
                  <a:spcPct val="95000"/>
                </a:lnSpc>
                <a:buClrTx/>
                <a:buFontTx/>
                <a:buNone/>
              </a:pPr>
              <a:t>15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044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A470DE0C-ED5E-4C69-87EE-596C648D7E2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pPr>
                <a:lnSpc>
                  <a:spcPct val="95000"/>
                </a:lnSpc>
                <a:buClrTx/>
                <a:buFontTx/>
                <a:buNone/>
              </a:pPr>
              <a:t>16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509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A470DE0C-ED5E-4C69-87EE-596C648D7E2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pPr>
                <a:lnSpc>
                  <a:spcPct val="95000"/>
                </a:lnSpc>
                <a:buClrTx/>
                <a:buFontTx/>
                <a:buNone/>
              </a:pPr>
              <a:t>17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50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A470DE0C-ED5E-4C69-87EE-596C648D7E2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pPr>
                <a:lnSpc>
                  <a:spcPct val="95000"/>
                </a:lnSpc>
                <a:buClrTx/>
                <a:buFontTx/>
                <a:buNone/>
              </a:pPr>
              <a:t>18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1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7345-05F0-46C1-B225-81BEFF567614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4A63-C803-42DB-94C7-C41881344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80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7345-05F0-46C1-B225-81BEFF567614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4A63-C803-42DB-94C7-C41881344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69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7345-05F0-46C1-B225-81BEFF567614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4A63-C803-42DB-94C7-C41881344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618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37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559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7500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1" y="1752600"/>
            <a:ext cx="5058833" cy="4313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6434" y="1752600"/>
            <a:ext cx="5060951" cy="4313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790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182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284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216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7345-05F0-46C1-B225-81BEFF567614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4A63-C803-42DB-94C7-C41881344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762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8592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9813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7168" y="220664"/>
            <a:ext cx="2580217" cy="5845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220664"/>
            <a:ext cx="7539567" cy="5845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439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0" y="273629"/>
            <a:ext cx="10965120" cy="114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608640" y="6247376"/>
            <a:ext cx="2833920" cy="4680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4170240" y="6247376"/>
            <a:ext cx="3859200" cy="4680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8741760" y="6247376"/>
            <a:ext cx="2833920" cy="4680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FDBFB69-9085-48C6-B8C7-14CA34C24CFC}" type="slidenum">
              <a:rPr lang="en-US" altLang="en-US" sz="2400" smtClean="0">
                <a:solidFill>
                  <a:srgbClr val="FFFFFF"/>
                </a:solidFill>
                <a:latin typeface="Arial" panose="020B0604020202020204" pitchFamily="34" charset="0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78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7345-05F0-46C1-B225-81BEFF567614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4A63-C803-42DB-94C7-C41881344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74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7345-05F0-46C1-B225-81BEFF567614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4A63-C803-42DB-94C7-C41881344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77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7345-05F0-46C1-B225-81BEFF567614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4A63-C803-42DB-94C7-C41881344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09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7345-05F0-46C1-B225-81BEFF567614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4A63-C803-42DB-94C7-C41881344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32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7345-05F0-46C1-B225-81BEFF567614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4A63-C803-42DB-94C7-C41881344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99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7345-05F0-46C1-B225-81BEFF567614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4A63-C803-42DB-94C7-C41881344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94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7345-05F0-46C1-B225-81BEFF567614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4A63-C803-42DB-94C7-C41881344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51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67345-05F0-46C1-B225-81BEFF567614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C4A63-C803-42DB-94C7-C41881344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6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0664"/>
            <a:ext cx="10322984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752600"/>
            <a:ext cx="10322984" cy="431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89904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Comic Sans MS" panose="030F0702030302020204" pitchFamily="66" charset="0"/>
          <a:ea typeface="Microsoft YaHei" panose="020B0503020204020204" pitchFamily="34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Comic Sans MS" panose="030F0702030302020204" pitchFamily="66" charset="0"/>
          <a:ea typeface="Microsoft YaHei" panose="020B0503020204020204" pitchFamily="34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Comic Sans MS" panose="030F0702030302020204" pitchFamily="66" charset="0"/>
          <a:ea typeface="Microsoft YaHei" panose="020B0503020204020204" pitchFamily="34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Comic Sans MS" panose="030F0702030302020204" pitchFamily="66" charset="0"/>
          <a:ea typeface="Microsoft YaHei" panose="020B0503020204020204" pitchFamily="34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Comic Sans MS" panose="030F0702030302020204" pitchFamily="66" charset="0"/>
          <a:ea typeface="Microsoft YaHei" panose="020B0503020204020204" pitchFamily="34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Comic Sans MS" panose="030F0702030302020204" pitchFamily="66" charset="0"/>
          <a:ea typeface="Microsoft YaHei" panose="020B0503020204020204" pitchFamily="34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Comic Sans MS" panose="030F0702030302020204" pitchFamily="66" charset="0"/>
          <a:ea typeface="Microsoft YaHei" panose="020B0503020204020204" pitchFamily="34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Comic Sans MS" panose="030F0702030302020204" pitchFamily="66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0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information theory uses this same intuition, by measuring the value for information contents in bits.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one bit of information is enough to answer a yes/no question about which one has no idea, such as the flip of a fair coin.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Entropy (Information) measure :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Bookman Old Style" panose="02050604050505020204" pitchFamily="18" charset="0"/>
              </a:rPr>
              <a:t>Where </a:t>
            </a:r>
            <a:r>
              <a:rPr lang="en-US" altLang="en-US" sz="2000" i="1" dirty="0">
                <a:latin typeface="Bookman Old Style" panose="02050604050505020204" pitchFamily="18" charset="0"/>
              </a:rPr>
              <a:t>p</a:t>
            </a:r>
            <a:r>
              <a:rPr lang="en-US" altLang="en-US" sz="2000" i="1" baseline="-25000" dirty="0">
                <a:latin typeface="Bookman Old Style" panose="02050604050505020204" pitchFamily="18" charset="0"/>
              </a:rPr>
              <a:t>i</a:t>
            </a:r>
            <a:r>
              <a:rPr lang="en-US" altLang="en-US" sz="2000" dirty="0">
                <a:latin typeface="Bookman Old Style" panose="02050604050505020204" pitchFamily="18" charset="0"/>
              </a:rPr>
              <a:t> be the probability that an arbitrary tuple in D belongs to class </a:t>
            </a:r>
            <a:r>
              <a:rPr lang="en-US" altLang="en-US" sz="2000" dirty="0" err="1">
                <a:latin typeface="Bookman Old Style" panose="02050604050505020204" pitchFamily="18" charset="0"/>
              </a:rPr>
              <a:t>C</a:t>
            </a:r>
            <a:r>
              <a:rPr lang="en-US" altLang="en-US" sz="2000" baseline="-25000" dirty="0" err="1">
                <a:latin typeface="Bookman Old Style" panose="02050604050505020204" pitchFamily="18" charset="0"/>
              </a:rPr>
              <a:t>i</a:t>
            </a:r>
            <a:r>
              <a:rPr lang="en-US" altLang="en-US" sz="2000" dirty="0">
                <a:latin typeface="Bookman Old Style" panose="02050604050505020204" pitchFamily="18" charset="0"/>
              </a:rPr>
              <a:t>, estimated by |</a:t>
            </a:r>
            <a:r>
              <a:rPr lang="en-US" altLang="en-US" sz="2000" dirty="0" err="1">
                <a:latin typeface="Bookman Old Style" panose="02050604050505020204" pitchFamily="18" charset="0"/>
              </a:rPr>
              <a:t>C</a:t>
            </a:r>
            <a:r>
              <a:rPr lang="en-US" altLang="en-US" sz="2000" i="1" baseline="-25000" dirty="0" err="1">
                <a:latin typeface="Bookman Old Style" panose="02050604050505020204" pitchFamily="18" charset="0"/>
              </a:rPr>
              <a:t>i</a:t>
            </a:r>
            <a:r>
              <a:rPr lang="en-US" altLang="en-US" sz="2000" dirty="0">
                <a:latin typeface="Bookman Old Style" panose="02050604050505020204" pitchFamily="18" charset="0"/>
              </a:rPr>
              <a:t>, D|/|D|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Bookman Old Style" panose="02050604050505020204" pitchFamily="18" charset="0"/>
              </a:rPr>
              <a:t>We use entropy ( information) as a measure of impurity of data set D.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886200" y="3581401"/>
          <a:ext cx="38100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81401"/>
                        <a:ext cx="381000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23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mtClean="0"/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19" y="1752600"/>
            <a:ext cx="75438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72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842" y="6446302"/>
            <a:ext cx="7543800" cy="292100"/>
          </a:xfrm>
        </p:spPr>
        <p:txBody>
          <a:bodyPr/>
          <a:lstStyle/>
          <a:p>
            <a:pPr>
              <a:defRPr/>
            </a:pPr>
            <a:r>
              <a:rPr lang="en-IN" sz="1200" dirty="0"/>
              <a:t>http://www.saedsayad.com/decision_tree.htm</a:t>
            </a:r>
          </a:p>
        </p:txBody>
      </p:sp>
      <p:pic>
        <p:nvPicPr>
          <p:cNvPr id="3379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1400" y="296864"/>
            <a:ext cx="5334000" cy="4414837"/>
          </a:xfrm>
        </p:spPr>
      </p:pic>
      <p:sp>
        <p:nvSpPr>
          <p:cNvPr id="33796" name="Content Placeholder 2"/>
          <p:cNvSpPr txBox="1">
            <a:spLocks/>
          </p:cNvSpPr>
          <p:nvPr/>
        </p:nvSpPr>
        <p:spPr bwMode="auto">
          <a:xfrm>
            <a:off x="1506828" y="4962525"/>
            <a:ext cx="8780172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mbria" panose="02040503050406030204" pitchFamily="18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mbria" panose="02040503050406030204" pitchFamily="18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9pPr>
          </a:lstStyle>
          <a:p>
            <a:pPr defTabSz="457200" eaLnBrk="0" fontAlgn="base" hangingPunct="0">
              <a:buClr>
                <a:srgbClr val="00CC99"/>
              </a:buClr>
              <a:buFont typeface="Wingdings" panose="05000000000000000000" pitchFamily="2" charset="2"/>
              <a:buChar char="Ø"/>
            </a:pPr>
            <a:r>
              <a:rPr lang="en-IN" sz="2177" dirty="0">
                <a:solidFill>
                  <a:srgbClr val="000000"/>
                </a:solidFill>
                <a:latin typeface="Comic Sans MS" panose="030F0702030302020204" pitchFamily="66" charset="0"/>
              </a:rPr>
              <a:t>As the data becomes purer and purer, the entropy value becomes smaller and smaller. </a:t>
            </a:r>
          </a:p>
          <a:p>
            <a:pPr defTabSz="457200" eaLnBrk="0" fontAlgn="base" hangingPunct="0">
              <a:buClr>
                <a:srgbClr val="00CC99"/>
              </a:buClr>
              <a:buFont typeface="Wingdings" panose="05000000000000000000" pitchFamily="2" charset="2"/>
              <a:buChar char="Ø"/>
            </a:pPr>
            <a:r>
              <a:rPr lang="en-IN" sz="2177" dirty="0">
                <a:solidFill>
                  <a:srgbClr val="000000"/>
                </a:solidFill>
                <a:latin typeface="Comic Sans MS" panose="030F0702030302020204" pitchFamily="66" charset="0"/>
              </a:rPr>
              <a:t>Constructing a tree is all about finding attributes that returns the highest information Gain (i.e. the most homogeneous branches.</a:t>
            </a:r>
          </a:p>
        </p:txBody>
      </p:sp>
    </p:spTree>
    <p:extLst>
      <p:ext uri="{BB962C8B-B14F-4D97-AF65-F5344CB8AC3E}">
        <p14:creationId xmlns:p14="http://schemas.microsoft.com/office/powerpoint/2010/main" val="358970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1915681" y="98281"/>
            <a:ext cx="8228160" cy="456480"/>
          </a:xfrm>
        </p:spPr>
        <p:txBody>
          <a:bodyPr vert="horz" wrap="square" lIns="90000" tIns="35268" rIns="90000" bIns="46800" numCol="1" anchor="ctr" anchorCtr="0" compatLnSpc="1">
            <a:prstTxWarp prst="textNoShape">
              <a:avLst/>
            </a:prstTxWarp>
          </a:bodyPr>
          <a:lstStyle/>
          <a:p>
            <a:pPr eaLnBrk="1">
              <a:buClrTx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Classification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980481" y="685801"/>
            <a:ext cx="8228160" cy="6009120"/>
          </a:xfrm>
        </p:spPr>
        <p:txBody>
          <a:bodyPr/>
          <a:lstStyle/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540" dirty="0">
                <a:latin typeface="Comic Sans MS" panose="030F0702030302020204" pitchFamily="66" charset="0"/>
              </a:rPr>
              <a:t>Classification by Decision Tree Induction – ID3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177" dirty="0">
                <a:latin typeface="Comic Sans MS" panose="030F0702030302020204" pitchFamily="66" charset="0"/>
              </a:rPr>
              <a:t>Let node N hold the tuples of partition D.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100" dirty="0">
              <a:latin typeface="Comic Sans MS" panose="030F0702030302020204" pitchFamily="66" charset="0"/>
            </a:endParaRP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2177" dirty="0">
                <a:latin typeface="Comic Sans MS" panose="030F0702030302020204" pitchFamily="66" charset="0"/>
              </a:rPr>
              <a:t>The attribute with the highest information gain is chosen as the splitting attribute for node N. 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00" dirty="0">
              <a:latin typeface="Comic Sans MS" panose="030F0702030302020204" pitchFamily="66" charset="0"/>
            </a:endParaRP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2177" dirty="0">
                <a:latin typeface="Comic Sans MS" panose="030F0702030302020204" pitchFamily="66" charset="0"/>
              </a:rPr>
              <a:t>This attribute minimizes the information needed to classify the tuples in the resulting partitions and reflects the least randomness or “impurity” in these partitions.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00" dirty="0">
              <a:latin typeface="Comic Sans MS" panose="030F0702030302020204" pitchFamily="66" charset="0"/>
            </a:endParaRP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2177" dirty="0">
                <a:latin typeface="Comic Sans MS" panose="030F0702030302020204" pitchFamily="66" charset="0"/>
              </a:rPr>
              <a:t>Such an approach minimizes the expected number of tests needed to classify a given tuple and guarantees that a simple (but not necessarily the simplest) tree is found.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100" dirty="0">
              <a:latin typeface="Comic Sans MS" panose="030F0702030302020204" pitchFamily="66" charset="0"/>
            </a:endParaRP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177" dirty="0">
                <a:latin typeface="Comic Sans MS" panose="030F0702030302020204" pitchFamily="66" charset="0"/>
              </a:rPr>
              <a:t>The expected information needed to classify a tuple in D is given by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2177" dirty="0">
              <a:latin typeface="Comic Sans MS" panose="030F0702030302020204" pitchFamily="66" charset="0"/>
            </a:endParaRP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2177" dirty="0">
              <a:latin typeface="Comic Sans MS" panose="030F0702030302020204" pitchFamily="66" charset="0"/>
            </a:endParaRPr>
          </a:p>
          <a:p>
            <a:pPr marL="0" indent="0" algn="just" eaLnBrk="1">
              <a:buClrTx/>
              <a:buSzPct val="80000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2177" dirty="0">
              <a:latin typeface="Comic Sans MS" panose="030F0702030302020204" pitchFamily="66" charset="0"/>
            </a:endParaRPr>
          </a:p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2177" dirty="0">
              <a:latin typeface="Comic Sans MS" panose="030F0702030302020204" pitchFamily="66" charset="0"/>
            </a:endParaRPr>
          </a:p>
          <a:p>
            <a:pPr marL="725771" lvl="2" indent="0" algn="just" eaLnBrk="1">
              <a:buClrTx/>
              <a:buSzPct val="80000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dirty="0" smtClean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4799857" y="6006778"/>
            <a:ext cx="3041947" cy="80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44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1915681" y="98281"/>
            <a:ext cx="8228160" cy="456480"/>
          </a:xfrm>
        </p:spPr>
        <p:txBody>
          <a:bodyPr vert="horz" wrap="square" lIns="90000" tIns="35268" rIns="90000" bIns="46800" numCol="1" anchor="ctr" anchorCtr="0" compatLnSpc="1">
            <a:prstTxWarp prst="textNoShape">
              <a:avLst/>
            </a:prstTxWarp>
          </a:bodyPr>
          <a:lstStyle/>
          <a:p>
            <a:pPr eaLnBrk="1">
              <a:buClrTx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Classification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980481" y="685801"/>
            <a:ext cx="8228160" cy="6009120"/>
          </a:xfrm>
        </p:spPr>
        <p:txBody>
          <a:bodyPr/>
          <a:lstStyle/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540" dirty="0">
                <a:latin typeface="Comic Sans MS" panose="030F0702030302020204" pitchFamily="66" charset="0"/>
              </a:rPr>
              <a:t>Classification by Decision Tree Induction – ID3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2177" dirty="0">
                <a:latin typeface="Comic Sans MS" panose="030F0702030302020204" pitchFamily="66" charset="0"/>
              </a:rPr>
              <a:t>Where p</a:t>
            </a:r>
            <a:r>
              <a:rPr lang="en-IN" altLang="en-US" sz="2177" baseline="-25000" dirty="0">
                <a:latin typeface="Comic Sans MS" panose="030F0702030302020204" pitchFamily="66" charset="0"/>
              </a:rPr>
              <a:t>i</a:t>
            </a:r>
            <a:r>
              <a:rPr lang="en-IN" altLang="en-US" sz="2177" dirty="0">
                <a:latin typeface="Comic Sans MS" panose="030F0702030302020204" pitchFamily="66" charset="0"/>
              </a:rPr>
              <a:t> is the probability that an arbitrary tuple in D belongs to class C</a:t>
            </a:r>
            <a:r>
              <a:rPr lang="en-IN" altLang="en-US" sz="2177" baseline="-25000" dirty="0">
                <a:latin typeface="Comic Sans MS" panose="030F0702030302020204" pitchFamily="66" charset="0"/>
              </a:rPr>
              <a:t>i</a:t>
            </a:r>
            <a:r>
              <a:rPr lang="en-IN" altLang="en-US" sz="2177" dirty="0">
                <a:latin typeface="Comic Sans MS" panose="030F0702030302020204" pitchFamily="66" charset="0"/>
              </a:rPr>
              <a:t> and is estimated by |</a:t>
            </a:r>
            <a:r>
              <a:rPr lang="en-IN" altLang="en-US" sz="2177" dirty="0" err="1">
                <a:latin typeface="Comic Sans MS" panose="030F0702030302020204" pitchFamily="66" charset="0"/>
              </a:rPr>
              <a:t>C</a:t>
            </a:r>
            <a:r>
              <a:rPr lang="en-IN" altLang="en-US" sz="2177" baseline="-25000" dirty="0" err="1">
                <a:latin typeface="Comic Sans MS" panose="030F0702030302020204" pitchFamily="66" charset="0"/>
              </a:rPr>
              <a:t>i,D</a:t>
            </a:r>
            <a:r>
              <a:rPr lang="en-IN" altLang="en-US" sz="2177" dirty="0">
                <a:latin typeface="Comic Sans MS" panose="030F0702030302020204" pitchFamily="66" charset="0"/>
              </a:rPr>
              <a:t>|/|D|. 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2177" dirty="0">
              <a:latin typeface="Comic Sans MS" panose="030F0702030302020204" pitchFamily="66" charset="0"/>
            </a:endParaRP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2177" dirty="0">
                <a:latin typeface="Comic Sans MS" panose="030F0702030302020204" pitchFamily="66" charset="0"/>
              </a:rPr>
              <a:t>A log function to the base 2 is used, because the information is encoded in bits. 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2177" dirty="0">
              <a:latin typeface="Comic Sans MS" panose="030F0702030302020204" pitchFamily="66" charset="0"/>
            </a:endParaRP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2177" dirty="0">
                <a:latin typeface="Comic Sans MS" panose="030F0702030302020204" pitchFamily="66" charset="0"/>
              </a:rPr>
              <a:t>Info(D) is just the average amount of information needed to identify the class label of a tuple in D. 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2177" dirty="0">
              <a:latin typeface="Comic Sans MS" panose="030F0702030302020204" pitchFamily="66" charset="0"/>
            </a:endParaRP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2177" dirty="0">
                <a:latin typeface="Comic Sans MS" panose="030F0702030302020204" pitchFamily="66" charset="0"/>
              </a:rPr>
              <a:t>Note that, at this point, the information we have is based solely on the proportions of tuples of each class. 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2177" dirty="0">
              <a:latin typeface="Comic Sans MS" panose="030F0702030302020204" pitchFamily="66" charset="0"/>
            </a:endParaRP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2177" dirty="0">
                <a:latin typeface="Comic Sans MS" panose="030F0702030302020204" pitchFamily="66" charset="0"/>
              </a:rPr>
              <a:t>Info(D) is also known as the entropy of D.</a:t>
            </a:r>
            <a:endParaRPr lang="en-US" altLang="en-US" sz="1451" dirty="0">
              <a:latin typeface="Comic Sans MS" panose="030F0702030302020204" pitchFamily="66" charset="0"/>
            </a:endParaRPr>
          </a:p>
          <a:p>
            <a:pPr marL="0" indent="0" algn="just" eaLnBrk="1">
              <a:buClrTx/>
              <a:buSzPct val="80000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2177" dirty="0">
              <a:latin typeface="Comic Sans MS" panose="030F0702030302020204" pitchFamily="66" charset="0"/>
            </a:endParaRPr>
          </a:p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2177" dirty="0">
              <a:latin typeface="Comic Sans MS" panose="030F0702030302020204" pitchFamily="66" charset="0"/>
            </a:endParaRPr>
          </a:p>
          <a:p>
            <a:pPr marL="725771" lvl="2" indent="0" algn="just" eaLnBrk="1">
              <a:buClrTx/>
              <a:buSzPct val="80000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7881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1915681" y="98281"/>
            <a:ext cx="8228160" cy="456480"/>
          </a:xfrm>
        </p:spPr>
        <p:txBody>
          <a:bodyPr vert="horz" wrap="square" lIns="90000" tIns="35268" rIns="90000" bIns="46800" numCol="1" anchor="ctr" anchorCtr="0" compatLnSpc="1">
            <a:prstTxWarp prst="textNoShape">
              <a:avLst/>
            </a:prstTxWarp>
          </a:bodyPr>
          <a:lstStyle/>
          <a:p>
            <a:pPr eaLnBrk="1">
              <a:buClrTx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Classification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980481" y="685801"/>
            <a:ext cx="8228160" cy="6009120"/>
          </a:xfrm>
        </p:spPr>
        <p:txBody>
          <a:bodyPr/>
          <a:lstStyle/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540" dirty="0">
                <a:latin typeface="Comic Sans MS" panose="030F0702030302020204" pitchFamily="66" charset="0"/>
              </a:rPr>
              <a:t>Classification by Decision Tree Induction – ID3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2177" dirty="0">
                <a:latin typeface="Comic Sans MS" panose="030F0702030302020204" pitchFamily="66" charset="0"/>
              </a:rPr>
              <a:t>Now, suppose we were to partition the tuples in D on some attribute A having v distinct values, {a</a:t>
            </a:r>
            <a:r>
              <a:rPr lang="en-IN" altLang="en-US" sz="2177" baseline="-25000" dirty="0">
                <a:latin typeface="Comic Sans MS" panose="030F0702030302020204" pitchFamily="66" charset="0"/>
              </a:rPr>
              <a:t>1</a:t>
            </a:r>
            <a:r>
              <a:rPr lang="en-IN" altLang="en-US" sz="2177" dirty="0">
                <a:latin typeface="Comic Sans MS" panose="030F0702030302020204" pitchFamily="66" charset="0"/>
              </a:rPr>
              <a:t>, a</a:t>
            </a:r>
            <a:r>
              <a:rPr lang="en-IN" altLang="en-US" sz="2177" baseline="-25000" dirty="0">
                <a:latin typeface="Comic Sans MS" panose="030F0702030302020204" pitchFamily="66" charset="0"/>
              </a:rPr>
              <a:t>2</a:t>
            </a:r>
            <a:r>
              <a:rPr lang="en-IN" altLang="en-US" sz="2177" dirty="0">
                <a:latin typeface="Comic Sans MS" panose="030F0702030302020204" pitchFamily="66" charset="0"/>
              </a:rPr>
              <a:t>, …, </a:t>
            </a:r>
            <a:r>
              <a:rPr lang="en-IN" altLang="en-US" sz="2177" dirty="0" err="1">
                <a:latin typeface="Comic Sans MS" panose="030F0702030302020204" pitchFamily="66" charset="0"/>
              </a:rPr>
              <a:t>a</a:t>
            </a:r>
            <a:r>
              <a:rPr lang="en-IN" altLang="en-US" sz="2177" baseline="-25000" dirty="0" err="1">
                <a:latin typeface="Comic Sans MS" panose="030F0702030302020204" pitchFamily="66" charset="0"/>
              </a:rPr>
              <a:t>v</a:t>
            </a:r>
            <a:r>
              <a:rPr lang="en-IN" altLang="en-US" sz="2177" dirty="0">
                <a:latin typeface="Comic Sans MS" panose="030F0702030302020204" pitchFamily="66" charset="0"/>
              </a:rPr>
              <a:t>}, as observed from the training data. 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2177" dirty="0">
              <a:latin typeface="Comic Sans MS" panose="030F0702030302020204" pitchFamily="66" charset="0"/>
            </a:endParaRP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2177" dirty="0">
                <a:latin typeface="Comic Sans MS" panose="030F0702030302020204" pitchFamily="66" charset="0"/>
              </a:rPr>
              <a:t>If A is discrete-valued, these values correspond directly to the v outcomes of a test on A. 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2177" dirty="0">
              <a:latin typeface="Comic Sans MS" panose="030F0702030302020204" pitchFamily="66" charset="0"/>
            </a:endParaRP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2177" dirty="0">
                <a:latin typeface="Comic Sans MS" panose="030F0702030302020204" pitchFamily="66" charset="0"/>
              </a:rPr>
              <a:t>Attribute A can be used to split D into v partitions or subsets, {D</a:t>
            </a:r>
            <a:r>
              <a:rPr lang="en-IN" altLang="en-US" sz="2177" baseline="-25000" dirty="0">
                <a:latin typeface="Comic Sans MS" panose="030F0702030302020204" pitchFamily="66" charset="0"/>
              </a:rPr>
              <a:t>1</a:t>
            </a:r>
            <a:r>
              <a:rPr lang="en-IN" altLang="en-US" sz="2177" dirty="0">
                <a:latin typeface="Comic Sans MS" panose="030F0702030302020204" pitchFamily="66" charset="0"/>
              </a:rPr>
              <a:t>, D</a:t>
            </a:r>
            <a:r>
              <a:rPr lang="en-IN" altLang="en-US" sz="2177" baseline="-25000" dirty="0">
                <a:latin typeface="Comic Sans MS" panose="030F0702030302020204" pitchFamily="66" charset="0"/>
              </a:rPr>
              <a:t>2</a:t>
            </a:r>
            <a:r>
              <a:rPr lang="en-IN" altLang="en-US" sz="2177" dirty="0">
                <a:latin typeface="Comic Sans MS" panose="030F0702030302020204" pitchFamily="66" charset="0"/>
              </a:rPr>
              <a:t>, …, </a:t>
            </a:r>
            <a:r>
              <a:rPr lang="en-IN" altLang="en-US" sz="2177" dirty="0" err="1">
                <a:latin typeface="Comic Sans MS" panose="030F0702030302020204" pitchFamily="66" charset="0"/>
              </a:rPr>
              <a:t>D</a:t>
            </a:r>
            <a:r>
              <a:rPr lang="en-IN" altLang="en-US" sz="2177" baseline="-25000" dirty="0" err="1">
                <a:latin typeface="Comic Sans MS" panose="030F0702030302020204" pitchFamily="66" charset="0"/>
              </a:rPr>
              <a:t>v</a:t>
            </a:r>
            <a:r>
              <a:rPr lang="en-IN" altLang="en-US" sz="2177" dirty="0">
                <a:latin typeface="Comic Sans MS" panose="030F0702030302020204" pitchFamily="66" charset="0"/>
              </a:rPr>
              <a:t>}, where </a:t>
            </a:r>
            <a:r>
              <a:rPr lang="en-IN" altLang="en-US" sz="2177" dirty="0" err="1">
                <a:latin typeface="Comic Sans MS" panose="030F0702030302020204" pitchFamily="66" charset="0"/>
              </a:rPr>
              <a:t>D</a:t>
            </a:r>
            <a:r>
              <a:rPr lang="en-IN" altLang="en-US" sz="2177" baseline="-25000" dirty="0" err="1">
                <a:latin typeface="Comic Sans MS" panose="030F0702030302020204" pitchFamily="66" charset="0"/>
              </a:rPr>
              <a:t>j</a:t>
            </a:r>
            <a:r>
              <a:rPr lang="en-IN" altLang="en-US" sz="2177" dirty="0">
                <a:latin typeface="Comic Sans MS" panose="030F0702030302020204" pitchFamily="66" charset="0"/>
              </a:rPr>
              <a:t> contains those tuples in D that have outcome </a:t>
            </a:r>
            <a:r>
              <a:rPr lang="en-IN" altLang="en-US" sz="2177" dirty="0" err="1">
                <a:latin typeface="Comic Sans MS" panose="030F0702030302020204" pitchFamily="66" charset="0"/>
              </a:rPr>
              <a:t>a</a:t>
            </a:r>
            <a:r>
              <a:rPr lang="en-IN" altLang="en-US" sz="2177" baseline="-25000" dirty="0" err="1">
                <a:latin typeface="Comic Sans MS" panose="030F0702030302020204" pitchFamily="66" charset="0"/>
              </a:rPr>
              <a:t>j</a:t>
            </a:r>
            <a:r>
              <a:rPr lang="en-IN" altLang="en-US" sz="2177" dirty="0">
                <a:latin typeface="Comic Sans MS" panose="030F0702030302020204" pitchFamily="66" charset="0"/>
              </a:rPr>
              <a:t> of A. 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2177" dirty="0">
              <a:latin typeface="Comic Sans MS" panose="030F0702030302020204" pitchFamily="66" charset="0"/>
            </a:endParaRP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2177" dirty="0">
                <a:latin typeface="Comic Sans MS" panose="030F0702030302020204" pitchFamily="66" charset="0"/>
              </a:rPr>
              <a:t>These partitions would correspond to the branches grown from node N. Ideally, we would like this partitioning to produce an exact classification of the tuples. </a:t>
            </a:r>
            <a:endParaRPr lang="en-US" altLang="en-US" sz="2177" dirty="0">
              <a:latin typeface="Comic Sans MS" panose="030F0702030302020204" pitchFamily="66" charset="0"/>
            </a:endParaRPr>
          </a:p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2177" dirty="0">
              <a:latin typeface="Comic Sans MS" panose="030F0702030302020204" pitchFamily="66" charset="0"/>
            </a:endParaRPr>
          </a:p>
          <a:p>
            <a:pPr marL="725771" lvl="2" indent="0" algn="just" eaLnBrk="1">
              <a:buClrTx/>
              <a:buSzPct val="80000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7787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1915681" y="98281"/>
            <a:ext cx="8228160" cy="456480"/>
          </a:xfrm>
        </p:spPr>
        <p:txBody>
          <a:bodyPr vert="horz" wrap="square" lIns="90000" tIns="35268" rIns="90000" bIns="46800" numCol="1" anchor="ctr" anchorCtr="0" compatLnSpc="1">
            <a:prstTxWarp prst="textNoShape">
              <a:avLst/>
            </a:prstTxWarp>
          </a:bodyPr>
          <a:lstStyle/>
          <a:p>
            <a:pPr eaLnBrk="1">
              <a:buClrTx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Classification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980481" y="685801"/>
            <a:ext cx="8228160" cy="6009120"/>
          </a:xfrm>
        </p:spPr>
        <p:txBody>
          <a:bodyPr/>
          <a:lstStyle/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540" dirty="0">
                <a:latin typeface="Comic Sans MS" panose="030F0702030302020204" pitchFamily="66" charset="0"/>
              </a:rPr>
              <a:t>Classification by Decision Tree Induction – ID3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1800" dirty="0">
                <a:latin typeface="Comic Sans MS" panose="030F0702030302020204" pitchFamily="66" charset="0"/>
              </a:rPr>
              <a:t>That is, we would like for each partition to be pure. 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000" dirty="0">
              <a:latin typeface="Comic Sans MS" panose="030F0702030302020204" pitchFamily="66" charset="0"/>
            </a:endParaRP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1800" dirty="0">
                <a:latin typeface="Comic Sans MS" panose="030F0702030302020204" pitchFamily="66" charset="0"/>
              </a:rPr>
              <a:t>However, it is quite likely that the partitions will be impure (e.g., where a partition may contain a collection of tuples from different classes rather than from a single class). 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000" dirty="0">
              <a:latin typeface="Comic Sans MS" panose="030F0702030302020204" pitchFamily="66" charset="0"/>
            </a:endParaRP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1800" dirty="0">
                <a:latin typeface="Comic Sans MS" panose="030F0702030302020204" pitchFamily="66" charset="0"/>
              </a:rPr>
              <a:t>How much more information would we still need (after the partitioning) in order to arrive at an exact classification? 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000" dirty="0">
              <a:latin typeface="Comic Sans MS" panose="030F0702030302020204" pitchFamily="66" charset="0"/>
            </a:endParaRP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1800" dirty="0">
                <a:latin typeface="Comic Sans MS" panose="030F0702030302020204" pitchFamily="66" charset="0"/>
              </a:rPr>
              <a:t>This amount is measured by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00" dirty="0">
              <a:latin typeface="Comic Sans MS" panose="030F0702030302020204" pitchFamily="66" charset="0"/>
            </a:endParaRP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000" dirty="0">
              <a:latin typeface="Comic Sans MS" panose="030F0702030302020204" pitchFamily="66" charset="0"/>
            </a:endParaRP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1800" dirty="0">
                <a:latin typeface="Comic Sans MS" panose="030F0702030302020204" pitchFamily="66" charset="0"/>
              </a:rPr>
              <a:t>The term |</a:t>
            </a:r>
            <a:r>
              <a:rPr lang="en-IN" altLang="en-US" sz="1800" dirty="0" err="1">
                <a:latin typeface="Comic Sans MS" panose="030F0702030302020204" pitchFamily="66" charset="0"/>
              </a:rPr>
              <a:t>D</a:t>
            </a:r>
            <a:r>
              <a:rPr lang="en-IN" altLang="en-US" sz="1800" baseline="-25000" dirty="0" err="1">
                <a:latin typeface="Comic Sans MS" panose="030F0702030302020204" pitchFamily="66" charset="0"/>
              </a:rPr>
              <a:t>j</a:t>
            </a:r>
            <a:r>
              <a:rPr lang="en-IN" altLang="en-US" sz="1800" dirty="0">
                <a:latin typeface="Comic Sans MS" panose="030F0702030302020204" pitchFamily="66" charset="0"/>
              </a:rPr>
              <a:t>|/|D| acts as the weight of the </a:t>
            </a:r>
            <a:r>
              <a:rPr lang="en-IN" altLang="en-US" sz="1800" dirty="0" err="1">
                <a:latin typeface="Comic Sans MS" panose="030F0702030302020204" pitchFamily="66" charset="0"/>
              </a:rPr>
              <a:t>j</a:t>
            </a:r>
            <a:r>
              <a:rPr lang="en-IN" altLang="en-US" sz="1800" baseline="30000" dirty="0" err="1">
                <a:latin typeface="Comic Sans MS" panose="030F0702030302020204" pitchFamily="66" charset="0"/>
              </a:rPr>
              <a:t>th</a:t>
            </a:r>
            <a:r>
              <a:rPr lang="en-IN" altLang="en-US" sz="1800" dirty="0">
                <a:latin typeface="Comic Sans MS" panose="030F0702030302020204" pitchFamily="66" charset="0"/>
              </a:rPr>
              <a:t> partition. </a:t>
            </a:r>
            <a:r>
              <a:rPr lang="en-IN" altLang="en-US" sz="1800" dirty="0" err="1">
                <a:latin typeface="Comic Sans MS" panose="030F0702030302020204" pitchFamily="66" charset="0"/>
              </a:rPr>
              <a:t>Info</a:t>
            </a:r>
            <a:r>
              <a:rPr lang="en-IN" altLang="en-US" sz="1800" baseline="-25000" dirty="0" err="1">
                <a:latin typeface="Comic Sans MS" panose="030F0702030302020204" pitchFamily="66" charset="0"/>
              </a:rPr>
              <a:t>A</a:t>
            </a:r>
            <a:r>
              <a:rPr lang="en-IN" altLang="en-US" sz="1800" dirty="0">
                <a:latin typeface="Comic Sans MS" panose="030F0702030302020204" pitchFamily="66" charset="0"/>
              </a:rPr>
              <a:t>(D) is the expected information required to classify a tuple from D based on the partitioning by A. 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000" dirty="0">
              <a:latin typeface="Comic Sans MS" panose="030F0702030302020204" pitchFamily="66" charset="0"/>
            </a:endParaRP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1800" dirty="0">
                <a:latin typeface="Comic Sans MS" panose="030F0702030302020204" pitchFamily="66" charset="0"/>
              </a:rPr>
              <a:t>The smaller the expected information (still) required, the greater the purity of the partitions.</a:t>
            </a:r>
            <a:endParaRPr lang="en-US" altLang="en-US" sz="1800" dirty="0">
              <a:latin typeface="Comic Sans MS" panose="030F0702030302020204" pitchFamily="66" charset="0"/>
            </a:endParaRPr>
          </a:p>
          <a:p>
            <a:pPr marL="725771" lvl="2" indent="0" algn="just" eaLnBrk="1">
              <a:buClrTx/>
              <a:buSzPct val="80000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dirty="0" smtClean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</a:blip>
          <a:stretch>
            <a:fillRect/>
          </a:stretch>
        </p:blipFill>
        <p:spPr>
          <a:xfrm>
            <a:off x="5951985" y="3501008"/>
            <a:ext cx="3456757" cy="94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959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1915681" y="98281"/>
            <a:ext cx="8228160" cy="456480"/>
          </a:xfrm>
        </p:spPr>
        <p:txBody>
          <a:bodyPr vert="horz" wrap="square" lIns="90000" tIns="35268" rIns="90000" bIns="46800" numCol="1" anchor="ctr" anchorCtr="0" compatLnSpc="1">
            <a:prstTxWarp prst="textNoShape">
              <a:avLst/>
            </a:prstTxWarp>
          </a:bodyPr>
          <a:lstStyle/>
          <a:p>
            <a:pPr eaLnBrk="1">
              <a:buClrTx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Classification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980481" y="685801"/>
            <a:ext cx="8228160" cy="6009120"/>
          </a:xfrm>
        </p:spPr>
        <p:txBody>
          <a:bodyPr/>
          <a:lstStyle/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540" dirty="0">
                <a:latin typeface="Comic Sans MS" panose="030F0702030302020204" pitchFamily="66" charset="0"/>
              </a:rPr>
              <a:t>Classification by Decision Tree Induction – ID3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1996" dirty="0">
                <a:latin typeface="Comic Sans MS" panose="030F0702030302020204" pitchFamily="66" charset="0"/>
              </a:rPr>
              <a:t>Information gain is defined as the difference between the original information requirement (i.e., based on just the proportion of classes) and the new requirement (i.e., obtained after partitioning on A). 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200" dirty="0">
              <a:latin typeface="Comic Sans MS" panose="030F0702030302020204" pitchFamily="66" charset="0"/>
            </a:endParaRP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1996" dirty="0">
                <a:latin typeface="Comic Sans MS" panose="030F0702030302020204" pitchFamily="66" charset="0"/>
              </a:rPr>
              <a:t>That is, Gain(A) = Info(D) - </a:t>
            </a:r>
            <a:r>
              <a:rPr lang="en-IN" altLang="en-US" sz="1996" dirty="0" err="1">
                <a:latin typeface="Comic Sans MS" panose="030F0702030302020204" pitchFamily="66" charset="0"/>
              </a:rPr>
              <a:t>Info</a:t>
            </a:r>
            <a:r>
              <a:rPr lang="en-IN" altLang="en-US" sz="1996" baseline="-25000" dirty="0" err="1">
                <a:latin typeface="Comic Sans MS" panose="030F0702030302020204" pitchFamily="66" charset="0"/>
              </a:rPr>
              <a:t>A</a:t>
            </a:r>
            <a:r>
              <a:rPr lang="en-IN" altLang="en-US" sz="1996" dirty="0">
                <a:latin typeface="Comic Sans MS" panose="030F0702030302020204" pitchFamily="66" charset="0"/>
              </a:rPr>
              <a:t>(D)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200" dirty="0">
              <a:latin typeface="Comic Sans MS" panose="030F0702030302020204" pitchFamily="66" charset="0"/>
            </a:endParaRP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1996" dirty="0">
                <a:latin typeface="Comic Sans MS" panose="030F0702030302020204" pitchFamily="66" charset="0"/>
              </a:rPr>
              <a:t>In other words, Gain(A) tells us how much would be gained by branching on A. 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200" dirty="0">
              <a:latin typeface="Comic Sans MS" panose="030F0702030302020204" pitchFamily="66" charset="0"/>
            </a:endParaRP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1996" dirty="0">
                <a:latin typeface="Comic Sans MS" panose="030F0702030302020204" pitchFamily="66" charset="0"/>
              </a:rPr>
              <a:t>It is the expected reduction in the information requirement caused by knowing the value of A.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200" dirty="0">
              <a:latin typeface="Comic Sans MS" panose="030F0702030302020204" pitchFamily="66" charset="0"/>
            </a:endParaRP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1996" dirty="0">
                <a:latin typeface="Comic Sans MS" panose="030F0702030302020204" pitchFamily="66" charset="0"/>
              </a:rPr>
              <a:t>The attribute A with the highest information gain, (Gain(A)), is chosen as the splitting attribute at node N. 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200" dirty="0">
              <a:latin typeface="Comic Sans MS" panose="030F0702030302020204" pitchFamily="66" charset="0"/>
            </a:endParaRP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1996" dirty="0">
                <a:latin typeface="Comic Sans MS" panose="030F0702030302020204" pitchFamily="66" charset="0"/>
              </a:rPr>
              <a:t>This is equivalent to saying that we want to partition on the attribute A that would do the “best classification,” so that the amount of information still required to finish classifying the tuples is minimal (i.e., minimum </a:t>
            </a:r>
            <a:r>
              <a:rPr lang="en-IN" altLang="en-US" sz="1996" dirty="0" err="1">
                <a:latin typeface="Comic Sans MS" panose="030F0702030302020204" pitchFamily="66" charset="0"/>
              </a:rPr>
              <a:t>Info</a:t>
            </a:r>
            <a:r>
              <a:rPr lang="en-IN" altLang="en-US" sz="1996" baseline="-25000" dirty="0" err="1">
                <a:latin typeface="Comic Sans MS" panose="030F0702030302020204" pitchFamily="66" charset="0"/>
              </a:rPr>
              <a:t>A</a:t>
            </a:r>
            <a:r>
              <a:rPr lang="en-IN" altLang="en-US" sz="1996" dirty="0">
                <a:latin typeface="Comic Sans MS" panose="030F0702030302020204" pitchFamily="66" charset="0"/>
              </a:rPr>
              <a:t>(D)).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dirty="0">
              <a:latin typeface="Comic Sans MS" panose="030F0702030302020204" pitchFamily="66" charset="0"/>
            </a:endParaRPr>
          </a:p>
          <a:p>
            <a:pPr marL="725771" lvl="2" indent="0" algn="just" eaLnBrk="1">
              <a:buClrTx/>
              <a:buSzPct val="80000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441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1915681" y="98281"/>
            <a:ext cx="8228160" cy="456480"/>
          </a:xfrm>
        </p:spPr>
        <p:txBody>
          <a:bodyPr vert="horz" wrap="square" lIns="90000" tIns="35268" rIns="90000" bIns="46800" numCol="1" anchor="ctr" anchorCtr="0" compatLnSpc="1">
            <a:prstTxWarp prst="textNoShape">
              <a:avLst/>
            </a:prstTxWarp>
          </a:bodyPr>
          <a:lstStyle/>
          <a:p>
            <a:pPr eaLnBrk="1">
              <a:buClrTx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Classification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980481" y="685801"/>
            <a:ext cx="8228160" cy="6009120"/>
          </a:xfrm>
        </p:spPr>
        <p:txBody>
          <a:bodyPr/>
          <a:lstStyle/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540" dirty="0">
                <a:latin typeface="Comic Sans MS" panose="030F0702030302020204" pitchFamily="66" charset="0"/>
              </a:rPr>
              <a:t>Classification by Decision Tree Induction – ID3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758017" y="1246329"/>
            <a:ext cx="8714257" cy="5551987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036716"/>
              </p:ext>
            </p:extLst>
          </p:nvPr>
        </p:nvGraphicFramePr>
        <p:xfrm>
          <a:off x="76200" y="3200400"/>
          <a:ext cx="2492187" cy="1310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729"/>
                <a:gridCol w="830729"/>
                <a:gridCol w="830729"/>
              </a:tblGrid>
              <a:tr h="356289">
                <a:tc gridSpan="2">
                  <a:txBody>
                    <a:bodyPr/>
                    <a:lstStyle/>
                    <a:p>
                      <a:r>
                        <a:rPr lang="en-US" sz="1800" dirty="0" smtClean="0"/>
                        <a:t>Age </a:t>
                      </a:r>
                      <a:endParaRPr lang="en-US" sz="1800" dirty="0"/>
                    </a:p>
                  </a:txBody>
                  <a:tcPr marT="45706" marB="4570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6" marB="45706"/>
                </a:tc>
              </a:tr>
              <a:tr h="56489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Youth</a:t>
                      </a:r>
                      <a:endParaRPr lang="en-US" sz="16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Middle</a:t>
                      </a:r>
                      <a:r>
                        <a:rPr lang="en-US" sz="1600" baseline="0" dirty="0" smtClean="0"/>
                        <a:t> Age</a:t>
                      </a:r>
                      <a:endParaRPr lang="en-US" sz="16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Senior</a:t>
                      </a:r>
                      <a:endParaRPr lang="en-US" sz="1600" dirty="0"/>
                    </a:p>
                  </a:txBody>
                  <a:tcPr marT="45706" marB="45706"/>
                </a:tc>
              </a:tr>
              <a:tr h="35628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06" marB="45706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717106"/>
              </p:ext>
            </p:extLst>
          </p:nvPr>
        </p:nvGraphicFramePr>
        <p:xfrm>
          <a:off x="0" y="1609580"/>
          <a:ext cx="1661458" cy="1296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729"/>
                <a:gridCol w="830729"/>
              </a:tblGrid>
              <a:tr h="356289">
                <a:tc gridSpan="2">
                  <a:txBody>
                    <a:bodyPr/>
                    <a:lstStyle/>
                    <a:p>
                      <a:r>
                        <a:rPr lang="en-US" sz="1800" dirty="0" smtClean="0"/>
                        <a:t>BUYS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marT="45706" marB="4570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489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marT="45706" marB="45706"/>
                </a:tc>
              </a:tr>
              <a:tr h="35628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06" marB="4570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516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1915681" y="98281"/>
            <a:ext cx="8228160" cy="456480"/>
          </a:xfrm>
        </p:spPr>
        <p:txBody>
          <a:bodyPr vert="horz" wrap="square" lIns="90000" tIns="35268" rIns="90000" bIns="46800" numCol="1" anchor="ctr" anchorCtr="0" compatLnSpc="1">
            <a:prstTxWarp prst="textNoShape">
              <a:avLst/>
            </a:prstTxWarp>
          </a:bodyPr>
          <a:lstStyle/>
          <a:p>
            <a:pPr eaLnBrk="1">
              <a:buClrTx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Classification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980481" y="685801"/>
            <a:ext cx="8228160" cy="6009120"/>
          </a:xfrm>
        </p:spPr>
        <p:txBody>
          <a:bodyPr/>
          <a:lstStyle/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540" dirty="0">
                <a:latin typeface="Comic Sans MS" panose="030F0702030302020204" pitchFamily="66" charset="0"/>
              </a:rPr>
              <a:t>Classification by Decision Tree Induction – ID3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850365" y="1273524"/>
            <a:ext cx="6129983" cy="7605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1915681" y="2622852"/>
            <a:ext cx="4839460" cy="2177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7280" y="5454517"/>
            <a:ext cx="6877440" cy="1175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lum bright="-20000" contrast="40000"/>
          </a:blip>
          <a:stretch>
            <a:fillRect/>
          </a:stretch>
        </p:blipFill>
        <p:spPr>
          <a:xfrm>
            <a:off x="7299692" y="1969228"/>
            <a:ext cx="3041947" cy="8065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lum bright="-20000" contrast="40000"/>
          </a:blip>
          <a:stretch>
            <a:fillRect/>
          </a:stretch>
        </p:blipFill>
        <p:spPr>
          <a:xfrm>
            <a:off x="6884881" y="2971778"/>
            <a:ext cx="3456757" cy="9448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lum bright="-20000" contrast="40000"/>
          </a:blip>
          <a:stretch>
            <a:fillRect/>
          </a:stretch>
        </p:blipFill>
        <p:spPr>
          <a:xfrm>
            <a:off x="2046316" y="4989046"/>
            <a:ext cx="5761263" cy="334163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159639"/>
              </p:ext>
            </p:extLst>
          </p:nvPr>
        </p:nvGraphicFramePr>
        <p:xfrm>
          <a:off x="9742440" y="4047690"/>
          <a:ext cx="2286000" cy="2499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37912">
                <a:tc gridSpan="2">
                  <a:txBody>
                    <a:bodyPr/>
                    <a:lstStyle/>
                    <a:p>
                      <a:r>
                        <a:rPr lang="en-US" sz="1800" dirty="0" smtClean="0"/>
                        <a:t>Age </a:t>
                      </a:r>
                      <a:endParaRPr lang="en-US" sz="1800" dirty="0"/>
                    </a:p>
                  </a:txBody>
                  <a:tcPr marT="45706" marB="4570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6" marB="45706"/>
                </a:tc>
              </a:tr>
              <a:tr h="5350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Youth</a:t>
                      </a:r>
                      <a:endParaRPr lang="en-US" sz="16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Middle</a:t>
                      </a:r>
                      <a:r>
                        <a:rPr lang="en-US" sz="1600" baseline="0" dirty="0" smtClean="0"/>
                        <a:t> Age</a:t>
                      </a:r>
                      <a:endParaRPr lang="en-US" sz="16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Senior</a:t>
                      </a:r>
                      <a:endParaRPr lang="en-US" sz="1600" dirty="0"/>
                    </a:p>
                  </a:txBody>
                  <a:tcPr marT="45706" marB="45706"/>
                </a:tc>
              </a:tr>
              <a:tr h="33791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06" marB="45706"/>
                </a:tc>
              </a:tr>
              <a:tr h="84481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</a:p>
                    <a:p>
                      <a:r>
                        <a:rPr lang="en-US" sz="1800" dirty="0" smtClean="0"/>
                        <a:t>(yes),</a:t>
                      </a:r>
                      <a:r>
                        <a:rPr lang="en-US" sz="1800" baseline="0" dirty="0" smtClean="0"/>
                        <a:t> 3(no)</a:t>
                      </a:r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</a:p>
                    <a:p>
                      <a:r>
                        <a:rPr lang="en-US" sz="1800" dirty="0" smtClean="0"/>
                        <a:t>(yes)</a:t>
                      </a:r>
                    </a:p>
                    <a:p>
                      <a:r>
                        <a:rPr lang="en-US" sz="1800" dirty="0" smtClean="0"/>
                        <a:t>0(no)</a:t>
                      </a:r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</a:p>
                    <a:p>
                      <a:r>
                        <a:rPr lang="en-US" sz="1800" dirty="0" smtClean="0"/>
                        <a:t>(yes),2(no)</a:t>
                      </a:r>
                      <a:endParaRPr lang="en-US" sz="1800" dirty="0"/>
                    </a:p>
                  </a:txBody>
                  <a:tcPr marT="45706" marB="4570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471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1915681" y="98281"/>
            <a:ext cx="8228160" cy="456480"/>
          </a:xfrm>
        </p:spPr>
        <p:txBody>
          <a:bodyPr vert="horz" wrap="square" lIns="90000" tIns="35268" rIns="90000" bIns="46800" numCol="1" anchor="ctr" anchorCtr="0" compatLnSpc="1">
            <a:prstTxWarp prst="textNoShape">
              <a:avLst/>
            </a:prstTxWarp>
          </a:bodyPr>
          <a:lstStyle/>
          <a:p>
            <a:pPr eaLnBrk="1">
              <a:buClrTx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Classification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250266" y="588232"/>
            <a:ext cx="9558989" cy="6009120"/>
          </a:xfrm>
        </p:spPr>
        <p:txBody>
          <a:bodyPr/>
          <a:lstStyle/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540" dirty="0" smtClean="0">
                <a:latin typeface="Comic Sans MS" panose="030F0702030302020204" pitchFamily="66" charset="0"/>
              </a:rPr>
              <a:t>Decision </a:t>
            </a:r>
            <a:r>
              <a:rPr lang="en-US" altLang="en-US" sz="2540" dirty="0">
                <a:latin typeface="Comic Sans MS" panose="030F0702030302020204" pitchFamily="66" charset="0"/>
              </a:rPr>
              <a:t>Tree </a:t>
            </a:r>
            <a:r>
              <a:rPr lang="en-US" altLang="en-US" sz="2540" dirty="0" smtClean="0">
                <a:latin typeface="Comic Sans MS" panose="030F0702030302020204" pitchFamily="66" charset="0"/>
              </a:rPr>
              <a:t>Induction is the learning of decision trees from class-labeled training tuples.</a:t>
            </a:r>
          </a:p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540" dirty="0" smtClean="0">
                <a:latin typeface="Comic Sans MS" panose="030F0702030302020204" pitchFamily="66" charset="0"/>
              </a:rPr>
              <a:t>Decision tree is a flowchart like tree structure, where each internal node denotes the test on an attribute, each branch represents an outcome of the test, and each leaf node bolds a class label.</a:t>
            </a:r>
          </a:p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2540" dirty="0">
              <a:latin typeface="Comic Sans MS" panose="030F0702030302020204" pitchFamily="66" charset="0"/>
            </a:endParaRPr>
          </a:p>
          <a:p>
            <a:pPr marL="0" indent="0" algn="just" eaLnBrk="1">
              <a:buClrTx/>
              <a:buSzPct val="80000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2177" dirty="0">
              <a:latin typeface="Comic Sans MS" panose="030F0702030302020204" pitchFamily="66" charset="0"/>
            </a:endParaRPr>
          </a:p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2177" dirty="0">
              <a:latin typeface="Comic Sans MS" panose="030F0702030302020204" pitchFamily="66" charset="0"/>
            </a:endParaRPr>
          </a:p>
          <a:p>
            <a:pPr marL="725771" lvl="2" indent="0" algn="just" eaLnBrk="1">
              <a:buClrTx/>
              <a:buSzPct val="80000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dirty="0" smtClean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4629477" y="3085235"/>
            <a:ext cx="7015209" cy="33215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3301388" y="6216258"/>
            <a:ext cx="5589225" cy="38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882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1915681" y="98281"/>
            <a:ext cx="8228160" cy="456480"/>
          </a:xfrm>
        </p:spPr>
        <p:txBody>
          <a:bodyPr vert="horz" wrap="square" lIns="90000" tIns="35268" rIns="90000" bIns="46800" numCol="1" anchor="ctr" anchorCtr="0" compatLnSpc="1">
            <a:prstTxWarp prst="textNoShape">
              <a:avLst/>
            </a:prstTxWarp>
          </a:bodyPr>
          <a:lstStyle/>
          <a:p>
            <a:pPr eaLnBrk="1">
              <a:buClrTx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Classification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980481" y="685801"/>
            <a:ext cx="8228160" cy="6009120"/>
          </a:xfrm>
        </p:spPr>
        <p:txBody>
          <a:bodyPr/>
          <a:lstStyle/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540" dirty="0">
                <a:latin typeface="Comic Sans MS" panose="030F0702030302020204" pitchFamily="66" charset="0"/>
              </a:rPr>
              <a:t>Classification by Decision Tree Induction – ID3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709806" y="1142888"/>
            <a:ext cx="8827784" cy="568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674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69663" y="661194"/>
            <a:ext cx="8536199" cy="478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09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1915681" y="98281"/>
            <a:ext cx="8228160" cy="456480"/>
          </a:xfrm>
        </p:spPr>
        <p:txBody>
          <a:bodyPr vert="horz" wrap="square" lIns="90000" tIns="35268" rIns="90000" bIns="46800" numCol="1" anchor="ctr" anchorCtr="0" compatLnSpc="1">
            <a:prstTxWarp prst="textNoShape">
              <a:avLst/>
            </a:prstTxWarp>
          </a:bodyPr>
          <a:lstStyle/>
          <a:p>
            <a:pPr eaLnBrk="1">
              <a:buClrTx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Classification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980481" y="685801"/>
            <a:ext cx="8228160" cy="6009120"/>
          </a:xfrm>
        </p:spPr>
        <p:txBody>
          <a:bodyPr/>
          <a:lstStyle/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540" dirty="0">
                <a:latin typeface="Comic Sans MS" panose="030F0702030302020204" pitchFamily="66" charset="0"/>
              </a:rPr>
              <a:t>Classification by Decision Tree Induction – C4.5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177" dirty="0">
                <a:latin typeface="Comic Sans MS" panose="030F0702030302020204" pitchFamily="66" charset="0"/>
              </a:rPr>
              <a:t>Gain Ratio</a:t>
            </a: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1600" dirty="0">
                <a:latin typeface="Comic Sans MS" panose="030F0702030302020204" pitchFamily="66" charset="0"/>
              </a:rPr>
              <a:t>The information gain measure is biased toward tests with many outcomes. </a:t>
            </a: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600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1600" dirty="0">
                <a:latin typeface="Comic Sans MS" panose="030F0702030302020204" pitchFamily="66" charset="0"/>
              </a:rPr>
              <a:t>That is, it prefers to select attributes having a large number of values. </a:t>
            </a: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600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1600" dirty="0">
                <a:latin typeface="Comic Sans MS" panose="030F0702030302020204" pitchFamily="66" charset="0"/>
              </a:rPr>
              <a:t>For example, consider an attribute that acts as a unique identifier, such as product ID. </a:t>
            </a: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600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1600" dirty="0">
                <a:latin typeface="Comic Sans MS" panose="030F0702030302020204" pitchFamily="66" charset="0"/>
              </a:rPr>
              <a:t>A split on product ID would result in a large number of partitions (as many as there are values), each one containing just one tuple. </a:t>
            </a: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600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1600" dirty="0">
                <a:latin typeface="Comic Sans MS" panose="030F0702030302020204" pitchFamily="66" charset="0"/>
              </a:rPr>
              <a:t>Because each partition is pure, the information required to classify data set D based on this partitioning would be </a:t>
            </a:r>
            <a:r>
              <a:rPr lang="en-IN" altLang="en-US" sz="1600" dirty="0" err="1">
                <a:latin typeface="Comic Sans MS" panose="030F0702030302020204" pitchFamily="66" charset="0"/>
              </a:rPr>
              <a:t>Info</a:t>
            </a:r>
            <a:r>
              <a:rPr lang="en-IN" altLang="en-US" sz="1600" baseline="-25000" dirty="0" err="1">
                <a:latin typeface="Comic Sans MS" panose="030F0702030302020204" pitchFamily="66" charset="0"/>
              </a:rPr>
              <a:t>product_ID</a:t>
            </a:r>
            <a:r>
              <a:rPr lang="en-IN" altLang="en-US" sz="1600" dirty="0">
                <a:latin typeface="Comic Sans MS" panose="030F0702030302020204" pitchFamily="66" charset="0"/>
              </a:rPr>
              <a:t>(D) = 0. </a:t>
            </a: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600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1600" dirty="0">
                <a:latin typeface="Comic Sans MS" panose="030F0702030302020204" pitchFamily="66" charset="0"/>
              </a:rPr>
              <a:t>Therefore, the information gained by partitioning on this attribute is maximal. </a:t>
            </a: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600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1600" dirty="0">
                <a:latin typeface="Comic Sans MS" panose="030F0702030302020204" pitchFamily="66" charset="0"/>
              </a:rPr>
              <a:t>Clearly, such a partitioning is useless for classification. C4.5, a successor of ID3, uses an extension to information gain known as gain ratio, which attempts to overcome this bias.</a:t>
            </a:r>
            <a:endParaRPr lang="en-US" altLang="en-US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601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1915681" y="98281"/>
            <a:ext cx="8228160" cy="456480"/>
          </a:xfrm>
        </p:spPr>
        <p:txBody>
          <a:bodyPr vert="horz" wrap="square" lIns="90000" tIns="35268" rIns="90000" bIns="46800" numCol="1" anchor="ctr" anchorCtr="0" compatLnSpc="1">
            <a:prstTxWarp prst="textNoShape">
              <a:avLst/>
            </a:prstTxWarp>
          </a:bodyPr>
          <a:lstStyle/>
          <a:p>
            <a:pPr eaLnBrk="1">
              <a:buClrTx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Classification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980481" y="685801"/>
            <a:ext cx="8228160" cy="6009120"/>
          </a:xfrm>
        </p:spPr>
        <p:txBody>
          <a:bodyPr/>
          <a:lstStyle/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540" dirty="0">
                <a:latin typeface="Comic Sans MS" panose="030F0702030302020204" pitchFamily="66" charset="0"/>
              </a:rPr>
              <a:t>Classification by Decision Tree Induction – C4.5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177" dirty="0">
                <a:latin typeface="Comic Sans MS" panose="030F0702030302020204" pitchFamily="66" charset="0"/>
              </a:rPr>
              <a:t>Gain Ratio</a:t>
            </a: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1814" dirty="0">
                <a:latin typeface="Comic Sans MS" panose="030F0702030302020204" pitchFamily="66" charset="0"/>
              </a:rPr>
              <a:t>It applies a kind of normalization to information gain using a “split information” value defined analogously with Info(D) as</a:t>
            </a: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1814" dirty="0">
                <a:latin typeface="Comic Sans MS" panose="030F0702030302020204" pitchFamily="66" charset="0"/>
              </a:rPr>
              <a:t>The attribute with the maximum gain ratio is selected as the splitting attribute.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261" y="2613325"/>
            <a:ext cx="3825478" cy="7950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147" y="3912804"/>
            <a:ext cx="2673226" cy="66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573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1915681" y="98281"/>
            <a:ext cx="8228160" cy="456480"/>
          </a:xfrm>
        </p:spPr>
        <p:txBody>
          <a:bodyPr vert="horz" wrap="square" lIns="90000" tIns="35268" rIns="90000" bIns="46800" numCol="1" anchor="ctr" anchorCtr="0" compatLnSpc="1">
            <a:prstTxWarp prst="textNoShape">
              <a:avLst/>
            </a:prstTxWarp>
          </a:bodyPr>
          <a:lstStyle/>
          <a:p>
            <a:pPr eaLnBrk="1">
              <a:buClrTx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Classification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980481" y="685801"/>
            <a:ext cx="8228160" cy="6009120"/>
          </a:xfrm>
        </p:spPr>
        <p:txBody>
          <a:bodyPr/>
          <a:lstStyle/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540" dirty="0">
                <a:latin typeface="Comic Sans MS" panose="030F0702030302020204" pitchFamily="66" charset="0"/>
              </a:rPr>
              <a:t>Classification by Decision Tree Induction – C4.5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177" dirty="0">
                <a:latin typeface="Comic Sans MS" panose="030F0702030302020204" pitchFamily="66" charset="0"/>
              </a:rPr>
              <a:t>Gain Ratio</a:t>
            </a: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725771" lvl="2" indent="0" algn="just" eaLnBrk="1">
              <a:buClrTx/>
              <a:buSzPct val="80000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666" y="1730746"/>
            <a:ext cx="8698606" cy="305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5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1915681" y="98281"/>
            <a:ext cx="8228160" cy="456480"/>
          </a:xfrm>
        </p:spPr>
        <p:txBody>
          <a:bodyPr vert="horz" wrap="square" lIns="90000" tIns="35268" rIns="90000" bIns="46800" numCol="1" anchor="ctr" anchorCtr="0" compatLnSpc="1">
            <a:prstTxWarp prst="textNoShape">
              <a:avLst/>
            </a:prstTxWarp>
          </a:bodyPr>
          <a:lstStyle/>
          <a:p>
            <a:pPr eaLnBrk="1">
              <a:buClrTx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Classification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980481" y="685801"/>
            <a:ext cx="8228160" cy="6009120"/>
          </a:xfrm>
        </p:spPr>
        <p:txBody>
          <a:bodyPr/>
          <a:lstStyle/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540" dirty="0">
                <a:latin typeface="Comic Sans MS" panose="030F0702030302020204" pitchFamily="66" charset="0"/>
              </a:rPr>
              <a:t>Classification by Decision Tree Induction – CART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177" dirty="0">
                <a:latin typeface="Comic Sans MS" panose="030F0702030302020204" pitchFamily="66" charset="0"/>
              </a:rPr>
              <a:t>Gini Index</a:t>
            </a: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1814" dirty="0">
                <a:latin typeface="Comic Sans MS" panose="030F0702030302020204" pitchFamily="66" charset="0"/>
              </a:rPr>
              <a:t>The Gini index measures the impurity of D, a data partition or set of training tuples, as</a:t>
            </a: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600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1814" dirty="0">
                <a:latin typeface="Comic Sans MS" panose="030F0702030302020204" pitchFamily="66" charset="0"/>
              </a:rPr>
              <a:t>The Gini index considers a binary split for each attribute. </a:t>
            </a: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600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1814" dirty="0">
                <a:latin typeface="Comic Sans MS" panose="030F0702030302020204" pitchFamily="66" charset="0"/>
              </a:rPr>
              <a:t>For discrete-valued attribute, all possible combinations of its value except empty set and power set are considered for binary split.</a:t>
            </a: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1089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1814" dirty="0">
                <a:latin typeface="Comic Sans MS" panose="030F0702030302020204" pitchFamily="66" charset="0"/>
              </a:rPr>
              <a:t>For a discrete-valued attribute, the subset that gives the minimum </a:t>
            </a:r>
            <a:r>
              <a:rPr lang="en-IN" altLang="en-US" sz="1814" dirty="0" err="1">
                <a:latin typeface="Comic Sans MS" panose="030F0702030302020204" pitchFamily="66" charset="0"/>
              </a:rPr>
              <a:t>gini</a:t>
            </a:r>
            <a:r>
              <a:rPr lang="en-IN" altLang="en-US" sz="1814" dirty="0">
                <a:latin typeface="Comic Sans MS" panose="030F0702030302020204" pitchFamily="66" charset="0"/>
              </a:rPr>
              <a:t> index for that attribute is selected as its splitting subset.</a:t>
            </a: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600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1814" dirty="0">
                <a:latin typeface="Comic Sans MS" panose="030F0702030302020204" pitchFamily="66" charset="0"/>
              </a:rPr>
              <a:t>For continuous-valued attributes, each possible split point must be considered. </a:t>
            </a: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725771" lvl="2" indent="0" algn="just" eaLnBrk="1">
              <a:buClrTx/>
              <a:buSzPct val="80000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239" y="2204865"/>
            <a:ext cx="1889695" cy="6452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216" y="4365105"/>
            <a:ext cx="3871568" cy="64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17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1915681" y="98281"/>
            <a:ext cx="8228160" cy="456480"/>
          </a:xfrm>
        </p:spPr>
        <p:txBody>
          <a:bodyPr vert="horz" wrap="square" lIns="90000" tIns="35268" rIns="90000" bIns="46800" numCol="1" anchor="ctr" anchorCtr="0" compatLnSpc="1">
            <a:prstTxWarp prst="textNoShape">
              <a:avLst/>
            </a:prstTxWarp>
          </a:bodyPr>
          <a:lstStyle/>
          <a:p>
            <a:pPr eaLnBrk="1">
              <a:buClrTx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Classification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980481" y="685801"/>
            <a:ext cx="8228160" cy="6009120"/>
          </a:xfrm>
        </p:spPr>
        <p:txBody>
          <a:bodyPr/>
          <a:lstStyle/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540" dirty="0">
                <a:latin typeface="Comic Sans MS" panose="030F0702030302020204" pitchFamily="66" charset="0"/>
              </a:rPr>
              <a:t>Classification by Decision Tree Induction – CART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177" dirty="0">
                <a:latin typeface="Comic Sans MS" panose="030F0702030302020204" pitchFamily="66" charset="0"/>
              </a:rPr>
              <a:t>Gini Index</a:t>
            </a: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1814" dirty="0">
                <a:latin typeface="Comic Sans MS" panose="030F0702030302020204" pitchFamily="66" charset="0"/>
              </a:rPr>
              <a:t>The reduction in impurity that would be incurred by a binary split on a discrete- or continuous-valued attribute A is</a:t>
            </a: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1814" dirty="0">
                <a:latin typeface="Comic Sans MS" panose="030F0702030302020204" pitchFamily="66" charset="0"/>
              </a:rPr>
              <a:t>The attribute that maximizes the reduction in impurity (or, equivalently, has the minimum Gini index) is selected as the splitting attribute.</a:t>
            </a: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725771" lvl="2" indent="0" algn="just" eaLnBrk="1">
              <a:buClrTx/>
              <a:buSzPct val="80000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118" y="2495728"/>
            <a:ext cx="2949767" cy="35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67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1915681" y="98281"/>
            <a:ext cx="8228160" cy="456480"/>
          </a:xfrm>
        </p:spPr>
        <p:txBody>
          <a:bodyPr vert="horz" wrap="square" lIns="90000" tIns="35268" rIns="90000" bIns="46800" numCol="1" anchor="ctr" anchorCtr="0" compatLnSpc="1">
            <a:prstTxWarp prst="textNoShape">
              <a:avLst/>
            </a:prstTxWarp>
          </a:bodyPr>
          <a:lstStyle/>
          <a:p>
            <a:pPr eaLnBrk="1">
              <a:buClrTx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Classification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980481" y="685801"/>
            <a:ext cx="8228160" cy="6009120"/>
          </a:xfrm>
        </p:spPr>
        <p:txBody>
          <a:bodyPr/>
          <a:lstStyle/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540" dirty="0">
                <a:latin typeface="Comic Sans MS" panose="030F0702030302020204" pitchFamily="66" charset="0"/>
              </a:rPr>
              <a:t>Classification by Decision Tree Induction – CART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177" dirty="0">
                <a:latin typeface="Comic Sans MS" panose="030F0702030302020204" pitchFamily="66" charset="0"/>
              </a:rPr>
              <a:t>Gini Index</a:t>
            </a: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725771" lvl="2" indent="0" algn="just" eaLnBrk="1">
              <a:buClrTx/>
              <a:buSzPct val="80000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666" y="1600111"/>
            <a:ext cx="3687208" cy="610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3220300" y="2514556"/>
            <a:ext cx="5945623" cy="233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231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1915681" y="98281"/>
            <a:ext cx="8228160" cy="456480"/>
          </a:xfrm>
        </p:spPr>
        <p:txBody>
          <a:bodyPr vert="horz" wrap="square" lIns="90000" tIns="35268" rIns="90000" bIns="46800" numCol="1" anchor="ctr" anchorCtr="0" compatLnSpc="1">
            <a:prstTxWarp prst="textNoShape">
              <a:avLst/>
            </a:prstTxWarp>
          </a:bodyPr>
          <a:lstStyle/>
          <a:p>
            <a:pPr eaLnBrk="1">
              <a:buClrTx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Classification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980481" y="685801"/>
            <a:ext cx="8228160" cy="6009120"/>
          </a:xfrm>
        </p:spPr>
        <p:txBody>
          <a:bodyPr/>
          <a:lstStyle/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540" dirty="0">
                <a:latin typeface="Comic Sans MS" panose="030F0702030302020204" pitchFamily="66" charset="0"/>
              </a:rPr>
              <a:t>Classification by Decision Tree Induction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2177" dirty="0">
                <a:latin typeface="Comic Sans MS" panose="030F0702030302020204" pitchFamily="66" charset="0"/>
              </a:rPr>
              <a:t>Information gain, as we saw, is biased toward multivalued attributes. 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2177" dirty="0">
              <a:latin typeface="Comic Sans MS" panose="030F0702030302020204" pitchFamily="66" charset="0"/>
            </a:endParaRP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2177" dirty="0">
                <a:latin typeface="Comic Sans MS" panose="030F0702030302020204" pitchFamily="66" charset="0"/>
              </a:rPr>
              <a:t>Although the gain ratio adjusts for this bias, it tends to prefer unbalanced splits in which one partition is much smaller than the others. 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2177" dirty="0">
              <a:latin typeface="Comic Sans MS" panose="030F0702030302020204" pitchFamily="66" charset="0"/>
            </a:endParaRP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2177" dirty="0">
                <a:latin typeface="Comic Sans MS" panose="030F0702030302020204" pitchFamily="66" charset="0"/>
              </a:rPr>
              <a:t>The Gini index is biased toward multivalued attributes and has difficulty when the number of classes is large. 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2177" dirty="0">
              <a:latin typeface="Comic Sans MS" panose="030F0702030302020204" pitchFamily="66" charset="0"/>
            </a:endParaRP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2177" dirty="0">
                <a:latin typeface="Comic Sans MS" panose="030F0702030302020204" pitchFamily="66" charset="0"/>
              </a:rPr>
              <a:t>It also tends to favour tests that result in equal-sized partitions and purity in both partitions. 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2177" dirty="0">
              <a:latin typeface="Comic Sans MS" panose="030F0702030302020204" pitchFamily="66" charset="0"/>
            </a:endParaRP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IN" altLang="en-US" sz="2177" dirty="0">
                <a:latin typeface="Comic Sans MS" panose="030F0702030302020204" pitchFamily="66" charset="0"/>
              </a:rPr>
              <a:t>Although biased, these measures give reasonably good results in practice.</a:t>
            </a: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1140497" lvl="2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  <a:p>
            <a:pPr marL="725771" lvl="2" indent="0" algn="just" eaLnBrk="1">
              <a:buClrTx/>
              <a:buSzPct val="80000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IN" altLang="en-US" sz="1814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197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1915681" y="68041"/>
            <a:ext cx="8228160" cy="813600"/>
          </a:xfrm>
        </p:spPr>
        <p:txBody>
          <a:bodyPr vert="horz" wrap="square" lIns="90000" tIns="35268" rIns="90000" bIns="46800" numCol="1" anchor="ctr" anchorCtr="0" compatLnSpc="1">
            <a:prstTxWarp prst="textNoShape">
              <a:avLst/>
            </a:prstTxWarp>
          </a:bodyPr>
          <a:lstStyle/>
          <a:p>
            <a:pPr eaLnBrk="1">
              <a:buClrTx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Disclaimer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980481" y="881641"/>
            <a:ext cx="8228160" cy="5813280"/>
          </a:xfrm>
        </p:spPr>
        <p:txBody>
          <a:bodyPr/>
          <a:lstStyle/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540" dirty="0">
                <a:latin typeface="Comic Sans MS" panose="030F0702030302020204" pitchFamily="66" charset="0"/>
              </a:rPr>
              <a:t>Content of this presentation is not original and it has been prepared from various sources for teaching purpose.</a:t>
            </a:r>
          </a:p>
          <a:p>
            <a:pPr marL="777611" lvl="1" indent="-414726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2177" dirty="0">
              <a:latin typeface="Comic Sans MS" panose="030F0702030302020204" pitchFamily="66" charset="0"/>
            </a:endParaRPr>
          </a:p>
          <a:p>
            <a:pPr marL="362885" lvl="1" indent="0" eaLnBrk="1">
              <a:buClrTx/>
              <a:buSzPct val="80000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dirty="0" smtClean="0">
              <a:latin typeface="Comic Sans MS" panose="030F0702030302020204" pitchFamily="66" charset="0"/>
            </a:endParaRPr>
          </a:p>
          <a:p>
            <a:pPr marL="0" indent="0" eaLnBrk="1">
              <a:buClrTx/>
              <a:buSzPct val="80000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2540" dirty="0">
              <a:latin typeface="Comic Sans MS" panose="030F0702030302020204" pitchFamily="66" charset="0"/>
            </a:endParaRPr>
          </a:p>
          <a:p>
            <a:pPr marL="0" indent="0" eaLnBrk="1">
              <a:buClrTx/>
              <a:buSzPct val="80000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2540" dirty="0">
              <a:latin typeface="Comic Sans MS" panose="030F0702030302020204" pitchFamily="66" charset="0"/>
            </a:endParaRPr>
          </a:p>
          <a:p>
            <a:pPr marL="0" indent="0" eaLnBrk="1">
              <a:buClrTx/>
              <a:buSzPct val="80000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2540" dirty="0">
              <a:latin typeface="Comic Sans MS" panose="030F0702030302020204" pitchFamily="66" charset="0"/>
            </a:endParaRPr>
          </a:p>
          <a:p>
            <a:pPr marL="725771" lvl="2" indent="0" eaLnBrk="1">
              <a:buClrTx/>
              <a:buSzPct val="80000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2540" dirty="0">
              <a:latin typeface="Comic Sans MS" panose="030F0702030302020204" pitchFamily="66" charset="0"/>
            </a:endParaRPr>
          </a:p>
          <a:p>
            <a:pPr marL="725771" lvl="2" indent="0" eaLnBrk="1">
              <a:buClrTx/>
              <a:buSzPct val="80000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2540" dirty="0">
              <a:latin typeface="Comic Sans MS" panose="030F0702030302020204" pitchFamily="66" charset="0"/>
            </a:endParaRPr>
          </a:p>
          <a:p>
            <a:pPr marL="725771" lvl="2" indent="0" eaLnBrk="1">
              <a:buClrTx/>
              <a:buSzPct val="80000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254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057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8640" y="1751526"/>
            <a:ext cx="10965120" cy="484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540" dirty="0" smtClean="0">
                <a:latin typeface="Comic Sans MS" panose="030F0702030302020204" pitchFamily="66" charset="0"/>
              </a:rPr>
              <a:t>How are decision tree used from classification?</a:t>
            </a:r>
          </a:p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540" dirty="0" smtClean="0">
                <a:latin typeface="Comic Sans MS" panose="030F0702030302020204" pitchFamily="66" charset="0"/>
              </a:rPr>
              <a:t>Why are decision tree classifiers so popular? (appropriate for exploratory knowledge discovery)</a:t>
            </a:r>
          </a:p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540" dirty="0" smtClean="0">
                <a:latin typeface="Comic Sans MS" panose="030F0702030302020204" pitchFamily="66" charset="0"/>
              </a:rPr>
              <a:t>DT can handle high dimensional data and has good classification accuracy. </a:t>
            </a:r>
          </a:p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2540" dirty="0" smtClean="0">
              <a:latin typeface="Comic Sans MS" panose="030F0702030302020204" pitchFamily="66" charset="0"/>
            </a:endParaRPr>
          </a:p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2540" dirty="0" smtClean="0">
              <a:latin typeface="Comic Sans MS" panose="030F0702030302020204" pitchFamily="66" charset="0"/>
            </a:endParaRPr>
          </a:p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2540" dirty="0" smtClean="0">
              <a:latin typeface="Comic Sans MS" panose="030F0702030302020204" pitchFamily="66" charset="0"/>
            </a:endParaRPr>
          </a:p>
          <a:p>
            <a:pPr marL="0" indent="0" algn="just" eaLnBrk="1">
              <a:buClrTx/>
              <a:buSzPct val="80000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2177" dirty="0" smtClean="0">
              <a:latin typeface="Comic Sans MS" panose="030F0702030302020204" pitchFamily="66" charset="0"/>
            </a:endParaRPr>
          </a:p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2177" dirty="0" smtClean="0">
              <a:latin typeface="Comic Sans MS" panose="030F0702030302020204" pitchFamily="66" charset="0"/>
            </a:endParaRPr>
          </a:p>
          <a:p>
            <a:pPr marL="725771" lvl="2" indent="0" algn="just" eaLnBrk="1">
              <a:buClrTx/>
              <a:buSzPct val="80000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63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1915681" y="98281"/>
            <a:ext cx="8228160" cy="456480"/>
          </a:xfrm>
        </p:spPr>
        <p:txBody>
          <a:bodyPr vert="horz" wrap="square" lIns="90000" tIns="35268" rIns="90000" bIns="46800" numCol="1" anchor="ctr" anchorCtr="0" compatLnSpc="1">
            <a:prstTxWarp prst="textNoShape">
              <a:avLst/>
            </a:prstTxWarp>
          </a:bodyPr>
          <a:lstStyle/>
          <a:p>
            <a:pPr eaLnBrk="1">
              <a:buClrTx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Classification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61541" y="1033530"/>
            <a:ext cx="8228160" cy="6009120"/>
          </a:xfrm>
        </p:spPr>
        <p:txBody>
          <a:bodyPr/>
          <a:lstStyle/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540" dirty="0">
                <a:latin typeface="Comic Sans MS" panose="030F0702030302020204" pitchFamily="66" charset="0"/>
              </a:rPr>
              <a:t>Classification by Decision Tree Induction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2177" dirty="0" smtClean="0">
              <a:latin typeface="Comic Sans MS" panose="030F0702030302020204" pitchFamily="66" charset="0"/>
            </a:endParaRP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177" dirty="0" smtClean="0">
                <a:latin typeface="Comic Sans MS" panose="030F0702030302020204" pitchFamily="66" charset="0"/>
              </a:rPr>
              <a:t>ID3 </a:t>
            </a:r>
            <a:r>
              <a:rPr lang="en-US" altLang="en-US" sz="2177" dirty="0">
                <a:latin typeface="Comic Sans MS" panose="030F0702030302020204" pitchFamily="66" charset="0"/>
              </a:rPr>
              <a:t>(Iterative </a:t>
            </a:r>
            <a:r>
              <a:rPr lang="en-US" altLang="en-US" sz="2177" dirty="0" err="1">
                <a:latin typeface="Comic Sans MS" panose="030F0702030302020204" pitchFamily="66" charset="0"/>
              </a:rPr>
              <a:t>Dichotomiser</a:t>
            </a:r>
            <a:r>
              <a:rPr lang="en-US" altLang="en-US" sz="2177" dirty="0">
                <a:latin typeface="Comic Sans MS" panose="030F0702030302020204" pitchFamily="66" charset="0"/>
              </a:rPr>
              <a:t>)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2177" dirty="0">
              <a:latin typeface="Comic Sans MS" panose="030F0702030302020204" pitchFamily="66" charset="0"/>
            </a:endParaRP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177" dirty="0">
                <a:latin typeface="Comic Sans MS" panose="030F0702030302020204" pitchFamily="66" charset="0"/>
              </a:rPr>
              <a:t>C4.5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2177" dirty="0">
              <a:latin typeface="Comic Sans MS" panose="030F0702030302020204" pitchFamily="66" charset="0"/>
            </a:endParaRP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177" dirty="0">
                <a:latin typeface="Comic Sans MS" panose="030F0702030302020204" pitchFamily="66" charset="0"/>
              </a:rPr>
              <a:t>CART (Classification &amp; Regression Tree</a:t>
            </a:r>
            <a:r>
              <a:rPr lang="en-US" altLang="en-US" sz="2177" dirty="0" smtClean="0">
                <a:latin typeface="Comic Sans MS" panose="030F0702030302020204" pitchFamily="66" charset="0"/>
              </a:rPr>
              <a:t>)</a:t>
            </a:r>
          </a:p>
          <a:p>
            <a:pPr marL="777611" lvl="1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177" dirty="0" smtClean="0">
                <a:latin typeface="Comic Sans MS" panose="030F0702030302020204" pitchFamily="66" charset="0"/>
              </a:rPr>
              <a:t>ID3, C4.5 and CART adopt a greedy approach in which decision tree are constructed in a top-down recursive divide-and-conquer manner. </a:t>
            </a:r>
            <a:endParaRPr lang="en-US" altLang="en-US" sz="2177" dirty="0">
              <a:latin typeface="Comic Sans MS" panose="030F0702030302020204" pitchFamily="66" charset="0"/>
            </a:endParaRPr>
          </a:p>
          <a:p>
            <a:pPr marL="0" indent="0" algn="just" eaLnBrk="1">
              <a:buClrTx/>
              <a:buSzPct val="80000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2177" dirty="0">
              <a:latin typeface="Comic Sans MS" panose="030F0702030302020204" pitchFamily="66" charset="0"/>
            </a:endParaRPr>
          </a:p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2177" dirty="0">
              <a:latin typeface="Comic Sans MS" panose="030F0702030302020204" pitchFamily="66" charset="0"/>
            </a:endParaRPr>
          </a:p>
          <a:p>
            <a:pPr marL="725771" lvl="2" indent="0" algn="just" eaLnBrk="1">
              <a:buClrTx/>
              <a:buSzPct val="80000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40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1915681" y="98281"/>
            <a:ext cx="8228160" cy="456480"/>
          </a:xfrm>
        </p:spPr>
        <p:txBody>
          <a:bodyPr vert="horz" wrap="square" lIns="90000" tIns="35268" rIns="90000" bIns="46800" numCol="1" anchor="ctr" anchorCtr="0" compatLnSpc="1">
            <a:prstTxWarp prst="textNoShape">
              <a:avLst/>
            </a:prstTxWarp>
          </a:bodyPr>
          <a:lstStyle/>
          <a:p>
            <a:pPr eaLnBrk="1">
              <a:buClrTx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Classification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980481" y="685801"/>
            <a:ext cx="8228160" cy="6009120"/>
          </a:xfrm>
        </p:spPr>
        <p:txBody>
          <a:bodyPr/>
          <a:lstStyle/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r>
              <a:rPr lang="en-US" altLang="en-US" sz="2540" dirty="0">
                <a:latin typeface="Comic Sans MS" panose="030F0702030302020204" pitchFamily="66" charset="0"/>
              </a:rPr>
              <a:t>Classification by Decision Tree Induction</a:t>
            </a:r>
          </a:p>
          <a:p>
            <a:pPr marL="0" indent="0" algn="just" eaLnBrk="1">
              <a:buClrTx/>
              <a:buSzPct val="80000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2177" dirty="0">
              <a:latin typeface="Comic Sans MS" panose="030F0702030302020204" pitchFamily="66" charset="0"/>
            </a:endParaRPr>
          </a:p>
          <a:p>
            <a:pPr marL="414726" indent="-414726" algn="just" eaLnBrk="1"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sz="2177" dirty="0">
              <a:latin typeface="Comic Sans MS" panose="030F0702030302020204" pitchFamily="66" charset="0"/>
            </a:endParaRPr>
          </a:p>
          <a:p>
            <a:pPr marL="725771" lvl="2" indent="0" algn="just" eaLnBrk="1">
              <a:buClrTx/>
              <a:buSzPct val="80000"/>
              <a:tabLst>
                <a:tab pos="0" algn="l"/>
                <a:tab pos="102242" algn="l"/>
                <a:tab pos="516968" algn="l"/>
                <a:tab pos="931694" algn="l"/>
                <a:tab pos="1346420" algn="l"/>
                <a:tab pos="1761146" algn="l"/>
                <a:tab pos="2175873" algn="l"/>
                <a:tab pos="2590599" algn="l"/>
                <a:tab pos="3005325" algn="l"/>
                <a:tab pos="3420051" algn="l"/>
                <a:tab pos="3834777" algn="l"/>
                <a:tab pos="4249503" algn="l"/>
                <a:tab pos="4664229" algn="l"/>
                <a:tab pos="5078955" algn="l"/>
                <a:tab pos="5493682" algn="l"/>
                <a:tab pos="5908408" algn="l"/>
                <a:tab pos="6323134" algn="l"/>
                <a:tab pos="6737860" algn="l"/>
                <a:tab pos="7152586" algn="l"/>
                <a:tab pos="7567312" algn="l"/>
                <a:tab pos="7982038" algn="l"/>
              </a:tabLst>
              <a:defRPr/>
            </a:pPr>
            <a:endParaRPr lang="en-US" altLang="en-US" dirty="0" smtClean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915680" y="777173"/>
            <a:ext cx="8292960" cy="591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39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IN" sz="2800" dirty="0">
                <a:latin typeface="Comic Sans MS" panose="030F0702030302020204" pitchFamily="66" charset="0"/>
              </a:rPr>
              <a:t>The recursive partitioning stops only when one of the following terminating condition is true:</a:t>
            </a:r>
          </a:p>
          <a:p>
            <a:pPr lvl="1" algn="just" eaLnBrk="1" hangingPunct="1"/>
            <a:r>
              <a:rPr lang="en-IN" sz="2000" dirty="0">
                <a:latin typeface="Comic Sans MS" panose="030F0702030302020204" pitchFamily="66" charset="0"/>
              </a:rPr>
              <a:t>All the tuples in partition D belong to the same class</a:t>
            </a:r>
          </a:p>
          <a:p>
            <a:pPr lvl="1" algn="just" eaLnBrk="1" hangingPunct="1"/>
            <a:r>
              <a:rPr lang="en-IN" sz="2000" dirty="0">
                <a:latin typeface="Comic Sans MS" panose="030F0702030302020204" pitchFamily="66" charset="0"/>
              </a:rPr>
              <a:t>There are no remaining attributes on which the tuples may be further partitioned. In this case majority voting is employed.</a:t>
            </a:r>
          </a:p>
          <a:p>
            <a:pPr lvl="1" algn="just" eaLnBrk="1" hangingPunct="1"/>
            <a:r>
              <a:rPr lang="en-IN" sz="2000" dirty="0">
                <a:latin typeface="Comic Sans MS" panose="030F0702030302020204" pitchFamily="66" charset="0"/>
              </a:rPr>
              <a:t>There are no tuples for a given branch, that is, a partition </a:t>
            </a:r>
            <a:r>
              <a:rPr lang="en-IN" sz="2000" dirty="0" err="1">
                <a:latin typeface="Comic Sans MS" panose="030F0702030302020204" pitchFamily="66" charset="0"/>
              </a:rPr>
              <a:t>D</a:t>
            </a:r>
            <a:r>
              <a:rPr lang="en-IN" sz="2000" baseline="-25000" dirty="0" err="1">
                <a:latin typeface="Comic Sans MS" panose="030F0702030302020204" pitchFamily="66" charset="0"/>
              </a:rPr>
              <a:t>j</a:t>
            </a:r>
            <a:r>
              <a:rPr lang="en-IN" sz="2000" dirty="0">
                <a:latin typeface="Comic Sans MS" panose="030F0702030302020204" pitchFamily="66" charset="0"/>
              </a:rPr>
              <a:t>, is empty. In this case, a leaf is created with the majority class in D. </a:t>
            </a:r>
          </a:p>
        </p:txBody>
      </p:sp>
    </p:spTree>
    <p:extLst>
      <p:ext uri="{BB962C8B-B14F-4D97-AF65-F5344CB8AC3E}">
        <p14:creationId xmlns:p14="http://schemas.microsoft.com/office/powerpoint/2010/main" val="2458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 Selection Procedure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Aft>
                <a:spcPct val="0"/>
              </a:spcAft>
              <a:buFont typeface="Wingdings 3" panose="05040102010807070707" pitchFamily="18" charset="2"/>
              <a:buChar char=""/>
            </a:pPr>
            <a:r>
              <a:rPr lang="en-IN" sz="2000" dirty="0">
                <a:latin typeface="Comic Sans MS" panose="030F0702030302020204" pitchFamily="66" charset="0"/>
              </a:rPr>
              <a:t>It is a heuristic for selecting the splitting criterion that “best” separates a given data partition, D, of class-labelled training tuples into individual classes. </a:t>
            </a:r>
          </a:p>
          <a:p>
            <a:pPr algn="just" eaLnBrk="1" hangingPunct="1">
              <a:spcAft>
                <a:spcPct val="0"/>
              </a:spcAft>
              <a:buFont typeface="Wingdings 3" panose="05040102010807070707" pitchFamily="18" charset="2"/>
              <a:buChar char=""/>
            </a:pPr>
            <a:r>
              <a:rPr lang="en-IN" sz="2000" dirty="0">
                <a:latin typeface="Comic Sans MS" panose="030F0702030302020204" pitchFamily="66" charset="0"/>
              </a:rPr>
              <a:t>It is also known as splitting rules because they determine how the tuples at a given node are to be split. </a:t>
            </a:r>
          </a:p>
          <a:p>
            <a:pPr algn="just" eaLnBrk="1" hangingPunct="1">
              <a:spcAft>
                <a:spcPct val="0"/>
              </a:spcAft>
              <a:buFont typeface="Wingdings 3" panose="05040102010807070707" pitchFamily="18" charset="2"/>
              <a:buChar char=""/>
            </a:pPr>
            <a:r>
              <a:rPr lang="en-IN" sz="2000" dirty="0">
                <a:latin typeface="Comic Sans MS" panose="030F0702030302020204" pitchFamily="66" charset="0"/>
              </a:rPr>
              <a:t>It provides ranking for each attribute describing the given training tuple. The attribute having the best score for the measure is chosen as the splitting attribute for the given tuples. </a:t>
            </a:r>
          </a:p>
          <a:p>
            <a:pPr algn="just" eaLnBrk="1" hangingPunct="1">
              <a:spcAft>
                <a:spcPct val="0"/>
              </a:spcAft>
              <a:buFont typeface="Wingdings 3" panose="05040102010807070707" pitchFamily="18" charset="2"/>
              <a:buChar char=""/>
            </a:pPr>
            <a:r>
              <a:rPr lang="en-IN" sz="2000" dirty="0">
                <a:latin typeface="Comic Sans MS" panose="030F0702030302020204" pitchFamily="66" charset="0"/>
              </a:rPr>
              <a:t>Well known attribute selection measures are : information gain, gain ratio, </a:t>
            </a:r>
            <a:r>
              <a:rPr lang="en-IN" sz="2000" dirty="0" err="1">
                <a:latin typeface="Comic Sans MS" panose="030F0702030302020204" pitchFamily="66" charset="0"/>
              </a:rPr>
              <a:t>gini</a:t>
            </a:r>
            <a:r>
              <a:rPr lang="en-IN" sz="2000" dirty="0">
                <a:latin typeface="Comic Sans MS" panose="030F0702030302020204" pitchFamily="66" charset="0"/>
              </a:rPr>
              <a:t> index.</a:t>
            </a:r>
          </a:p>
        </p:txBody>
      </p:sp>
    </p:spTree>
    <p:extLst>
      <p:ext uri="{BB962C8B-B14F-4D97-AF65-F5344CB8AC3E}">
        <p14:creationId xmlns:p14="http://schemas.microsoft.com/office/powerpoint/2010/main" val="344242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Choose an attribute to partition data</a:t>
            </a:r>
            <a:endParaRPr lang="en-IN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The key to building a decision tree – which attribute to choose in order to branch.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objective is to reduce impurity or uncertainty in data as much as possible (A subset of data is pure if all instances belong to the same class).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heuristic : is to choose the attribute with the maximum information gain or Gain Ratio based on information theory. </a:t>
            </a:r>
          </a:p>
        </p:txBody>
      </p:sp>
    </p:spTree>
    <p:extLst>
      <p:ext uri="{BB962C8B-B14F-4D97-AF65-F5344CB8AC3E}">
        <p14:creationId xmlns:p14="http://schemas.microsoft.com/office/powerpoint/2010/main" val="85327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Information Theory</a:t>
            </a:r>
            <a:endParaRPr lang="en-IN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Information Theory provides a mathematical basis for measuring the information content.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To understand the notion of information, think about it as providing the answer to a question, for example whether a coin will come up heads.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If one already has a good guess about the answer, then the actual answer is less informative.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If one already knows that the coin is rigged so that it will come with heads with probability 0.99, then a message (advanced information) about the actual outcome of a flip is worth less than it would be for a honest coin (50 - 50).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For a fair (honest) coin, you have no information, and as much less you know, the more valuable the information is. </a:t>
            </a:r>
          </a:p>
        </p:txBody>
      </p:sp>
    </p:spTree>
    <p:extLst>
      <p:ext uri="{BB962C8B-B14F-4D97-AF65-F5344CB8AC3E}">
        <p14:creationId xmlns:p14="http://schemas.microsoft.com/office/powerpoint/2010/main" val="409106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icrosoft YaHei"/>
        <a:cs typeface=""/>
      </a:majorFont>
      <a:minorFont>
        <a:latin typeface="Comic Sans MS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1869</Words>
  <Application>Microsoft Office PowerPoint</Application>
  <PresentationFormat>Widescreen</PresentationFormat>
  <Paragraphs>271</Paragraphs>
  <Slides>29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 Unicode MS</vt:lpstr>
      <vt:lpstr>Microsoft YaHei</vt:lpstr>
      <vt:lpstr>Arial</vt:lpstr>
      <vt:lpstr>Bookman Old Style</vt:lpstr>
      <vt:lpstr>Calibri</vt:lpstr>
      <vt:lpstr>Calibri Light</vt:lpstr>
      <vt:lpstr>Comic Sans MS</vt:lpstr>
      <vt:lpstr>Times New Roman</vt:lpstr>
      <vt:lpstr>Wingdings</vt:lpstr>
      <vt:lpstr>Wingdings 3</vt:lpstr>
      <vt:lpstr>Office Theme</vt:lpstr>
      <vt:lpstr>1_Office Theme</vt:lpstr>
      <vt:lpstr>Equation</vt:lpstr>
      <vt:lpstr>Decision Tree</vt:lpstr>
      <vt:lpstr>Classification</vt:lpstr>
      <vt:lpstr>PowerPoint Presentation</vt:lpstr>
      <vt:lpstr>Classification</vt:lpstr>
      <vt:lpstr>Classification</vt:lpstr>
      <vt:lpstr>PowerPoint Presentation</vt:lpstr>
      <vt:lpstr>Attribute Selection Procedure</vt:lpstr>
      <vt:lpstr>Choose an attribute to partition data</vt:lpstr>
      <vt:lpstr>Information Theory</vt:lpstr>
      <vt:lpstr>PowerPoint Presentation</vt:lpstr>
      <vt:lpstr>PowerPoint Presentation</vt:lpstr>
      <vt:lpstr>http://www.saedsayad.com/decision_tree.htm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PowerPoint Presentation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Disclaimer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CH12</cp:lastModifiedBy>
  <cp:revision>14</cp:revision>
  <dcterms:created xsi:type="dcterms:W3CDTF">2021-09-15T09:10:02Z</dcterms:created>
  <dcterms:modified xsi:type="dcterms:W3CDTF">2021-09-21T09:22:08Z</dcterms:modified>
</cp:coreProperties>
</file>