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ACC26-F216-4ED4-9875-871DBDE3ABFB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60327-1958-445B-9103-01AB6AB2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60327-1958-445B-9103-01AB6AB20D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83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3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5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47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1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5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1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7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6EC4-B5CC-4149-B44B-ACFF2F47E71C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DC40-767B-4846-B088-224EB70BA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what-is-a-parameter-statisticshowt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culushowto.com/converge/" TargetMode="External"/><Relationship Id="rId5" Type="http://schemas.openxmlformats.org/officeDocument/2006/relationships/hyperlink" Target="https://www.statisticshowto.com/likelihood-function/" TargetMode="External"/><Relationship Id="rId4" Type="http://schemas.openxmlformats.org/officeDocument/2006/relationships/hyperlink" Target="https://www.statisticshowto.com/factor-analysis/#Lat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ushowto.com/global-maximum/" TargetMode="External"/><Relationship Id="rId2" Type="http://schemas.openxmlformats.org/officeDocument/2006/relationships/hyperlink" Target="https://calculushowto.com/local-maxim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icshowto.com/probability-and-statistics/statistics-definitions/conditional-probability-definition-examples/" TargetMode="External"/><Relationship Id="rId5" Type="http://schemas.openxmlformats.org/officeDocument/2006/relationships/hyperlink" Target="https://calculushowto.com/integrals/" TargetMode="External"/><Relationship Id="rId4" Type="http://schemas.openxmlformats.org/officeDocument/2006/relationships/hyperlink" Target="https://calculushowt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Expectation Maximization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7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640" t="21556" r="35478" b="23320"/>
          <a:stretch/>
        </p:blipFill>
        <p:spPr>
          <a:xfrm>
            <a:off x="726141" y="510987"/>
            <a:ext cx="9305365" cy="628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5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 </a:t>
            </a:r>
            <a:r>
              <a:rPr lang="en-IN" b="1" dirty="0"/>
              <a:t>Expectation-Maximization (EM) algorithm </a:t>
            </a:r>
            <a:r>
              <a:rPr lang="en-IN" dirty="0"/>
              <a:t>is a way to find maximum-likelihood estimates for model </a:t>
            </a:r>
            <a:r>
              <a:rPr lang="en-IN" dirty="0">
                <a:hlinkClick r:id="rId3"/>
              </a:rPr>
              <a:t>parameters </a:t>
            </a:r>
            <a:r>
              <a:rPr lang="en-IN" dirty="0"/>
              <a:t>when your data is incomplete, has missing data points, or has unobserved (hidden) </a:t>
            </a:r>
            <a:r>
              <a:rPr lang="en-IN" dirty="0">
                <a:hlinkClick r:id="rId4"/>
              </a:rPr>
              <a:t>latent variables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is an iterative way to approximate the maximum </a:t>
            </a:r>
            <a:r>
              <a:rPr lang="en-IN" dirty="0">
                <a:hlinkClick r:id="rId5"/>
              </a:rPr>
              <a:t>likelihood function</a:t>
            </a:r>
            <a:r>
              <a:rPr lang="en-IN" dirty="0"/>
              <a:t>. While maximum likelihood estimation can find the “best fit” model for a set of data, it doesn’t work particularly well for incomplete data sets.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more complex EM algorithm</a:t>
            </a:r>
            <a:r>
              <a:rPr lang="en-IN" b="1" dirty="0"/>
              <a:t> can find model parameters even if you have missing data.</a:t>
            </a:r>
            <a:r>
              <a:rPr lang="en-IN" dirty="0"/>
              <a:t> It works by choosing random values for the missing data points, and using those guesses to estimate a second set of data.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new values are used to create a better guess for the first set, and the process continues until the algorithm </a:t>
            </a:r>
            <a:r>
              <a:rPr lang="en-IN" dirty="0">
                <a:hlinkClick r:id="rId6"/>
              </a:rPr>
              <a:t>converges </a:t>
            </a:r>
            <a:r>
              <a:rPr lang="en-IN" dirty="0"/>
              <a:t>on a fixed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7311" y="6274515"/>
            <a:ext cx="6277377" cy="365125"/>
          </a:xfrm>
        </p:spPr>
        <p:txBody>
          <a:bodyPr/>
          <a:lstStyle/>
          <a:p>
            <a:r>
              <a:rPr lang="en-IN" dirty="0" smtClean="0"/>
              <a:t>https://www.statisticshowto.com/em-algorithm-expectation-maximization/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55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en-IN" dirty="0" smtClean="0"/>
              <a:t>EM </a:t>
            </a:r>
            <a:r>
              <a:rPr lang="en-IN" dirty="0"/>
              <a:t>takes a guess at the parameters first—accounting for the missing data—then tweaks the model to fit the guesses and the observed data. The basic steps for the algorithm are</a:t>
            </a:r>
            <a:r>
              <a:rPr lang="en-IN" dirty="0" smtClean="0"/>
              <a:t>:</a:t>
            </a:r>
          </a:p>
          <a:p>
            <a:pPr marL="0" indent="0" algn="just" fontAlgn="base">
              <a:buNone/>
            </a:pPr>
            <a:endParaRPr lang="en-IN" dirty="0"/>
          </a:p>
          <a:p>
            <a:pPr marL="0" indent="0" algn="just" fontAlgn="base">
              <a:buNone/>
            </a:pPr>
            <a:endParaRPr lang="en-IN" dirty="0"/>
          </a:p>
          <a:p>
            <a:pPr fontAlgn="base"/>
            <a:endParaRPr lang="en-IN" dirty="0" smtClean="0"/>
          </a:p>
          <a:p>
            <a:pPr fontAlgn="base"/>
            <a:endParaRPr lang="en-IN" dirty="0"/>
          </a:p>
          <a:p>
            <a:pPr fontAlgn="base"/>
            <a:r>
              <a:rPr lang="en-IN" dirty="0" smtClean="0"/>
              <a:t>Given </a:t>
            </a:r>
            <a:r>
              <a:rPr lang="en-IN" dirty="0"/>
              <a:t>a set of incomplete data, consider a set of starting parameters.</a:t>
            </a:r>
          </a:p>
          <a:p>
            <a:pPr fontAlgn="base"/>
            <a:r>
              <a:rPr lang="en-IN" b="1" dirty="0"/>
              <a:t>Expectation step (E – step):</a:t>
            </a:r>
            <a:r>
              <a:rPr lang="en-IN" dirty="0"/>
              <a:t> Using the observed available data of the dataset, estimate (guess) the values of the missing data.</a:t>
            </a:r>
          </a:p>
          <a:p>
            <a:pPr fontAlgn="base"/>
            <a:r>
              <a:rPr lang="en-IN" b="1" dirty="0"/>
              <a:t>Maximization step (M – step):</a:t>
            </a:r>
            <a:r>
              <a:rPr lang="en-IN" dirty="0"/>
              <a:t> Complete data generated after the expectation (E) step is used in order to update the parameters.</a:t>
            </a:r>
          </a:p>
          <a:p>
            <a:pPr fontAlgn="base"/>
            <a:r>
              <a:rPr lang="en-IN" dirty="0"/>
              <a:t>Repeat step 2 and step 3 until convergence.</a:t>
            </a:r>
          </a:p>
          <a:p>
            <a:pPr algn="just"/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3903" y="6176963"/>
            <a:ext cx="6084194" cy="365125"/>
          </a:xfrm>
        </p:spPr>
        <p:txBody>
          <a:bodyPr/>
          <a:lstStyle/>
          <a:p>
            <a:r>
              <a:rPr lang="en-IN" dirty="0" smtClean="0"/>
              <a:t>https://www.geeksforgeeks.org/ml-expectation-maximization-algorithm/</a:t>
            </a:r>
            <a:endParaRPr lang="en-IN" dirty="0"/>
          </a:p>
        </p:txBody>
      </p:sp>
      <p:pic>
        <p:nvPicPr>
          <p:cNvPr id="1026" name="Picture 2" descr="https://media.geeksforgeeks.org/wp-content/uploads/20190512202126/em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28" y="2344135"/>
            <a:ext cx="3852506" cy="176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IN" dirty="0"/>
              <a:t>The EM Algorithm </a:t>
            </a:r>
            <a:r>
              <a:rPr lang="en-IN" i="1" dirty="0"/>
              <a:t>always </a:t>
            </a:r>
            <a:r>
              <a:rPr lang="en-IN" dirty="0"/>
              <a:t>improves a parameter’s estimation through this multi-step process. </a:t>
            </a:r>
            <a:endParaRPr lang="en-IN" dirty="0" smtClean="0"/>
          </a:p>
          <a:p>
            <a:pPr algn="just" fontAlgn="base"/>
            <a:r>
              <a:rPr lang="en-IN" dirty="0" smtClean="0"/>
              <a:t>However</a:t>
            </a:r>
            <a:r>
              <a:rPr lang="en-IN" dirty="0"/>
              <a:t>, it sometimes needs a few random starts to find the best model because the algorithm can hone in on a </a:t>
            </a:r>
            <a:r>
              <a:rPr lang="en-IN" dirty="0">
                <a:hlinkClick r:id="rId2"/>
              </a:rPr>
              <a:t>local maxima</a:t>
            </a:r>
            <a:r>
              <a:rPr lang="en-IN" dirty="0"/>
              <a:t> that isn’t that close to the (optimal) </a:t>
            </a:r>
            <a:r>
              <a:rPr lang="en-IN" dirty="0">
                <a:hlinkClick r:id="rId3"/>
              </a:rPr>
              <a:t>global maxima</a:t>
            </a:r>
            <a:r>
              <a:rPr lang="en-IN" dirty="0"/>
              <a:t>. In other words, it can perform better if you force it to restart and take that “initial guess” from Step 1 over again. From all of the possible parameters, you can then choose the one with the greatest maximum likelihood.</a:t>
            </a:r>
          </a:p>
          <a:p>
            <a:pPr algn="just" fontAlgn="base"/>
            <a:r>
              <a:rPr lang="en-IN" dirty="0"/>
              <a:t>In reality, the steps involve some pretty heavy </a:t>
            </a:r>
            <a:r>
              <a:rPr lang="en-IN" dirty="0">
                <a:hlinkClick r:id="rId4"/>
              </a:rPr>
              <a:t>calculus </a:t>
            </a:r>
            <a:r>
              <a:rPr lang="en-IN" dirty="0"/>
              <a:t>(</a:t>
            </a:r>
            <a:r>
              <a:rPr lang="en-IN" dirty="0">
                <a:hlinkClick r:id="rId5"/>
              </a:rPr>
              <a:t>integration</a:t>
            </a:r>
            <a:r>
              <a:rPr lang="en-IN" dirty="0"/>
              <a:t>) and </a:t>
            </a:r>
            <a:r>
              <a:rPr lang="en-IN" dirty="0">
                <a:hlinkClick r:id="rId6"/>
              </a:rPr>
              <a:t>conditional </a:t>
            </a:r>
            <a:r>
              <a:rPr lang="en-IN" dirty="0" smtClean="0">
                <a:hlinkClick r:id="rId6"/>
              </a:rPr>
              <a:t>probabilities</a:t>
            </a:r>
            <a:r>
              <a:rPr lang="en-IN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7078" y="6311900"/>
            <a:ext cx="5736465" cy="365125"/>
          </a:xfrm>
        </p:spPr>
        <p:txBody>
          <a:bodyPr/>
          <a:lstStyle/>
          <a:p>
            <a:r>
              <a:rPr lang="en-IN" dirty="0" smtClean="0"/>
              <a:t>https://www.statisticshowto.com/em-algorithm-expectation-maximization/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96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10" y="521259"/>
            <a:ext cx="10515600" cy="4806995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The essence of E</a:t>
            </a:r>
            <a:r>
              <a:rPr lang="en-IN" dirty="0" smtClean="0"/>
              <a:t>M </a:t>
            </a:r>
            <a:r>
              <a:rPr lang="en-IN" dirty="0"/>
              <a:t>algorithm is to use the available observed data of the dataset to estimate the missing data and then using that data to update the values of the parameters. </a:t>
            </a:r>
            <a:endParaRPr lang="en-IN" dirty="0" smtClean="0"/>
          </a:p>
          <a:p>
            <a:pPr lvl="1" algn="just" fontAlgn="base"/>
            <a:r>
              <a:rPr lang="en-IN" dirty="0"/>
              <a:t>Initially, a set of initial values of the parameters are considered. A set of incomplete observed data is given to the system with the assumption that the observed data comes from a specific model.</a:t>
            </a:r>
          </a:p>
          <a:p>
            <a:pPr lvl="1" algn="just" fontAlgn="base"/>
            <a:r>
              <a:rPr lang="en-IN" dirty="0"/>
              <a:t>The next step is known as “Expectation” – step or </a:t>
            </a:r>
            <a:r>
              <a:rPr lang="en-IN" i="1" dirty="0"/>
              <a:t>E-step</a:t>
            </a:r>
            <a:r>
              <a:rPr lang="en-IN" dirty="0"/>
              <a:t>. In this step, we use the observed data in order to estimate or guess the values of the missing or incomplete data. It is basically used to update the variables.</a:t>
            </a:r>
          </a:p>
          <a:p>
            <a:pPr lvl="1" algn="just" fontAlgn="base"/>
            <a:r>
              <a:rPr lang="en-IN" dirty="0"/>
              <a:t>The next step is known as “Maximization”-step or </a:t>
            </a:r>
            <a:r>
              <a:rPr lang="en-IN" i="1" dirty="0"/>
              <a:t>M-step</a:t>
            </a:r>
            <a:r>
              <a:rPr lang="en-IN" dirty="0"/>
              <a:t>. In this step, we use the complete data generated in the preceding “Expectation” – step in order to update the values of the parameters. It is basically used to update the hypothesis.</a:t>
            </a:r>
          </a:p>
          <a:p>
            <a:pPr lvl="1" algn="just" fontAlgn="base"/>
            <a:r>
              <a:rPr lang="en-IN" dirty="0"/>
              <a:t>Now, in the fourth step, it is checked whether the values are converging or not, if yes, then stop otherwise repeat </a:t>
            </a:r>
            <a:r>
              <a:rPr lang="en-IN" i="1" dirty="0"/>
              <a:t>step-2</a:t>
            </a:r>
            <a:r>
              <a:rPr lang="en-IN" dirty="0"/>
              <a:t> and </a:t>
            </a:r>
            <a:r>
              <a:rPr lang="en-IN" i="1" dirty="0" smtClean="0"/>
              <a:t>step-3 </a:t>
            </a:r>
            <a:r>
              <a:rPr lang="en-IN" dirty="0" smtClean="0"/>
              <a:t>until </a:t>
            </a:r>
            <a:r>
              <a:rPr lang="en-IN" dirty="0"/>
              <a:t>the convergence occurs.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7078" y="6450056"/>
            <a:ext cx="5736465" cy="365125"/>
          </a:xfrm>
        </p:spPr>
        <p:txBody>
          <a:bodyPr/>
          <a:lstStyle/>
          <a:p>
            <a:r>
              <a:rPr lang="en-IN" dirty="0" smtClean="0"/>
              <a:t>https://www.statisticshowto.com/em-algorithm-expectation-maximization/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6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FlowChart</a:t>
            </a:r>
            <a:endParaRPr lang="en-IN" dirty="0"/>
          </a:p>
        </p:txBody>
      </p:sp>
      <p:pic>
        <p:nvPicPr>
          <p:cNvPr id="2050" name="Picture 2" descr="https://media.geeksforgeeks.org/wp-content/uploads/20190512204358/EM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10" y="1971752"/>
            <a:ext cx="5897495" cy="404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7078" y="6311900"/>
            <a:ext cx="5736465" cy="365125"/>
          </a:xfrm>
        </p:spPr>
        <p:txBody>
          <a:bodyPr/>
          <a:lstStyle/>
          <a:p>
            <a:r>
              <a:rPr lang="en-IN" dirty="0" smtClean="0"/>
              <a:t>https://www.statisticshowto.com/em-algorithm-expectation-maximization/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04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IN" b="1" dirty="0"/>
              <a:t>Usage of EM algorithm –</a:t>
            </a:r>
            <a:endParaRPr lang="en-IN" dirty="0"/>
          </a:p>
          <a:p>
            <a:pPr fontAlgn="base"/>
            <a:r>
              <a:rPr lang="en-IN" dirty="0"/>
              <a:t>It can be used to fill the missing data in a sample.</a:t>
            </a:r>
          </a:p>
          <a:p>
            <a:pPr fontAlgn="base"/>
            <a:r>
              <a:rPr lang="en-IN" dirty="0"/>
              <a:t>It can be used as the basis of unsupervised learning of clusters.</a:t>
            </a:r>
          </a:p>
          <a:p>
            <a:pPr fontAlgn="base"/>
            <a:r>
              <a:rPr lang="en-IN" dirty="0"/>
              <a:t>It can be used for the purpose of estimating the parameters of Hidden Markov Model (HMM).</a:t>
            </a:r>
          </a:p>
          <a:p>
            <a:pPr fontAlgn="base"/>
            <a:r>
              <a:rPr lang="en-IN" dirty="0"/>
              <a:t>It can be used for discovering the values of latent variables.</a:t>
            </a:r>
          </a:p>
          <a:p>
            <a:pPr marL="0" indent="0" fontAlgn="base">
              <a:buNone/>
            </a:pPr>
            <a:r>
              <a:rPr lang="en-IN" b="1" dirty="0"/>
              <a:t>Advantages of EM algorithm –</a:t>
            </a:r>
            <a:endParaRPr lang="en-IN" dirty="0"/>
          </a:p>
          <a:p>
            <a:pPr fontAlgn="base"/>
            <a:r>
              <a:rPr lang="en-IN" dirty="0"/>
              <a:t>It is always guaranteed that likelihood will increase with each iteration.</a:t>
            </a:r>
          </a:p>
          <a:p>
            <a:pPr fontAlgn="base"/>
            <a:r>
              <a:rPr lang="en-IN" dirty="0"/>
              <a:t>The E-step and M-step are often pretty easy for many problems in terms of implementation.</a:t>
            </a:r>
          </a:p>
          <a:p>
            <a:pPr fontAlgn="base"/>
            <a:r>
              <a:rPr lang="en-IN" dirty="0"/>
              <a:t>Solutions to the M-steps often exist in the closed form.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7078" y="6311900"/>
            <a:ext cx="5736465" cy="365125"/>
          </a:xfrm>
        </p:spPr>
        <p:txBody>
          <a:bodyPr/>
          <a:lstStyle/>
          <a:p>
            <a:r>
              <a:rPr lang="en-IN" dirty="0" smtClean="0"/>
              <a:t>https://www.statisticshowto.com/em-algorithm-expectation-maximization/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72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b="1" dirty="0" smtClean="0"/>
              <a:t>Disadvantages </a:t>
            </a:r>
            <a:r>
              <a:rPr lang="en-IN" b="1" dirty="0"/>
              <a:t>of EM algorithm –</a:t>
            </a:r>
            <a:endParaRPr lang="en-IN" dirty="0"/>
          </a:p>
          <a:p>
            <a:pPr fontAlgn="base"/>
            <a:r>
              <a:rPr lang="en-IN" dirty="0"/>
              <a:t>It has slow convergence.</a:t>
            </a:r>
          </a:p>
          <a:p>
            <a:pPr fontAlgn="base"/>
            <a:r>
              <a:rPr lang="en-IN" dirty="0"/>
              <a:t>It makes convergence to the local optima only.</a:t>
            </a:r>
          </a:p>
          <a:p>
            <a:pPr fontAlgn="base"/>
            <a:r>
              <a:rPr lang="en-IN" dirty="0"/>
              <a:t>It requires both the probabilities, forward and backward (numerical optimization requires only forward probability).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7078" y="6311900"/>
            <a:ext cx="5736465" cy="365125"/>
          </a:xfrm>
        </p:spPr>
        <p:txBody>
          <a:bodyPr/>
          <a:lstStyle/>
          <a:p>
            <a:r>
              <a:rPr lang="en-IN" dirty="0" smtClean="0"/>
              <a:t>https://www.statisticshowto.com/em-algorithm-expectation-maximization/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12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HMM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Future event depends upon the present event</a:t>
            </a:r>
          </a:p>
          <a:p>
            <a:r>
              <a:rPr lang="en-IN" dirty="0" smtClean="0"/>
              <a:t>Unknown Variable is state for happy or sad </a:t>
            </a:r>
          </a:p>
          <a:p>
            <a:r>
              <a:rPr lang="en-IN" dirty="0" smtClean="0"/>
              <a:t>W(Watching) , Crying(C ) , Facebooking (f) , Sleeping (S)</a:t>
            </a:r>
          </a:p>
          <a:p>
            <a:r>
              <a:rPr lang="en-IN" dirty="0" smtClean="0"/>
              <a:t>Probability Expectations only can be done </a:t>
            </a:r>
          </a:p>
          <a:p>
            <a:r>
              <a:rPr lang="en-IN" dirty="0" smtClean="0"/>
              <a:t>Visual observation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17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352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Office Theme</vt:lpstr>
      <vt:lpstr>Expectation Maximization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HMM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Maximization</dc:title>
  <dc:creator>Microsoft account</dc:creator>
  <cp:lastModifiedBy>CH12</cp:lastModifiedBy>
  <cp:revision>14</cp:revision>
  <dcterms:created xsi:type="dcterms:W3CDTF">2021-10-27T08:28:30Z</dcterms:created>
  <dcterms:modified xsi:type="dcterms:W3CDTF">2021-10-28T11:26:18Z</dcterms:modified>
</cp:coreProperties>
</file>