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72" r:id="rId3"/>
    <p:sldId id="273" r:id="rId4"/>
    <p:sldId id="286" r:id="rId5"/>
    <p:sldId id="287" r:id="rId6"/>
    <p:sldId id="288" r:id="rId7"/>
    <p:sldId id="289" r:id="rId8"/>
    <p:sldId id="290" r:id="rId9"/>
    <p:sldId id="291" r:id="rId10"/>
    <p:sldId id="330" r:id="rId11"/>
    <p:sldId id="292" r:id="rId12"/>
    <p:sldId id="293" r:id="rId13"/>
    <p:sldId id="274" r:id="rId14"/>
    <p:sldId id="331" r:id="rId15"/>
    <p:sldId id="294" r:id="rId16"/>
    <p:sldId id="295" r:id="rId17"/>
    <p:sldId id="296" r:id="rId18"/>
    <p:sldId id="275" r:id="rId19"/>
    <p:sldId id="297" r:id="rId20"/>
    <p:sldId id="300" r:id="rId21"/>
    <p:sldId id="332" r:id="rId22"/>
    <p:sldId id="333" r:id="rId23"/>
    <p:sldId id="334" r:id="rId24"/>
    <p:sldId id="335" r:id="rId25"/>
    <p:sldId id="298" r:id="rId26"/>
    <p:sldId id="329" r:id="rId27"/>
    <p:sldId id="299" r:id="rId28"/>
    <p:sldId id="301" r:id="rId29"/>
    <p:sldId id="302" r:id="rId30"/>
    <p:sldId id="303" r:id="rId31"/>
    <p:sldId id="304" r:id="rId32"/>
    <p:sldId id="305" r:id="rId33"/>
    <p:sldId id="306" r:id="rId34"/>
    <p:sldId id="307" r:id="rId35"/>
    <p:sldId id="308" r:id="rId36"/>
    <p:sldId id="309" r:id="rId37"/>
    <p:sldId id="276" r:id="rId38"/>
    <p:sldId id="277" r:id="rId39"/>
    <p:sldId id="278" r:id="rId40"/>
    <p:sldId id="312" r:id="rId41"/>
    <p:sldId id="313" r:id="rId42"/>
    <p:sldId id="314" r:id="rId43"/>
    <p:sldId id="323" r:id="rId44"/>
    <p:sldId id="315" r:id="rId45"/>
    <p:sldId id="324" r:id="rId46"/>
    <p:sldId id="316" r:id="rId47"/>
    <p:sldId id="279" r:id="rId48"/>
    <p:sldId id="280" r:id="rId49"/>
    <p:sldId id="317" r:id="rId50"/>
    <p:sldId id="318" r:id="rId51"/>
    <p:sldId id="319" r:id="rId52"/>
    <p:sldId id="320" r:id="rId53"/>
    <p:sldId id="32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F20BA-E4E3-4983-B0F3-9CB6B1661235}" type="datetimeFigureOut">
              <a:rPr lang="en-IN" smtClean="0"/>
              <a:pPr/>
              <a:t>24-09-2021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32783-B250-4B61-9EDD-946CE32DFFE4}" type="slidenum">
              <a:rPr lang="en-IN" smtClean="0"/>
              <a:pPr/>
              <a:t>‹#›</a:t>
            </a:fld>
            <a:endParaRPr lang="en-IN" dirty="0"/>
          </a:p>
        </p:txBody>
      </p:sp>
    </p:spTree>
    <p:extLst>
      <p:ext uri="{BB962C8B-B14F-4D97-AF65-F5344CB8AC3E}">
        <p14:creationId xmlns:p14="http://schemas.microsoft.com/office/powerpoint/2010/main" val="26726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a:solidFill>
                  <a:srgbClr val="0070C0"/>
                </a:solidFill>
              </a:defRPr>
            </a:lvl2pPr>
            <a:lvl3pPr>
              <a:defRPr>
                <a:solidFill>
                  <a:schemeClr val="accent2">
                    <a:lumMod val="50000"/>
                  </a:schemeClr>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3" cstate="print">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70C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54.emf"/><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32.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example_2.docx" TargetMode="External"/><Relationship Id="rId2" Type="http://schemas.openxmlformats.org/officeDocument/2006/relationships/hyperlink" Target="example_1.doc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229600" cy="2762251"/>
          </a:xfrm>
        </p:spPr>
        <p:txBody>
          <a:bodyPr>
            <a:normAutofit/>
          </a:bodyPr>
          <a:lstStyle/>
          <a:p>
            <a:r>
              <a:rPr lang="en-US" dirty="0" smtClean="0"/>
              <a:t/>
            </a:r>
            <a:br>
              <a:rPr lang="en-US" dirty="0" smtClean="0"/>
            </a:br>
            <a:r>
              <a:rPr lang="en-US" dirty="0" smtClean="0"/>
              <a:t>Support Vector Machine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524000"/>
            <a:ext cx="8229600" cy="5334000"/>
          </a:xfrm>
        </p:spPr>
        <p:txBody>
          <a:bodyPr>
            <a:normAutofit/>
          </a:bodyPr>
          <a:lstStyle/>
          <a:p>
            <a:r>
              <a:rPr lang="en-GB" dirty="0" smtClean="0"/>
              <a:t>The dual problem now can be stated as:</a:t>
            </a:r>
          </a:p>
          <a:p>
            <a:endParaRPr lang="en-GB" dirty="0" smtClean="0"/>
          </a:p>
          <a:p>
            <a:endParaRPr lang="en-GB" dirty="0" smtClean="0"/>
          </a:p>
          <a:p>
            <a:r>
              <a:rPr lang="en-GB" dirty="0" smtClean="0"/>
              <a:t>Subject to	</a:t>
            </a:r>
          </a:p>
          <a:p>
            <a:pPr>
              <a:buNone/>
            </a:pPr>
            <a:r>
              <a:rPr lang="en-IN" dirty="0" smtClean="0"/>
              <a:t>					and </a:t>
            </a:r>
          </a:p>
          <a:p>
            <a:pPr>
              <a:buNone/>
            </a:pPr>
            <a:endParaRPr lang="en-IN" dirty="0" smtClean="0"/>
          </a:p>
          <a:p>
            <a:pPr>
              <a:buNone/>
            </a:pPr>
            <a:r>
              <a:rPr lang="en-IN" dirty="0" smtClean="0"/>
              <a:t>There is one to one relationship between each Lagrange multiplier and each training  example.</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6"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2057400"/>
            <a:ext cx="5910945" cy="914400"/>
          </a:xfrm>
          <a:prstGeom prst="rect">
            <a:avLst/>
          </a:prstGeom>
          <a:noFill/>
        </p:spPr>
      </p:pic>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8" name="Picture 1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3810000"/>
            <a:ext cx="1295400" cy="853068"/>
          </a:xfrm>
          <a:prstGeom prst="rect">
            <a:avLst/>
          </a:prstGeom>
          <a:noFill/>
        </p:spPr>
      </p:pic>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23" name="Picture 2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038600"/>
            <a:ext cx="962525" cy="381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295400"/>
            <a:ext cx="8229600" cy="5562600"/>
          </a:xfrm>
        </p:spPr>
        <p:txBody>
          <a:bodyPr>
            <a:normAutofit fontScale="40000" lnSpcReduction="20000"/>
          </a:bodyPr>
          <a:lstStyle/>
          <a:p>
            <a:r>
              <a:rPr lang="en-IN" sz="5500" dirty="0" smtClean="0"/>
              <a:t>Karush-Kuhn-Tucker condition, </a:t>
            </a:r>
            <a:r>
              <a:rPr lang="en-GB" sz="5500" dirty="0" smtClean="0"/>
              <a:t>which plays a central role in constrained optimization, for the above primal problem can be stated as</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sz="4600" dirty="0" smtClean="0"/>
          </a:p>
          <a:p>
            <a:endParaRPr lang="en-GB" sz="4600" dirty="0" smtClean="0"/>
          </a:p>
          <a:p>
            <a:endParaRPr lang="en-GB" sz="4600" dirty="0" smtClean="0"/>
          </a:p>
          <a:p>
            <a:r>
              <a:rPr lang="en-GB" sz="5500" dirty="0" smtClean="0"/>
              <a:t>This conditions implies that coefficient(Lagrange multipliers)  will be nonzero only when xi is a support vector. </a:t>
            </a:r>
          </a:p>
          <a:p>
            <a:endParaRPr lang="en-GB" dirty="0" smtClean="0"/>
          </a:p>
          <a:p>
            <a:endParaRPr lang="en-GB" dirty="0" smtClean="0"/>
          </a:p>
          <a:p>
            <a:endParaRPr lang="en-IN"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2209800"/>
            <a:ext cx="3531139" cy="838200"/>
          </a:xfrm>
          <a:prstGeom prst="rect">
            <a:avLst/>
          </a:prstGeom>
          <a:noFill/>
        </p:spPr>
      </p:pic>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3276600"/>
            <a:ext cx="2590800" cy="763954"/>
          </a:xfrm>
          <a:prstGeom prst="rect">
            <a:avLst/>
          </a:prstGeom>
          <a:noFill/>
        </p:spPr>
      </p:pic>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4267201"/>
            <a:ext cx="3200400" cy="389792"/>
          </a:xfrm>
          <a:prstGeom prst="rect">
            <a:avLst/>
          </a:prstGeom>
          <a:noFill/>
        </p:spPr>
      </p:pic>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352800" y="4800600"/>
            <a:ext cx="1363579" cy="381000"/>
          </a:xfrm>
          <a:prstGeom prst="rect">
            <a:avLst/>
          </a:prstGeom>
          <a:noFill/>
        </p:spPr>
      </p:pic>
      <p:sp>
        <p:nvSpPr>
          <p:cNvPr id="522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7401" y="5334000"/>
            <a:ext cx="4724400" cy="44658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381000" y="1676400"/>
            <a:ext cx="8763000" cy="4876800"/>
          </a:xfrm>
        </p:spPr>
        <p:txBody>
          <a:bodyPr>
            <a:normAutofit/>
          </a:bodyPr>
          <a:lstStyle/>
          <a:p>
            <a:r>
              <a:rPr lang="en-IN" dirty="0" smtClean="0"/>
              <a:t>Solution:</a:t>
            </a:r>
          </a:p>
          <a:p>
            <a:endParaRPr lang="en-IN" dirty="0" smtClean="0"/>
          </a:p>
          <a:p>
            <a:r>
              <a:rPr lang="en-GB" dirty="0" smtClean="0"/>
              <a:t>bias b, can be computed using a positive SVs  as.</a:t>
            </a:r>
          </a:p>
          <a:p>
            <a:endParaRPr lang="en-GB" dirty="0" smtClean="0"/>
          </a:p>
          <a:p>
            <a:r>
              <a:rPr lang="en-GB" dirty="0" smtClean="0"/>
              <a:t>compute bias b for optimal separating hyperplane as</a:t>
            </a:r>
          </a:p>
          <a:p>
            <a:endParaRPr lang="en-GB" dirty="0" smtClean="0"/>
          </a:p>
          <a:p>
            <a:r>
              <a:rPr lang="en-GB" dirty="0" smtClean="0"/>
              <a:t>The Classifier is then defined as</a:t>
            </a:r>
          </a:p>
          <a:p>
            <a:endParaRPr lang="en-IN" dirty="0" smtClean="0"/>
          </a:p>
          <a:p>
            <a:endParaRPr lang="en-IN" dirty="0" smtClean="0"/>
          </a:p>
          <a:p>
            <a:endParaRPr lang="en-IN" dirty="0"/>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828800"/>
            <a:ext cx="1752600" cy="946404"/>
          </a:xfrm>
          <a:prstGeom prst="rect">
            <a:avLst/>
          </a:prstGeom>
          <a:noFill/>
        </p:spPr>
      </p:pic>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3505200"/>
            <a:ext cx="1877568" cy="533400"/>
          </a:xfrm>
          <a:prstGeom prst="rect">
            <a:avLst/>
          </a:prstGeom>
          <a:noFill/>
        </p:spPr>
      </p:pic>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4876800"/>
            <a:ext cx="2590800" cy="582930"/>
          </a:xfrm>
          <a:prstGeom prst="rect">
            <a:avLst/>
          </a:prstGeom>
          <a:noFill/>
        </p:spPr>
      </p:pic>
      <p:sp>
        <p:nvSpPr>
          <p:cNvPr id="532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00400" y="6172200"/>
            <a:ext cx="3208421" cy="381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a:t>
            </a:r>
            <a:endParaRPr lang="en-IN" dirty="0"/>
          </a:p>
        </p:txBody>
      </p:sp>
      <p:sp>
        <p:nvSpPr>
          <p:cNvPr id="5" name="Content Placeholder 4"/>
          <p:cNvSpPr>
            <a:spLocks noGrp="1"/>
          </p:cNvSpPr>
          <p:nvPr>
            <p:ph sz="half" idx="2"/>
          </p:nvPr>
        </p:nvSpPr>
        <p:spPr>
          <a:xfrm>
            <a:off x="685800" y="4267200"/>
            <a:ext cx="8458200" cy="2209800"/>
          </a:xfrm>
        </p:spPr>
        <p:txBody>
          <a:bodyPr>
            <a:normAutofit lnSpcReduction="10000"/>
          </a:bodyPr>
          <a:lstStyle/>
          <a:p>
            <a:r>
              <a:rPr lang="en-IN" dirty="0" smtClean="0"/>
              <a:t>Non separable data – contains noisy data</a:t>
            </a:r>
          </a:p>
          <a:p>
            <a:r>
              <a:rPr lang="en-IN" dirty="0" smtClean="0"/>
              <a:t>Soft margin SVM allows mislabelled data points while still maximizing the margin.</a:t>
            </a:r>
            <a:endParaRPr lang="en-IN" smtClean="0"/>
          </a:p>
          <a:p>
            <a:r>
              <a:rPr lang="en-IN" smtClean="0"/>
              <a:t>Slack </a:t>
            </a:r>
            <a:r>
              <a:rPr lang="en-IN" dirty="0" smtClean="0"/>
              <a:t>variables – measures the degree of misclassification</a:t>
            </a:r>
            <a:endParaRPr lang="en-IN" dirty="0"/>
          </a:p>
        </p:txBody>
      </p:sp>
      <p:pic>
        <p:nvPicPr>
          <p:cNvPr id="6" name="Picture 5"/>
          <p:cNvPicPr/>
          <p:nvPr/>
        </p:nvPicPr>
        <p:blipFill>
          <a:blip r:embed="rId2" cstate="print"/>
          <a:srcRect/>
          <a:stretch>
            <a:fillRect/>
          </a:stretch>
        </p:blipFill>
        <p:spPr bwMode="auto">
          <a:xfrm>
            <a:off x="3200400" y="1828800"/>
            <a:ext cx="28194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idx="1"/>
          </p:nvPr>
        </p:nvSpPr>
        <p:spPr/>
        <p:txBody>
          <a:bodyPr/>
          <a:lstStyle/>
          <a:p>
            <a:r>
              <a:rPr lang="en-GB" dirty="0" smtClean="0"/>
              <a:t>The constraints will become</a:t>
            </a:r>
          </a:p>
          <a:p>
            <a:endParaRPr lang="en-GB" dirty="0" smtClean="0"/>
          </a:p>
          <a:p>
            <a:endParaRPr lang="en-GB" dirty="0" smtClean="0"/>
          </a:p>
          <a:p>
            <a:endParaRPr lang="en-GB" dirty="0" smtClean="0"/>
          </a:p>
          <a:p>
            <a:r>
              <a:rPr lang="en-GB" dirty="0" smtClean="0"/>
              <a:t>Combining them constraint becomes</a:t>
            </a:r>
            <a:endParaRPr lang="en-IN" dirty="0" smtClean="0"/>
          </a:p>
          <a:p>
            <a:pPr>
              <a:buNone/>
            </a:pPr>
            <a:endParaRPr lang="en-IN" dirty="0"/>
          </a:p>
        </p:txBody>
      </p:sp>
      <p:sp>
        <p:nvSpPr>
          <p:cNvPr id="860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133600"/>
            <a:ext cx="5029200" cy="388434"/>
          </a:xfrm>
          <a:prstGeom prst="rect">
            <a:avLst/>
          </a:prstGeom>
          <a:noFill/>
        </p:spPr>
      </p:pic>
      <p:sp>
        <p:nvSpPr>
          <p:cNvPr id="86019"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2743200"/>
            <a:ext cx="5257800" cy="406090"/>
          </a:xfrm>
          <a:prstGeom prst="rect">
            <a:avLst/>
          </a:prstGeom>
          <a:noFill/>
        </p:spPr>
      </p:pic>
      <p:sp>
        <p:nvSpPr>
          <p:cNvPr id="86022"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6025" name="Rectangle 9"/>
          <p:cNvSpPr>
            <a:spLocks noChangeArrowheads="1"/>
          </p:cNvSpPr>
          <p:nvPr/>
        </p:nvSpPr>
        <p:spPr bwMode="auto">
          <a:xfrm>
            <a:off x="0" y="732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Arial" pitchFamily="34" charset="0"/>
                <a:cs typeface="Arial"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602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19726" y="4724400"/>
            <a:ext cx="5474369" cy="381000"/>
          </a:xfrm>
          <a:prstGeom prst="rect">
            <a:avLst/>
          </a:prstGeom>
          <a:noFill/>
        </p:spPr>
      </p:pic>
      <p:sp>
        <p:nvSpPr>
          <p:cNvPr id="86028" name="Rectangle 12"/>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9"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81400" y="3355182"/>
            <a:ext cx="1371600" cy="40719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Soft Margin SVM (cont…)</a:t>
            </a:r>
            <a:endParaRPr lang="en-IN" dirty="0"/>
          </a:p>
        </p:txBody>
      </p:sp>
      <p:sp>
        <p:nvSpPr>
          <p:cNvPr id="6" name="Content Placeholder 5"/>
          <p:cNvSpPr>
            <a:spLocks noGrp="1"/>
          </p:cNvSpPr>
          <p:nvPr>
            <p:ph idx="1"/>
          </p:nvPr>
        </p:nvSpPr>
        <p:spPr>
          <a:xfrm>
            <a:off x="457200" y="1600200"/>
            <a:ext cx="8229600" cy="4724400"/>
          </a:xfrm>
        </p:spPr>
        <p:txBody>
          <a:bodyPr>
            <a:normAutofit fontScale="92500"/>
          </a:bodyPr>
          <a:lstStyle/>
          <a:p>
            <a:r>
              <a:rPr lang="en-GB" dirty="0" smtClean="0"/>
              <a:t>The objective function  incorporating an extra cost for errors can be written as,</a:t>
            </a:r>
          </a:p>
          <a:p>
            <a:pPr>
              <a:buNone/>
            </a:pPr>
            <a:endParaRPr lang="en-GB" dirty="0" smtClean="0"/>
          </a:p>
          <a:p>
            <a:r>
              <a:rPr lang="en-GB" dirty="0" smtClean="0"/>
              <a:t>Subject to:</a:t>
            </a:r>
          </a:p>
          <a:p>
            <a:endParaRPr lang="en-GB" dirty="0" smtClean="0"/>
          </a:p>
          <a:p>
            <a:endParaRPr lang="en-GB" dirty="0" smtClean="0"/>
          </a:p>
          <a:p>
            <a:r>
              <a:rPr lang="en-GB" dirty="0" smtClean="0"/>
              <a:t>C is a regularization parameter that controls the trade-off between maximizing the margin &amp; minimizing the training error term.</a:t>
            </a:r>
          </a:p>
          <a:p>
            <a:endParaRPr lang="en-IN" dirty="0" smtClean="0"/>
          </a:p>
          <a:p>
            <a:endParaRPr lang="en-IN"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590799"/>
            <a:ext cx="4724400" cy="817684"/>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33600" y="4038600"/>
            <a:ext cx="4431632" cy="381000"/>
          </a:xfrm>
          <a:prstGeom prst="rect">
            <a:avLst/>
          </a:prstGeom>
          <a:noFill/>
        </p:spPr>
      </p:pic>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idx="1"/>
          </p:nvPr>
        </p:nvSpPr>
        <p:spPr>
          <a:xfrm>
            <a:off x="457200" y="1600200"/>
            <a:ext cx="8229600" cy="4953000"/>
          </a:xfrm>
        </p:spPr>
        <p:txBody>
          <a:bodyPr/>
          <a:lstStyle/>
          <a:p>
            <a:r>
              <a:rPr lang="en-GB" sz="2800" dirty="0" smtClean="0"/>
              <a:t>Similar to linear SVM, the lagrangian of the primal form of objective function can be given as:</a:t>
            </a:r>
          </a:p>
          <a:p>
            <a:endParaRPr lang="en-GB" sz="2800" dirty="0" smtClean="0"/>
          </a:p>
          <a:p>
            <a:endParaRPr lang="en-GB" sz="2800" dirty="0" smtClean="0"/>
          </a:p>
          <a:p>
            <a:r>
              <a:rPr lang="en-GB" sz="2800" dirty="0" smtClean="0"/>
              <a:t>The solution of above equation is given by the saddle point of the Lagrangian as</a:t>
            </a:r>
            <a:r>
              <a:rPr lang="en-GB" dirty="0" smtClean="0"/>
              <a:t>: </a:t>
            </a:r>
          </a:p>
          <a:p>
            <a:endParaRPr lang="en-GB" dirty="0" smtClean="0"/>
          </a:p>
          <a:p>
            <a:endParaRPr lang="en-IN"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667000"/>
            <a:ext cx="7676444" cy="762000"/>
          </a:xfrm>
          <a:prstGeom prst="rect">
            <a:avLst/>
          </a:prstGeom>
          <a:noFill/>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724400"/>
            <a:ext cx="5123634" cy="6381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endParaRPr lang="en-IN" dirty="0" smtClean="0"/>
          </a:p>
          <a:p>
            <a:endParaRPr lang="en-IN" dirty="0" smtClean="0"/>
          </a:p>
          <a:p>
            <a:pPr>
              <a:buNone/>
            </a:pPr>
            <a:endParaRPr lang="en-IN" dirty="0" smtClean="0"/>
          </a:p>
          <a:p>
            <a:endParaRPr lang="en-IN" dirty="0" smtClean="0"/>
          </a:p>
          <a:p>
            <a:r>
              <a:rPr lang="en-GB" sz="3000" dirty="0" smtClean="0"/>
              <a:t>substituting this values into primal form of objective function, the dual problem becomes</a:t>
            </a:r>
          </a:p>
          <a:p>
            <a:endParaRPr lang="en-IN" sz="3000" dirty="0" smtClean="0"/>
          </a:p>
          <a:p>
            <a:endParaRPr lang="en-IN" sz="3000" dirty="0" smtClean="0"/>
          </a:p>
          <a:p>
            <a:r>
              <a:rPr lang="en-IN" sz="3000" dirty="0" smtClean="0"/>
              <a:t>Subject to:</a:t>
            </a:r>
          </a:p>
          <a:p>
            <a:pPr>
              <a:buNone/>
            </a:pPr>
            <a:r>
              <a:rPr lang="en-IN" dirty="0" smtClean="0"/>
              <a:t>					and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1524000"/>
            <a:ext cx="1981200" cy="681432"/>
          </a:xfrm>
          <a:prstGeom prst="rect">
            <a:avLst/>
          </a:prstGeom>
          <a:noFill/>
        </p:spPr>
      </p:pic>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2286000"/>
            <a:ext cx="1676400" cy="675564"/>
          </a:xfrm>
          <a:prstGeom prst="rect">
            <a:avLst/>
          </a:prstGeom>
          <a:noFill/>
        </p:spPr>
      </p:pic>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3124200"/>
            <a:ext cx="2590800" cy="498231"/>
          </a:xfrm>
          <a:prstGeom prst="rect">
            <a:avLst/>
          </a:prstGeom>
          <a:noFill/>
        </p:spPr>
      </p:pic>
      <p:pic>
        <p:nvPicPr>
          <p:cNvPr id="12"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81200" y="4495800"/>
            <a:ext cx="4800600" cy="742634"/>
          </a:xfrm>
          <a:prstGeom prst="rect">
            <a:avLst/>
          </a:prstGeom>
          <a:noFill/>
        </p:spPr>
      </p:pic>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5715000"/>
            <a:ext cx="1219200" cy="652347"/>
          </a:xfrm>
          <a:prstGeom prst="rect">
            <a:avLst/>
          </a:prstGeom>
          <a:noFill/>
        </p:spPr>
      </p:pic>
      <p:sp>
        <p:nvSpPr>
          <p:cNvPr id="563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31"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257800" y="5867400"/>
            <a:ext cx="1456322" cy="3333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sz="half" idx="1"/>
          </p:nvPr>
        </p:nvSpPr>
        <p:spPr/>
        <p:txBody>
          <a:bodyPr/>
          <a:lstStyle/>
          <a:p>
            <a:r>
              <a:rPr lang="en-IN" dirty="0" smtClean="0"/>
              <a:t>KKT Conditions</a:t>
            </a:r>
            <a:endParaRPr lang="en-IN" dirty="0"/>
          </a:p>
        </p:txBody>
      </p:sp>
      <p:pic>
        <p:nvPicPr>
          <p:cNvPr id="5" name="Content Placeholder 4"/>
          <p:cNvPicPr>
            <a:picLocks noGrp="1"/>
          </p:cNvPicPr>
          <p:nvPr>
            <p:ph sz="half" idx="2"/>
          </p:nvPr>
        </p:nvPicPr>
        <p:blipFill>
          <a:blip r:embed="rId2" cstate="print"/>
          <a:srcRect/>
          <a:stretch>
            <a:fillRect/>
          </a:stretch>
        </p:blipFill>
        <p:spPr bwMode="auto">
          <a:xfrm>
            <a:off x="4495800" y="1905000"/>
            <a:ext cx="4191000" cy="3733799"/>
          </a:xfrm>
          <a:prstGeom prst="rect">
            <a:avLst/>
          </a:prstGeom>
          <a:noFill/>
          <a:ln w="9525">
            <a:noFill/>
            <a:miter lim="800000"/>
            <a:headEnd/>
            <a:tailEnd/>
          </a:ln>
        </p:spPr>
      </p:pic>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209800"/>
            <a:ext cx="3470609" cy="409575"/>
          </a:xfrm>
          <a:prstGeom prst="rect">
            <a:avLst/>
          </a:prstGeom>
          <a:noFill/>
        </p:spPr>
      </p:pic>
      <p:sp>
        <p:nvSpPr>
          <p:cNvPr id="61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2"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2819400"/>
            <a:ext cx="914400" cy="413657"/>
          </a:xfrm>
          <a:prstGeom prst="rect">
            <a:avLst/>
          </a:prstGeom>
          <a:noFill/>
        </p:spPr>
      </p:pic>
      <p:sp>
        <p:nvSpPr>
          <p:cNvPr id="6154" name="Rectangle 10"/>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GB" sz="800" b="0" i="0" u="none" strike="noStrike" cap="none" normalizeH="0" baseline="0" dirty="0" smtClean="0">
                <a:ln>
                  <a:noFill/>
                </a:ln>
                <a:solidFill>
                  <a:schemeClr val="tx1"/>
                </a:solidFill>
                <a:effectLst/>
                <a:latin typeface="Arial" pitchFamily="34" charset="0"/>
                <a:cs typeface="Arial"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5"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599" y="3352800"/>
            <a:ext cx="1030705" cy="407988"/>
          </a:xfrm>
          <a:prstGeom prst="rect">
            <a:avLst/>
          </a:prstGeom>
          <a:noFill/>
        </p:spPr>
      </p:pic>
      <p:sp>
        <p:nvSpPr>
          <p:cNvPr id="616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6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3962399"/>
            <a:ext cx="914400" cy="404037"/>
          </a:xfrm>
          <a:prstGeom prst="rect">
            <a:avLst/>
          </a:prstGeom>
          <a:noFill/>
        </p:spPr>
      </p:pic>
      <p:sp>
        <p:nvSpPr>
          <p:cNvPr id="616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2"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4495800"/>
            <a:ext cx="3288632" cy="457200"/>
          </a:xfrm>
          <a:prstGeom prst="rect">
            <a:avLst/>
          </a:prstGeom>
          <a:noFill/>
        </p:spPr>
      </p:pic>
      <p:sp>
        <p:nvSpPr>
          <p:cNvPr id="616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4"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24000" y="5105400"/>
            <a:ext cx="1371600" cy="457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a:t>
            </a:r>
            <a:endParaRPr lang="en-IN" dirty="0"/>
          </a:p>
        </p:txBody>
      </p:sp>
      <p:sp>
        <p:nvSpPr>
          <p:cNvPr id="4" name="Content Placeholder 3"/>
          <p:cNvSpPr>
            <a:spLocks noGrp="1"/>
          </p:cNvSpPr>
          <p:nvPr>
            <p:ph sz="half" idx="2"/>
          </p:nvPr>
        </p:nvSpPr>
        <p:spPr>
          <a:xfrm>
            <a:off x="685800" y="3810000"/>
            <a:ext cx="8001000" cy="2743200"/>
          </a:xfrm>
        </p:spPr>
        <p:txBody>
          <a:bodyPr>
            <a:normAutofit fontScale="92500" lnSpcReduction="20000"/>
          </a:bodyPr>
          <a:lstStyle/>
          <a:p>
            <a:pPr>
              <a:buNone/>
            </a:pPr>
            <a:r>
              <a:rPr lang="en-IN" dirty="0" smtClean="0"/>
              <a:t>2 steps</a:t>
            </a:r>
          </a:p>
          <a:p>
            <a:pPr>
              <a:buNone/>
            </a:pPr>
            <a:endParaRPr lang="en-IN" dirty="0" smtClean="0"/>
          </a:p>
          <a:p>
            <a:r>
              <a:rPr lang="en-GB" dirty="0" smtClean="0"/>
              <a:t>The input data (vectors) are transformed into high-dimensional feature space.</a:t>
            </a:r>
          </a:p>
          <a:p>
            <a:endParaRPr lang="en-IN" dirty="0" smtClean="0"/>
          </a:p>
          <a:p>
            <a:r>
              <a:rPr lang="en-GB" dirty="0" smtClean="0"/>
              <a:t>Use SVM to find the hyperplane of maximal margin in the new feature space.</a:t>
            </a:r>
            <a:endParaRPr lang="en-IN" dirty="0" smtClean="0"/>
          </a:p>
          <a:p>
            <a:pPr lvl="1"/>
            <a:endParaRPr lang="en-IN" dirty="0"/>
          </a:p>
        </p:txBody>
      </p:sp>
      <p:pic>
        <p:nvPicPr>
          <p:cNvPr id="7" name="Content Placeholder 6"/>
          <p:cNvPicPr>
            <a:picLocks noGrp="1"/>
          </p:cNvPicPr>
          <p:nvPr>
            <p:ph sz="half" idx="1"/>
          </p:nvPr>
        </p:nvPicPr>
        <p:blipFill>
          <a:blip r:embed="rId2" cstate="print"/>
          <a:srcRect/>
          <a:stretch>
            <a:fillRect/>
          </a:stretch>
        </p:blipFill>
        <p:spPr bwMode="auto">
          <a:xfrm>
            <a:off x="1295400" y="1524000"/>
            <a:ext cx="62484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Support Vector Machine (SVM)</a:t>
            </a:r>
            <a:endParaRPr lang="en-IN" dirty="0"/>
          </a:p>
        </p:txBody>
      </p:sp>
      <p:sp>
        <p:nvSpPr>
          <p:cNvPr id="3" name="Content Placeholder 2"/>
          <p:cNvSpPr>
            <a:spLocks noGrp="1"/>
          </p:cNvSpPr>
          <p:nvPr>
            <p:ph idx="1"/>
          </p:nvPr>
        </p:nvSpPr>
        <p:spPr>
          <a:xfrm>
            <a:off x="457200" y="1143000"/>
            <a:ext cx="8229600" cy="5410200"/>
          </a:xfrm>
        </p:spPr>
        <p:txBody>
          <a:bodyPr>
            <a:normAutofit fontScale="47500" lnSpcReduction="20000"/>
          </a:bodyPr>
          <a:lstStyle/>
          <a:p>
            <a:pPr marL="274320" indent="-274320">
              <a:buClr>
                <a:schemeClr val="accent3"/>
              </a:buClr>
              <a:buFont typeface="Wingdings 2"/>
              <a:buChar char=""/>
              <a:defRPr/>
            </a:pPr>
            <a:r>
              <a:rPr lang="en-IN" sz="4900" dirty="0" smtClean="0"/>
              <a:t>Determining the location of decision boundaries (hyperplane) that produce the optimal separation of classes among the infinite number of boundaries.</a:t>
            </a:r>
          </a:p>
          <a:p>
            <a:pPr marL="274320" indent="-274320">
              <a:buClr>
                <a:schemeClr val="accent3"/>
              </a:buClr>
              <a:buFont typeface="Wingdings 2"/>
              <a:buChar char=""/>
              <a:defRPr/>
            </a:pPr>
            <a:endParaRPr lang="en-IN" sz="4900" dirty="0" smtClean="0"/>
          </a:p>
          <a:p>
            <a:pPr marL="274320" indent="-274320">
              <a:buClr>
                <a:schemeClr val="accent3"/>
              </a:buClr>
              <a:buNone/>
              <a:defRPr/>
            </a:pPr>
            <a:endParaRPr lang="en-IN" sz="4900" dirty="0" smtClean="0"/>
          </a:p>
          <a:p>
            <a:pPr marL="274320" indent="-274320">
              <a:buClr>
                <a:schemeClr val="accent3"/>
              </a:buClr>
              <a:buNone/>
              <a:defRPr/>
            </a:pPr>
            <a:endParaRPr lang="en-IN" sz="4900" dirty="0" smtClean="0"/>
          </a:p>
          <a:p>
            <a:pPr marL="274320" indent="-274320">
              <a:buClr>
                <a:schemeClr val="accent3"/>
              </a:buClr>
              <a:buNone/>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r>
              <a:rPr lang="en-IN" sz="4900" dirty="0" smtClean="0"/>
              <a:t>Optimal hyperplane – constructed by searching for maximal marginal hyperplane.</a:t>
            </a:r>
          </a:p>
          <a:p>
            <a:pPr algn="just">
              <a:defRPr/>
            </a:pPr>
            <a:r>
              <a:rPr lang="en-US" altLang="zh-CN" sz="4900" dirty="0" smtClean="0"/>
              <a:t>Margin – sum of distances to the hyperplane from the closest points of two classes. </a:t>
            </a:r>
          </a:p>
          <a:p>
            <a:pPr marL="274320" indent="-274320">
              <a:buClr>
                <a:schemeClr val="accent3"/>
              </a:buClr>
              <a:buFont typeface="Wingdings 2"/>
              <a:buChar char=""/>
              <a:defRPr/>
            </a:pPr>
            <a:r>
              <a:rPr lang="en-IN" sz="4900" dirty="0" smtClean="0"/>
              <a:t>Sides of margin are parallel</a:t>
            </a:r>
          </a:p>
          <a:p>
            <a:pPr marL="274320" indent="-274320">
              <a:buClr>
                <a:schemeClr val="accent3"/>
              </a:buClr>
              <a:buFont typeface="Wingdings 2"/>
              <a:buChar char=""/>
              <a:defRPr/>
            </a:pPr>
            <a:endParaRPr lang="en-IN" sz="4900" dirty="0" smtClean="0"/>
          </a:p>
          <a:p>
            <a:endParaRPr lang="en-IN" sz="4900" dirty="0"/>
          </a:p>
        </p:txBody>
      </p:sp>
      <p:pic>
        <p:nvPicPr>
          <p:cNvPr id="4" name="Picture 3"/>
          <p:cNvPicPr>
            <a:picLocks noChangeAspect="1" noChangeArrowheads="1"/>
          </p:cNvPicPr>
          <p:nvPr/>
        </p:nvPicPr>
        <p:blipFill>
          <a:blip r:embed="rId2" cstate="print"/>
          <a:srcRect/>
          <a:stretch>
            <a:fillRect/>
          </a:stretch>
        </p:blipFill>
        <p:spPr bwMode="auto">
          <a:xfrm>
            <a:off x="1219200" y="2514600"/>
            <a:ext cx="3038475" cy="214480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181600" y="2590800"/>
            <a:ext cx="2590800" cy="2014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Cover's theorem</a:t>
            </a:r>
            <a:br>
              <a:rPr lang="en-IN" dirty="0" smtClean="0"/>
            </a:br>
            <a:endParaRPr lang="en-IN" dirty="0"/>
          </a:p>
        </p:txBody>
      </p:sp>
      <p:sp>
        <p:nvSpPr>
          <p:cNvPr id="6" name="Content Placeholder 5"/>
          <p:cNvSpPr>
            <a:spLocks noGrp="1"/>
          </p:cNvSpPr>
          <p:nvPr>
            <p:ph idx="1"/>
          </p:nvPr>
        </p:nvSpPr>
        <p:spPr/>
        <p:txBody>
          <a:bodyPr>
            <a:normAutofit fontScale="92500" lnSpcReduction="10000"/>
          </a:bodyPr>
          <a:lstStyle/>
          <a:p>
            <a:r>
              <a:rPr lang="en-IN" dirty="0" smtClean="0"/>
              <a:t>Cover's theorem</a:t>
            </a:r>
          </a:p>
          <a:p>
            <a:pPr>
              <a:buNone/>
            </a:pPr>
            <a:r>
              <a:rPr lang="en-IN" dirty="0" smtClean="0"/>
              <a:t>	A complex pattern-classification problem cast in a high-dimensional space nonlinearly is more likely to be linearly separable than in a low-dimensional space.</a:t>
            </a:r>
          </a:p>
          <a:p>
            <a:pPr>
              <a:buNone/>
            </a:pPr>
            <a:endParaRPr lang="en-IN" dirty="0" smtClean="0"/>
          </a:p>
          <a:p>
            <a:r>
              <a:rPr lang="en-IN" dirty="0" smtClean="0"/>
              <a:t>The power of SVMs resides in the fact that they represent a robust and efficient implementation of the principle in Cover's theorem on the separability of patterns.</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example</a:t>
            </a:r>
            <a:endParaRPr lang="en-IN" dirty="0"/>
          </a:p>
        </p:txBody>
      </p:sp>
      <p:pic>
        <p:nvPicPr>
          <p:cNvPr id="4" name="Content Placeholder 3"/>
          <p:cNvPicPr>
            <a:picLocks noGrp="1" noChangeAspect="1"/>
          </p:cNvPicPr>
          <p:nvPr>
            <p:ph idx="1"/>
          </p:nvPr>
        </p:nvPicPr>
        <p:blipFill>
          <a:blip r:embed="rId2"/>
          <a:stretch>
            <a:fillRect/>
          </a:stretch>
        </p:blipFill>
        <p:spPr>
          <a:xfrm>
            <a:off x="762000" y="1676400"/>
            <a:ext cx="6934200" cy="4861793"/>
          </a:xfrm>
          <a:prstGeom prst="rect">
            <a:avLst/>
          </a:prstGeom>
        </p:spPr>
      </p:pic>
    </p:spTree>
    <p:extLst>
      <p:ext uri="{BB962C8B-B14F-4D97-AF65-F5344CB8AC3E}">
        <p14:creationId xmlns:p14="http://schemas.microsoft.com/office/powerpoint/2010/main" val="1158118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a:t>
            </a:r>
            <a:r>
              <a:rPr lang="en-IN" dirty="0" err="1" smtClean="0"/>
              <a:t>Tranformation</a:t>
            </a:r>
            <a:endParaRPr lang="en-IN" dirty="0"/>
          </a:p>
        </p:txBody>
      </p:sp>
      <p:pic>
        <p:nvPicPr>
          <p:cNvPr id="4" name="Content Placeholder 3"/>
          <p:cNvPicPr>
            <a:picLocks noGrp="1" noChangeAspect="1"/>
          </p:cNvPicPr>
          <p:nvPr>
            <p:ph idx="1"/>
          </p:nvPr>
        </p:nvPicPr>
        <p:blipFill>
          <a:blip r:embed="rId2"/>
          <a:stretch>
            <a:fillRect/>
          </a:stretch>
        </p:blipFill>
        <p:spPr>
          <a:xfrm>
            <a:off x="990600" y="1676400"/>
            <a:ext cx="6735468" cy="4886199"/>
          </a:xfrm>
          <a:prstGeom prst="rect">
            <a:avLst/>
          </a:prstGeom>
        </p:spPr>
      </p:pic>
    </p:spTree>
    <p:extLst>
      <p:ext uri="{BB962C8B-B14F-4D97-AF65-F5344CB8AC3E}">
        <p14:creationId xmlns:p14="http://schemas.microsoft.com/office/powerpoint/2010/main" val="2886087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By the Transformations</a:t>
            </a:r>
            <a:endParaRPr lang="en-IN" dirty="0"/>
          </a:p>
        </p:txBody>
      </p:sp>
      <p:pic>
        <p:nvPicPr>
          <p:cNvPr id="4" name="Content Placeholder 3"/>
          <p:cNvPicPr>
            <a:picLocks noGrp="1" noChangeAspect="1"/>
          </p:cNvPicPr>
          <p:nvPr>
            <p:ph idx="1"/>
          </p:nvPr>
        </p:nvPicPr>
        <p:blipFill>
          <a:blip r:embed="rId2"/>
          <a:stretch>
            <a:fillRect/>
          </a:stretch>
        </p:blipFill>
        <p:spPr>
          <a:xfrm>
            <a:off x="114300" y="1752600"/>
            <a:ext cx="8915400" cy="1905000"/>
          </a:xfrm>
          <a:prstGeom prst="rect">
            <a:avLst/>
          </a:prstGeom>
        </p:spPr>
      </p:pic>
    </p:spTree>
    <p:extLst>
      <p:ext uri="{BB962C8B-B14F-4D97-AF65-F5344CB8AC3E}">
        <p14:creationId xmlns:p14="http://schemas.microsoft.com/office/powerpoint/2010/main" val="2296331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Transformation</a:t>
            </a:r>
            <a:endParaRPr lang="en-IN" dirty="0"/>
          </a:p>
        </p:txBody>
      </p:sp>
      <p:pic>
        <p:nvPicPr>
          <p:cNvPr id="4" name="Content Placeholder 3"/>
          <p:cNvPicPr>
            <a:picLocks noGrp="1" noChangeAspect="1"/>
          </p:cNvPicPr>
          <p:nvPr>
            <p:ph idx="1"/>
          </p:nvPr>
        </p:nvPicPr>
        <p:blipFill>
          <a:blip r:embed="rId2"/>
          <a:stretch>
            <a:fillRect/>
          </a:stretch>
        </p:blipFill>
        <p:spPr>
          <a:xfrm>
            <a:off x="304800" y="1600200"/>
            <a:ext cx="4481916" cy="762000"/>
          </a:xfrm>
          <a:prstGeom prst="rect">
            <a:avLst/>
          </a:prstGeom>
        </p:spPr>
      </p:pic>
    </p:spTree>
    <p:extLst>
      <p:ext uri="{BB962C8B-B14F-4D97-AF65-F5344CB8AC3E}">
        <p14:creationId xmlns:p14="http://schemas.microsoft.com/office/powerpoint/2010/main" val="2575786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a:t>
            </a:r>
            <a:endParaRPr lang="en-IN" dirty="0"/>
          </a:p>
        </p:txBody>
      </p:sp>
      <p:sp>
        <p:nvSpPr>
          <p:cNvPr id="5" name="Content Placeholder 4"/>
          <p:cNvSpPr>
            <a:spLocks noGrp="1"/>
          </p:cNvSpPr>
          <p:nvPr>
            <p:ph idx="1"/>
          </p:nvPr>
        </p:nvSpPr>
        <p:spPr>
          <a:xfrm>
            <a:off x="457200" y="1600200"/>
            <a:ext cx="8229600" cy="5029200"/>
          </a:xfrm>
        </p:spPr>
        <p:txBody>
          <a:bodyPr/>
          <a:lstStyle/>
          <a:p>
            <a:r>
              <a:rPr lang="en-IN" sz="2800" dirty="0" smtClean="0"/>
              <a:t>Let </a:t>
            </a:r>
            <a:r>
              <a:rPr lang="az-Cyrl-AZ" sz="2800" dirty="0" smtClean="0"/>
              <a:t>Ф</a:t>
            </a:r>
            <a:r>
              <a:rPr lang="en-IN" sz="2800" dirty="0" smtClean="0"/>
              <a:t> be a nonlinear mapping function,</a:t>
            </a:r>
          </a:p>
          <a:p>
            <a:pPr>
              <a:buNone/>
            </a:pPr>
            <a:r>
              <a:rPr lang="en-GB" sz="2800" dirty="0" smtClean="0"/>
              <a:t>					Where </a:t>
            </a:r>
          </a:p>
          <a:p>
            <a:pPr>
              <a:buNone/>
            </a:pPr>
            <a:endParaRPr lang="en-GB" sz="2800" dirty="0" smtClean="0"/>
          </a:p>
          <a:p>
            <a:r>
              <a:rPr lang="en-GB" sz="2800" dirty="0" smtClean="0"/>
              <a:t>With this transformation of data, the hyperplane representing decision boundary can be defined as</a:t>
            </a:r>
          </a:p>
          <a:p>
            <a:endParaRPr lang="en-GB" sz="2800" dirty="0" smtClean="0"/>
          </a:p>
          <a:p>
            <a:pPr>
              <a:buNone/>
            </a:pPr>
            <a:endParaRPr lang="en-GB" sz="2800" dirty="0" smtClean="0"/>
          </a:p>
          <a:p>
            <a:r>
              <a:rPr lang="en-GB" sz="2800" dirty="0" smtClean="0"/>
              <a:t>Using the </a:t>
            </a:r>
            <a:r>
              <a:rPr lang="az-Cyrl-AZ" sz="2800" dirty="0" smtClean="0"/>
              <a:t>Ф</a:t>
            </a:r>
            <a:r>
              <a:rPr lang="en-IN" sz="2800" dirty="0" smtClean="0"/>
              <a:t>(.) function, the weight becomes</a:t>
            </a:r>
            <a:endParaRPr lang="en-GB" sz="2800" dirty="0" smtClean="0"/>
          </a:p>
          <a:p>
            <a:pPr>
              <a:buNone/>
            </a:pPr>
            <a:endParaRPr lang="en-GB" dirty="0" smtClean="0"/>
          </a:p>
          <a:p>
            <a:pPr>
              <a:buNone/>
            </a:pPr>
            <a:endParaRPr lang="en-IN" dirty="0" smtClean="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6400" y="2209800"/>
            <a:ext cx="2105025" cy="4953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4267200"/>
            <a:ext cx="2265947" cy="4572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209800"/>
            <a:ext cx="3009900" cy="381000"/>
          </a:xfrm>
          <a:prstGeom prst="rect">
            <a:avLst/>
          </a:prstGeom>
          <a:noFill/>
        </p:spPr>
      </p:pic>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599" y="5791200"/>
            <a:ext cx="3098651" cy="762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a:t>
            </a:r>
            <a:endParaRPr lang="en-IN" dirty="0"/>
          </a:p>
        </p:txBody>
      </p:sp>
      <p:sp>
        <p:nvSpPr>
          <p:cNvPr id="5" name="Content Placeholder 4"/>
          <p:cNvSpPr>
            <a:spLocks noGrp="1"/>
          </p:cNvSpPr>
          <p:nvPr>
            <p:ph idx="1"/>
          </p:nvPr>
        </p:nvSpPr>
        <p:spPr>
          <a:xfrm>
            <a:off x="457200" y="1600200"/>
            <a:ext cx="8229600" cy="5029200"/>
          </a:xfrm>
        </p:spPr>
        <p:txBody>
          <a:bodyPr/>
          <a:lstStyle/>
          <a:p>
            <a:r>
              <a:rPr lang="en-GB" sz="2800" dirty="0" smtClean="0"/>
              <a:t>The decision function becomes</a:t>
            </a:r>
          </a:p>
          <a:p>
            <a:endParaRPr lang="en-GB" sz="2800" dirty="0" smtClean="0"/>
          </a:p>
          <a:p>
            <a:endParaRPr lang="en-GB" sz="2800" dirty="0" smtClean="0"/>
          </a:p>
          <a:p>
            <a:endParaRPr lang="en-GB" sz="2800" dirty="0" smtClean="0"/>
          </a:p>
          <a:p>
            <a:endParaRPr lang="en-GB" sz="2800" dirty="0" smtClean="0"/>
          </a:p>
          <a:p>
            <a:r>
              <a:rPr lang="en-GB" sz="2800" dirty="0" smtClean="0"/>
              <a:t>And the dual problem can be rewritten as</a:t>
            </a:r>
          </a:p>
          <a:p>
            <a:pPr>
              <a:buNone/>
            </a:pPr>
            <a:endParaRPr lang="en-GB" dirty="0" smtClean="0"/>
          </a:p>
          <a:p>
            <a:pPr>
              <a:buNone/>
            </a:pPr>
            <a:endParaRPr lang="en-IN" dirty="0" smtClean="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800600"/>
            <a:ext cx="5638800" cy="923312"/>
          </a:xfrm>
          <a:prstGeom prst="rect">
            <a:avLst/>
          </a:prstGeom>
          <a:noFill/>
        </p:spPr>
      </p:pic>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362200"/>
            <a:ext cx="3886200" cy="388620"/>
          </a:xfrm>
          <a:prstGeom prst="rect">
            <a:avLst/>
          </a:prstGeom>
          <a:noFill/>
        </p:spPr>
      </p:pic>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5000" y="2971799"/>
            <a:ext cx="5105400" cy="99181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lstStyle/>
          <a:p>
            <a:r>
              <a:rPr lang="en-GB" sz="2800" dirty="0" smtClean="0"/>
              <a:t>feature mapping function always appear as dot products</a:t>
            </a:r>
          </a:p>
          <a:p>
            <a:pPr>
              <a:buNone/>
            </a:pPr>
            <a:endParaRPr lang="en-GB" sz="2800" dirty="0" smtClean="0"/>
          </a:p>
          <a:p>
            <a:r>
              <a:rPr lang="en-GB" sz="2800" dirty="0" smtClean="0"/>
              <a:t>computing it in high or even infinite dimensional space</a:t>
            </a:r>
          </a:p>
          <a:p>
            <a:pPr lvl="2"/>
            <a:r>
              <a:rPr lang="en-GB" dirty="0" smtClean="0"/>
              <a:t>Complex</a:t>
            </a:r>
          </a:p>
          <a:p>
            <a:pPr lvl="2"/>
            <a:r>
              <a:rPr lang="en-GB" dirty="0" smtClean="0"/>
              <a:t>Costly</a:t>
            </a:r>
          </a:p>
          <a:p>
            <a:pPr lvl="2"/>
            <a:r>
              <a:rPr lang="en-GB" dirty="0" smtClean="0"/>
              <a:t>Suffer from curse of dimensionality</a:t>
            </a:r>
          </a:p>
          <a:p>
            <a:endParaRPr lang="en-IN"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362200"/>
            <a:ext cx="1676400" cy="40464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E.g. let’s consider the cost function</a:t>
            </a:r>
          </a:p>
          <a:p>
            <a:endParaRPr lang="en-IN" dirty="0" smtClean="0"/>
          </a:p>
          <a:p>
            <a:endParaRPr lang="en-IN" dirty="0" smtClean="0"/>
          </a:p>
          <a:p>
            <a:r>
              <a:rPr lang="en-IN" dirty="0" smtClean="0"/>
              <a:t>Where </a:t>
            </a:r>
          </a:p>
          <a:p>
            <a:r>
              <a:rPr lang="en-IN" dirty="0" smtClean="0"/>
              <a:t>Assume that</a:t>
            </a:r>
          </a:p>
          <a:p>
            <a:endParaRPr lang="en-IN" dirty="0" smtClean="0"/>
          </a:p>
          <a:p>
            <a:r>
              <a:rPr lang="en-GB" dirty="0" smtClean="0"/>
              <a:t>The above objective function requires</a:t>
            </a:r>
            <a:endParaRPr lang="en-IN" dirty="0" smtClean="0"/>
          </a:p>
          <a:p>
            <a:pPr lvl="2"/>
            <a:r>
              <a:rPr lang="en-US" dirty="0" smtClean="0"/>
              <a:t> </a:t>
            </a:r>
            <a:r>
              <a:rPr lang="en-GB" dirty="0" smtClean="0"/>
              <a:t>n</a:t>
            </a:r>
            <a:r>
              <a:rPr lang="en-GB" baseline="30000" dirty="0" smtClean="0"/>
              <a:t>2</a:t>
            </a:r>
            <a:r>
              <a:rPr lang="en-GB" dirty="0" smtClean="0"/>
              <a:t>/2 </a:t>
            </a:r>
            <a:r>
              <a:rPr lang="en-US" dirty="0" smtClean="0"/>
              <a:t>dot products to compute all </a:t>
            </a:r>
            <a:r>
              <a:rPr lang="en-GB" dirty="0" smtClean="0"/>
              <a:t>.</a:t>
            </a:r>
            <a:endParaRPr lang="en-IN" dirty="0" smtClean="0"/>
          </a:p>
          <a:p>
            <a:pPr lvl="2"/>
            <a:r>
              <a:rPr lang="en-US" dirty="0" smtClean="0"/>
              <a:t>Each dot product requires </a:t>
            </a:r>
            <a:r>
              <a:rPr lang="en-GB" dirty="0" smtClean="0"/>
              <a:t>d</a:t>
            </a:r>
            <a:r>
              <a:rPr lang="en-GB" baseline="30000" dirty="0" smtClean="0"/>
              <a:t>2</a:t>
            </a:r>
            <a:r>
              <a:rPr lang="en-GB" dirty="0" smtClean="0"/>
              <a:t>/2</a:t>
            </a:r>
            <a:r>
              <a:rPr lang="en-US" dirty="0" smtClean="0"/>
              <a:t>  additions and multiplications.</a:t>
            </a:r>
            <a:endParaRPr lang="en-IN" dirty="0" smtClean="0"/>
          </a:p>
          <a:p>
            <a:pPr lvl="2"/>
            <a:r>
              <a:rPr lang="en-US" dirty="0" smtClean="0"/>
              <a:t>The whole thing requires  </a:t>
            </a:r>
            <a:r>
              <a:rPr lang="en-GB" dirty="0" smtClean="0"/>
              <a:t>n</a:t>
            </a:r>
            <a:r>
              <a:rPr lang="en-GB" baseline="30000" dirty="0" smtClean="0"/>
              <a:t>2</a:t>
            </a:r>
            <a:r>
              <a:rPr lang="en-GB" dirty="0" smtClean="0"/>
              <a:t>d</a:t>
            </a:r>
            <a:r>
              <a:rPr lang="en-GB" baseline="30000" dirty="0" smtClean="0"/>
              <a:t>2 </a:t>
            </a:r>
            <a:r>
              <a:rPr lang="en-GB" dirty="0" smtClean="0"/>
              <a:t>/2 </a:t>
            </a:r>
            <a:r>
              <a:rPr lang="en-US" dirty="0" smtClean="0"/>
              <a:t>operations....</a:t>
            </a:r>
            <a:endParaRPr lang="en-IN" dirty="0" smtClean="0"/>
          </a:p>
          <a:p>
            <a:endParaRPr lang="en-IN"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2057400"/>
            <a:ext cx="4038600" cy="810615"/>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971800"/>
            <a:ext cx="2590800" cy="406021"/>
          </a:xfrm>
          <a:prstGeom prst="rect">
            <a:avLst/>
          </a:prstGeom>
          <a:noFill/>
        </p:spPr>
      </p:pic>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24200" y="3733800"/>
            <a:ext cx="2197769" cy="497114"/>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normAutofit fontScale="85000" lnSpcReduction="20000"/>
          </a:bodyPr>
          <a:lstStyle/>
          <a:p>
            <a:r>
              <a:rPr lang="en-GB" dirty="0" smtClean="0"/>
              <a:t>Consider the two points   </a:t>
            </a:r>
          </a:p>
          <a:p>
            <a:r>
              <a:rPr lang="en-GB" dirty="0" smtClean="0"/>
              <a:t>Let </a:t>
            </a:r>
          </a:p>
          <a:p>
            <a:r>
              <a:rPr lang="en-IN" dirty="0" smtClean="0"/>
              <a:t>Here,</a:t>
            </a:r>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 </a:t>
            </a:r>
          </a:p>
          <a:p>
            <a:endParaRPr lang="en-IN" dirty="0" smtClean="0"/>
          </a:p>
          <a:p>
            <a:endParaRPr lang="en-IN" dirty="0"/>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24400" y="1600200"/>
            <a:ext cx="3429000" cy="275422"/>
          </a:xfrm>
          <a:prstGeom prst="rect">
            <a:avLst/>
          </a:prstGeom>
          <a:noFill/>
        </p:spPr>
      </p:pic>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057400"/>
            <a:ext cx="4724400" cy="351518"/>
          </a:xfrm>
          <a:prstGeom prst="rect">
            <a:avLst/>
          </a:prstGeom>
          <a:noFill/>
        </p:spPr>
      </p:pic>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4"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2514600"/>
            <a:ext cx="1438776" cy="333375"/>
          </a:xfrm>
          <a:prstGeom prst="rect">
            <a:avLst/>
          </a:prstGeom>
          <a:noFill/>
        </p:spPr>
      </p:pic>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2971800"/>
            <a:ext cx="4648200" cy="1921853"/>
          </a:xfrm>
          <a:prstGeom prst="rect">
            <a:avLst/>
          </a:prstGeom>
          <a:noFill/>
        </p:spPr>
      </p:pic>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47800" y="5334000"/>
            <a:ext cx="7048524" cy="381000"/>
          </a:xfrm>
          <a:prstGeom prst="rect">
            <a:avLst/>
          </a:prstGeom>
          <a:noFill/>
        </p:spPr>
      </p:pic>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80"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47800" y="6096000"/>
            <a:ext cx="6456947" cy="38100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(Separable Case)</a:t>
            </a:r>
            <a:endParaRPr lang="en-IN" dirty="0"/>
          </a:p>
        </p:txBody>
      </p:sp>
      <p:sp>
        <p:nvSpPr>
          <p:cNvPr id="3" name="Content Placeholder 2"/>
          <p:cNvSpPr>
            <a:spLocks noGrp="1"/>
          </p:cNvSpPr>
          <p:nvPr>
            <p:ph idx="1"/>
          </p:nvPr>
        </p:nvSpPr>
        <p:spPr>
          <a:xfrm>
            <a:off x="304800" y="1295400"/>
            <a:ext cx="8610600" cy="5105400"/>
          </a:xfrm>
        </p:spPr>
        <p:txBody>
          <a:bodyPr>
            <a:normAutofit/>
          </a:bodyPr>
          <a:lstStyle/>
          <a:p>
            <a:r>
              <a:rPr lang="en-GB" sz="2800" dirty="0" smtClean="0"/>
              <a:t>Let the Data set D be given as </a:t>
            </a:r>
            <a:r>
              <a:rPr lang="en-GB" sz="2800" i="1" dirty="0" smtClean="0"/>
              <a:t>{x</a:t>
            </a:r>
            <a:r>
              <a:rPr lang="en-GB" sz="2800" i="1" baseline="-25000" dirty="0" smtClean="0"/>
              <a:t>i</a:t>
            </a:r>
            <a:r>
              <a:rPr lang="en-GB" sz="2800" i="1" dirty="0" smtClean="0"/>
              <a:t>, y</a:t>
            </a:r>
            <a:r>
              <a:rPr lang="en-GB" sz="2800" i="1" baseline="-25000" dirty="0" smtClean="0"/>
              <a:t>i</a:t>
            </a:r>
            <a:r>
              <a:rPr lang="en-GB" sz="2800" i="1" dirty="0" smtClean="0"/>
              <a:t>}</a:t>
            </a:r>
            <a:r>
              <a:rPr lang="en-GB" sz="2800" dirty="0" smtClean="0"/>
              <a:t>  , where </a:t>
            </a:r>
            <a:r>
              <a:rPr lang="en-GB" sz="2800" i="1" dirty="0" smtClean="0"/>
              <a:t>x</a:t>
            </a:r>
            <a:r>
              <a:rPr lang="en-GB" sz="2800" i="1" baseline="-25000" dirty="0" smtClean="0"/>
              <a:t>i </a:t>
            </a:r>
            <a:r>
              <a:rPr lang="en-GB" sz="2800" dirty="0" smtClean="0"/>
              <a:t>=1,2,.....,l (i.e. no. of samples or training tuples) and </a:t>
            </a:r>
            <a:r>
              <a:rPr lang="en-GB" sz="2800" i="1" dirty="0" smtClean="0"/>
              <a:t>y</a:t>
            </a:r>
            <a:r>
              <a:rPr lang="en-GB" sz="2800" i="1" baseline="-25000" dirty="0" smtClean="0"/>
              <a:t>i</a:t>
            </a:r>
            <a:r>
              <a:rPr lang="en-GB" sz="2800" dirty="0" smtClean="0"/>
              <a:t>  {-1,1} and </a:t>
            </a:r>
            <a:r>
              <a:rPr lang="en-GB" sz="2800" i="1" dirty="0" smtClean="0"/>
              <a:t>x</a:t>
            </a:r>
            <a:r>
              <a:rPr lang="en-GB" sz="2800" i="1" baseline="-25000" dirty="0" smtClean="0"/>
              <a:t>i</a:t>
            </a:r>
            <a:r>
              <a:rPr lang="en-GB" sz="2800" i="1" dirty="0" smtClean="0"/>
              <a:t> </a:t>
            </a:r>
            <a:r>
              <a:rPr lang="el-GR" sz="2800" i="1" dirty="0" smtClean="0"/>
              <a:t>ϵ</a:t>
            </a:r>
            <a:r>
              <a:rPr lang="en-GB" sz="2800" dirty="0" smtClean="0"/>
              <a:t>R</a:t>
            </a:r>
            <a:r>
              <a:rPr lang="en-GB" sz="2800" baseline="30000" dirty="0" smtClean="0"/>
              <a:t>d</a:t>
            </a:r>
            <a:r>
              <a:rPr lang="en-GB" sz="2800" dirty="0" smtClean="0"/>
              <a:t> .</a:t>
            </a:r>
          </a:p>
          <a:p>
            <a:endParaRPr lang="en-GB" sz="2800" dirty="0" smtClean="0"/>
          </a:p>
          <a:p>
            <a:endParaRPr lang="en-GB" sz="2800" dirty="0" smtClean="0"/>
          </a:p>
          <a:p>
            <a:endParaRPr lang="en-GB" sz="2800" dirty="0" smtClean="0"/>
          </a:p>
          <a:p>
            <a:endParaRPr lang="en-GB" sz="2800" dirty="0" smtClean="0"/>
          </a:p>
          <a:p>
            <a:endParaRPr lang="en-GB" sz="2800" dirty="0" smtClean="0"/>
          </a:p>
          <a:p>
            <a:r>
              <a:rPr lang="en-GB" sz="2800" dirty="0" smtClean="0"/>
              <a:t>the separating hyper plane satisfy the equation:</a:t>
            </a:r>
            <a:endParaRPr lang="en-IN" sz="2800" dirty="0" smtClean="0"/>
          </a:p>
          <a:p>
            <a:endParaRPr lang="en-IN" dirty="0" smtClean="0"/>
          </a:p>
          <a:p>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p:cNvPicPr/>
          <p:nvPr/>
        </p:nvPicPr>
        <p:blipFill>
          <a:blip r:embed="rId2" cstate="print"/>
          <a:srcRect/>
          <a:stretch>
            <a:fillRect/>
          </a:stretch>
        </p:blipFill>
        <p:spPr bwMode="auto">
          <a:xfrm>
            <a:off x="3505200" y="2743200"/>
            <a:ext cx="2667000" cy="2214245"/>
          </a:xfrm>
          <a:prstGeom prst="rect">
            <a:avLst/>
          </a:prstGeom>
          <a:noFill/>
          <a:ln w="9525">
            <a:noFill/>
            <a:miter lim="800000"/>
            <a:headEnd/>
            <a:tailEnd/>
          </a:ln>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7999" y="5943600"/>
            <a:ext cx="3003885" cy="533400"/>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2895600" y="2590800"/>
            <a:ext cx="3171825" cy="2619375"/>
          </a:xfrm>
          <a:prstGeom prst="rect">
            <a:avLst/>
          </a:prstGeom>
          <a:noFill/>
          <a:ln w="9525">
            <a:noFill/>
            <a:miter lim="800000"/>
            <a:headEnd/>
            <a:tailEnd/>
          </a:ln>
        </p:spPr>
      </p:pic>
      <p:sp>
        <p:nvSpPr>
          <p:cNvPr id="9" name="TextBox 8"/>
          <p:cNvSpPr txBox="1"/>
          <p:nvPr/>
        </p:nvSpPr>
        <p:spPr>
          <a:xfrm>
            <a:off x="3581400" y="4114800"/>
            <a:ext cx="45719" cy="369332"/>
          </a:xfrm>
          <a:prstGeom prst="rect">
            <a:avLst/>
          </a:prstGeom>
          <a:no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normAutofit lnSpcReduction="10000"/>
          </a:bodyPr>
          <a:lstStyle/>
          <a:p>
            <a:r>
              <a:rPr lang="en-GB" dirty="0" smtClean="0"/>
              <a:t>Instead of this if we consider,</a:t>
            </a:r>
          </a:p>
          <a:p>
            <a:endParaRPr lang="en-GB" dirty="0" smtClean="0"/>
          </a:p>
          <a:p>
            <a:endParaRPr lang="en-GB" dirty="0" smtClean="0"/>
          </a:p>
          <a:p>
            <a:endParaRPr lang="en-GB" dirty="0" smtClean="0"/>
          </a:p>
          <a:p>
            <a:r>
              <a:rPr lang="en-GB" dirty="0" smtClean="0"/>
              <a:t>In this case, if  </a:t>
            </a:r>
          </a:p>
          <a:p>
            <a:pPr lvl="2"/>
            <a:r>
              <a:rPr lang="en-US" dirty="0" smtClean="0"/>
              <a:t> </a:t>
            </a:r>
            <a:r>
              <a:rPr lang="en-GB" dirty="0" smtClean="0"/>
              <a:t>n</a:t>
            </a:r>
            <a:r>
              <a:rPr lang="en-GB" baseline="30000" dirty="0" smtClean="0"/>
              <a:t>2</a:t>
            </a:r>
            <a:r>
              <a:rPr lang="en-GB" dirty="0" smtClean="0"/>
              <a:t>/2 </a:t>
            </a:r>
            <a:r>
              <a:rPr lang="en-US" dirty="0" smtClean="0"/>
              <a:t> dot products to compute all </a:t>
            </a:r>
            <a:r>
              <a:rPr lang="en-GB" dirty="0" smtClean="0"/>
              <a:t>.</a:t>
            </a:r>
            <a:endParaRPr lang="en-IN" dirty="0" smtClean="0"/>
          </a:p>
          <a:p>
            <a:pPr lvl="2"/>
            <a:r>
              <a:rPr lang="en-US" dirty="0" smtClean="0"/>
              <a:t>Each dot product requires only (d+1) additions and multiplications.</a:t>
            </a:r>
            <a:endParaRPr lang="en-IN" dirty="0" smtClean="0"/>
          </a:p>
          <a:p>
            <a:pPr lvl="2"/>
            <a:r>
              <a:rPr lang="en-US" dirty="0" smtClean="0"/>
              <a:t>The whole thing requires  d</a:t>
            </a:r>
            <a:r>
              <a:rPr lang="en-GB" dirty="0" smtClean="0"/>
              <a:t>n</a:t>
            </a:r>
            <a:r>
              <a:rPr lang="en-GB" baseline="30000" dirty="0" smtClean="0"/>
              <a:t>2</a:t>
            </a:r>
            <a:r>
              <a:rPr lang="en-GB" dirty="0" smtClean="0"/>
              <a:t>/2 </a:t>
            </a:r>
            <a:r>
              <a:rPr lang="en-US" dirty="0" smtClean="0"/>
              <a:t>operations....</a:t>
            </a:r>
            <a:endParaRPr lang="en-IN" dirty="0" smtClean="0"/>
          </a:p>
          <a:p>
            <a:endParaRPr lang="en-IN" dirty="0" smtClean="0"/>
          </a:p>
          <a:p>
            <a:endParaRPr lang="en-IN" dirty="0" smtClean="0"/>
          </a:p>
          <a:p>
            <a:endParaRPr lang="en-IN" dirty="0"/>
          </a:p>
        </p:txBody>
      </p:sp>
      <p:sp>
        <p:nvSpPr>
          <p:cNvPr id="634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209800"/>
            <a:ext cx="4973053" cy="304800"/>
          </a:xfrm>
          <a:prstGeom prst="rect">
            <a:avLst/>
          </a:prstGeom>
          <a:noFill/>
        </p:spPr>
      </p:pic>
      <p:sp>
        <p:nvSpPr>
          <p:cNvPr id="63491"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2743200"/>
            <a:ext cx="5666871" cy="326275"/>
          </a:xfrm>
          <a:prstGeom prst="rect">
            <a:avLst/>
          </a:prstGeom>
          <a:noFill/>
        </p:spPr>
      </p:pic>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276600"/>
            <a:ext cx="2145632" cy="381000"/>
          </a:xfrm>
          <a:prstGeom prst="rect">
            <a:avLst/>
          </a:prstGeom>
          <a:noFill/>
        </p:spPr>
      </p:pic>
      <p:sp>
        <p:nvSpPr>
          <p:cNvPr id="6349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6600" y="3886200"/>
            <a:ext cx="2667000" cy="340088"/>
          </a:xfrm>
          <a:prstGeom prst="rect">
            <a:avLst/>
          </a:prstGeom>
          <a:noFill/>
        </p:spPr>
      </p:pic>
      <p:sp>
        <p:nvSpPr>
          <p:cNvPr id="63498" name="Rectangle 1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Kernel Functions</a:t>
            </a:r>
            <a:endParaRPr lang="en-IN"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IN" sz="3400" dirty="0" smtClean="0"/>
              <a:t>SVM learning requires only on the dot product </a:t>
            </a:r>
            <a:r>
              <a:rPr lang="en-GB" sz="3400" i="1" dirty="0" smtClean="0"/>
              <a:t>Φ(x</a:t>
            </a:r>
            <a:r>
              <a:rPr lang="en-GB" sz="3400" i="1" baseline="-25000" dirty="0" smtClean="0"/>
              <a:t>i</a:t>
            </a:r>
            <a:r>
              <a:rPr lang="en-GB" sz="3400" i="1" dirty="0" smtClean="0"/>
              <a:t>). Φ(x</a:t>
            </a:r>
            <a:r>
              <a:rPr lang="en-GB" sz="3400" i="1" baseline="-25000" dirty="0" smtClean="0"/>
              <a:t>j</a:t>
            </a:r>
            <a:r>
              <a:rPr lang="en-GB" sz="3400" i="1" dirty="0" smtClean="0"/>
              <a:t>)</a:t>
            </a:r>
            <a:endParaRPr lang="en-IN" sz="3400" dirty="0" smtClean="0"/>
          </a:p>
          <a:p>
            <a:pPr>
              <a:buNone/>
            </a:pPr>
            <a:r>
              <a:rPr lang="en-IN" sz="3400" dirty="0" smtClean="0"/>
              <a:t>	between training examples as opposed to the individual </a:t>
            </a:r>
            <a:r>
              <a:rPr lang="en-GB" sz="3400" i="1" dirty="0" smtClean="0"/>
              <a:t>Φ(x</a:t>
            </a:r>
            <a:r>
              <a:rPr lang="en-GB" sz="3400" i="1" baseline="-25000" dirty="0" smtClean="0"/>
              <a:t>i</a:t>
            </a:r>
            <a:r>
              <a:rPr lang="en-GB" sz="3400" i="1" dirty="0" smtClean="0"/>
              <a:t>)</a:t>
            </a:r>
          </a:p>
          <a:p>
            <a:pPr>
              <a:buNone/>
            </a:pPr>
            <a:endParaRPr lang="en-IN" sz="3400" dirty="0" smtClean="0"/>
          </a:p>
          <a:p>
            <a:r>
              <a:rPr lang="en-IN" sz="3400" dirty="0" smtClean="0"/>
              <a:t> application of an SVM to a novel feature vector x depends only on the dot product </a:t>
            </a:r>
            <a:r>
              <a:rPr lang="en-GB" sz="3400" i="1" dirty="0" smtClean="0"/>
              <a:t>Φ(x</a:t>
            </a:r>
            <a:r>
              <a:rPr lang="en-GB" sz="3400" i="1" baseline="-25000" dirty="0" smtClean="0"/>
              <a:t>i</a:t>
            </a:r>
            <a:r>
              <a:rPr lang="en-GB" sz="3400" i="1" dirty="0" smtClean="0"/>
              <a:t>). Φ(x)</a:t>
            </a:r>
            <a:r>
              <a:rPr lang="en-IN" sz="3400" dirty="0" smtClean="0"/>
              <a:t> between x and the support vectors</a:t>
            </a:r>
          </a:p>
          <a:p>
            <a:pPr>
              <a:buNone/>
            </a:pPr>
            <a:endParaRPr lang="en-IN" sz="3400" dirty="0" smtClean="0"/>
          </a:p>
          <a:p>
            <a:pPr>
              <a:buNone/>
            </a:pPr>
            <a:r>
              <a:rPr lang="en-IN" sz="3400" dirty="0" smtClean="0"/>
              <a:t>    Therefore, operations in high dimensional space do not have to be performed explicitly if we find a function                 such that</a:t>
            </a:r>
          </a:p>
          <a:p>
            <a:pPr>
              <a:buNone/>
            </a:pPr>
            <a:endParaRPr lang="en-IN" dirty="0" smtClean="0"/>
          </a:p>
          <a:p>
            <a:pPr>
              <a:buNone/>
            </a:pPr>
            <a:r>
              <a:rPr lang="en-IN" dirty="0" smtClean="0"/>
              <a:t>		</a:t>
            </a:r>
          </a:p>
          <a:p>
            <a:pPr>
              <a:buNone/>
            </a:pPr>
            <a:endParaRPr lang="en-IN" dirty="0" smtClean="0"/>
          </a:p>
          <a:p>
            <a:r>
              <a:rPr lang="en-IN" sz="3400" dirty="0" smtClean="0"/>
              <a:t>Here,              Is called a kernel function in SVM terminology.</a:t>
            </a:r>
            <a:endParaRPr lang="en-IN" sz="3400"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867400"/>
            <a:ext cx="762000" cy="270387"/>
          </a:xfrm>
          <a:prstGeom prst="rect">
            <a:avLst/>
          </a:prstGeom>
          <a:noFill/>
        </p:spPr>
      </p:pic>
      <p:sp>
        <p:nvSpPr>
          <p:cNvPr id="645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9"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4953000"/>
            <a:ext cx="3124200" cy="404308"/>
          </a:xfrm>
          <a:prstGeom prst="rect">
            <a:avLst/>
          </a:prstGeom>
          <a:noFill/>
        </p:spPr>
      </p:pic>
      <p:pic>
        <p:nvPicPr>
          <p:cNvPr id="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4114800"/>
            <a:ext cx="990600" cy="35150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Kernel Functions (cont…)</a:t>
            </a:r>
            <a:endParaRPr lang="en-IN" dirty="0"/>
          </a:p>
        </p:txBody>
      </p:sp>
      <p:sp>
        <p:nvSpPr>
          <p:cNvPr id="3" name="Content Placeholder 2"/>
          <p:cNvSpPr>
            <a:spLocks noGrp="1"/>
          </p:cNvSpPr>
          <p:nvPr>
            <p:ph idx="1"/>
          </p:nvPr>
        </p:nvSpPr>
        <p:spPr>
          <a:xfrm>
            <a:off x="304800" y="1219200"/>
            <a:ext cx="8229600" cy="5334000"/>
          </a:xfrm>
        </p:spPr>
        <p:txBody>
          <a:bodyPr>
            <a:normAutofit fontScale="77500" lnSpcReduction="20000"/>
          </a:bodyPr>
          <a:lstStyle/>
          <a:p>
            <a:r>
              <a:rPr lang="en-IN" dirty="0" smtClean="0"/>
              <a:t>Kernel function allows to calculate the dot product of (</a:t>
            </a:r>
            <a:r>
              <a:rPr lang="en-GB" i="1" dirty="0" smtClean="0"/>
              <a:t>Φ(x</a:t>
            </a:r>
            <a:r>
              <a:rPr lang="en-GB" i="1" baseline="-25000" dirty="0" smtClean="0"/>
              <a:t>i</a:t>
            </a:r>
            <a:r>
              <a:rPr lang="en-GB" i="1" dirty="0" smtClean="0"/>
              <a:t>), Φ(x</a:t>
            </a:r>
            <a:r>
              <a:rPr lang="en-GB" i="1" baseline="-25000" dirty="0" smtClean="0"/>
              <a:t>j</a:t>
            </a:r>
            <a:r>
              <a:rPr lang="en-GB" i="1" dirty="0" smtClean="0"/>
              <a:t>)) </a:t>
            </a:r>
            <a:r>
              <a:rPr lang="en-GB" dirty="0" smtClean="0"/>
              <a:t>without explicitly applying function  to input vector.</a:t>
            </a:r>
          </a:p>
          <a:p>
            <a:pPr>
              <a:buNone/>
            </a:pPr>
            <a:endParaRPr lang="en-GB" dirty="0" smtClean="0"/>
          </a:p>
          <a:p>
            <a:r>
              <a:rPr lang="en-GB" dirty="0" smtClean="0"/>
              <a:t>The dual problem is now defined using the kernel function as:</a:t>
            </a:r>
          </a:p>
          <a:p>
            <a:endParaRPr lang="en-GB" dirty="0" smtClean="0"/>
          </a:p>
          <a:p>
            <a:endParaRPr lang="en-GB" dirty="0" smtClean="0"/>
          </a:p>
          <a:p>
            <a:r>
              <a:rPr lang="en-GB" dirty="0" smtClean="0"/>
              <a:t>Subject to	</a:t>
            </a:r>
          </a:p>
          <a:p>
            <a:pPr>
              <a:buNone/>
            </a:pPr>
            <a:r>
              <a:rPr lang="en-GB" dirty="0" smtClean="0"/>
              <a:t>					and</a:t>
            </a:r>
          </a:p>
          <a:p>
            <a:pPr>
              <a:buNone/>
            </a:pPr>
            <a:endParaRPr lang="en-GB" dirty="0" smtClean="0"/>
          </a:p>
          <a:p>
            <a:r>
              <a:rPr lang="en-IN" dirty="0" smtClean="0"/>
              <a:t>The classification function becomes</a:t>
            </a:r>
          </a:p>
          <a:p>
            <a:pPr>
              <a:buNone/>
            </a:pPr>
            <a:endParaRPr lang="en-GB" dirty="0" smtClean="0"/>
          </a:p>
          <a:p>
            <a:pPr>
              <a:buNone/>
            </a:pPr>
            <a:r>
              <a:rPr lang="en-GB" dirty="0" smtClean="0"/>
              <a:t> </a:t>
            </a:r>
          </a:p>
          <a:p>
            <a:endParaRPr lang="en-GB" dirty="0" smtClean="0"/>
          </a:p>
          <a:p>
            <a:endParaRPr lang="en-GB" dirty="0" smtClean="0"/>
          </a:p>
          <a:p>
            <a:endParaRPr lang="en-GB" dirty="0" smtClean="0"/>
          </a:p>
          <a:p>
            <a:endParaRPr lang="en-IN"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90800" y="3352800"/>
            <a:ext cx="4267200" cy="690367"/>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4495800"/>
            <a:ext cx="1295400" cy="853068"/>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4724400"/>
            <a:ext cx="1331495" cy="3048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252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5791199"/>
            <a:ext cx="3810000" cy="87548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Validity of Kernel Functions</a:t>
            </a:r>
            <a:endParaRPr lang="en-IN" dirty="0"/>
          </a:p>
        </p:txBody>
      </p:sp>
      <p:sp>
        <p:nvSpPr>
          <p:cNvPr id="3" name="Content Placeholder 2"/>
          <p:cNvSpPr>
            <a:spLocks noGrp="1"/>
          </p:cNvSpPr>
          <p:nvPr>
            <p:ph idx="1"/>
          </p:nvPr>
        </p:nvSpPr>
        <p:spPr/>
        <p:txBody>
          <a:bodyPr/>
          <a:lstStyle/>
          <a:p>
            <a:r>
              <a:rPr lang="en-GB" sz="2800" dirty="0" smtClean="0"/>
              <a:t>A kernel function K is valid if there is some feature mapping </a:t>
            </a:r>
            <a:r>
              <a:rPr lang="en-GB" sz="2800" i="1" dirty="0" smtClean="0"/>
              <a:t>Φ</a:t>
            </a:r>
            <a:r>
              <a:rPr lang="en-GB" sz="2800" dirty="0" smtClean="0"/>
              <a:t>, such that</a:t>
            </a:r>
          </a:p>
          <a:p>
            <a:endParaRPr lang="en-IN" sz="2800" dirty="0" smtClean="0"/>
          </a:p>
          <a:p>
            <a:endParaRPr lang="en-IN" sz="2800" dirty="0" smtClean="0"/>
          </a:p>
          <a:p>
            <a:r>
              <a:rPr lang="en-IN" sz="2800" dirty="0" smtClean="0"/>
              <a:t>Mercer’s theorem </a:t>
            </a:r>
            <a:r>
              <a:rPr lang="en-GB" sz="2800" dirty="0" smtClean="0"/>
              <a:t>proves that a kernel function is valid, if and only if the following condition is satisfied, for any function </a:t>
            </a:r>
            <a:r>
              <a:rPr lang="en-GB" sz="2800" i="1" dirty="0" smtClean="0"/>
              <a:t>g(x)</a:t>
            </a:r>
          </a:p>
          <a:p>
            <a:pPr>
              <a:buNone/>
            </a:pPr>
            <a:endParaRPr lang="en-IN" i="1"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2743200"/>
            <a:ext cx="3917785" cy="480244"/>
          </a:xfrm>
          <a:prstGeom prst="rect">
            <a:avLst/>
          </a:prstGeom>
          <a:noFill/>
        </p:spPr>
      </p:pic>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5334000"/>
            <a:ext cx="6557319" cy="6096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Validity of Kernel</a:t>
            </a:r>
            <a:endParaRPr lang="en-IN" dirty="0"/>
          </a:p>
        </p:txBody>
      </p:sp>
      <p:sp>
        <p:nvSpPr>
          <p:cNvPr id="3" name="Content Placeholder 2"/>
          <p:cNvSpPr>
            <a:spLocks noGrp="1"/>
          </p:cNvSpPr>
          <p:nvPr>
            <p:ph idx="1"/>
          </p:nvPr>
        </p:nvSpPr>
        <p:spPr/>
        <p:txBody>
          <a:bodyPr>
            <a:normAutofit fontScale="92500" lnSpcReduction="20000"/>
          </a:bodyPr>
          <a:lstStyle/>
          <a:p>
            <a:r>
              <a:rPr lang="en-GB" sz="3000" dirty="0" smtClean="0"/>
              <a:t>If K is a valid kernel, then the corresponding kernel matrix is</a:t>
            </a:r>
          </a:p>
          <a:p>
            <a:pPr>
              <a:buNone/>
            </a:pPr>
            <a:endParaRPr lang="en-GB" dirty="0" smtClean="0"/>
          </a:p>
          <a:p>
            <a:pPr lvl="2"/>
            <a:r>
              <a:rPr lang="en-GB" dirty="0" smtClean="0"/>
              <a:t>Symmetric</a:t>
            </a:r>
          </a:p>
          <a:p>
            <a:pPr lvl="2"/>
            <a:endParaRPr lang="en-GB" dirty="0" smtClean="0"/>
          </a:p>
          <a:p>
            <a:pPr lvl="2"/>
            <a:endParaRPr lang="en-US" dirty="0" smtClean="0"/>
          </a:p>
          <a:p>
            <a:pPr lvl="2"/>
            <a:endParaRPr lang="en-US" dirty="0" smtClean="0"/>
          </a:p>
          <a:p>
            <a:pPr lvl="2"/>
            <a:r>
              <a:rPr lang="en-US" dirty="0" smtClean="0"/>
              <a:t>Positive (Semi-) definite, i.e. for any vector</a:t>
            </a:r>
          </a:p>
          <a:p>
            <a:pPr lvl="2"/>
            <a:endParaRPr lang="en-US" dirty="0" smtClean="0"/>
          </a:p>
          <a:p>
            <a:pPr lvl="2"/>
            <a:endParaRPr lang="en-US" dirty="0" smtClean="0"/>
          </a:p>
          <a:p>
            <a:pPr lvl="2"/>
            <a:endParaRPr lang="en-US" dirty="0" smtClean="0"/>
          </a:p>
          <a:p>
            <a:pPr lvl="2">
              <a:buNone/>
            </a:pPr>
            <a:r>
              <a:rPr lang="en-US" dirty="0" smtClean="0"/>
              <a:t> </a:t>
            </a:r>
            <a:endParaRPr lang="en-IN" dirty="0" smtClean="0"/>
          </a:p>
          <a:p>
            <a:pPr lvl="2"/>
            <a:endParaRPr lang="en-GB" dirty="0" smtClean="0"/>
          </a:p>
          <a:p>
            <a:pPr lvl="2"/>
            <a:endParaRPr lang="en-GB" dirty="0" smtClean="0"/>
          </a:p>
          <a:p>
            <a:pPr lvl="2"/>
            <a:endParaRPr lang="en-GB" dirty="0" smtClean="0"/>
          </a:p>
          <a:p>
            <a:pPr lvl="1"/>
            <a:endParaRPr lang="en-IN"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3429000"/>
            <a:ext cx="6509086" cy="353350"/>
          </a:xfrm>
          <a:prstGeom prst="rect">
            <a:avLst/>
          </a:prstGeom>
          <a:noFill/>
        </p:spPr>
      </p:pic>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75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53400" y="3429000"/>
            <a:ext cx="762000" cy="364435"/>
          </a:xfrm>
          <a:prstGeom prst="rect">
            <a:avLst/>
          </a:prstGeom>
          <a:noFill/>
        </p:spPr>
      </p:pic>
      <p:sp>
        <p:nvSpPr>
          <p:cNvPr id="67589" name="Rectangle 5"/>
          <p:cNvSpPr>
            <a:spLocks noChangeArrowheads="1"/>
          </p:cNvSpPr>
          <p:nvPr/>
        </p:nvSpPr>
        <p:spPr bwMode="auto">
          <a:xfrm>
            <a:off x="13716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9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4495800"/>
            <a:ext cx="4191000" cy="1020417"/>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well known Kernels</a:t>
            </a:r>
            <a:endParaRPr lang="en-IN" dirty="0"/>
          </a:p>
        </p:txBody>
      </p:sp>
      <p:sp>
        <p:nvSpPr>
          <p:cNvPr id="3" name="Content Placeholder 2"/>
          <p:cNvSpPr>
            <a:spLocks noGrp="1"/>
          </p:cNvSpPr>
          <p:nvPr>
            <p:ph sz="half" idx="1"/>
          </p:nvPr>
        </p:nvSpPr>
        <p:spPr/>
        <p:txBody>
          <a:bodyPr/>
          <a:lstStyle/>
          <a:p>
            <a:r>
              <a:rPr lang="en-GB" dirty="0" smtClean="0"/>
              <a:t>Linear Kernel	</a:t>
            </a:r>
          </a:p>
          <a:p>
            <a:r>
              <a:rPr lang="en-GB" dirty="0" smtClean="0"/>
              <a:t>Polynomial Kernel</a:t>
            </a:r>
          </a:p>
          <a:p>
            <a:r>
              <a:rPr lang="en-GB" dirty="0" smtClean="0"/>
              <a:t>Radial Basis Function (RBF) Kernel</a:t>
            </a:r>
          </a:p>
          <a:p>
            <a:r>
              <a:rPr lang="en-GB" dirty="0" smtClean="0"/>
              <a:t>Sigmoid Kernel</a:t>
            </a:r>
          </a:p>
          <a:p>
            <a:pPr marL="342900" lvl="2" indent="-342900"/>
            <a:r>
              <a:rPr lang="en-US" sz="2800" dirty="0" smtClean="0">
                <a:solidFill>
                  <a:schemeClr val="tx1"/>
                </a:solidFill>
                <a:latin typeface="Cambria" pitchFamily="18" charset="0"/>
              </a:rPr>
              <a:t>Convex combinations of Kernels</a:t>
            </a:r>
          </a:p>
          <a:p>
            <a:pPr marL="342900" lvl="2" indent="-342900"/>
            <a:r>
              <a:rPr lang="en-US" sz="2800" dirty="0" smtClean="0">
                <a:solidFill>
                  <a:schemeClr val="tx1"/>
                </a:solidFill>
                <a:latin typeface="Cambria" pitchFamily="18" charset="0"/>
              </a:rPr>
              <a:t>Normalization Kernel</a:t>
            </a:r>
            <a:endParaRPr lang="en-IN" sz="2800" dirty="0" smtClean="0">
              <a:solidFill>
                <a:schemeClr val="tx1"/>
              </a:solidFill>
              <a:latin typeface="Cambria" pitchFamily="18" charset="0"/>
            </a:endParaRPr>
          </a:p>
          <a:p>
            <a:pPr marL="342900" lvl="2" indent="-342900"/>
            <a:endParaRPr lang="en-IN" sz="2000" dirty="0" smtClean="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05400" y="1676400"/>
            <a:ext cx="2057400" cy="340322"/>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2209799"/>
            <a:ext cx="2362200" cy="355013"/>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2819400"/>
            <a:ext cx="2946400" cy="45720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199" y="3581400"/>
            <a:ext cx="2753591" cy="3619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267200"/>
            <a:ext cx="3338945" cy="38100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5"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029199" y="4953000"/>
            <a:ext cx="2776539" cy="8382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Advantages of SVM</a:t>
            </a:r>
            <a:r>
              <a:rPr lang="en-IN" dirty="0" smtClean="0"/>
              <a:t/>
            </a:r>
            <a:br>
              <a:rPr lang="en-IN" dirty="0" smtClean="0"/>
            </a:br>
            <a:endParaRPr lang="en-IN" dirty="0"/>
          </a:p>
        </p:txBody>
      </p:sp>
      <p:sp>
        <p:nvSpPr>
          <p:cNvPr id="6" name="Content Placeholder 5"/>
          <p:cNvSpPr>
            <a:spLocks noGrp="1"/>
          </p:cNvSpPr>
          <p:nvPr>
            <p:ph idx="1"/>
          </p:nvPr>
        </p:nvSpPr>
        <p:spPr>
          <a:xfrm>
            <a:off x="457200" y="1600200"/>
            <a:ext cx="8229600" cy="4648200"/>
          </a:xfrm>
        </p:spPr>
        <p:txBody>
          <a:bodyPr>
            <a:normAutofit fontScale="77500" lnSpcReduction="20000"/>
          </a:bodyPr>
          <a:lstStyle/>
          <a:p>
            <a:pPr lvl="0"/>
            <a:r>
              <a:rPr lang="en-US" dirty="0" smtClean="0"/>
              <a:t>The complexity of learned classifier is characterized by the number of support vectors rather than the dimension of data. Hence, SVM is less prone to overfitting compared to other classification methods.</a:t>
            </a:r>
          </a:p>
          <a:p>
            <a:pPr lvl="0"/>
            <a:endParaRPr lang="en-IN" dirty="0" smtClean="0"/>
          </a:p>
          <a:p>
            <a:pPr lvl="0"/>
            <a:r>
              <a:rPr lang="en-US" dirty="0" smtClean="0"/>
              <a:t>The number of SVs found can be used to compute an upper bound on the expected rate of the SVM classifier, which is independent of data dimensionality.</a:t>
            </a:r>
          </a:p>
          <a:p>
            <a:pPr lvl="0"/>
            <a:endParaRPr lang="en-IN" dirty="0" smtClean="0"/>
          </a:p>
          <a:p>
            <a:pPr lvl="0"/>
            <a:r>
              <a:rPr lang="en-US" dirty="0" smtClean="0"/>
              <a:t>It has good generalization capability by maximizing the </a:t>
            </a:r>
            <a:r>
              <a:rPr lang="en-US" b="1" dirty="0" smtClean="0"/>
              <a:t>margin in input space.</a:t>
            </a:r>
            <a:endParaRPr lang="en-IN" b="1" dirty="0" smtClean="0"/>
          </a:p>
          <a:p>
            <a:endParaRPr lang="en-IN"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SVM</a:t>
            </a:r>
            <a:endParaRPr lang="en-IN" dirty="0"/>
          </a:p>
        </p:txBody>
      </p:sp>
      <p:sp>
        <p:nvSpPr>
          <p:cNvPr id="4" name="Content Placeholder 3"/>
          <p:cNvSpPr>
            <a:spLocks noGrp="1"/>
          </p:cNvSpPr>
          <p:nvPr>
            <p:ph idx="1"/>
          </p:nvPr>
        </p:nvSpPr>
        <p:spPr/>
        <p:txBody>
          <a:bodyPr/>
          <a:lstStyle/>
          <a:p>
            <a:pPr>
              <a:buNone/>
            </a:pPr>
            <a:endParaRPr lang="en-GB" baseline="30000" dirty="0" smtClean="0"/>
          </a:p>
          <a:p>
            <a:r>
              <a:rPr lang="en-IN" dirty="0" smtClean="0">
                <a:hlinkClick r:id="rId2" action="ppaction://hlinkfile"/>
              </a:rPr>
              <a:t>Example 1:</a:t>
            </a:r>
            <a:r>
              <a:rPr lang="en-IN" dirty="0" smtClean="0"/>
              <a:t> (with linear kernel)</a:t>
            </a:r>
          </a:p>
          <a:p>
            <a:r>
              <a:rPr lang="en-IN" dirty="0" smtClean="0">
                <a:hlinkClick r:id="rId3" action="ppaction://hlinkfile"/>
              </a:rPr>
              <a:t>Example 2</a:t>
            </a:r>
            <a:r>
              <a:rPr lang="en-IN" dirty="0" smtClean="0"/>
              <a:t>: ( with polynomial kernel)</a:t>
            </a:r>
            <a:endParaRPr lang="en-IN" dirty="0"/>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 of Analysis</a:t>
            </a:r>
            <a:endParaRPr lang="en-IN" dirty="0"/>
          </a:p>
        </p:txBody>
      </p:sp>
      <p:sp>
        <p:nvSpPr>
          <p:cNvPr id="3" name="Content Placeholder 2"/>
          <p:cNvSpPr>
            <a:spLocks noGrp="1"/>
          </p:cNvSpPr>
          <p:nvPr>
            <p:ph idx="1"/>
          </p:nvPr>
        </p:nvSpPr>
        <p:spPr>
          <a:xfrm>
            <a:off x="228600" y="1371600"/>
            <a:ext cx="8458200" cy="4800600"/>
          </a:xfrm>
        </p:spPr>
        <p:txBody>
          <a:bodyPr>
            <a:normAutofit fontScale="62500" lnSpcReduction="20000"/>
          </a:bodyPr>
          <a:lstStyle/>
          <a:p>
            <a:pPr marL="274320" indent="-274320">
              <a:buClr>
                <a:schemeClr val="accent3"/>
              </a:buClr>
              <a:buFont typeface="Wingdings 2"/>
              <a:buChar char=""/>
              <a:defRPr/>
            </a:pPr>
            <a:r>
              <a:rPr lang="en-IN" dirty="0" smtClean="0"/>
              <a:t>The memory requirement of SVM is grows with the squares of number of training examples, so scaling SVM for large dataset is one of the challenging issue.</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Computationally expensive as SVM’s training time scales quadratically in the number of examples.</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The underlying model implemented in SVMs is determined by the choice of the kernel. Deciding which kernel is the most suitable for a given application is obviously an important  and open issue.</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SVM outputs are not user friendly. </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SVMs were developed to perform binary classification. Need to develop multiclass SVMs, because most of the classification problems involve more than two classes. </a:t>
            </a:r>
          </a:p>
          <a:p>
            <a:pPr marL="274320" indent="-274320">
              <a:buClr>
                <a:schemeClr val="accent3"/>
              </a:buClr>
              <a:buFont typeface="Wingdings 2"/>
              <a:buChar char=""/>
              <a:defRPr/>
            </a:pPr>
            <a:endParaRPr lang="en-IN" dirty="0" smtClean="0"/>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dirty="0" smtClean="0"/>
              <a:t>Decomposition Based Methods</a:t>
            </a:r>
            <a:endParaRPr lang="en-IN" dirty="0"/>
          </a:p>
        </p:txBody>
      </p:sp>
      <p:graphicFrame>
        <p:nvGraphicFramePr>
          <p:cNvPr id="4" name="Content Placeholder 3"/>
          <p:cNvGraphicFramePr>
            <a:graphicFrameLocks noGrp="1"/>
          </p:cNvGraphicFramePr>
          <p:nvPr>
            <p:ph sz="half" idx="1"/>
          </p:nvPr>
        </p:nvGraphicFramePr>
        <p:xfrm>
          <a:off x="914400" y="1447800"/>
          <a:ext cx="7162799" cy="4800602"/>
        </p:xfrm>
        <a:graphic>
          <a:graphicData uri="http://schemas.openxmlformats.org/drawingml/2006/table">
            <a:tbl>
              <a:tblPr/>
              <a:tblGrid>
                <a:gridCol w="1889383">
                  <a:extLst>
                    <a:ext uri="{9D8B030D-6E8A-4147-A177-3AD203B41FA5}">
                      <a16:colId xmlns:a16="http://schemas.microsoft.com/office/drawing/2014/main" xmlns="" val="20000"/>
                    </a:ext>
                  </a:extLst>
                </a:gridCol>
                <a:gridCol w="856071">
                  <a:extLst>
                    <a:ext uri="{9D8B030D-6E8A-4147-A177-3AD203B41FA5}">
                      <a16:colId xmlns:a16="http://schemas.microsoft.com/office/drawing/2014/main" xmlns="" val="20001"/>
                    </a:ext>
                  </a:extLst>
                </a:gridCol>
                <a:gridCol w="1920844">
                  <a:extLst>
                    <a:ext uri="{9D8B030D-6E8A-4147-A177-3AD203B41FA5}">
                      <a16:colId xmlns:a16="http://schemas.microsoft.com/office/drawing/2014/main" xmlns="" val="20002"/>
                    </a:ext>
                  </a:extLst>
                </a:gridCol>
                <a:gridCol w="1825610">
                  <a:extLst>
                    <a:ext uri="{9D8B030D-6E8A-4147-A177-3AD203B41FA5}">
                      <a16:colId xmlns:a16="http://schemas.microsoft.com/office/drawing/2014/main" xmlns="" val="20003"/>
                    </a:ext>
                  </a:extLst>
                </a:gridCol>
                <a:gridCol w="670891">
                  <a:extLst>
                    <a:ext uri="{9D8B030D-6E8A-4147-A177-3AD203B41FA5}">
                      <a16:colId xmlns:a16="http://schemas.microsoft.com/office/drawing/2014/main" xmlns="" val="20004"/>
                    </a:ext>
                  </a:extLst>
                </a:gridCol>
              </a:tblGrid>
              <a:tr h="247513">
                <a:tc>
                  <a:txBody>
                    <a:bodyPr/>
                    <a:lstStyle/>
                    <a:p>
                      <a:pPr algn="ctr">
                        <a:spcAft>
                          <a:spcPts val="0"/>
                        </a:spcAft>
                      </a:pPr>
                      <a:r>
                        <a:rPr lang="en-IN" sz="1100" b="1" kern="0" dirty="0">
                          <a:solidFill>
                            <a:srgbClr val="000000"/>
                          </a:solidFill>
                          <a:latin typeface="Calibri"/>
                          <a:ea typeface="Times New Roman"/>
                          <a:cs typeface="Times New Roman"/>
                        </a:rPr>
                        <a:t>Method Used</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SVM type</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Algorithm</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Proposed By</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Year </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7513">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Decomposition Based Methods (batch learning)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Chunking [16][17]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Vapnik</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988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[18] SVM</a:t>
                      </a:r>
                      <a:r>
                        <a:rPr lang="en-GB" sz="1000" kern="50" baseline="30000" dirty="0">
                          <a:solidFill>
                            <a:srgbClr val="000000"/>
                          </a:solidFill>
                          <a:latin typeface="Times New Roman"/>
                          <a:ea typeface="SimSun"/>
                          <a:cs typeface="Mangal"/>
                        </a:rPr>
                        <a:t>light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Joachims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SMO [14] [17]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 Platt</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Alpha Seeding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De Coste and Wagstaff</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LIBSVM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Hsu and Lin</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SimpleSVM [19]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Vishwanathan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 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CVM (Core Vector Machine) [20]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Ivor W.Tsang, James T. Kwok, Pak-Ming Cheung.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LASVM  (large scale SVM) [21]</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Antoine Bordes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BVM (Ball vector machine) [22]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Tsang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44437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SVM+MEB [23]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Jair Cervantes, xiabou Li, Web Yu, Kang Li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LLSVM (Low rank linearization approach) [24]</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 et al.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63115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AESVM (Approximate extreme points SVM) [25]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Manu Nandan, Pramod P. Khargonekar, Sachin S. Talathi</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2013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533400" y="1143000"/>
            <a:ext cx="8153400" cy="5562600"/>
          </a:xfrm>
        </p:spPr>
        <p:txBody>
          <a:bodyPr>
            <a:normAutofit fontScale="25000" lnSpcReduction="20000"/>
          </a:bodyPr>
          <a:lstStyle/>
          <a:p>
            <a:endParaRPr lang="en-GB" dirty="0" smtClean="0"/>
          </a:p>
          <a:p>
            <a:r>
              <a:rPr lang="en-GB" sz="11200" dirty="0" smtClean="0"/>
              <a:t>W is the normal to the hyperplane, and the perpendicular distance from the hyperplane to the origin is</a:t>
            </a:r>
          </a:p>
          <a:p>
            <a:pPr>
              <a:buNone/>
            </a:pPr>
            <a:r>
              <a:rPr lang="en-GB" sz="11200" dirty="0" smtClean="0"/>
              <a:t>						=</a:t>
            </a:r>
          </a:p>
          <a:p>
            <a:pPr>
              <a:buNone/>
            </a:pPr>
            <a:r>
              <a:rPr lang="en-GB" sz="11200" dirty="0" smtClean="0"/>
              <a:t>						</a:t>
            </a:r>
          </a:p>
          <a:p>
            <a:r>
              <a:rPr lang="en-GB" sz="11200" dirty="0" smtClean="0"/>
              <a:t>Any point that lies on or above the hyperplane  satisfies the constraint</a:t>
            </a:r>
          </a:p>
          <a:p>
            <a:endParaRPr lang="en-IN" sz="11200" dirty="0" smtClean="0"/>
          </a:p>
          <a:p>
            <a:endParaRPr lang="en-IN" sz="11200" dirty="0" smtClean="0"/>
          </a:p>
          <a:p>
            <a:endParaRPr lang="en-IN" sz="11200" dirty="0" smtClean="0"/>
          </a:p>
          <a:p>
            <a:r>
              <a:rPr lang="en-GB" sz="11200" dirty="0" smtClean="0"/>
              <a:t>combined into one set of inequalities</a:t>
            </a:r>
          </a:p>
          <a:p>
            <a:endParaRPr lang="en-GB" sz="8600" dirty="0" smtClean="0"/>
          </a:p>
          <a:p>
            <a:endParaRPr lang="en-GB" sz="8600" dirty="0" smtClean="0"/>
          </a:p>
          <a:p>
            <a:pPr>
              <a:buNone/>
            </a:pPr>
            <a:r>
              <a:rPr lang="en-GB" sz="8600" dirty="0" smtClean="0"/>
              <a:t> </a:t>
            </a:r>
            <a:endParaRPr lang="en-IN" sz="8600" dirty="0" smtClean="0"/>
          </a:p>
          <a:p>
            <a:endParaRPr lang="en-IN" sz="8600" dirty="0" smtClean="0"/>
          </a:p>
          <a:p>
            <a:endParaRPr lang="en-IN" sz="8600" dirty="0" smtClean="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4343400"/>
            <a:ext cx="4572000" cy="434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876800"/>
            <a:ext cx="4572001" cy="492369"/>
          </a:xfrm>
          <a:prstGeom prst="rect">
            <a:avLst/>
          </a:prstGeom>
          <a:noFill/>
        </p:spPr>
      </p:pic>
      <p:sp>
        <p:nvSpPr>
          <p:cNvPr id="8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6019800"/>
            <a:ext cx="5093368" cy="533400"/>
          </a:xfrm>
          <a:prstGeom prst="rect">
            <a:avLst/>
          </a:prstGeom>
          <a:noFill/>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2514600"/>
            <a:ext cx="2286000" cy="843196"/>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562600" y="2438400"/>
            <a:ext cx="662940" cy="914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Decomposition Based Methods</a:t>
            </a:r>
            <a:endParaRPr lang="en-IN" dirty="0" smtClean="0"/>
          </a:p>
        </p:txBody>
      </p:sp>
      <p:sp>
        <p:nvSpPr>
          <p:cNvPr id="3" name="Content Placeholder 2"/>
          <p:cNvSpPr>
            <a:spLocks noGrp="1"/>
          </p:cNvSpPr>
          <p:nvPr>
            <p:ph idx="1"/>
          </p:nvPr>
        </p:nvSpPr>
        <p:spPr/>
        <p:txBody>
          <a:bodyPr>
            <a:normAutofit fontScale="77500" lnSpcReduction="20000"/>
          </a:bodyPr>
          <a:lstStyle/>
          <a:p>
            <a:pPr>
              <a:buNone/>
            </a:pPr>
            <a:r>
              <a:rPr lang="en-GB" dirty="0" smtClean="0"/>
              <a:t>Research Findings:</a:t>
            </a:r>
          </a:p>
          <a:p>
            <a:pPr>
              <a:buNone/>
            </a:pPr>
            <a:endParaRPr lang="en-GB" dirty="0" smtClean="0"/>
          </a:p>
          <a:p>
            <a:r>
              <a:rPr lang="en-GB" dirty="0" smtClean="0"/>
              <a:t>solve a sub-problem of few variables at each  iteration. </a:t>
            </a:r>
          </a:p>
          <a:p>
            <a:endParaRPr lang="en-GB" dirty="0" smtClean="0"/>
          </a:p>
          <a:p>
            <a:r>
              <a:rPr lang="en-GB" dirty="0" smtClean="0"/>
              <a:t>Only a small number of corresponding kernel columns are needed, so the memory problem is resolved. </a:t>
            </a:r>
          </a:p>
          <a:p>
            <a:endParaRPr lang="en-GB" dirty="0" smtClean="0"/>
          </a:p>
          <a:p>
            <a:r>
              <a:rPr lang="en-GB" dirty="0" smtClean="0"/>
              <a:t>Gives good generalization performance. </a:t>
            </a:r>
          </a:p>
          <a:p>
            <a:endParaRPr lang="en-GB" dirty="0" smtClean="0"/>
          </a:p>
          <a:p>
            <a:r>
              <a:rPr lang="en-GB" dirty="0" smtClean="0"/>
              <a:t>For linear SVM decomposition methods are inefficient as they are time consuming.</a:t>
            </a:r>
            <a:endParaRPr lang="en-IN" dirty="0" smtClean="0"/>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IN" dirty="0" smtClean="0"/>
              <a:t/>
            </a:r>
            <a:br>
              <a:rPr lang="en-IN" dirty="0" smtClean="0"/>
            </a:br>
            <a:r>
              <a:rPr lang="en-IN" dirty="0" smtClean="0"/>
              <a:t>Gradient Based Methods</a:t>
            </a:r>
            <a:br>
              <a:rPr lang="en-IN" dirty="0" smtClean="0"/>
            </a:br>
            <a:endParaRPr lang="en-IN" dirty="0"/>
          </a:p>
        </p:txBody>
      </p:sp>
      <p:graphicFrame>
        <p:nvGraphicFramePr>
          <p:cNvPr id="4" name="Content Placeholder 3"/>
          <p:cNvGraphicFramePr>
            <a:graphicFrameLocks noGrp="1"/>
          </p:cNvGraphicFramePr>
          <p:nvPr>
            <p:ph sz="half" idx="1"/>
          </p:nvPr>
        </p:nvGraphicFramePr>
        <p:xfrm>
          <a:off x="990600" y="1295400"/>
          <a:ext cx="7092157" cy="4736121"/>
        </p:xfrm>
        <a:graphic>
          <a:graphicData uri="http://schemas.openxmlformats.org/drawingml/2006/table">
            <a:tbl>
              <a:tblPr/>
              <a:tblGrid>
                <a:gridCol w="13716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986349">
                  <a:extLst>
                    <a:ext uri="{9D8B030D-6E8A-4147-A177-3AD203B41FA5}">
                      <a16:colId xmlns:a16="http://schemas.microsoft.com/office/drawing/2014/main" xmlns="" val="20002"/>
                    </a:ext>
                  </a:extLst>
                </a:gridCol>
                <a:gridCol w="1504809">
                  <a:extLst>
                    <a:ext uri="{9D8B030D-6E8A-4147-A177-3AD203B41FA5}">
                      <a16:colId xmlns:a16="http://schemas.microsoft.com/office/drawing/2014/main" xmlns="" val="20003"/>
                    </a:ext>
                  </a:extLst>
                </a:gridCol>
                <a:gridCol w="552999">
                  <a:extLst>
                    <a:ext uri="{9D8B030D-6E8A-4147-A177-3AD203B41FA5}">
                      <a16:colId xmlns:a16="http://schemas.microsoft.com/office/drawing/2014/main" xmlns="" val="20004"/>
                    </a:ext>
                  </a:extLst>
                </a:gridCol>
              </a:tblGrid>
              <a:tr h="257907">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5138">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Gradient Based Method (online algorithms)</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IDSVM (Incremental and Decremental SVM)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Cauwenberghs, Poggio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NORMA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Kivinen, A. J. Smola, and R. C. Williamson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SGD (Stochastic Gradient Algorithm)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SVMperf[18][27]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Thorsten Joachims, Thomas Finley, and Chun-Nam John Yu</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Pegasos (Primal Estimated sub-GrAdient Solver for SVM)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Shalev-Shwartz, Yoram Singer, Nathan Srebro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OCAS (Optimized Cutting Plane Algorithm for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Franc and Sonnenburg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6270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(LibLinear )A Dual Coordinate Descent Method for Large-scale Linear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Hsieh, Chang, Lin, Keerthi, Sundararajan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75138">
                <a:tc vMerge="1">
                  <a:txBody>
                    <a:bodyPr/>
                    <a:lstStyle/>
                    <a:p>
                      <a:endParaRPr lang="en-IN"/>
                    </a:p>
                  </a:txBody>
                  <a:tcPr/>
                </a:tc>
                <a:tc rowSpan="2">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GB" sz="1000" kern="50" dirty="0">
                          <a:solidFill>
                            <a:srgbClr val="000000"/>
                          </a:solidFill>
                          <a:latin typeface="Times New Roman"/>
                          <a:ea typeface="SimSun"/>
                          <a:cs typeface="Mangal"/>
                        </a:rPr>
                        <a:t>Bundle Method for Risk  Minimization (BMRM)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Choon Hui Teo, Quoc Le, Alex Smola, Vishwanathan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8757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Teo et al.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8757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TVM (Twin prototype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Wang, Vueetic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2010b</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COFFIN (A Computational Framework for Linear SVMs) [29]</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Sonnenburg and Franc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Budget SGD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Zhuang Wang, Koby Crammer, Slobodan Vucetic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Gradient Based (Online learning) Method: </a:t>
            </a:r>
            <a:endParaRPr lang="en-IN" dirty="0" smtClean="0"/>
          </a:p>
        </p:txBody>
      </p:sp>
      <p:sp>
        <p:nvSpPr>
          <p:cNvPr id="3" name="Content Placeholder 2"/>
          <p:cNvSpPr>
            <a:spLocks noGrp="1"/>
          </p:cNvSpPr>
          <p:nvPr>
            <p:ph idx="1"/>
          </p:nvPr>
        </p:nvSpPr>
        <p:spPr/>
        <p:txBody>
          <a:bodyPr>
            <a:normAutofit fontScale="70000" lnSpcReduction="20000"/>
          </a:bodyPr>
          <a:lstStyle/>
          <a:p>
            <a:pPr>
              <a:buNone/>
            </a:pPr>
            <a:r>
              <a:rPr lang="en-GB" dirty="0" smtClean="0"/>
              <a:t>Research Findings: </a:t>
            </a:r>
          </a:p>
          <a:p>
            <a:pPr>
              <a:buNone/>
            </a:pPr>
            <a:endParaRPr lang="en-IN" dirty="0" smtClean="0"/>
          </a:p>
          <a:p>
            <a:r>
              <a:rPr lang="en-GB" dirty="0" smtClean="0"/>
              <a:t>Used for linear SVM,  in which number of variable selected in each iteration is restricted to one.  </a:t>
            </a:r>
          </a:p>
          <a:p>
            <a:endParaRPr lang="en-GB" dirty="0" smtClean="0"/>
          </a:p>
          <a:p>
            <a:r>
              <a:rPr lang="en-GB" dirty="0" smtClean="0"/>
              <a:t>when equipped with the kernel function causes unbounded linear growth in model size and update time with data size. </a:t>
            </a:r>
          </a:p>
          <a:p>
            <a:endParaRPr lang="en-GB" dirty="0" smtClean="0"/>
          </a:p>
          <a:p>
            <a:r>
              <a:rPr lang="en-GB" dirty="0" smtClean="0"/>
              <a:t>Some of the methods are able to handle large scale data with speeding training time using parallelism, but they are proposed for only binary classification. </a:t>
            </a:r>
          </a:p>
          <a:p>
            <a:pPr>
              <a:buNone/>
            </a:pPr>
            <a:endParaRPr lang="en-GB" dirty="0" smtClean="0"/>
          </a:p>
          <a:p>
            <a:r>
              <a:rPr lang="en-GB" dirty="0" smtClean="0"/>
              <a:t> Also, they focus only on time to run data in memory, but not on time required to load data in memory.</a:t>
            </a:r>
            <a:endParaRPr lang="en-IN" dirty="0" smtClean="0"/>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Block Minimization Method</a:t>
            </a:r>
            <a:endParaRPr lang="en-IN" dirty="0"/>
          </a:p>
        </p:txBody>
      </p:sp>
      <p:graphicFrame>
        <p:nvGraphicFramePr>
          <p:cNvPr id="4" name="Content Placeholder 3"/>
          <p:cNvGraphicFramePr>
            <a:graphicFrameLocks noGrp="1"/>
          </p:cNvGraphicFramePr>
          <p:nvPr>
            <p:ph sz="half" idx="1"/>
          </p:nvPr>
        </p:nvGraphicFramePr>
        <p:xfrm>
          <a:off x="1676400" y="1524000"/>
          <a:ext cx="5562601" cy="1476460"/>
        </p:xfrm>
        <a:graphic>
          <a:graphicData uri="http://schemas.openxmlformats.org/drawingml/2006/table">
            <a:tbl>
              <a:tblPr/>
              <a:tblGrid>
                <a:gridCol w="1277397">
                  <a:extLst>
                    <a:ext uri="{9D8B030D-6E8A-4147-A177-3AD203B41FA5}">
                      <a16:colId xmlns:a16="http://schemas.microsoft.com/office/drawing/2014/main" xmlns="" val="20000"/>
                    </a:ext>
                  </a:extLst>
                </a:gridCol>
                <a:gridCol w="1298669">
                  <a:extLst>
                    <a:ext uri="{9D8B030D-6E8A-4147-A177-3AD203B41FA5}">
                      <a16:colId xmlns:a16="http://schemas.microsoft.com/office/drawing/2014/main" xmlns="" val="20001"/>
                    </a:ext>
                  </a:extLst>
                </a:gridCol>
                <a:gridCol w="1298669">
                  <a:extLst>
                    <a:ext uri="{9D8B030D-6E8A-4147-A177-3AD203B41FA5}">
                      <a16:colId xmlns:a16="http://schemas.microsoft.com/office/drawing/2014/main" xmlns="" val="20002"/>
                    </a:ext>
                  </a:extLst>
                </a:gridCol>
                <a:gridCol w="1234282">
                  <a:extLst>
                    <a:ext uri="{9D8B030D-6E8A-4147-A177-3AD203B41FA5}">
                      <a16:colId xmlns:a16="http://schemas.microsoft.com/office/drawing/2014/main" xmlns="" val="20003"/>
                    </a:ext>
                  </a:extLst>
                </a:gridCol>
                <a:gridCol w="453584">
                  <a:extLst>
                    <a:ext uri="{9D8B030D-6E8A-4147-A177-3AD203B41FA5}">
                      <a16:colId xmlns:a16="http://schemas.microsoft.com/office/drawing/2014/main" xmlns="" val="20004"/>
                    </a:ext>
                  </a:extLst>
                </a:gridCol>
              </a:tblGrid>
              <a:tr h="3048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50922">
                <a:tc rowSpan="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Block Minimization Method (batch learning</a:t>
                      </a:r>
                      <a:r>
                        <a:rPr lang="en-IN" sz="1000" kern="0" dirty="0">
                          <a:solidFill>
                            <a:srgbClr val="000000"/>
                          </a:solidFill>
                          <a:latin typeface="Times New Roman"/>
                          <a:ea typeface="Times New Roman"/>
                          <a:cs typeface="Times New Roman"/>
                        </a:rPr>
                        <a:t>)</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large linear classification when data cannot fit in memory [32]</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Hsiang-Fu Yu, Cho-Jui Hsieh, Kai-Wei Chang, Chih-Jen Lin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207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SBM ( Selective Block Minimization) [33]</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Chang and Ron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2011</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6" name="Content Placeholder 5"/>
          <p:cNvSpPr>
            <a:spLocks noGrp="1"/>
          </p:cNvSpPr>
          <p:nvPr>
            <p:ph sz="half" idx="2"/>
          </p:nvPr>
        </p:nvSpPr>
        <p:spPr>
          <a:xfrm>
            <a:off x="914400" y="3352800"/>
            <a:ext cx="7467600" cy="3001963"/>
          </a:xfrm>
        </p:spPr>
        <p:txBody>
          <a:bodyPr>
            <a:normAutofit fontScale="77500" lnSpcReduction="20000"/>
          </a:bodyPr>
          <a:lstStyle/>
          <a:p>
            <a:pPr>
              <a:buNone/>
            </a:pPr>
            <a:r>
              <a:rPr lang="en-GB" dirty="0" smtClean="0"/>
              <a:t>Research Findings:</a:t>
            </a:r>
          </a:p>
          <a:p>
            <a:pPr>
              <a:buNone/>
            </a:pPr>
            <a:endParaRPr lang="en-GB" dirty="0" smtClean="0"/>
          </a:p>
          <a:p>
            <a:r>
              <a:rPr lang="en-GB" dirty="0" smtClean="0"/>
              <a:t>considers both time: time to run data in memory + time to load data in memory for considering the training time.</a:t>
            </a:r>
          </a:p>
          <a:p>
            <a:pPr>
              <a:buNone/>
            </a:pPr>
            <a:endParaRPr lang="en-GB" dirty="0" smtClean="0"/>
          </a:p>
          <a:p>
            <a:r>
              <a:rPr lang="en-GB" dirty="0" smtClean="0"/>
              <a:t>This methods are proposed for linear classifications and handles multi classification, but may be more costlier when applied to nonlinear kernel, as disk I/O are expensive. </a:t>
            </a:r>
            <a:endParaRPr lang="en-IN" dirty="0" smtClean="0"/>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Variant Based Methods</a:t>
            </a:r>
            <a:endParaRPr lang="en-IN" dirty="0"/>
          </a:p>
        </p:txBody>
      </p:sp>
      <p:sp>
        <p:nvSpPr>
          <p:cNvPr id="3" name="Content Placeholder 2"/>
          <p:cNvSpPr>
            <a:spLocks noGrp="1"/>
          </p:cNvSpPr>
          <p:nvPr>
            <p:ph sz="half" idx="1"/>
          </p:nvPr>
        </p:nvSpPr>
        <p:spPr/>
        <p:txBody>
          <a:bodyPr>
            <a:normAutofit lnSpcReduction="10000"/>
          </a:bodyPr>
          <a:lstStyle/>
          <a:p>
            <a:pPr>
              <a:buNone/>
            </a:pPr>
            <a:r>
              <a:rPr lang="en-GB" dirty="0" smtClean="0"/>
              <a:t> </a:t>
            </a:r>
            <a:endParaRPr lang="en-IN" dirty="0" smtClean="0"/>
          </a:p>
          <a:p>
            <a:endParaRPr lang="en-IN" dirty="0"/>
          </a:p>
        </p:txBody>
      </p:sp>
      <p:sp>
        <p:nvSpPr>
          <p:cNvPr id="4" name="Content Placeholder 3"/>
          <p:cNvSpPr>
            <a:spLocks noGrp="1"/>
          </p:cNvSpPr>
          <p:nvPr>
            <p:ph sz="half" idx="2"/>
          </p:nvPr>
        </p:nvSpPr>
        <p:spPr>
          <a:xfrm>
            <a:off x="762000" y="4572000"/>
            <a:ext cx="7620000" cy="1295400"/>
          </a:xfrm>
        </p:spPr>
        <p:txBody>
          <a:bodyPr>
            <a:normAutofit lnSpcReduction="10000"/>
          </a:bodyPr>
          <a:lstStyle/>
          <a:p>
            <a:pPr marL="342900" lvl="2" indent="-342900">
              <a:lnSpc>
                <a:spcPct val="80000"/>
              </a:lnSpc>
              <a:buNone/>
            </a:pPr>
            <a:r>
              <a:rPr lang="en-GB" sz="2200" dirty="0" smtClean="0">
                <a:solidFill>
                  <a:schemeClr val="tx1"/>
                </a:solidFill>
                <a:latin typeface="Cambria" pitchFamily="18" charset="0"/>
              </a:rPr>
              <a:t>Research Findings</a:t>
            </a:r>
          </a:p>
          <a:p>
            <a:pPr marL="342900" lvl="2" indent="-342900">
              <a:lnSpc>
                <a:spcPct val="80000"/>
              </a:lnSpc>
              <a:buNone/>
            </a:pPr>
            <a:endParaRPr lang="en-GB" sz="2200" dirty="0" smtClean="0">
              <a:solidFill>
                <a:schemeClr val="tx1"/>
              </a:solidFill>
              <a:latin typeface="Cambria" pitchFamily="18" charset="0"/>
            </a:endParaRPr>
          </a:p>
          <a:p>
            <a:pPr marL="342900" lvl="2" indent="-342900">
              <a:lnSpc>
                <a:spcPct val="80000"/>
              </a:lnSpc>
            </a:pPr>
            <a:r>
              <a:rPr lang="en-GB" sz="2200" dirty="0" smtClean="0">
                <a:solidFill>
                  <a:schemeClr val="tx1"/>
                </a:solidFill>
                <a:latin typeface="Cambria" pitchFamily="18" charset="0"/>
              </a:rPr>
              <a:t>This methods have been proposed for speedup of SVM, at the price of accuracy.</a:t>
            </a:r>
          </a:p>
          <a:p>
            <a:endParaRPr lang="en-IN" dirty="0"/>
          </a:p>
        </p:txBody>
      </p:sp>
      <p:graphicFrame>
        <p:nvGraphicFramePr>
          <p:cNvPr id="5" name="Table 4"/>
          <p:cNvGraphicFramePr>
            <a:graphicFrameLocks noGrp="1"/>
          </p:cNvGraphicFramePr>
          <p:nvPr/>
        </p:nvGraphicFramePr>
        <p:xfrm>
          <a:off x="1600199" y="1828802"/>
          <a:ext cx="5715000" cy="2266949"/>
        </p:xfrm>
        <a:graphic>
          <a:graphicData uri="http://schemas.openxmlformats.org/drawingml/2006/table">
            <a:tbl>
              <a:tblPr/>
              <a:tblGrid>
                <a:gridCol w="1312395">
                  <a:extLst>
                    <a:ext uri="{9D8B030D-6E8A-4147-A177-3AD203B41FA5}">
                      <a16:colId xmlns:a16="http://schemas.microsoft.com/office/drawing/2014/main" xmlns="" val="20000"/>
                    </a:ext>
                  </a:extLst>
                </a:gridCol>
                <a:gridCol w="1334248">
                  <a:extLst>
                    <a:ext uri="{9D8B030D-6E8A-4147-A177-3AD203B41FA5}">
                      <a16:colId xmlns:a16="http://schemas.microsoft.com/office/drawing/2014/main" xmlns="" val="20001"/>
                    </a:ext>
                  </a:extLst>
                </a:gridCol>
                <a:gridCol w="1334248">
                  <a:extLst>
                    <a:ext uri="{9D8B030D-6E8A-4147-A177-3AD203B41FA5}">
                      <a16:colId xmlns:a16="http://schemas.microsoft.com/office/drawing/2014/main" xmlns="" val="20002"/>
                    </a:ext>
                  </a:extLst>
                </a:gridCol>
                <a:gridCol w="1268097">
                  <a:extLst>
                    <a:ext uri="{9D8B030D-6E8A-4147-A177-3AD203B41FA5}">
                      <a16:colId xmlns:a16="http://schemas.microsoft.com/office/drawing/2014/main" xmlns="" val="20003"/>
                    </a:ext>
                  </a:extLst>
                </a:gridCol>
                <a:gridCol w="466012">
                  <a:extLst>
                    <a:ext uri="{9D8B030D-6E8A-4147-A177-3AD203B41FA5}">
                      <a16:colId xmlns:a16="http://schemas.microsoft.com/office/drawing/2014/main" xmlns="" val="20004"/>
                    </a:ext>
                  </a:extLst>
                </a:gridCol>
              </a:tblGrid>
              <a:tr h="286352">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05665">
                <a:tc rowSpan="5">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Variant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LS-SVM (least squared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J.Suykens and J.Vandewalle</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LP-SVM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Bradley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LSVM (Lagrangian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Mangasarian abd Musicant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PSVM (Proximal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Fung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kerenel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 RSVM (Reduced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Lee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Multiclass Based Methods</a:t>
            </a:r>
            <a:endParaRPr lang="en-IN" dirty="0"/>
          </a:p>
        </p:txBody>
      </p:sp>
      <p:graphicFrame>
        <p:nvGraphicFramePr>
          <p:cNvPr id="4" name="Content Placeholder 3"/>
          <p:cNvGraphicFramePr>
            <a:graphicFrameLocks noGrp="1"/>
          </p:cNvGraphicFramePr>
          <p:nvPr>
            <p:ph idx="1"/>
          </p:nvPr>
        </p:nvGraphicFramePr>
        <p:xfrm>
          <a:off x="1447800" y="1981200"/>
          <a:ext cx="5839143" cy="3886201"/>
        </p:xfrm>
        <a:graphic>
          <a:graphicData uri="http://schemas.openxmlformats.org/drawingml/2006/table">
            <a:tbl>
              <a:tblPr/>
              <a:tblGrid>
                <a:gridCol w="1340903">
                  <a:extLst>
                    <a:ext uri="{9D8B030D-6E8A-4147-A177-3AD203B41FA5}">
                      <a16:colId xmlns:a16="http://schemas.microsoft.com/office/drawing/2014/main" xmlns="" val="20000"/>
                    </a:ext>
                  </a:extLst>
                </a:gridCol>
                <a:gridCol w="1363231">
                  <a:extLst>
                    <a:ext uri="{9D8B030D-6E8A-4147-A177-3AD203B41FA5}">
                      <a16:colId xmlns:a16="http://schemas.microsoft.com/office/drawing/2014/main" xmlns="" val="20001"/>
                    </a:ext>
                  </a:extLst>
                </a:gridCol>
                <a:gridCol w="1363231">
                  <a:extLst>
                    <a:ext uri="{9D8B030D-6E8A-4147-A177-3AD203B41FA5}">
                      <a16:colId xmlns:a16="http://schemas.microsoft.com/office/drawing/2014/main" xmlns="" val="20002"/>
                    </a:ext>
                  </a:extLst>
                </a:gridCol>
                <a:gridCol w="1295643">
                  <a:extLst>
                    <a:ext uri="{9D8B030D-6E8A-4147-A177-3AD203B41FA5}">
                      <a16:colId xmlns:a16="http://schemas.microsoft.com/office/drawing/2014/main" xmlns="" val="20003"/>
                    </a:ext>
                  </a:extLst>
                </a:gridCol>
                <a:gridCol w="476135">
                  <a:extLst>
                    <a:ext uri="{9D8B030D-6E8A-4147-A177-3AD203B41FA5}">
                      <a16:colId xmlns:a16="http://schemas.microsoft.com/office/drawing/2014/main" xmlns="" val="20004"/>
                    </a:ext>
                  </a:extLst>
                </a:gridCol>
              </a:tblGrid>
              <a:tr h="2286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84758">
                <a:tc rowSpan="8">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Multiclass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Error Correcting Codes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G. Dietterich and G. Bakiri</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1995</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OVO (one-agains-one) [30]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Friedman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OVA (one- Against-all) [30][31]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 Vapnik</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29317">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DAGSVM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Platt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MSVM (Multistage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X. Liu, H. Xing, X. Wang</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898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HSVM (Hierarchical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Yangchi Chen, M. Crawford, J. Ghosh</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BTS (Binary tree of 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 Fei, J. Liu</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5036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SVM-BDT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Gjorgji Madzarov, Dejan Gjorgjevikj, Ivan Chorbev</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Multiclass Based Methods</a:t>
            </a:r>
            <a:endParaRPr lang="en-IN" dirty="0"/>
          </a:p>
        </p:txBody>
      </p:sp>
      <p:sp>
        <p:nvSpPr>
          <p:cNvPr id="3" name="Content Placeholder 2"/>
          <p:cNvSpPr>
            <a:spLocks noGrp="1"/>
          </p:cNvSpPr>
          <p:nvPr>
            <p:ph idx="1"/>
          </p:nvPr>
        </p:nvSpPr>
        <p:spPr>
          <a:xfrm>
            <a:off x="457200" y="1447800"/>
            <a:ext cx="8229600" cy="5257800"/>
          </a:xfrm>
        </p:spPr>
        <p:txBody>
          <a:bodyPr>
            <a:normAutofit fontScale="62500" lnSpcReduction="20000"/>
          </a:bodyPr>
          <a:lstStyle/>
          <a:p>
            <a:pPr>
              <a:buNone/>
            </a:pPr>
            <a:r>
              <a:rPr lang="en-GB" sz="2800" dirty="0" smtClean="0"/>
              <a:t>Research Findings:</a:t>
            </a:r>
            <a:endParaRPr lang="en-IN" sz="2800" dirty="0" smtClean="0"/>
          </a:p>
          <a:p>
            <a:r>
              <a:rPr lang="en-GB" dirty="0" smtClean="0"/>
              <a:t>Multiclass classification problem can be decomposed into several binary classification tasks that can be solved efficiently using binary classifiers. This type of methods required large memory during training phase and may be slower in testing phase.</a:t>
            </a:r>
          </a:p>
          <a:p>
            <a:pPr>
              <a:buNone/>
            </a:pPr>
            <a:endParaRPr lang="en-GB" b="1" dirty="0" smtClean="0"/>
          </a:p>
          <a:p>
            <a:pPr>
              <a:buNone/>
            </a:pPr>
            <a:r>
              <a:rPr lang="en-GB" dirty="0" smtClean="0"/>
              <a:t>Other Findings:</a:t>
            </a:r>
            <a:endParaRPr lang="en-IN" dirty="0" smtClean="0"/>
          </a:p>
          <a:p>
            <a:pPr lvl="0"/>
            <a:r>
              <a:rPr lang="en-GB" dirty="0" smtClean="0"/>
              <a:t>There is no fixed rule in the choice of kernel function. For different application different kernel functions proved to be better.</a:t>
            </a:r>
          </a:p>
          <a:p>
            <a:pPr lvl="0"/>
            <a:endParaRPr lang="en-IN" sz="2800" dirty="0" smtClean="0"/>
          </a:p>
          <a:p>
            <a:pPr lvl="0"/>
            <a:r>
              <a:rPr lang="en-GB" dirty="0" smtClean="0"/>
              <a:t>Selecting the parameter of kernel functions is challenging task.</a:t>
            </a:r>
          </a:p>
          <a:p>
            <a:pPr lvl="0"/>
            <a:endParaRPr lang="en-IN" sz="2800" dirty="0" smtClean="0"/>
          </a:p>
          <a:p>
            <a:pPr lvl="0"/>
            <a:r>
              <a:rPr lang="en-GB" dirty="0" smtClean="0"/>
              <a:t>Feature selection algorithm reduces the size of the data which reduce the training time with accuracy converges to the state-of-the art SVM</a:t>
            </a:r>
          </a:p>
          <a:p>
            <a:pPr lvl="0">
              <a:buNone/>
            </a:pPr>
            <a:endParaRPr lang="en-IN" sz="2800" dirty="0" smtClean="0"/>
          </a:p>
          <a:p>
            <a:r>
              <a:rPr lang="en-GB" dirty="0" smtClean="0"/>
              <a:t>None of the above method is concentrated on the interpretation of result or post processing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Hypothesis</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a:t>
            </a:r>
            <a:r>
              <a:rPr lang="en-US" dirty="0" smtClean="0"/>
              <a:t>Propose a new learning algorithm which is able to fulfil one or more of the following criteria”:</a:t>
            </a:r>
          </a:p>
          <a:p>
            <a:pPr>
              <a:buNone/>
            </a:pPr>
            <a:endParaRPr lang="en-IN" dirty="0" smtClean="0"/>
          </a:p>
          <a:p>
            <a:pPr lvl="2"/>
            <a:r>
              <a:rPr lang="en-US" dirty="0" smtClean="0"/>
              <a:t>Reduce the training as well as testing time and should be scalable for large data set.</a:t>
            </a:r>
          </a:p>
          <a:p>
            <a:pPr lvl="2">
              <a:buNone/>
            </a:pPr>
            <a:r>
              <a:rPr lang="en-US" dirty="0" smtClean="0"/>
              <a:t> </a:t>
            </a:r>
            <a:endParaRPr lang="en-IN" dirty="0" smtClean="0"/>
          </a:p>
          <a:p>
            <a:pPr lvl="2"/>
            <a:r>
              <a:rPr lang="en-US" dirty="0" smtClean="0"/>
              <a:t>Should preserve the accuracy of SVM or </a:t>
            </a:r>
            <a:r>
              <a:rPr lang="en-US" smtClean="0"/>
              <a:t>increase the accuracy</a:t>
            </a:r>
            <a:r>
              <a:rPr lang="en-US" dirty="0" smtClean="0"/>
              <a:t>.</a:t>
            </a:r>
          </a:p>
          <a:p>
            <a:pPr lvl="2"/>
            <a:endParaRPr lang="en-IN" dirty="0" smtClean="0"/>
          </a:p>
          <a:p>
            <a:pPr lvl="2"/>
            <a:r>
              <a:rPr lang="en-US" dirty="0" smtClean="0"/>
              <a:t>Should be generalize to handle binary as well as multi classification.</a:t>
            </a:r>
          </a:p>
          <a:p>
            <a:pPr lvl="2"/>
            <a:endParaRPr lang="en-IN" dirty="0" smtClean="0"/>
          </a:p>
          <a:p>
            <a:pPr lvl="2"/>
            <a:r>
              <a:rPr lang="en-US" dirty="0" smtClean="0"/>
              <a:t>Generalized kernel which can be applicable to any application.</a:t>
            </a:r>
          </a:p>
          <a:p>
            <a:pPr lvl="2"/>
            <a:endParaRPr lang="en-IN" dirty="0" smtClean="0"/>
          </a:p>
          <a:p>
            <a:pPr lvl="2"/>
            <a:r>
              <a:rPr lang="en-US" dirty="0" smtClean="0"/>
              <a:t>Result generated should be interpretable by user.</a:t>
            </a:r>
            <a:endParaRPr lang="en-IN" dirty="0" smtClean="0"/>
          </a:p>
          <a:p>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References</a:t>
            </a:r>
            <a:endParaRPr lang="en-IN"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pPr marL="514350" lvl="0" indent="-514350">
              <a:buFont typeface="+mj-lt"/>
              <a:buAutoNum type="arabicPeriod"/>
            </a:pPr>
            <a:r>
              <a:rPr lang="en-US" sz="1800" dirty="0" smtClean="0"/>
              <a:t>V. N. </a:t>
            </a:r>
            <a:r>
              <a:rPr lang="en-US" sz="1800" dirty="0" err="1" smtClean="0"/>
              <a:t>Vapnik</a:t>
            </a:r>
            <a:r>
              <a:rPr lang="en-US" sz="1800" dirty="0" smtClean="0"/>
              <a:t> “An Overview of Statistical Learning Theory”, IEEE Transactions on Neural Networks, vol. 10, no. 5, September 1999</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O. </a:t>
            </a:r>
            <a:r>
              <a:rPr lang="en-US" sz="1800" dirty="0" err="1" smtClean="0"/>
              <a:t>Bousquet</a:t>
            </a:r>
            <a:r>
              <a:rPr lang="en-US" sz="1800" dirty="0" smtClean="0"/>
              <a:t>, S. </a:t>
            </a:r>
            <a:r>
              <a:rPr lang="en-US" sz="1800" dirty="0" err="1" smtClean="0"/>
              <a:t>Boucheron</a:t>
            </a:r>
            <a:r>
              <a:rPr lang="en-US" sz="1800" dirty="0" smtClean="0"/>
              <a:t>, and G. Lugosi, “Introduction to Statistic Learning Theory”, Advanced Lectures on Machine Learning, Springer Berlin Heidelberg, 2004. 169-207</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U. </a:t>
            </a:r>
            <a:r>
              <a:rPr lang="en-US" sz="1800" dirty="0" err="1" smtClean="0"/>
              <a:t>Luxburg</a:t>
            </a:r>
            <a:r>
              <a:rPr lang="en-US" sz="1800" dirty="0" smtClean="0"/>
              <a:t> and B. </a:t>
            </a:r>
            <a:r>
              <a:rPr lang="en-US" sz="1800" dirty="0" err="1" smtClean="0"/>
              <a:t>Scholkopf</a:t>
            </a:r>
            <a:r>
              <a:rPr lang="en-US" sz="1800" dirty="0" smtClean="0"/>
              <a:t>, “Statistic Learning Theory: Model ,Concepts and Results” by Handbook of the history of logic © 2009 Elsevier</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S. R. </a:t>
            </a:r>
            <a:r>
              <a:rPr lang="en-US" sz="1800" dirty="0" err="1" smtClean="0"/>
              <a:t>Kulkarni</a:t>
            </a:r>
            <a:r>
              <a:rPr lang="en-US" sz="1800" dirty="0" smtClean="0"/>
              <a:t> and G. Harman, “ Statistical Learning Theory: A Tutorial”, February 20, 2011</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V. </a:t>
            </a:r>
            <a:r>
              <a:rPr lang="en-US" sz="1800" dirty="0" err="1" smtClean="0"/>
              <a:t>Vapnik</a:t>
            </a:r>
            <a:r>
              <a:rPr lang="en-US" sz="1800" dirty="0" smtClean="0"/>
              <a:t>, C. Cortes, “Support Vector Network,” Machine Learning, vol. 20, pp. 273-297,1995</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C. J. Burges, "A Tutorial on Support Vector Machines for Pattern Recognition," Data Mining and Knowledge Discovery, vol. 2, 1998.</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V. </a:t>
            </a:r>
            <a:r>
              <a:rPr lang="en-US" sz="1800" dirty="0" err="1" smtClean="0"/>
              <a:t>Vapnik</a:t>
            </a:r>
            <a:r>
              <a:rPr lang="en-US" sz="1800" dirty="0" smtClean="0"/>
              <a:t>, “Statistical Learning Theory”, Wiley India Pvt. Ltd., 2011</a:t>
            </a:r>
            <a:endParaRPr lang="en-IN" sz="1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457200" y="1524000"/>
            <a:ext cx="8229600" cy="5334000"/>
          </a:xfrm>
        </p:spPr>
        <p:txBody>
          <a:bodyPr>
            <a:normAutofit/>
          </a:bodyPr>
          <a:lstStyle/>
          <a:p>
            <a:pPr marL="514350" indent="-514350">
              <a:lnSpc>
                <a:spcPct val="90000"/>
              </a:lnSpc>
              <a:buFont typeface="+mj-lt"/>
              <a:buAutoNum type="arabicPeriod" startAt="8"/>
            </a:pPr>
            <a:r>
              <a:rPr lang="en-US" sz="1700" dirty="0" smtClean="0"/>
              <a:t>J. Han and M. </a:t>
            </a:r>
            <a:r>
              <a:rPr lang="en-US" sz="1700" dirty="0" err="1" smtClean="0"/>
              <a:t>Kamber</a:t>
            </a:r>
            <a:r>
              <a:rPr lang="en-US" sz="1700" dirty="0" smtClean="0"/>
              <a:t>, “Data Mining Concepts and Techniques”, </a:t>
            </a:r>
            <a:r>
              <a:rPr lang="en-US" sz="1700" dirty="0" err="1" smtClean="0"/>
              <a:t>Elevier</a:t>
            </a:r>
            <a:r>
              <a:rPr lang="en-US" sz="1700" dirty="0" smtClean="0"/>
              <a:t>, 2011.</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err="1" smtClean="0"/>
              <a:t>K.P.Sonam</a:t>
            </a:r>
            <a:r>
              <a:rPr lang="en-US" sz="1700" dirty="0" smtClean="0"/>
              <a:t>, S. </a:t>
            </a:r>
            <a:r>
              <a:rPr lang="en-US" sz="1700" dirty="0" err="1" smtClean="0"/>
              <a:t>Diwakar</a:t>
            </a:r>
            <a:r>
              <a:rPr lang="en-US" sz="1700" dirty="0" smtClean="0"/>
              <a:t>, V. </a:t>
            </a:r>
            <a:r>
              <a:rPr lang="en-US" sz="1700" dirty="0" err="1" smtClean="0"/>
              <a:t>Ajay,”Insight</a:t>
            </a:r>
            <a:r>
              <a:rPr lang="en-US" sz="1700" dirty="0" smtClean="0"/>
              <a:t> into Data Mining Theory and Practice”, PHI, 2006.</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H. Yu and S. Kim, “SVM tutorial : classification, regression, and ranking”, Handbook of Natural Computing, 2009.</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R. </a:t>
            </a:r>
            <a:r>
              <a:rPr lang="en-US" sz="1700" dirty="0" err="1" smtClean="0"/>
              <a:t>Burbodge</a:t>
            </a:r>
            <a:r>
              <a:rPr lang="en-US" sz="1700" dirty="0" smtClean="0"/>
              <a:t>, B. Buxton, “An introduction to Support Vector Machines for Data Mining,” Computer Science Dept., UCL, UK..</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A. M. Javier ,M. </a:t>
            </a:r>
            <a:r>
              <a:rPr lang="en-US" sz="1700" dirty="0" err="1" smtClean="0"/>
              <a:t>Moguerza</a:t>
            </a:r>
            <a:r>
              <a:rPr lang="en-US" sz="1700" dirty="0" smtClean="0"/>
              <a:t>, “Support Vector Machines with Applications,” Statistical Science , vol. 21, no. 3, pp. 322-336, 2006.</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err="1" smtClean="0"/>
              <a:t>Huson</a:t>
            </a:r>
            <a:r>
              <a:rPr lang="en-US" sz="1700" dirty="0" smtClean="0"/>
              <a:t>, “SVM and Kernel functions”, Algorithms in Bioinformatics II, SoSe’07, ZBIT, D., June 27, 2007.</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 R. </a:t>
            </a:r>
            <a:r>
              <a:rPr lang="en-US" sz="1700" dirty="0" err="1" smtClean="0"/>
              <a:t>Chattamvelli</a:t>
            </a:r>
            <a:r>
              <a:rPr lang="en-US" sz="1700" dirty="0" smtClean="0"/>
              <a:t>, “Data Mining Algorithms”, published by </a:t>
            </a:r>
            <a:r>
              <a:rPr lang="en-US" sz="1700" dirty="0" err="1" smtClean="0"/>
              <a:t>Narosa</a:t>
            </a:r>
            <a:r>
              <a:rPr lang="en-US" sz="1700" dirty="0" smtClean="0"/>
              <a:t> Publishing House Pvt. Ltd., ISBN 978-81-8487-120-3, 2011.</a:t>
            </a:r>
            <a:endParaRPr lang="en-IN" sz="1700"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600200"/>
            <a:ext cx="8229600" cy="5257800"/>
          </a:xfrm>
        </p:spPr>
        <p:txBody>
          <a:bodyPr>
            <a:noAutofit/>
          </a:bodyPr>
          <a:lstStyle/>
          <a:p>
            <a:r>
              <a:rPr lang="en-GB" sz="2500" dirty="0" smtClean="0"/>
              <a:t>The distance of the bounding hyperplane H</a:t>
            </a:r>
            <a:r>
              <a:rPr lang="en-GB" sz="2500" baseline="-25000" dirty="0" smtClean="0"/>
              <a:t>1</a:t>
            </a:r>
            <a:r>
              <a:rPr lang="en-GB" sz="2500" dirty="0" smtClean="0"/>
              <a:t>, from origin with normal  w is,</a:t>
            </a:r>
          </a:p>
          <a:p>
            <a:pPr>
              <a:buNone/>
            </a:pPr>
            <a:r>
              <a:rPr lang="en-IN" sz="2500" dirty="0" smtClean="0"/>
              <a:t>		              Dist (</a:t>
            </a:r>
            <a:r>
              <a:rPr lang="en-GB" sz="2500" dirty="0" smtClean="0"/>
              <a:t>H</a:t>
            </a:r>
            <a:r>
              <a:rPr lang="en-GB" sz="2500" baseline="-25000" dirty="0" smtClean="0"/>
              <a:t>1</a:t>
            </a:r>
            <a:r>
              <a:rPr lang="en-GB" sz="2500" dirty="0" smtClean="0"/>
              <a:t>) =			    =</a:t>
            </a:r>
          </a:p>
          <a:p>
            <a:endParaRPr lang="en-GB" sz="2500" dirty="0" smtClean="0"/>
          </a:p>
          <a:p>
            <a:r>
              <a:rPr lang="en-GB" sz="2500" dirty="0" smtClean="0"/>
              <a:t>Similarly, the distance of the bounding hyperplane H</a:t>
            </a:r>
            <a:r>
              <a:rPr lang="en-GB" sz="2500" baseline="-25000" dirty="0" smtClean="0"/>
              <a:t>2</a:t>
            </a:r>
            <a:r>
              <a:rPr lang="en-GB" sz="2500" dirty="0" smtClean="0"/>
              <a:t>, from origin with normal  w is</a:t>
            </a:r>
          </a:p>
          <a:p>
            <a:pPr>
              <a:buNone/>
            </a:pPr>
            <a:r>
              <a:rPr lang="en-IN" sz="2500" dirty="0" smtClean="0"/>
              <a:t>			Dist (</a:t>
            </a:r>
            <a:r>
              <a:rPr lang="en-GB" sz="2500" dirty="0" smtClean="0"/>
              <a:t>H</a:t>
            </a:r>
            <a:r>
              <a:rPr lang="en-GB" sz="2500" baseline="-25000" dirty="0" smtClean="0"/>
              <a:t>2</a:t>
            </a:r>
            <a:r>
              <a:rPr lang="en-GB" sz="2500" dirty="0" smtClean="0"/>
              <a:t>) =</a:t>
            </a:r>
          </a:p>
          <a:p>
            <a:pPr>
              <a:buNone/>
            </a:pPr>
            <a:endParaRPr lang="en-GB" sz="2500" dirty="0" smtClean="0"/>
          </a:p>
          <a:p>
            <a:pPr>
              <a:buNone/>
            </a:pPr>
            <a:r>
              <a:rPr lang="en-GB" sz="2500" dirty="0" smtClean="0"/>
              <a:t>	</a:t>
            </a:r>
          </a:p>
          <a:p>
            <a:pPr>
              <a:buNone/>
            </a:pPr>
            <a:r>
              <a:rPr lang="en-GB" sz="2500" dirty="0" smtClean="0"/>
              <a:t>    Therefore the margin or distance between two bounding hyperplanes is </a:t>
            </a:r>
            <a:endParaRPr lang="en-IN" sz="2500" dirty="0" smtClean="0"/>
          </a:p>
          <a:p>
            <a:pPr>
              <a:buNone/>
            </a:pPr>
            <a:endParaRPr lang="en-GB" sz="2500" dirty="0" smtClean="0"/>
          </a:p>
          <a:p>
            <a:pPr>
              <a:buNone/>
            </a:pPr>
            <a:endParaRPr lang="en-IN" sz="25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800" y="2209800"/>
            <a:ext cx="1981200" cy="657225"/>
          </a:xfrm>
          <a:prstGeom prst="rect">
            <a:avLst/>
          </a:prstGeom>
          <a:noFill/>
        </p:spPr>
      </p:pic>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2895600"/>
            <a:ext cx="4419600" cy="533400"/>
          </a:xfrm>
          <a:prstGeom prst="rect">
            <a:avLst/>
          </a:prstGeom>
          <a:noFill/>
        </p:spPr>
      </p:pic>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2133600"/>
            <a:ext cx="790575" cy="620059"/>
          </a:xfrm>
          <a:prstGeom prst="rect">
            <a:avLst/>
          </a:prstGeom>
          <a:noFill/>
        </p:spPr>
      </p:pic>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4267200"/>
            <a:ext cx="685800" cy="583660"/>
          </a:xfrm>
          <a:prstGeom prst="rect">
            <a:avLst/>
          </a:prstGeom>
          <a:noFill/>
        </p:spPr>
      </p:pic>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4920656"/>
            <a:ext cx="4191000" cy="603022"/>
          </a:xfrm>
          <a:prstGeom prst="rect">
            <a:avLst/>
          </a:prstGeom>
          <a:noFill/>
        </p:spPr>
      </p:pic>
      <p:sp>
        <p:nvSpPr>
          <p:cNvPr id="471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352800" y="6019800"/>
            <a:ext cx="457200" cy="59574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457200" y="1219200"/>
            <a:ext cx="8229600" cy="5638800"/>
          </a:xfrm>
        </p:spPr>
        <p:txBody>
          <a:bodyPr>
            <a:normAutofit lnSpcReduction="10000"/>
          </a:bodyPr>
          <a:lstStyle/>
          <a:p>
            <a:pPr marL="514350" lvl="0" indent="-514350">
              <a:lnSpc>
                <a:spcPct val="90000"/>
              </a:lnSpc>
              <a:buFont typeface="+mj-lt"/>
              <a:buAutoNum type="arabicPeriod" startAt="15"/>
            </a:pPr>
            <a:r>
              <a:rPr lang="en-US" sz="1800" dirty="0" smtClean="0"/>
              <a:t>R</a:t>
            </a:r>
            <a:r>
              <a:rPr lang="en-US" sz="1700" dirty="0" smtClean="0"/>
              <a:t>. </a:t>
            </a:r>
            <a:r>
              <a:rPr lang="en-US" sz="1700" dirty="0" err="1" smtClean="0"/>
              <a:t>Sood</a:t>
            </a:r>
            <a:r>
              <a:rPr lang="en-US" sz="1700" dirty="0" smtClean="0"/>
              <a:t> and S. Kumar,” The effect of Kernel function on Classification”, XXXII National Systems Conference, NSC 2008, Dec 17-18, 2008.</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US" sz="1700" dirty="0" smtClean="0"/>
              <a:t>K. Muller, S. Mika, G. </a:t>
            </a:r>
            <a:r>
              <a:rPr lang="en-US" sz="1700" dirty="0" err="1" smtClean="0"/>
              <a:t>Ratsch</a:t>
            </a:r>
            <a:r>
              <a:rPr lang="en-US" sz="1700" dirty="0" smtClean="0"/>
              <a:t>, K. </a:t>
            </a:r>
            <a:r>
              <a:rPr lang="en-US" sz="1700" dirty="0" err="1" smtClean="0"/>
              <a:t>Tsuda</a:t>
            </a:r>
            <a:r>
              <a:rPr lang="en-US" sz="1700" dirty="0" smtClean="0"/>
              <a:t>, B. </a:t>
            </a:r>
            <a:r>
              <a:rPr lang="en-US" sz="1700" dirty="0" err="1" smtClean="0"/>
              <a:t>Scholkopf</a:t>
            </a:r>
            <a:r>
              <a:rPr lang="en-US" sz="1700" dirty="0" smtClean="0"/>
              <a:t>, “An Introduction to Kernel-Based Learning Algorithms”, IEEE transactions on Neural Networks, Vol. 12, No. 2, March -2001.</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IN" sz="1700" dirty="0" smtClean="0"/>
              <a:t>J. Platt. Fast training of support vector machines using sequential minimal optimization. Advances in Kernel Methods - Support Vector Learning, MIT Press, 1998.</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GB" sz="1700" dirty="0" smtClean="0"/>
              <a:t>G. Wang, S.Z., Y. San “ A Survey on Training Algorithms for Support Vector Machine”. CAAI Transactions on Intelligent Systems3, no. 6, 467-475, 2008.</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GB" sz="1700" dirty="0" smtClean="0"/>
              <a:t>S. V. N. </a:t>
            </a:r>
            <a:r>
              <a:rPr lang="en-GB" sz="1700" dirty="0" err="1" smtClean="0"/>
              <a:t>Vishwanathan</a:t>
            </a:r>
            <a:r>
              <a:rPr lang="en-GB" sz="1700" dirty="0" smtClean="0"/>
              <a:t>, A. J. </a:t>
            </a:r>
            <a:r>
              <a:rPr lang="en-GB" sz="1700" dirty="0" err="1" smtClean="0"/>
              <a:t>Smola</a:t>
            </a:r>
            <a:r>
              <a:rPr lang="en-GB" sz="1700" dirty="0" smtClean="0"/>
              <a:t>, and M. </a:t>
            </a:r>
            <a:r>
              <a:rPr lang="en-GB" sz="1700" dirty="0" err="1" smtClean="0"/>
              <a:t>N.Murty</a:t>
            </a:r>
            <a:r>
              <a:rPr lang="en-GB" sz="1700" dirty="0" smtClean="0"/>
              <a:t>. “</a:t>
            </a:r>
            <a:r>
              <a:rPr lang="en-GB" sz="1700" dirty="0" err="1" smtClean="0"/>
              <a:t>Simplesvm</a:t>
            </a:r>
            <a:r>
              <a:rPr lang="en-GB" sz="1700" dirty="0" smtClean="0"/>
              <a:t>”. In International </a:t>
            </a:r>
            <a:r>
              <a:rPr lang="en-US" sz="1700" dirty="0" smtClean="0"/>
              <a:t>Conference </a:t>
            </a:r>
            <a:r>
              <a:rPr lang="en-US" sz="1700" dirty="0" err="1" smtClean="0"/>
              <a:t>onMachine</a:t>
            </a:r>
            <a:r>
              <a:rPr lang="en-US" sz="1700" dirty="0" smtClean="0"/>
              <a:t> Learning, 2003.</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US" sz="1700" dirty="0" smtClean="0"/>
              <a:t>W. Tsang, J. T. Kwok, and P.-M. Cheung. “Core vector machines: fast </a:t>
            </a:r>
            <a:r>
              <a:rPr lang="en-US" sz="1700" dirty="0" err="1" smtClean="0"/>
              <a:t>svm</a:t>
            </a:r>
            <a:r>
              <a:rPr lang="en-US" sz="1700" dirty="0" smtClean="0"/>
              <a:t> training on very large data sets”, Journal of Machine Learning Research, 2005.</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US" sz="1700" dirty="0" smtClean="0"/>
              <a:t>A. </a:t>
            </a:r>
            <a:r>
              <a:rPr lang="en-US" sz="1700" dirty="0" err="1" smtClean="0"/>
              <a:t>Bordes</a:t>
            </a:r>
            <a:r>
              <a:rPr lang="en-US" sz="1700" dirty="0" smtClean="0"/>
              <a:t>, S. </a:t>
            </a:r>
            <a:r>
              <a:rPr lang="en-US" sz="1700" dirty="0" err="1" smtClean="0"/>
              <a:t>Ertekin</a:t>
            </a:r>
            <a:r>
              <a:rPr lang="en-US" sz="1700" dirty="0" smtClean="0"/>
              <a:t>, J. Weston, and L. </a:t>
            </a:r>
            <a:r>
              <a:rPr lang="en-US" sz="1700" dirty="0" err="1" smtClean="0"/>
              <a:t>Bottou</a:t>
            </a:r>
            <a:r>
              <a:rPr lang="en-US" sz="1700" dirty="0" smtClean="0"/>
              <a:t>. “Fast kernel classifiers for online and active learning”, Journal of Machine Learning Research, 2005.</a:t>
            </a:r>
            <a:endParaRPr lang="en-IN" sz="1700" dirty="0" smtClean="0"/>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marL="514350" indent="-514350">
              <a:lnSpc>
                <a:spcPct val="90000"/>
              </a:lnSpc>
              <a:buFont typeface="+mj-lt"/>
              <a:buAutoNum type="arabicPeriod" startAt="22"/>
            </a:pPr>
            <a:r>
              <a:rPr lang="en-US" sz="1800" dirty="0" smtClean="0"/>
              <a:t>I. W. Tsang, A. </a:t>
            </a:r>
            <a:r>
              <a:rPr lang="en-US" sz="1800" dirty="0" err="1" smtClean="0"/>
              <a:t>Kocsor</a:t>
            </a:r>
            <a:r>
              <a:rPr lang="en-US" sz="1800" dirty="0" smtClean="0"/>
              <a:t>, and J. T. Kwok. “Simpler core vector machines with enclosing balls”, In International Conference on Machine Learning, 2007.</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J. </a:t>
            </a:r>
            <a:r>
              <a:rPr lang="en-US" sz="1800" dirty="0" err="1" smtClean="0"/>
              <a:t>Cervantesa</a:t>
            </a:r>
            <a:r>
              <a:rPr lang="en-US" sz="1800" dirty="0" smtClean="0"/>
              <a:t>, X. </a:t>
            </a:r>
            <a:r>
              <a:rPr lang="en-US" sz="1800" dirty="0" err="1" smtClean="0"/>
              <a:t>Lia</a:t>
            </a:r>
            <a:r>
              <a:rPr lang="en-US" sz="1800" dirty="0" smtClean="0"/>
              <a:t>, W. </a:t>
            </a:r>
            <a:r>
              <a:rPr lang="en-US" sz="1800" dirty="0" err="1" smtClean="0"/>
              <a:t>Yub</a:t>
            </a:r>
            <a:r>
              <a:rPr lang="en-US" sz="1800" dirty="0" smtClean="0"/>
              <a:t>, Kang </a:t>
            </a:r>
            <a:r>
              <a:rPr lang="en-US" sz="1800" dirty="0" err="1" smtClean="0"/>
              <a:t>Lic</a:t>
            </a:r>
            <a:r>
              <a:rPr lang="en-US" sz="1800" dirty="0" smtClean="0"/>
              <a:t>, “Support vector machine classification for large data sets via minimum enclosing ball clustering”, </a:t>
            </a:r>
            <a:r>
              <a:rPr lang="en-US" sz="1800" dirty="0" err="1" smtClean="0"/>
              <a:t>Neurocomputing</a:t>
            </a:r>
            <a:r>
              <a:rPr lang="en-US" sz="1800" dirty="0" smtClean="0"/>
              <a:t> 71  611–619, 2008.</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K. Zhang, L. </a:t>
            </a:r>
            <a:r>
              <a:rPr lang="en-US" sz="1800" dirty="0" err="1" smtClean="0"/>
              <a:t>Lan</a:t>
            </a:r>
            <a:r>
              <a:rPr lang="en-US" sz="1800" dirty="0" smtClean="0"/>
              <a:t>, Z. Wang, and F. </a:t>
            </a:r>
            <a:r>
              <a:rPr lang="en-US" sz="1800" dirty="0" err="1" smtClean="0"/>
              <a:t>Moerchen</a:t>
            </a:r>
            <a:r>
              <a:rPr lang="en-US" sz="1800" dirty="0" smtClean="0"/>
              <a:t>. Scaling up kernel </a:t>
            </a:r>
            <a:r>
              <a:rPr lang="en-US" sz="1800" dirty="0" err="1" smtClean="0"/>
              <a:t>svm</a:t>
            </a:r>
            <a:r>
              <a:rPr lang="en-US" sz="1800" dirty="0" smtClean="0"/>
              <a:t> on limited resources: a </a:t>
            </a:r>
            <a:r>
              <a:rPr lang="en-US" sz="1800" dirty="0" err="1" smtClean="0"/>
              <a:t>lowrank</a:t>
            </a:r>
            <a:r>
              <a:rPr lang="en-US" sz="1800" dirty="0" smtClean="0"/>
              <a:t> linearization approach. In International Conference on Artificial Intelligence and Statistics, 2012.</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M. </a:t>
            </a:r>
            <a:r>
              <a:rPr lang="en-US" sz="1800" dirty="0" err="1" smtClean="0"/>
              <a:t>Nandan</a:t>
            </a:r>
            <a:r>
              <a:rPr lang="en-US" sz="1800" dirty="0" smtClean="0"/>
              <a:t>, </a:t>
            </a:r>
            <a:r>
              <a:rPr lang="en-US" sz="1800" dirty="0" err="1" smtClean="0"/>
              <a:t>Pqa</a:t>
            </a:r>
            <a:r>
              <a:rPr lang="en-US" sz="1800" dirty="0" smtClean="0"/>
              <a:t>. P. </a:t>
            </a:r>
            <a:r>
              <a:rPr lang="en-US" sz="1800" dirty="0" err="1" smtClean="0"/>
              <a:t>Khargonekar</a:t>
            </a:r>
            <a:r>
              <a:rPr lang="en-US" sz="1800" dirty="0" smtClean="0"/>
              <a:t>, S. S. </a:t>
            </a:r>
            <a:r>
              <a:rPr lang="en-US" sz="1800" dirty="0" err="1" smtClean="0"/>
              <a:t>Talathi</a:t>
            </a:r>
            <a:r>
              <a:rPr lang="en-US" sz="1800" dirty="0" smtClean="0"/>
              <a:t>, “Fast SVM Training Using Approximate Extreme Points”, </a:t>
            </a:r>
            <a:r>
              <a:rPr lang="en-US" sz="1800" dirty="0" err="1" smtClean="0"/>
              <a:t>arXiv</a:t>
            </a:r>
            <a:r>
              <a:rPr lang="en-US" sz="1800" dirty="0" smtClean="0"/>
              <a:t> preprint </a:t>
            </a:r>
            <a:r>
              <a:rPr lang="en-US" sz="1800" dirty="0" err="1" smtClean="0"/>
              <a:t>arXiv</a:t>
            </a:r>
            <a:r>
              <a:rPr lang="en-US" sz="1800" dirty="0" smtClean="0"/>
              <a:t>: 1304.1391.</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Z. Wang, K. Crammer, S. </a:t>
            </a:r>
            <a:r>
              <a:rPr lang="en-US" sz="1800" dirty="0" err="1" smtClean="0"/>
              <a:t>Vucetic</a:t>
            </a:r>
            <a:r>
              <a:rPr lang="en-US" sz="1800" dirty="0" smtClean="0"/>
              <a:t>, “Breaking the Curse of </a:t>
            </a:r>
            <a:r>
              <a:rPr lang="en-US" sz="1800" dirty="0" err="1" smtClean="0"/>
              <a:t>Kernelization</a:t>
            </a:r>
            <a:r>
              <a:rPr lang="en-US" sz="1800" dirty="0" smtClean="0"/>
              <a:t>: Budgeted Stochastic Gradient Descent for Large-scale SVM training”, Journal of Machine Learning Research 13, 2012, 2903-2931.</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err="1" smtClean="0"/>
              <a:t>Shalev-Shwartz</a:t>
            </a:r>
            <a:r>
              <a:rPr lang="en-US" sz="1800" dirty="0" smtClean="0"/>
              <a:t>, Y. Singer, N. </a:t>
            </a:r>
            <a:r>
              <a:rPr lang="en-US" sz="1800" dirty="0" err="1" smtClean="0"/>
              <a:t>Srebro</a:t>
            </a:r>
            <a:r>
              <a:rPr lang="en-US" sz="1800" dirty="0" smtClean="0"/>
              <a:t>, and A. Cotter. “ </a:t>
            </a:r>
            <a:r>
              <a:rPr lang="en-US" sz="1800" dirty="0" err="1" smtClean="0"/>
              <a:t>Pegasos</a:t>
            </a:r>
            <a:r>
              <a:rPr lang="en-US" sz="1800" dirty="0" smtClean="0"/>
              <a:t>: primal estimated sub-gradient solver for </a:t>
            </a:r>
            <a:r>
              <a:rPr lang="en-US" sz="1800" dirty="0" err="1" smtClean="0"/>
              <a:t>svm</a:t>
            </a:r>
            <a:r>
              <a:rPr lang="en-US" sz="1800" dirty="0" smtClean="0"/>
              <a:t>”, In proceedings of 24th International Conference on  Mathematical learning,  807-814, ACM, 2007</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A. </a:t>
            </a:r>
            <a:r>
              <a:rPr lang="en-US" sz="1800" dirty="0" err="1" smtClean="0"/>
              <a:t>Menon</a:t>
            </a:r>
            <a:r>
              <a:rPr lang="en-US" sz="1800" dirty="0" smtClean="0"/>
              <a:t>, “Large-Scale Support Vector Machines: Algorithms and Theory”, Research Exam, University of California, San Diego, 2009</a:t>
            </a:r>
            <a:endParaRPr lang="en-IN" sz="1800" dirty="0" smtClean="0"/>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381000" y="1295400"/>
            <a:ext cx="8229600" cy="5562600"/>
          </a:xfrm>
        </p:spPr>
        <p:txBody>
          <a:bodyPr>
            <a:normAutofit fontScale="92500" lnSpcReduction="10000"/>
          </a:bodyPr>
          <a:lstStyle/>
          <a:p>
            <a:pPr marL="514350" lvl="0" indent="-514350">
              <a:buFont typeface="+mj-lt"/>
              <a:buAutoNum type="arabicPeriod" startAt="28"/>
            </a:pPr>
            <a:endParaRPr lang="en-IN" sz="2100" dirty="0" smtClean="0"/>
          </a:p>
          <a:p>
            <a:pPr lvl="0">
              <a:buFont typeface="+mj-lt"/>
              <a:buAutoNum type="arabicPeriod" startAt="29"/>
            </a:pPr>
            <a:r>
              <a:rPr lang="en-IN" sz="1700" dirty="0" err="1" smtClean="0"/>
              <a:t>Sonnenburg</a:t>
            </a:r>
            <a:r>
              <a:rPr lang="en-IN" sz="1700" dirty="0" smtClean="0"/>
              <a:t> and V. Franc. “Coffin: a computational framework for linear </a:t>
            </a:r>
            <a:r>
              <a:rPr lang="en-IN" sz="1700" dirty="0" err="1" smtClean="0"/>
              <a:t>svms</a:t>
            </a:r>
            <a:r>
              <a:rPr lang="en-IN" sz="1700" dirty="0" smtClean="0"/>
              <a:t>”. In International Conference on Machine Learning, 2010.</a:t>
            </a:r>
          </a:p>
          <a:p>
            <a:pPr lvl="0">
              <a:buFont typeface="+mj-lt"/>
              <a:buAutoNum type="arabicPeriod" startAt="29"/>
            </a:pPr>
            <a:endParaRPr lang="en-IN" sz="1700" dirty="0" smtClean="0"/>
          </a:p>
          <a:p>
            <a:pPr lvl="0">
              <a:buFont typeface="+mj-lt"/>
              <a:buAutoNum type="arabicPeriod" startAt="29"/>
            </a:pPr>
            <a:r>
              <a:rPr lang="en-US" sz="1700" dirty="0" smtClean="0"/>
              <a:t>H. </a:t>
            </a:r>
            <a:r>
              <a:rPr lang="en-US" sz="1700" dirty="0" err="1" smtClean="0"/>
              <a:t>Bhavsar</a:t>
            </a:r>
            <a:r>
              <a:rPr lang="en-US" sz="1700" dirty="0" smtClean="0"/>
              <a:t>, A. </a:t>
            </a:r>
            <a:r>
              <a:rPr lang="en-US" sz="1700" dirty="0" err="1" smtClean="0"/>
              <a:t>Ganatra</a:t>
            </a:r>
            <a:r>
              <a:rPr lang="en-US" sz="1700" dirty="0" smtClean="0"/>
              <a:t>, “Variations of Support Vector Machine Classification Technique: A survey”, International Journal of Advanced Computer Research, ISSN: 2249-7277, Vol. 2, No. 4, issue 6, Dec. 2012.</a:t>
            </a:r>
          </a:p>
          <a:p>
            <a:pPr lvl="0">
              <a:buFont typeface="+mj-lt"/>
              <a:buAutoNum type="arabicPeriod" startAt="29"/>
            </a:pPr>
            <a:endParaRPr lang="en-IN" sz="1700" dirty="0" smtClean="0"/>
          </a:p>
          <a:p>
            <a:pPr lvl="0">
              <a:buFont typeface="+mj-lt"/>
              <a:buAutoNum type="arabicPeriod" startAt="29"/>
            </a:pPr>
            <a:r>
              <a:rPr lang="en-US" sz="1700" dirty="0" smtClean="0"/>
              <a:t>D. G. </a:t>
            </a:r>
            <a:r>
              <a:rPr lang="en-US" sz="1700" dirty="0" err="1" smtClean="0"/>
              <a:t>Gjorgji</a:t>
            </a:r>
            <a:r>
              <a:rPr lang="en-US" sz="1700" dirty="0" smtClean="0"/>
              <a:t> </a:t>
            </a:r>
            <a:r>
              <a:rPr lang="en-US" sz="1700" dirty="0" err="1" smtClean="0"/>
              <a:t>Madzarov</a:t>
            </a:r>
            <a:r>
              <a:rPr lang="en-US" sz="1700" dirty="0" smtClean="0"/>
              <a:t>, “ A Multi-class SVM Classifier Utilizing Binary Decision Tree”. </a:t>
            </a:r>
            <a:r>
              <a:rPr lang="en-US" sz="1700" dirty="0" err="1" smtClean="0"/>
              <a:t>Informatica</a:t>
            </a:r>
            <a:r>
              <a:rPr lang="en-US" sz="1700" dirty="0" smtClean="0"/>
              <a:t> , pp. 233-241, 2009.</a:t>
            </a:r>
          </a:p>
          <a:p>
            <a:pPr lvl="0">
              <a:buFont typeface="+mj-lt"/>
              <a:buAutoNum type="arabicPeriod" startAt="29"/>
            </a:pPr>
            <a:endParaRPr lang="en-IN" sz="1700" dirty="0" smtClean="0"/>
          </a:p>
          <a:p>
            <a:pPr lvl="0">
              <a:buFont typeface="+mj-lt"/>
              <a:buAutoNum type="arabicPeriod" startAt="29"/>
            </a:pPr>
            <a:r>
              <a:rPr lang="en-US" sz="1700" dirty="0" smtClean="0"/>
              <a:t>H. Yu, C. Hsieh, K. Chang, C. Lin, “large linear classification when data cannot fit in memory”, Journal ACM Transactions on Knowledge Discovery from Data (TKDD), Volume 5 Issue 4, article No. 2, Feb 2012.</a:t>
            </a:r>
          </a:p>
          <a:p>
            <a:pPr lvl="0">
              <a:buFont typeface="+mj-lt"/>
              <a:buAutoNum type="arabicPeriod" startAt="29"/>
            </a:pPr>
            <a:endParaRPr lang="en-IN" sz="1700" dirty="0" smtClean="0"/>
          </a:p>
          <a:p>
            <a:pPr lvl="0">
              <a:buFont typeface="+mj-lt"/>
              <a:buAutoNum type="arabicPeriod" startAt="29"/>
            </a:pPr>
            <a:r>
              <a:rPr lang="en-US" sz="1700" dirty="0" smtClean="0"/>
              <a:t>K. Chang and D. Roth, “Selective block minimization for faster convergence of limited memory large-scale linear models”, in KDD’11 proceedings of the 17th ACM SIGKDD international conference on knowledge discovery and data mining, pages 699-707, 2011.</a:t>
            </a:r>
          </a:p>
          <a:p>
            <a:pPr lvl="0">
              <a:buNone/>
            </a:pPr>
            <a:endParaRPr lang="en-IN" sz="1700" dirty="0" smtClean="0"/>
          </a:p>
          <a:p>
            <a:pPr lvl="0">
              <a:buFont typeface="+mj-lt"/>
              <a:buAutoNum type="arabicPeriod" startAt="29"/>
            </a:pPr>
            <a:r>
              <a:rPr lang="en-US" sz="1700" dirty="0" smtClean="0"/>
              <a:t>T. Wang, “Improving SVM Classification by Feature Weight Learning”, International Conference on Intelligent Computation Technology and Automation, 2010.</a:t>
            </a:r>
            <a:endParaRPr lang="en-IN" sz="17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margin of (w, b) is equal  </a:t>
            </a:r>
            <a:r>
              <a:rPr lang="en-GB" dirty="0" smtClean="0"/>
              <a:t>2/||w||</a:t>
            </a:r>
            <a:endParaRPr lang="en-IN" dirty="0" smtClean="0"/>
          </a:p>
          <a:p>
            <a:pPr>
              <a:buNone/>
            </a:pPr>
            <a:r>
              <a:rPr lang="en-IN" dirty="0" smtClean="0"/>
              <a:t>Goal</a:t>
            </a:r>
          </a:p>
          <a:p>
            <a:r>
              <a:rPr lang="en-IN" dirty="0" smtClean="0"/>
              <a:t>Assuming  given linearly separable training examples from two classes, the goal is to calculate the separating hyper-plane with maximum margin.</a:t>
            </a:r>
          </a:p>
          <a:p>
            <a:pPr>
              <a:buNone/>
            </a:pPr>
            <a:endParaRPr lang="en-IN" dirty="0" smtClean="0"/>
          </a:p>
          <a:p>
            <a:pPr>
              <a:buNone/>
            </a:pPr>
            <a:r>
              <a:rPr lang="en-IN" dirty="0" smtClean="0"/>
              <a:t>Objective function</a:t>
            </a:r>
          </a:p>
          <a:p>
            <a:r>
              <a:rPr lang="en-IN" dirty="0" smtClean="0"/>
              <a:t>Want to maximize </a:t>
            </a:r>
            <a:r>
              <a:rPr lang="en-GB" dirty="0" smtClean="0"/>
              <a:t>2/||w||</a:t>
            </a:r>
            <a:r>
              <a:rPr lang="en-IN" dirty="0" smtClean="0"/>
              <a:t>,  this is equivalent to minimizing         which in turn is equivalent to minimizing </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5029200"/>
            <a:ext cx="457200" cy="342900"/>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410200"/>
            <a:ext cx="609600" cy="43030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IN" dirty="0" smtClean="0"/>
              <a:t>Thus SVM solves the objective function</a:t>
            </a:r>
          </a:p>
          <a:p>
            <a:endParaRPr lang="en-IN" dirty="0" smtClean="0"/>
          </a:p>
          <a:p>
            <a:pPr>
              <a:buNone/>
            </a:pPr>
            <a:r>
              <a:rPr lang="en-GB" dirty="0" smtClean="0"/>
              <a:t>    subject to constraint </a:t>
            </a:r>
            <a:r>
              <a:rPr lang="en-IN" dirty="0" smtClean="0"/>
              <a:t> </a:t>
            </a:r>
          </a:p>
          <a:p>
            <a:pPr>
              <a:buNone/>
            </a:pPr>
            <a:endParaRPr lang="en-IN" dirty="0" smtClean="0"/>
          </a:p>
          <a:p>
            <a:endParaRPr lang="en-IN" dirty="0" smtClean="0"/>
          </a:p>
          <a:p>
            <a:r>
              <a:rPr lang="en-GB" dirty="0" smtClean="0"/>
              <a:t>This is the convex quadratic programming (QP) problem, which has a single global optimum solution.</a:t>
            </a:r>
          </a:p>
          <a:p>
            <a:r>
              <a:rPr lang="en-GB" dirty="0" smtClean="0"/>
              <a:t>Solved in dual space, the space of Lagrange multipliers</a:t>
            </a:r>
            <a:endParaRPr lang="en-IN"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057400"/>
            <a:ext cx="2057400" cy="649705"/>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3276600"/>
            <a:ext cx="2566737" cy="381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GB" dirty="0" smtClean="0"/>
              <a:t>The Lagrangian of this problem is given by</a:t>
            </a:r>
          </a:p>
          <a:p>
            <a:endParaRPr lang="en-IN" dirty="0" smtClean="0"/>
          </a:p>
          <a:p>
            <a:endParaRPr lang="en-IN" dirty="0" smtClean="0"/>
          </a:p>
          <a:p>
            <a:r>
              <a:rPr lang="en-GB" dirty="0" smtClean="0"/>
              <a:t>The Lagrange dual function of the optimization problem is given by</a:t>
            </a:r>
          </a:p>
          <a:p>
            <a:endParaRPr lang="en-IN" dirty="0" smtClean="0"/>
          </a:p>
          <a:p>
            <a:endParaRPr lang="en-IN" dirty="0" smtClean="0"/>
          </a:p>
          <a:p>
            <a:r>
              <a:rPr lang="en-GB" dirty="0" smtClean="0"/>
              <a:t>Differentiating the primal equation w.r.t. w &amp; b and setting the derivatives equal to 0 gives</a:t>
            </a:r>
            <a:endParaRPr lang="en-IN" dirty="0" smtClean="0"/>
          </a:p>
          <a:p>
            <a:pPr>
              <a:buNone/>
            </a:pPr>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362199"/>
            <a:ext cx="5029200" cy="769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4495800"/>
            <a:ext cx="4038600" cy="53732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524000"/>
            <a:ext cx="8229600" cy="5334000"/>
          </a:xfrm>
        </p:spPr>
        <p:txBody>
          <a:bodyPr>
            <a:normAutofit/>
          </a:bodyPr>
          <a:lstStyle/>
          <a:p>
            <a:endParaRPr lang="en-IN" dirty="0" smtClean="0"/>
          </a:p>
          <a:p>
            <a:endParaRPr lang="en-IN" dirty="0" smtClean="0"/>
          </a:p>
          <a:p>
            <a:endParaRPr lang="en-IN" dirty="0" smtClean="0"/>
          </a:p>
          <a:p>
            <a:endParaRPr lang="en-IN" dirty="0" smtClean="0"/>
          </a:p>
          <a:p>
            <a:endParaRPr lang="en-IN" dirty="0" smtClean="0"/>
          </a:p>
          <a:p>
            <a:r>
              <a:rPr lang="en-IN" dirty="0" smtClean="0"/>
              <a:t>Substituting this value in primal objective  function, we get</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1880235"/>
            <a:ext cx="1295400" cy="615315"/>
          </a:xfrm>
          <a:prstGeom prst="rect">
            <a:avLst/>
          </a:prstGeom>
          <a:noFill/>
        </p:spPr>
      </p:pic>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787041"/>
            <a:ext cx="2057400" cy="735759"/>
          </a:xfrm>
          <a:prstGeom prst="rect">
            <a:avLst/>
          </a:prstGeom>
          <a:noFill/>
        </p:spPr>
      </p:pic>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0"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2514600"/>
            <a:ext cx="1524000" cy="822960"/>
          </a:xfrm>
          <a:prstGeom prst="rect">
            <a:avLst/>
          </a:prstGeom>
          <a:noFill/>
        </p:spPr>
      </p:pic>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2"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3581400"/>
            <a:ext cx="1564105" cy="742950"/>
          </a:xfrm>
          <a:prstGeom prst="rect">
            <a:avLst/>
          </a:prstGeom>
          <a:noFill/>
        </p:spPr>
      </p:pic>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4"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38600" y="3505200"/>
            <a:ext cx="1600200" cy="826770"/>
          </a:xfrm>
          <a:prstGeom prst="rect">
            <a:avLst/>
          </a:prstGeom>
          <a:noFill/>
        </p:spPr>
      </p:pic>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71600" y="5562600"/>
            <a:ext cx="6629400" cy="838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6509</TotalTime>
  <Words>3309</Words>
  <Application>Microsoft Office PowerPoint</Application>
  <PresentationFormat>On-screen Show (4:3)</PresentationFormat>
  <Paragraphs>606</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SimSun</vt:lpstr>
      <vt:lpstr>Arial</vt:lpstr>
      <vt:lpstr>Calibri</vt:lpstr>
      <vt:lpstr>Cambria</vt:lpstr>
      <vt:lpstr>方正舒体</vt:lpstr>
      <vt:lpstr>Georgia</vt:lpstr>
      <vt:lpstr>Mangal</vt:lpstr>
      <vt:lpstr>Times New Roman</vt:lpstr>
      <vt:lpstr>Wingdings 2</vt:lpstr>
      <vt:lpstr>Office Theme</vt:lpstr>
      <vt:lpstr> Support Vector Machine</vt:lpstr>
      <vt:lpstr>Support Vector Machine (SVM)</vt:lpstr>
      <vt:lpstr>Linear SVM (Separable Case)</vt:lpstr>
      <vt:lpstr>Linear SVM (Cont…)</vt:lpstr>
      <vt:lpstr>Linear SVM (Cont…)</vt:lpstr>
      <vt:lpstr>Linear SVM (Cont…)</vt:lpstr>
      <vt:lpstr>Linear SVM (Cont…)</vt:lpstr>
      <vt:lpstr>Linear SVM (Cont…)</vt:lpstr>
      <vt:lpstr>Linear SVM (Cont…)</vt:lpstr>
      <vt:lpstr>Linear SVM (Cont…)</vt:lpstr>
      <vt:lpstr>Linear SVM (Cont…)</vt:lpstr>
      <vt:lpstr>Linear SVM (Cont…)</vt:lpstr>
      <vt:lpstr>Soft Margin SVM</vt:lpstr>
      <vt:lpstr>Soft Margin SVM (cont…)</vt:lpstr>
      <vt:lpstr>Soft Margin SVM (cont…)</vt:lpstr>
      <vt:lpstr>Soft Margin SVM (cont…)</vt:lpstr>
      <vt:lpstr>Soft Margin SVM (cont…)</vt:lpstr>
      <vt:lpstr>Soft Margin SVM (cont…)</vt:lpstr>
      <vt:lpstr>Non-linear SVM</vt:lpstr>
      <vt:lpstr>Cover's theorem </vt:lpstr>
      <vt:lpstr>For example</vt:lpstr>
      <vt:lpstr>After Tranformation</vt:lpstr>
      <vt:lpstr>By the Transformations</vt:lpstr>
      <vt:lpstr>After Transformation</vt:lpstr>
      <vt:lpstr>Non-linear SVM</vt:lpstr>
      <vt:lpstr>Non-linear SVM</vt:lpstr>
      <vt:lpstr>Non-linear SVM(Cont…)</vt:lpstr>
      <vt:lpstr>Non-linear SVM(Cont…)</vt:lpstr>
      <vt:lpstr>Non-linear SVM(Cont…)</vt:lpstr>
      <vt:lpstr>Non-linear SVM(Cont…)</vt:lpstr>
      <vt:lpstr>Kernel Functions</vt:lpstr>
      <vt:lpstr>Kernel Functions (cont…)</vt:lpstr>
      <vt:lpstr>Validity of Kernel Functions</vt:lpstr>
      <vt:lpstr>Validity of Kernel</vt:lpstr>
      <vt:lpstr>Some well known Kernels</vt:lpstr>
      <vt:lpstr>Advantages of SVM </vt:lpstr>
      <vt:lpstr>Example of SVM</vt:lpstr>
      <vt:lpstr>Motivation of Analysis</vt:lpstr>
      <vt:lpstr>Decomposition Based Methods</vt:lpstr>
      <vt:lpstr>Decomposition Based Methods</vt:lpstr>
      <vt:lpstr> Gradient Based Methods </vt:lpstr>
      <vt:lpstr>Gradient Based (Online learning) Method: </vt:lpstr>
      <vt:lpstr>Block Minimization Method</vt:lpstr>
      <vt:lpstr>Variant Based Methods</vt:lpstr>
      <vt:lpstr>Multiclass Based Methods</vt:lpstr>
      <vt:lpstr>Multiclass Based Methods</vt:lpstr>
      <vt:lpstr>Initial Hypothesis</vt:lpstr>
      <vt:lpstr>References</vt:lpstr>
      <vt:lpstr>References (cont…)</vt:lpstr>
      <vt:lpstr>References (cont…)</vt:lpstr>
      <vt:lpstr>References (cont…)</vt:lpstr>
      <vt:lpstr>References (cont…)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Related to  Classification Algorithms          in  Data Mining</dc:title>
  <dc:creator>Hetal</dc:creator>
  <cp:lastModifiedBy>CH12</cp:lastModifiedBy>
  <cp:revision>392</cp:revision>
  <dcterms:created xsi:type="dcterms:W3CDTF">2006-08-16T00:00:00Z</dcterms:created>
  <dcterms:modified xsi:type="dcterms:W3CDTF">2021-09-24T04:33:11Z</dcterms:modified>
</cp:coreProperties>
</file>