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310" r:id="rId3"/>
    <p:sldId id="312" r:id="rId4"/>
    <p:sldId id="314" r:id="rId5"/>
    <p:sldId id="258" r:id="rId6"/>
    <p:sldId id="326" r:id="rId7"/>
    <p:sldId id="271" r:id="rId8"/>
    <p:sldId id="257" r:id="rId9"/>
    <p:sldId id="273" r:id="rId10"/>
    <p:sldId id="270" r:id="rId11"/>
    <p:sldId id="275" r:id="rId12"/>
    <p:sldId id="274" r:id="rId13"/>
    <p:sldId id="291" r:id="rId14"/>
    <p:sldId id="362" r:id="rId15"/>
    <p:sldId id="363" r:id="rId16"/>
    <p:sldId id="324" r:id="rId17"/>
    <p:sldId id="315" r:id="rId18"/>
    <p:sldId id="353" r:id="rId19"/>
    <p:sldId id="325" r:id="rId20"/>
    <p:sldId id="340" r:id="rId21"/>
    <p:sldId id="262" r:id="rId22"/>
    <p:sldId id="352" r:id="rId23"/>
    <p:sldId id="342" r:id="rId24"/>
    <p:sldId id="341" r:id="rId25"/>
    <p:sldId id="316" r:id="rId26"/>
    <p:sldId id="348" r:id="rId27"/>
    <p:sldId id="317" r:id="rId28"/>
    <p:sldId id="349" r:id="rId29"/>
    <p:sldId id="276" r:id="rId30"/>
    <p:sldId id="320" r:id="rId31"/>
    <p:sldId id="321" r:id="rId32"/>
    <p:sldId id="322" r:id="rId33"/>
    <p:sldId id="323" r:id="rId34"/>
    <p:sldId id="350" r:id="rId35"/>
    <p:sldId id="354" r:id="rId36"/>
    <p:sldId id="355" r:id="rId37"/>
    <p:sldId id="356" r:id="rId38"/>
    <p:sldId id="357" r:id="rId39"/>
    <p:sldId id="360" r:id="rId40"/>
    <p:sldId id="358" r:id="rId41"/>
    <p:sldId id="359" r:id="rId42"/>
    <p:sldId id="268" r:id="rId43"/>
    <p:sldId id="334" r:id="rId44"/>
    <p:sldId id="330" r:id="rId45"/>
    <p:sldId id="331" r:id="rId46"/>
    <p:sldId id="333" r:id="rId47"/>
    <p:sldId id="338" r:id="rId48"/>
    <p:sldId id="343" r:id="rId49"/>
    <p:sldId id="339" r:id="rId50"/>
    <p:sldId id="351" r:id="rId51"/>
    <p:sldId id="344" r:id="rId52"/>
    <p:sldId id="337" r:id="rId53"/>
    <p:sldId id="335" r:id="rId54"/>
    <p:sldId id="346" r:id="rId55"/>
    <p:sldId id="332" r:id="rId56"/>
    <p:sldId id="336" r:id="rId57"/>
    <p:sldId id="347" r:id="rId58"/>
    <p:sldId id="265" r:id="rId59"/>
    <p:sldId id="266" r:id="rId60"/>
    <p:sldId id="260" r:id="rId61"/>
    <p:sldId id="277" r:id="rId62"/>
    <p:sldId id="280" r:id="rId63"/>
    <p:sldId id="290" r:id="rId64"/>
    <p:sldId id="279" r:id="rId65"/>
    <p:sldId id="278" r:id="rId66"/>
    <p:sldId id="28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57" d="100"/>
          <a:sy n="57" d="100"/>
        </p:scale>
        <p:origin x="518" y="53"/>
      </p:cViewPr>
      <p:guideLst/>
    </p:cSldViewPr>
  </p:slideViewPr>
  <p:notesTextViewPr>
    <p:cViewPr>
      <p:scale>
        <a:sx n="3" d="2"/>
        <a:sy n="3" d="2"/>
      </p:scale>
      <p:origin x="0" y="0"/>
    </p:cViewPr>
  </p:notesTextViewPr>
  <p:sorterViewPr>
    <p:cViewPr>
      <p:scale>
        <a:sx n="42" d="100"/>
        <a:sy n="42" d="100"/>
      </p:scale>
      <p:origin x="0" y="-214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161A6A-ABD3-41DE-9E32-879017CAD3E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F80242C-0AC9-40D6-8BDA-603C690F77AF}">
      <dgm:prSet phldrT="[Text]"/>
      <dgm:spPr/>
      <dgm:t>
        <a:bodyPr/>
        <a:lstStyle/>
        <a:p>
          <a:pPr algn="ctr"/>
          <a:r>
            <a:rPr lang="en-IN" dirty="0" smtClean="0"/>
            <a:t>Pertains to a technical subject</a:t>
          </a:r>
          <a:endParaRPr lang="en-IN" dirty="0"/>
        </a:p>
      </dgm:t>
    </dgm:pt>
    <dgm:pt modelId="{B9015B7B-C062-4F30-905E-B16FFE096CDD}" type="parTrans" cxnId="{93B3F614-8FF7-4F3D-AF0B-411905FA5277}">
      <dgm:prSet/>
      <dgm:spPr/>
      <dgm:t>
        <a:bodyPr/>
        <a:lstStyle/>
        <a:p>
          <a:pPr algn="ctr"/>
          <a:endParaRPr lang="en-IN"/>
        </a:p>
      </dgm:t>
    </dgm:pt>
    <dgm:pt modelId="{8B6ACF0A-CEAB-4D7A-BFAD-70374BD840AA}" type="sibTrans" cxnId="{93B3F614-8FF7-4F3D-AF0B-411905FA5277}">
      <dgm:prSet/>
      <dgm:spPr/>
      <dgm:t>
        <a:bodyPr/>
        <a:lstStyle/>
        <a:p>
          <a:pPr algn="ctr"/>
          <a:endParaRPr lang="en-IN"/>
        </a:p>
      </dgm:t>
    </dgm:pt>
    <dgm:pt modelId="{F9B97313-2411-42E4-8D40-8075C3BAB5D7}">
      <dgm:prSet phldrT="[Text]"/>
      <dgm:spPr/>
      <dgm:t>
        <a:bodyPr/>
        <a:lstStyle/>
        <a:p>
          <a:pPr algn="ctr"/>
          <a:r>
            <a:rPr lang="en-IN" dirty="0" smtClean="0"/>
            <a:t>Has purpose, conveys facts/data</a:t>
          </a:r>
          <a:endParaRPr lang="en-IN" dirty="0"/>
        </a:p>
      </dgm:t>
    </dgm:pt>
    <dgm:pt modelId="{3D08B1E0-1C76-49DC-8AD0-7AB2B1899EA1}" type="parTrans" cxnId="{7ED67B22-2ED1-4FA8-9405-0552817AD3C3}">
      <dgm:prSet/>
      <dgm:spPr/>
      <dgm:t>
        <a:bodyPr/>
        <a:lstStyle/>
        <a:p>
          <a:pPr algn="ctr"/>
          <a:endParaRPr lang="en-IN"/>
        </a:p>
      </dgm:t>
    </dgm:pt>
    <dgm:pt modelId="{2C384866-2A88-40D6-A3E5-31D864C19E47}" type="sibTrans" cxnId="{7ED67B22-2ED1-4FA8-9405-0552817AD3C3}">
      <dgm:prSet/>
      <dgm:spPr/>
      <dgm:t>
        <a:bodyPr/>
        <a:lstStyle/>
        <a:p>
          <a:pPr algn="ctr"/>
          <a:endParaRPr lang="en-IN"/>
        </a:p>
      </dgm:t>
    </dgm:pt>
    <dgm:pt modelId="{D1A90FCD-9F12-499F-97EE-7425855C51B9}">
      <dgm:prSet phldrT="[Text]"/>
      <dgm:spPr/>
      <dgm:t>
        <a:bodyPr/>
        <a:lstStyle/>
        <a:p>
          <a:pPr algn="ctr"/>
          <a:r>
            <a:rPr lang="en-IN" dirty="0" smtClean="0"/>
            <a:t>Has an objective, can be archived</a:t>
          </a:r>
          <a:endParaRPr lang="en-IN" dirty="0"/>
        </a:p>
      </dgm:t>
    </dgm:pt>
    <dgm:pt modelId="{8F1DBB96-C79D-4027-9C74-D23E1390FC44}" type="parTrans" cxnId="{15BFCC6E-E5AC-4DF0-89CA-1ED3587C54DF}">
      <dgm:prSet/>
      <dgm:spPr/>
      <dgm:t>
        <a:bodyPr/>
        <a:lstStyle/>
        <a:p>
          <a:pPr algn="ctr"/>
          <a:endParaRPr lang="en-IN"/>
        </a:p>
      </dgm:t>
    </dgm:pt>
    <dgm:pt modelId="{439EAE9E-2419-4A6E-9E79-3BC17ABC0DC0}" type="sibTrans" cxnId="{15BFCC6E-E5AC-4DF0-89CA-1ED3587C54DF}">
      <dgm:prSet/>
      <dgm:spPr/>
      <dgm:t>
        <a:bodyPr/>
        <a:lstStyle/>
        <a:p>
          <a:pPr algn="ctr"/>
          <a:endParaRPr lang="en-IN"/>
        </a:p>
      </dgm:t>
    </dgm:pt>
    <dgm:pt modelId="{9B661188-658A-4A6A-BB8F-B717123EE5FD}">
      <dgm:prSet phldrT="[Text]"/>
      <dgm:spPr/>
      <dgm:t>
        <a:bodyPr/>
        <a:lstStyle/>
        <a:p>
          <a:pPr algn="ctr"/>
          <a:r>
            <a:rPr lang="en-IN" dirty="0" smtClean="0"/>
            <a:t>Impersonal and Concise</a:t>
          </a:r>
          <a:endParaRPr lang="en-IN" dirty="0"/>
        </a:p>
      </dgm:t>
    </dgm:pt>
    <dgm:pt modelId="{EA423768-8249-458D-B758-082198558D29}" type="parTrans" cxnId="{6576B5BA-A436-44C1-8AE1-AAB9D3564801}">
      <dgm:prSet/>
      <dgm:spPr/>
      <dgm:t>
        <a:bodyPr/>
        <a:lstStyle/>
        <a:p>
          <a:pPr algn="ctr"/>
          <a:endParaRPr lang="en-IN"/>
        </a:p>
      </dgm:t>
    </dgm:pt>
    <dgm:pt modelId="{F6EF9CD5-1CC8-4B6A-8538-CF394125D0F1}" type="sibTrans" cxnId="{6576B5BA-A436-44C1-8AE1-AAB9D3564801}">
      <dgm:prSet/>
      <dgm:spPr/>
      <dgm:t>
        <a:bodyPr/>
        <a:lstStyle/>
        <a:p>
          <a:pPr algn="ctr"/>
          <a:endParaRPr lang="en-IN"/>
        </a:p>
      </dgm:t>
    </dgm:pt>
    <dgm:pt modelId="{B3C866E8-4C19-4A87-A664-B51A585CA618}">
      <dgm:prSet phldrT="[Text]"/>
      <dgm:spPr/>
      <dgm:t>
        <a:bodyPr/>
        <a:lstStyle/>
        <a:p>
          <a:pPr algn="ctr"/>
          <a:r>
            <a:rPr lang="en-IN" dirty="0" smtClean="0"/>
            <a:t>Is directed, has specific format</a:t>
          </a:r>
          <a:endParaRPr lang="en-IN" dirty="0"/>
        </a:p>
      </dgm:t>
    </dgm:pt>
    <dgm:pt modelId="{F5BB0676-8600-4E51-B058-2A63C4F2677E}" type="parTrans" cxnId="{4CE64016-7436-4CA6-BC5E-43993C1D8FBA}">
      <dgm:prSet/>
      <dgm:spPr/>
      <dgm:t>
        <a:bodyPr/>
        <a:lstStyle/>
        <a:p>
          <a:pPr algn="ctr"/>
          <a:endParaRPr lang="en-IN"/>
        </a:p>
      </dgm:t>
    </dgm:pt>
    <dgm:pt modelId="{81870C23-6F1F-4E60-A3A5-5C8313EE3B3E}" type="sibTrans" cxnId="{4CE64016-7436-4CA6-BC5E-43993C1D8FBA}">
      <dgm:prSet/>
      <dgm:spPr/>
      <dgm:t>
        <a:bodyPr/>
        <a:lstStyle/>
        <a:p>
          <a:pPr algn="ctr"/>
          <a:endParaRPr lang="en-IN"/>
        </a:p>
      </dgm:t>
    </dgm:pt>
    <dgm:pt modelId="{9B527941-BD2C-4095-8081-9B05CF1550E5}" type="pres">
      <dgm:prSet presAssocID="{B3161A6A-ABD3-41DE-9E32-879017CAD3E4}" presName="diagram" presStyleCnt="0">
        <dgm:presLayoutVars>
          <dgm:dir/>
          <dgm:resizeHandles val="exact"/>
        </dgm:presLayoutVars>
      </dgm:prSet>
      <dgm:spPr/>
      <dgm:t>
        <a:bodyPr/>
        <a:lstStyle/>
        <a:p>
          <a:endParaRPr lang="en-IN"/>
        </a:p>
      </dgm:t>
    </dgm:pt>
    <dgm:pt modelId="{6448FD58-1763-4383-B28C-C8471FE85D49}" type="pres">
      <dgm:prSet presAssocID="{0F80242C-0AC9-40D6-8BDA-603C690F77AF}" presName="node" presStyleLbl="node1" presStyleIdx="0" presStyleCnt="5" custScaleX="165495" custScaleY="99921">
        <dgm:presLayoutVars>
          <dgm:bulletEnabled val="1"/>
        </dgm:presLayoutVars>
      </dgm:prSet>
      <dgm:spPr>
        <a:prstGeom prst="flowChartAlternateProcess">
          <a:avLst/>
        </a:prstGeom>
      </dgm:spPr>
      <dgm:t>
        <a:bodyPr/>
        <a:lstStyle/>
        <a:p>
          <a:endParaRPr lang="en-IN"/>
        </a:p>
      </dgm:t>
    </dgm:pt>
    <dgm:pt modelId="{43419452-3433-4144-9C45-B0114AFE0DB4}" type="pres">
      <dgm:prSet presAssocID="{8B6ACF0A-CEAB-4D7A-BFAD-70374BD840AA}" presName="sibTrans" presStyleCnt="0"/>
      <dgm:spPr/>
    </dgm:pt>
    <dgm:pt modelId="{98576D6D-4F5C-4B35-983E-C9947EE95233}" type="pres">
      <dgm:prSet presAssocID="{F9B97313-2411-42E4-8D40-8075C3BAB5D7}" presName="node" presStyleLbl="node1" presStyleIdx="1" presStyleCnt="5" custScaleX="140077" custScaleY="101330">
        <dgm:presLayoutVars>
          <dgm:bulletEnabled val="1"/>
        </dgm:presLayoutVars>
      </dgm:prSet>
      <dgm:spPr>
        <a:prstGeom prst="flowChartAlternateProcess">
          <a:avLst/>
        </a:prstGeom>
      </dgm:spPr>
      <dgm:t>
        <a:bodyPr/>
        <a:lstStyle/>
        <a:p>
          <a:endParaRPr lang="en-IN"/>
        </a:p>
      </dgm:t>
    </dgm:pt>
    <dgm:pt modelId="{DD4240E9-24DF-4C11-B51F-A5C2B883AD84}" type="pres">
      <dgm:prSet presAssocID="{2C384866-2A88-40D6-A3E5-31D864C19E47}" presName="sibTrans" presStyleCnt="0"/>
      <dgm:spPr/>
    </dgm:pt>
    <dgm:pt modelId="{7F7A6DF8-9482-496A-BF69-7CCC23E33F28}" type="pres">
      <dgm:prSet presAssocID="{D1A90FCD-9F12-499F-97EE-7425855C51B9}" presName="node" presStyleLbl="node1" presStyleIdx="2" presStyleCnt="5">
        <dgm:presLayoutVars>
          <dgm:bulletEnabled val="1"/>
        </dgm:presLayoutVars>
      </dgm:prSet>
      <dgm:spPr>
        <a:prstGeom prst="flowChartAlternateProcess">
          <a:avLst/>
        </a:prstGeom>
      </dgm:spPr>
      <dgm:t>
        <a:bodyPr/>
        <a:lstStyle/>
        <a:p>
          <a:endParaRPr lang="en-IN"/>
        </a:p>
      </dgm:t>
    </dgm:pt>
    <dgm:pt modelId="{45042ECB-AC4A-48A5-9D0F-6CDC887097F2}" type="pres">
      <dgm:prSet presAssocID="{439EAE9E-2419-4A6E-9E79-3BC17ABC0DC0}" presName="sibTrans" presStyleCnt="0"/>
      <dgm:spPr/>
    </dgm:pt>
    <dgm:pt modelId="{87A5CDFA-5B01-4C6B-96FC-B3D1779F5179}" type="pres">
      <dgm:prSet presAssocID="{9B661188-658A-4A6A-BB8F-B717123EE5FD}" presName="node" presStyleLbl="node1" presStyleIdx="3" presStyleCnt="5">
        <dgm:presLayoutVars>
          <dgm:bulletEnabled val="1"/>
        </dgm:presLayoutVars>
      </dgm:prSet>
      <dgm:spPr>
        <a:prstGeom prst="flowChartAlternateProcess">
          <a:avLst/>
        </a:prstGeom>
      </dgm:spPr>
      <dgm:t>
        <a:bodyPr/>
        <a:lstStyle/>
        <a:p>
          <a:endParaRPr lang="en-IN"/>
        </a:p>
      </dgm:t>
    </dgm:pt>
    <dgm:pt modelId="{D07442A9-19B8-4730-8731-FB52DCF495C4}" type="pres">
      <dgm:prSet presAssocID="{F6EF9CD5-1CC8-4B6A-8538-CF394125D0F1}" presName="sibTrans" presStyleCnt="0"/>
      <dgm:spPr/>
    </dgm:pt>
    <dgm:pt modelId="{14B730C9-1E2D-4D2D-8599-EE8D01367337}" type="pres">
      <dgm:prSet presAssocID="{B3C866E8-4C19-4A87-A664-B51A585CA618}" presName="node" presStyleLbl="node1" presStyleIdx="4" presStyleCnt="5">
        <dgm:presLayoutVars>
          <dgm:bulletEnabled val="1"/>
        </dgm:presLayoutVars>
      </dgm:prSet>
      <dgm:spPr>
        <a:prstGeom prst="flowChartAlternateProcess">
          <a:avLst/>
        </a:prstGeom>
      </dgm:spPr>
      <dgm:t>
        <a:bodyPr/>
        <a:lstStyle/>
        <a:p>
          <a:endParaRPr lang="en-IN"/>
        </a:p>
      </dgm:t>
    </dgm:pt>
  </dgm:ptLst>
  <dgm:cxnLst>
    <dgm:cxn modelId="{A1328A4E-C6B0-495F-8923-E4B820B2B915}" type="presOf" srcId="{0F80242C-0AC9-40D6-8BDA-603C690F77AF}" destId="{6448FD58-1763-4383-B28C-C8471FE85D49}" srcOrd="0" destOrd="0" presId="urn:microsoft.com/office/officeart/2005/8/layout/default"/>
    <dgm:cxn modelId="{6576B5BA-A436-44C1-8AE1-AAB9D3564801}" srcId="{B3161A6A-ABD3-41DE-9E32-879017CAD3E4}" destId="{9B661188-658A-4A6A-BB8F-B717123EE5FD}" srcOrd="3" destOrd="0" parTransId="{EA423768-8249-458D-B758-082198558D29}" sibTransId="{F6EF9CD5-1CC8-4B6A-8538-CF394125D0F1}"/>
    <dgm:cxn modelId="{93B3F614-8FF7-4F3D-AF0B-411905FA5277}" srcId="{B3161A6A-ABD3-41DE-9E32-879017CAD3E4}" destId="{0F80242C-0AC9-40D6-8BDA-603C690F77AF}" srcOrd="0" destOrd="0" parTransId="{B9015B7B-C062-4F30-905E-B16FFE096CDD}" sibTransId="{8B6ACF0A-CEAB-4D7A-BFAD-70374BD840AA}"/>
    <dgm:cxn modelId="{219E29F5-F269-49BC-BD0B-6EA5456F2C15}" type="presOf" srcId="{F9B97313-2411-42E4-8D40-8075C3BAB5D7}" destId="{98576D6D-4F5C-4B35-983E-C9947EE95233}" srcOrd="0" destOrd="0" presId="urn:microsoft.com/office/officeart/2005/8/layout/default"/>
    <dgm:cxn modelId="{1EF4CDCE-003F-45B3-BF6F-E53E03B3952C}" type="presOf" srcId="{9B661188-658A-4A6A-BB8F-B717123EE5FD}" destId="{87A5CDFA-5B01-4C6B-96FC-B3D1779F5179}" srcOrd="0" destOrd="0" presId="urn:microsoft.com/office/officeart/2005/8/layout/default"/>
    <dgm:cxn modelId="{0CF14696-2780-465E-84D0-52B407F83777}" type="presOf" srcId="{B3161A6A-ABD3-41DE-9E32-879017CAD3E4}" destId="{9B527941-BD2C-4095-8081-9B05CF1550E5}" srcOrd="0" destOrd="0" presId="urn:microsoft.com/office/officeart/2005/8/layout/default"/>
    <dgm:cxn modelId="{7ED67B22-2ED1-4FA8-9405-0552817AD3C3}" srcId="{B3161A6A-ABD3-41DE-9E32-879017CAD3E4}" destId="{F9B97313-2411-42E4-8D40-8075C3BAB5D7}" srcOrd="1" destOrd="0" parTransId="{3D08B1E0-1C76-49DC-8AD0-7AB2B1899EA1}" sibTransId="{2C384866-2A88-40D6-A3E5-31D864C19E47}"/>
    <dgm:cxn modelId="{4CC5390A-87BF-423A-B538-AD90DF3B0FE5}" type="presOf" srcId="{D1A90FCD-9F12-499F-97EE-7425855C51B9}" destId="{7F7A6DF8-9482-496A-BF69-7CCC23E33F28}" srcOrd="0" destOrd="0" presId="urn:microsoft.com/office/officeart/2005/8/layout/default"/>
    <dgm:cxn modelId="{4CE64016-7436-4CA6-BC5E-43993C1D8FBA}" srcId="{B3161A6A-ABD3-41DE-9E32-879017CAD3E4}" destId="{B3C866E8-4C19-4A87-A664-B51A585CA618}" srcOrd="4" destOrd="0" parTransId="{F5BB0676-8600-4E51-B058-2A63C4F2677E}" sibTransId="{81870C23-6F1F-4E60-A3A5-5C8313EE3B3E}"/>
    <dgm:cxn modelId="{853B4AEC-C2D7-4DC2-959B-CD60EE31801A}" type="presOf" srcId="{B3C866E8-4C19-4A87-A664-B51A585CA618}" destId="{14B730C9-1E2D-4D2D-8599-EE8D01367337}" srcOrd="0" destOrd="0" presId="urn:microsoft.com/office/officeart/2005/8/layout/default"/>
    <dgm:cxn modelId="{15BFCC6E-E5AC-4DF0-89CA-1ED3587C54DF}" srcId="{B3161A6A-ABD3-41DE-9E32-879017CAD3E4}" destId="{D1A90FCD-9F12-499F-97EE-7425855C51B9}" srcOrd="2" destOrd="0" parTransId="{8F1DBB96-C79D-4027-9C74-D23E1390FC44}" sibTransId="{439EAE9E-2419-4A6E-9E79-3BC17ABC0DC0}"/>
    <dgm:cxn modelId="{789762C5-D422-46DC-B1A6-EA0AA78B21B1}" type="presParOf" srcId="{9B527941-BD2C-4095-8081-9B05CF1550E5}" destId="{6448FD58-1763-4383-B28C-C8471FE85D49}" srcOrd="0" destOrd="0" presId="urn:microsoft.com/office/officeart/2005/8/layout/default"/>
    <dgm:cxn modelId="{1BB668B2-6513-465B-A29C-8FDC2B42BC35}" type="presParOf" srcId="{9B527941-BD2C-4095-8081-9B05CF1550E5}" destId="{43419452-3433-4144-9C45-B0114AFE0DB4}" srcOrd="1" destOrd="0" presId="urn:microsoft.com/office/officeart/2005/8/layout/default"/>
    <dgm:cxn modelId="{5F69E875-AE2A-4A46-B8FB-81A28B56E59E}" type="presParOf" srcId="{9B527941-BD2C-4095-8081-9B05CF1550E5}" destId="{98576D6D-4F5C-4B35-983E-C9947EE95233}" srcOrd="2" destOrd="0" presId="urn:microsoft.com/office/officeart/2005/8/layout/default"/>
    <dgm:cxn modelId="{B3973A69-2C7D-4B60-84D8-657DC7B28919}" type="presParOf" srcId="{9B527941-BD2C-4095-8081-9B05CF1550E5}" destId="{DD4240E9-24DF-4C11-B51F-A5C2B883AD84}" srcOrd="3" destOrd="0" presId="urn:microsoft.com/office/officeart/2005/8/layout/default"/>
    <dgm:cxn modelId="{9B32EA3E-D33F-469E-B2C6-04C9E593010C}" type="presParOf" srcId="{9B527941-BD2C-4095-8081-9B05CF1550E5}" destId="{7F7A6DF8-9482-496A-BF69-7CCC23E33F28}" srcOrd="4" destOrd="0" presId="urn:microsoft.com/office/officeart/2005/8/layout/default"/>
    <dgm:cxn modelId="{EA6B9623-DD52-41A6-AAEC-F42CFEF57D45}" type="presParOf" srcId="{9B527941-BD2C-4095-8081-9B05CF1550E5}" destId="{45042ECB-AC4A-48A5-9D0F-6CDC887097F2}" srcOrd="5" destOrd="0" presId="urn:microsoft.com/office/officeart/2005/8/layout/default"/>
    <dgm:cxn modelId="{2B188B94-1A90-4FF2-89B4-0040E7AE31B5}" type="presParOf" srcId="{9B527941-BD2C-4095-8081-9B05CF1550E5}" destId="{87A5CDFA-5B01-4C6B-96FC-B3D1779F5179}" srcOrd="6" destOrd="0" presId="urn:microsoft.com/office/officeart/2005/8/layout/default"/>
    <dgm:cxn modelId="{026B6256-A007-432B-BDB6-3BC102173E82}" type="presParOf" srcId="{9B527941-BD2C-4095-8081-9B05CF1550E5}" destId="{D07442A9-19B8-4730-8731-FB52DCF495C4}" srcOrd="7" destOrd="0" presId="urn:microsoft.com/office/officeart/2005/8/layout/default"/>
    <dgm:cxn modelId="{A3C84922-8945-4C9D-9062-F3BE42B7ACDB}" type="presParOf" srcId="{9B527941-BD2C-4095-8081-9B05CF1550E5}" destId="{14B730C9-1E2D-4D2D-8599-EE8D0136733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334564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376725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97858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19387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250359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343305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429230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362954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211963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380247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9492A7-53B7-4A13-AF43-C43C25EA1DCE}" type="datetimeFigureOut">
              <a:rPr lang="en-IN" smtClean="0"/>
              <a:t>23-08-2021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B88649-23EA-4B42-8027-842D878CBCE4}" type="slidenum">
              <a:rPr lang="en-IN" smtClean="0"/>
              <a:t>‹#›</a:t>
            </a:fld>
            <a:endParaRPr lang="en-IN" dirty="0"/>
          </a:p>
        </p:txBody>
      </p:sp>
    </p:spTree>
    <p:extLst>
      <p:ext uri="{BB962C8B-B14F-4D97-AF65-F5344CB8AC3E}">
        <p14:creationId xmlns:p14="http://schemas.microsoft.com/office/powerpoint/2010/main" val="203442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492A7-53B7-4A13-AF43-C43C25EA1DCE}" type="datetimeFigureOut">
              <a:rPr lang="en-IN" smtClean="0"/>
              <a:t>23-08-2021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88649-23EA-4B42-8027-842D878CBCE4}" type="slidenum">
              <a:rPr lang="en-IN" smtClean="0"/>
              <a:t>‹#›</a:t>
            </a:fld>
            <a:endParaRPr lang="en-IN" dirty="0"/>
          </a:p>
        </p:txBody>
      </p:sp>
    </p:spTree>
    <p:extLst>
      <p:ext uri="{BB962C8B-B14F-4D97-AF65-F5344CB8AC3E}">
        <p14:creationId xmlns:p14="http://schemas.microsoft.com/office/powerpoint/2010/main" val="115985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mplystatedbusiness.com/poor-business-writing-cost-bill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query.nytimes.com/gst/abstract.html?res=9503E2DB173AE13BBC4051DFB1668389679E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werhane-ppaer-silo-mentality-full-textpdf.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hurleywrite.com/blog/77176/4-ways-a-professionally-led-writing-course-can-improve-critical-thinking-and-writing" TargetMode="External"/><Relationship Id="rId2" Type="http://schemas.openxmlformats.org/officeDocument/2006/relationships/hyperlink" Target="https://www.hurleywrite.com/blog/76011/critical-thinking-the-4-step-process-that-great-writing-is-based-on" TargetMode="External"/><Relationship Id="rId1" Type="http://schemas.openxmlformats.org/officeDocument/2006/relationships/slideLayout" Target="../slideLayouts/slideLayout7.xml"/><Relationship Id="rId4" Type="http://schemas.openxmlformats.org/officeDocument/2006/relationships/hyperlink" Target="https://www.hurleywrite.com/blog/77944/5-tips-to-writing-a-management-memo-that-wows-reade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Coca%20Cola.mp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thoughtco.com/common-redundancies-in-english-1692776" TargetMode="External"/><Relationship Id="rId2" Type="http://schemas.openxmlformats.org/officeDocument/2006/relationships/hyperlink" Target="https://www.thoughtco.com/modifier-in-grammar-1691400" TargetMode="External"/><Relationship Id="rId1" Type="http://schemas.openxmlformats.org/officeDocument/2006/relationships/slideLayout" Target="../slideLayouts/slideLayout1.xml"/><Relationship Id="rId4" Type="http://schemas.openxmlformats.org/officeDocument/2006/relationships/hyperlink" Target="https://www.thoughtco.com/active-verb-action-verb-168896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www.thoughtco.com/nominalization-in-grammar-1691430"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conciseness-2.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630680" y="487680"/>
            <a:ext cx="9037320" cy="3022283"/>
          </a:xfrm>
        </p:spPr>
        <p:txBody>
          <a:bodyPr>
            <a:normAutofit fontScale="90000"/>
          </a:bodyPr>
          <a:lstStyle/>
          <a:p>
            <a:r>
              <a:rPr lang="en-IN" dirty="0" smtClean="0"/>
              <a:t>TECHNICAL WRITING</a:t>
            </a:r>
            <a:br>
              <a:rPr lang="en-IN" dirty="0" smtClean="0"/>
            </a:br>
            <a:r>
              <a:rPr lang="en-IN" dirty="0" smtClean="0"/>
              <a:t/>
            </a:r>
            <a:br>
              <a:rPr lang="en-IN" dirty="0" smtClean="0"/>
            </a:br>
            <a:r>
              <a:rPr lang="en-IN" dirty="0"/>
              <a:t/>
            </a:r>
            <a:br>
              <a:rPr lang="en-IN" dirty="0"/>
            </a:br>
            <a:r>
              <a:rPr lang="en-IN" dirty="0" smtClean="0"/>
              <a:t>                         </a:t>
            </a:r>
            <a:r>
              <a:rPr lang="en-IN" sz="5400" dirty="0" smtClean="0"/>
              <a:t>Dr. Ratna Rao</a:t>
            </a:r>
            <a:endParaRPr lang="en-IN" sz="5400" dirty="0"/>
          </a:p>
        </p:txBody>
      </p:sp>
      <p:sp>
        <p:nvSpPr>
          <p:cNvPr id="3" name="Subtitle 2"/>
          <p:cNvSpPr>
            <a:spLocks noGrp="1"/>
          </p:cNvSpPr>
          <p:nvPr>
            <p:ph type="subTitle" idx="1"/>
          </p:nvPr>
        </p:nvSpPr>
        <p:spPr>
          <a:xfrm>
            <a:off x="1433689" y="3331105"/>
            <a:ext cx="9144000" cy="1655762"/>
          </a:xfrm>
        </p:spPr>
        <p:txBody>
          <a:bodyPr/>
          <a:lstStyle/>
          <a:p>
            <a:endParaRPr lang="en-IN" dirty="0"/>
          </a:p>
        </p:txBody>
      </p:sp>
    </p:spTree>
    <p:extLst>
      <p:ext uri="{BB962C8B-B14F-4D97-AF65-F5344CB8AC3E}">
        <p14:creationId xmlns:p14="http://schemas.microsoft.com/office/powerpoint/2010/main" val="1264059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r>
              <a:rPr lang="en-IN" dirty="0" smtClean="0"/>
              <a:t>Purpose of Technical Writing:</a:t>
            </a:r>
          </a:p>
          <a:p>
            <a:pPr algn="l"/>
            <a:endParaRPr lang="en-IN" dirty="0" smtClean="0"/>
          </a:p>
          <a:p>
            <a:pPr marL="342900" indent="-342900" algn="l">
              <a:buFont typeface="Wingdings" panose="05000000000000000000" pitchFamily="2" charset="2"/>
              <a:buChar char="ü"/>
            </a:pPr>
            <a:r>
              <a:rPr lang="en-IN" sz="2000" dirty="0" smtClean="0"/>
              <a:t>Inform</a:t>
            </a:r>
          </a:p>
          <a:p>
            <a:pPr marL="342900" indent="-342900" algn="l">
              <a:buFont typeface="Wingdings" panose="05000000000000000000" pitchFamily="2" charset="2"/>
              <a:buChar char="ü"/>
            </a:pPr>
            <a:r>
              <a:rPr lang="en-IN" sz="2000" dirty="0" smtClean="0"/>
              <a:t>Explain</a:t>
            </a:r>
          </a:p>
          <a:p>
            <a:pPr marL="342900" indent="-342900" algn="l">
              <a:buFont typeface="Wingdings" panose="05000000000000000000" pitchFamily="2" charset="2"/>
              <a:buChar char="ü"/>
            </a:pPr>
            <a:r>
              <a:rPr lang="en-IN" sz="2000" dirty="0" smtClean="0"/>
              <a:t>Summarize</a:t>
            </a:r>
          </a:p>
          <a:p>
            <a:pPr marL="342900" indent="-342900" algn="l">
              <a:buFont typeface="Wingdings" panose="05000000000000000000" pitchFamily="2" charset="2"/>
              <a:buChar char="ü"/>
            </a:pPr>
            <a:r>
              <a:rPr lang="en-IN" sz="2000" dirty="0" smtClean="0"/>
              <a:t>Instruct</a:t>
            </a:r>
          </a:p>
          <a:p>
            <a:pPr marL="342900" indent="-342900" algn="l">
              <a:buFont typeface="Wingdings" panose="05000000000000000000" pitchFamily="2" charset="2"/>
              <a:buChar char="ü"/>
            </a:pPr>
            <a:r>
              <a:rPr lang="en-IN" sz="2000" dirty="0" smtClean="0"/>
              <a:t>Evaluate</a:t>
            </a:r>
          </a:p>
          <a:p>
            <a:pPr marL="342900" indent="-342900" algn="l">
              <a:buFont typeface="Wingdings" panose="05000000000000000000" pitchFamily="2" charset="2"/>
              <a:buChar char="ü"/>
            </a:pPr>
            <a:r>
              <a:rPr lang="en-IN" sz="2000" dirty="0" smtClean="0"/>
              <a:t>Recommend</a:t>
            </a:r>
          </a:p>
          <a:p>
            <a:pPr marL="342900" indent="-342900" algn="l">
              <a:buFont typeface="Wingdings" panose="05000000000000000000" pitchFamily="2" charset="2"/>
              <a:buChar char="ü"/>
            </a:pPr>
            <a:r>
              <a:rPr lang="en-IN" sz="2000" dirty="0" smtClean="0"/>
              <a:t>Persuade or convince</a:t>
            </a:r>
            <a:endParaRPr lang="en-IN" sz="2000" dirty="0"/>
          </a:p>
        </p:txBody>
      </p:sp>
    </p:spTree>
    <p:extLst>
      <p:ext uri="{BB962C8B-B14F-4D97-AF65-F5344CB8AC3E}">
        <p14:creationId xmlns:p14="http://schemas.microsoft.com/office/powerpoint/2010/main" val="148681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474562" y="694481"/>
            <a:ext cx="10103127" cy="5266053"/>
          </a:xfrm>
        </p:spPr>
        <p:txBody>
          <a:bodyPr>
            <a:normAutofit/>
          </a:bodyPr>
          <a:lstStyle/>
          <a:p>
            <a:pPr algn="l"/>
            <a:r>
              <a:rPr lang="en-IN" dirty="0" smtClean="0"/>
              <a:t>Importance of Technical Writing:</a:t>
            </a:r>
          </a:p>
          <a:p>
            <a:pPr marL="342900" indent="-342900" algn="l">
              <a:buFont typeface="Arial" panose="020B0604020202020204" pitchFamily="34" charset="0"/>
              <a:buChar char="•"/>
            </a:pPr>
            <a:r>
              <a:rPr lang="en-IN" sz="4000" dirty="0" smtClean="0"/>
              <a:t>Business</a:t>
            </a:r>
          </a:p>
          <a:p>
            <a:pPr marL="342900" indent="-342900" algn="l">
              <a:buFont typeface="Arial" panose="020B0604020202020204" pitchFamily="34" charset="0"/>
              <a:buChar char="•"/>
            </a:pPr>
            <a:r>
              <a:rPr lang="en-IN" sz="4000" dirty="0" smtClean="0"/>
              <a:t>TIME</a:t>
            </a:r>
          </a:p>
          <a:p>
            <a:pPr marL="342900" indent="-342900" algn="l">
              <a:buFont typeface="Arial" panose="020B0604020202020204" pitchFamily="34" charset="0"/>
              <a:buChar char="•"/>
            </a:pPr>
            <a:r>
              <a:rPr lang="en-IN" sz="4000" dirty="0" smtClean="0"/>
              <a:t>MONEY</a:t>
            </a:r>
          </a:p>
          <a:p>
            <a:pPr marL="342900" indent="-342900" algn="l">
              <a:buFont typeface="Arial" panose="020B0604020202020204" pitchFamily="34" charset="0"/>
              <a:buChar char="•"/>
            </a:pPr>
            <a:r>
              <a:rPr lang="en-IN" sz="4000" dirty="0" smtClean="0"/>
              <a:t>Team work</a:t>
            </a:r>
          </a:p>
          <a:p>
            <a:pPr marL="342900" indent="-342900" algn="l">
              <a:buFont typeface="Arial" panose="020B0604020202020204" pitchFamily="34" charset="0"/>
              <a:buChar char="•"/>
            </a:pPr>
            <a:r>
              <a:rPr lang="en-IN" sz="4000" dirty="0" smtClean="0"/>
              <a:t>Collaboration </a:t>
            </a:r>
          </a:p>
        </p:txBody>
      </p:sp>
    </p:spTree>
    <p:extLst>
      <p:ext uri="{BB962C8B-B14F-4D97-AF65-F5344CB8AC3E}">
        <p14:creationId xmlns:p14="http://schemas.microsoft.com/office/powerpoint/2010/main" val="178782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575733" y="722490"/>
            <a:ext cx="10001956" cy="5238044"/>
          </a:xfrm>
        </p:spPr>
        <p:txBody>
          <a:bodyPr>
            <a:normAutofit/>
          </a:bodyPr>
          <a:lstStyle/>
          <a:p>
            <a:pPr algn="l"/>
            <a:r>
              <a:rPr lang="en-IN" dirty="0" smtClean="0"/>
              <a:t>Importance of Technical Writing:</a:t>
            </a:r>
          </a:p>
          <a:p>
            <a:pPr algn="l"/>
            <a:r>
              <a:rPr lang="en-IN" dirty="0" smtClean="0"/>
              <a:t>Business:</a:t>
            </a:r>
          </a:p>
          <a:p>
            <a:pPr algn="l"/>
            <a:r>
              <a:rPr lang="en-IN" dirty="0" smtClean="0"/>
              <a:t>Through technical writing employees</a:t>
            </a:r>
          </a:p>
          <a:p>
            <a:pPr marL="457200" indent="-457200" algn="l">
              <a:buAutoNum type="alphaLcParenR"/>
            </a:pPr>
            <a:r>
              <a:rPr lang="en-IN" sz="1800" dirty="0" smtClean="0"/>
              <a:t>Maintain good customer-client relations (follow up letters)</a:t>
            </a:r>
          </a:p>
          <a:p>
            <a:pPr marL="457200" indent="-457200" algn="l">
              <a:buAutoNum type="alphaLcParenR"/>
            </a:pPr>
            <a:r>
              <a:rPr lang="en-IN" sz="1800" dirty="0" smtClean="0"/>
              <a:t>Ensure that work is completed in time  (e-mail/memos)</a:t>
            </a:r>
          </a:p>
          <a:p>
            <a:pPr marL="457200" indent="-457200" algn="l">
              <a:buAutoNum type="alphaLcParenR"/>
            </a:pPr>
            <a:r>
              <a:rPr lang="en-IN" sz="1800" dirty="0" smtClean="0"/>
              <a:t>Provide document that work is completed (progress reports)</a:t>
            </a:r>
          </a:p>
          <a:p>
            <a:pPr marL="457200" indent="-457200" algn="l">
              <a:buAutoNum type="alphaLcParenR"/>
            </a:pPr>
            <a:r>
              <a:rPr lang="en-IN" sz="1800" dirty="0" smtClean="0"/>
              <a:t>Generate income (sale letters, brochures, fliers)</a:t>
            </a:r>
          </a:p>
          <a:p>
            <a:pPr marL="457200" indent="-457200" algn="l">
              <a:buAutoNum type="alphaLcParenR"/>
            </a:pPr>
            <a:r>
              <a:rPr lang="en-IN" sz="1800" dirty="0" smtClean="0"/>
              <a:t>Keep machinery working (User Manuals)</a:t>
            </a:r>
          </a:p>
          <a:p>
            <a:pPr marL="457200" indent="-457200" algn="l">
              <a:buAutoNum type="alphaLcParenR"/>
            </a:pPr>
            <a:r>
              <a:rPr lang="en-IN" sz="1800" dirty="0" smtClean="0"/>
              <a:t>Ensure that correct equipment is purchased (technical description)</a:t>
            </a:r>
          </a:p>
          <a:p>
            <a:pPr marL="457200" indent="-457200" algn="l">
              <a:buAutoNum type="alphaLcParenR"/>
            </a:pPr>
            <a:r>
              <a:rPr lang="en-IN" sz="1800" dirty="0" smtClean="0"/>
              <a:t>Participate in teleconferences and video conferences ( oral communication)</a:t>
            </a:r>
          </a:p>
          <a:p>
            <a:pPr marL="457200" indent="-457200" algn="l">
              <a:buAutoNum type="alphaLcParenR"/>
            </a:pPr>
            <a:r>
              <a:rPr lang="en-IN" sz="1800" dirty="0" smtClean="0"/>
              <a:t>Get a job ( resume)</a:t>
            </a:r>
          </a:p>
          <a:p>
            <a:pPr marL="457200" indent="-457200" algn="l">
              <a:buAutoNum type="alphaLcParenR"/>
            </a:pPr>
            <a:r>
              <a:rPr lang="en-IN" sz="1800" dirty="0" smtClean="0"/>
              <a:t>Define terminology (online help screen)</a:t>
            </a:r>
          </a:p>
          <a:p>
            <a:pPr marL="457200" indent="-457200" algn="l">
              <a:buAutoNum type="alphaLcParenR"/>
            </a:pPr>
            <a:r>
              <a:rPr lang="en-IN" sz="1800" dirty="0" smtClean="0"/>
              <a:t>Inform the world about your company and products ( Internet websites)</a:t>
            </a:r>
          </a:p>
          <a:p>
            <a:pPr marL="457200" indent="-457200" algn="l">
              <a:buAutoNum type="alphaLcParenR"/>
            </a:pPr>
            <a:endParaRPr lang="en-IN" sz="1800" dirty="0" smtClean="0"/>
          </a:p>
          <a:p>
            <a:pPr algn="l"/>
            <a:endParaRPr lang="en-IN" dirty="0" smtClean="0"/>
          </a:p>
        </p:txBody>
      </p:sp>
    </p:spTree>
    <p:extLst>
      <p:ext uri="{BB962C8B-B14F-4D97-AF65-F5344CB8AC3E}">
        <p14:creationId xmlns:p14="http://schemas.microsoft.com/office/powerpoint/2010/main" val="5005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Money</a:t>
            </a:r>
            <a:br>
              <a:rPr lang="en-IN" dirty="0" smtClean="0"/>
            </a:br>
            <a:endParaRPr lang="en-IN" dirty="0"/>
          </a:p>
        </p:txBody>
      </p:sp>
      <p:sp>
        <p:nvSpPr>
          <p:cNvPr id="3" name="Content Placeholder 2"/>
          <p:cNvSpPr>
            <a:spLocks noGrp="1"/>
          </p:cNvSpPr>
          <p:nvPr>
            <p:ph idx="1"/>
          </p:nvPr>
        </p:nvSpPr>
        <p:spPr/>
        <p:txBody>
          <a:bodyPr/>
          <a:lstStyle/>
          <a:p>
            <a:r>
              <a:rPr lang="en-IN" dirty="0" smtClean="0"/>
              <a:t>Cost of correspondence</a:t>
            </a:r>
          </a:p>
          <a:p>
            <a:pPr marL="0" indent="0">
              <a:buNone/>
            </a:pPr>
            <a:endParaRPr lang="en-IN" dirty="0" smtClean="0"/>
          </a:p>
          <a:p>
            <a:r>
              <a:rPr lang="en-IN" dirty="0" smtClean="0"/>
              <a:t>Percentage of salary</a:t>
            </a:r>
          </a:p>
          <a:p>
            <a:pPr marL="0" indent="0">
              <a:buNone/>
            </a:pPr>
            <a:endParaRPr lang="en-IN" dirty="0" smtClean="0"/>
          </a:p>
          <a:p>
            <a:r>
              <a:rPr lang="en-IN" dirty="0" smtClean="0"/>
              <a:t>Generating income</a:t>
            </a:r>
            <a:endParaRPr lang="en-IN" dirty="0"/>
          </a:p>
        </p:txBody>
      </p:sp>
    </p:spTree>
    <p:extLst>
      <p:ext uri="{BB962C8B-B14F-4D97-AF65-F5344CB8AC3E}">
        <p14:creationId xmlns:p14="http://schemas.microsoft.com/office/powerpoint/2010/main" val="2151790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047" y="161365"/>
            <a:ext cx="11712387" cy="4524315"/>
          </a:xfrm>
          <a:prstGeom prst="rect">
            <a:avLst/>
          </a:prstGeom>
        </p:spPr>
        <p:txBody>
          <a:bodyPr wrap="square">
            <a:spAutoFit/>
          </a:bodyPr>
          <a:lstStyle/>
          <a:p>
            <a:r>
              <a:rPr lang="en-IN" sz="2400" dirty="0"/>
              <a:t>Bruce, a research chemist for a major petro-chemical company, wrote a dense report about some new compounds he had synthesized in the laboratory from oil-refining by-products. The bulk of the report consisted of tables listing their chemical and physical properties, diagrams of their molecular structure, chemical formulas and computer printouts of toxicity tests. Buried at the end of the report was a casual speculation that one of the compounds might be a particularly effective insecticide.</a:t>
            </a:r>
          </a:p>
          <a:p>
            <a:r>
              <a:rPr lang="en-IN" sz="2400" dirty="0"/>
              <a:t>Seven years later, the same oil company launched a major research program to find more effective but environmentally safe insecticides. After six months of research, someone uncovered Bruce’s report and his toxicity tests. A few hours of further testing confirmed that one of Bruce’s compounds was the safe, economical insecticide they had been looking for.</a:t>
            </a:r>
          </a:p>
          <a:p>
            <a:r>
              <a:rPr lang="en-IN" sz="2400" dirty="0"/>
              <a:t>Bruce had since left the company, because he felt that the importance of his research was not being appreciated.</a:t>
            </a:r>
          </a:p>
        </p:txBody>
      </p:sp>
    </p:spTree>
    <p:extLst>
      <p:ext uri="{BB962C8B-B14F-4D97-AF65-F5344CB8AC3E}">
        <p14:creationId xmlns:p14="http://schemas.microsoft.com/office/powerpoint/2010/main" val="283904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1344"/>
            <a:ext cx="11201400" cy="5262979"/>
          </a:xfrm>
          <a:prstGeom prst="rect">
            <a:avLst/>
          </a:prstGeom>
        </p:spPr>
        <p:txBody>
          <a:bodyPr wrap="square">
            <a:spAutoFit/>
          </a:bodyPr>
          <a:lstStyle/>
          <a:p>
            <a:r>
              <a:rPr lang="en-IN" sz="2400" dirty="0"/>
              <a:t>The Acme Electric Company worked day and night to develop a new current regulator designed to cut the electric power consumption in </a:t>
            </a:r>
            <a:r>
              <a:rPr lang="en-IN" sz="2400" dirty="0" err="1"/>
              <a:t>aluminum</a:t>
            </a:r>
            <a:r>
              <a:rPr lang="en-IN" sz="2400" dirty="0"/>
              <a:t> plants by 35%. They knew that, although the competition was fierce, their regulator could be produced more cheaply, was more reliable, and worked more efficiently than the competitors’ products.</a:t>
            </a:r>
          </a:p>
          <a:p>
            <a:r>
              <a:rPr lang="en-IN" sz="2400" dirty="0"/>
              <a:t>The owner, eager to capture the market, personally but somewhat hastily put together a 120-page proposal to the three major </a:t>
            </a:r>
            <a:r>
              <a:rPr lang="en-IN" sz="2400" dirty="0" err="1"/>
              <a:t>aluminum</a:t>
            </a:r>
            <a:r>
              <a:rPr lang="en-IN" sz="2400" dirty="0"/>
              <a:t> manufacturers, recommending that their regulators be installed at all company plants.</a:t>
            </a:r>
          </a:p>
          <a:p>
            <a:r>
              <a:rPr lang="en-IN" sz="2400" dirty="0"/>
              <a:t>She devoted the first 87 pages of the proposal to the mathematical theory and engineering design behind his new regulator, and the next 32 to descriptions of the new assembly line she planned to set up to produce regulators quickly. Buried in an appendix were the test results that compared her regulator’s performance with present models, and a poorly drawn graph showed how much the dollar savings would be.</a:t>
            </a:r>
          </a:p>
          <a:p>
            <a:r>
              <a:rPr lang="en-IN" sz="2400" dirty="0"/>
              <a:t>Acme Electric didn’t get the contracts, despite having the best product. Six months later, the company filed for bankruptcy.</a:t>
            </a:r>
          </a:p>
        </p:txBody>
      </p:sp>
    </p:spTree>
    <p:extLst>
      <p:ext uri="{BB962C8B-B14F-4D97-AF65-F5344CB8AC3E}">
        <p14:creationId xmlns:p14="http://schemas.microsoft.com/office/powerpoint/2010/main" val="283676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Money (Case Study)</a:t>
            </a:r>
            <a:br>
              <a:rPr lang="en-IN" dirty="0" smtClean="0"/>
            </a:br>
            <a:endParaRPr lang="en-IN" dirty="0"/>
          </a:p>
        </p:txBody>
      </p:sp>
      <p:sp>
        <p:nvSpPr>
          <p:cNvPr id="3" name="Content Placeholder 2"/>
          <p:cNvSpPr>
            <a:spLocks noGrp="1"/>
          </p:cNvSpPr>
          <p:nvPr>
            <p:ph idx="1"/>
          </p:nvPr>
        </p:nvSpPr>
        <p:spPr>
          <a:xfrm>
            <a:off x="389965" y="1129553"/>
            <a:ext cx="10963835" cy="5047410"/>
          </a:xfrm>
        </p:spPr>
        <p:txBody>
          <a:bodyPr/>
          <a:lstStyle/>
          <a:p>
            <a:r>
              <a:rPr lang="en-IN" dirty="0"/>
              <a:t>On July 22, 1962, at 9:20 PM, the Mariner I sat idly on its platform, ready to make history. After investing years of construction, calculation, and funding, NASA had high hopes that its rocket would successfully conduct a flyby survey of Venus, thus shifting the Space Race's momentum back to the home front. In every way, it was poised to set a space travel precedent.</a:t>
            </a:r>
          </a:p>
          <a:p>
            <a:r>
              <a:rPr lang="en-IN" dirty="0"/>
              <a:t>But when the rocket embarked, it was clear there'd be no cause for celebration: less than 5 minutes into flight, Mariner I exploded, setting back the U.S. government $80 million ($630 million in 2014 dollars). The root cause for this disaster? A lone omitted hyphen, somewhere deep in hand-transcribed mathematical code.</a:t>
            </a:r>
          </a:p>
          <a:p>
            <a:endParaRPr lang="en-IN" dirty="0"/>
          </a:p>
        </p:txBody>
      </p:sp>
    </p:spTree>
    <p:extLst>
      <p:ext uri="{BB962C8B-B14F-4D97-AF65-F5344CB8AC3E}">
        <p14:creationId xmlns:p14="http://schemas.microsoft.com/office/powerpoint/2010/main" val="748560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In a </a:t>
            </a:r>
            <a:r>
              <a:rPr lang="en-IN" u="sng" dirty="0">
                <a:hlinkClick r:id="rId2"/>
              </a:rPr>
              <a:t>survey</a:t>
            </a:r>
            <a:r>
              <a:rPr lang="en-IN" dirty="0"/>
              <a:t> that was conducted in 2004 by the National Commission on business writing among some 120 American companies, it was estimated that major corporations spent over $3.1 billion on employees’ deficiencies in writing. Additionally, about 74% of web browsers were found to pay attention to the quality, grammar, and spelling of company websites. More than 59% of people were found to prefer not doing business with a company which has an obvious mistake in grammar in their write-ups.</a:t>
            </a:r>
          </a:p>
          <a:p>
            <a:r>
              <a:rPr lang="en-IN" dirty="0"/>
              <a:t>The problem is, the internet has converted the business world into a small village, and such figures can translate to huge losses.</a:t>
            </a:r>
          </a:p>
          <a:p>
            <a:endParaRPr lang="en-IN" dirty="0"/>
          </a:p>
        </p:txBody>
      </p:sp>
    </p:spTree>
    <p:extLst>
      <p:ext uri="{BB962C8B-B14F-4D97-AF65-F5344CB8AC3E}">
        <p14:creationId xmlns:p14="http://schemas.microsoft.com/office/powerpoint/2010/main" val="1435141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a:t>
            </a:r>
            <a:endParaRPr lang="en-IN" dirty="0"/>
          </a:p>
        </p:txBody>
      </p:sp>
      <p:sp>
        <p:nvSpPr>
          <p:cNvPr id="3" name="Content Placeholder 2"/>
          <p:cNvSpPr>
            <a:spLocks noGrp="1"/>
          </p:cNvSpPr>
          <p:nvPr>
            <p:ph idx="1"/>
          </p:nvPr>
        </p:nvSpPr>
        <p:spPr/>
        <p:txBody>
          <a:bodyPr>
            <a:normAutofit fontScale="92500" lnSpcReduction="10000"/>
          </a:bodyPr>
          <a:lstStyle/>
          <a:p>
            <a:r>
              <a:rPr lang="en-IN" dirty="0"/>
              <a:t>Joanne supervised 36 professionals in 6 city libraries. To cut the costs of unnecessary overtime, she issued this one-sentence memo to her staff:</a:t>
            </a:r>
          </a:p>
          <a:p>
            <a:r>
              <a:rPr lang="en-IN" dirty="0"/>
              <a:t>When workloads increase to a level requiring hours in excess of an employee’s regular duty assignment, and when such work is estimated to require a full shift of eight (8) hours or more on two (2) or more consecutive days, even though unscheduled days intervene, an employee’s tour of duty shall be altered so as to include the hours when such work must be done, unless an adverse impact would result from such employee’s absence from his previously scheduled assignment.</a:t>
            </a:r>
          </a:p>
          <a:p>
            <a:r>
              <a:rPr lang="en-IN" dirty="0"/>
              <a:t>After the 36 copies were sent out, Joanne’s office received 26 phone calls asking what the memo meant. What the 10 people who didn’t call  about the memo thought is uncertain. It took a week to clarify the new policy.</a:t>
            </a:r>
          </a:p>
          <a:p>
            <a:endParaRPr lang="en-IN" dirty="0"/>
          </a:p>
        </p:txBody>
      </p:sp>
    </p:spTree>
    <p:extLst>
      <p:ext uri="{BB962C8B-B14F-4D97-AF65-F5344CB8AC3E}">
        <p14:creationId xmlns:p14="http://schemas.microsoft.com/office/powerpoint/2010/main" val="1005564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9" y="215154"/>
            <a:ext cx="11071412" cy="632012"/>
          </a:xfrm>
        </p:spPr>
        <p:txBody>
          <a:bodyPr>
            <a:normAutofit fontScale="90000"/>
          </a:bodyPr>
          <a:lstStyle/>
          <a:p>
            <a:endParaRPr lang="en-IN" dirty="0"/>
          </a:p>
        </p:txBody>
      </p:sp>
      <p:sp>
        <p:nvSpPr>
          <p:cNvPr id="3" name="Content Placeholder 2"/>
          <p:cNvSpPr>
            <a:spLocks noGrp="1"/>
          </p:cNvSpPr>
          <p:nvPr>
            <p:ph idx="1"/>
          </p:nvPr>
        </p:nvSpPr>
        <p:spPr>
          <a:xfrm>
            <a:off x="174812" y="1277471"/>
            <a:ext cx="11178988" cy="4899492"/>
          </a:xfrm>
        </p:spPr>
        <p:txBody>
          <a:bodyPr>
            <a:normAutofit fontScale="92500" lnSpcReduction="10000"/>
          </a:bodyPr>
          <a:lstStyle/>
          <a:p>
            <a:r>
              <a:rPr lang="en-IN" dirty="0"/>
              <a:t>Five days after the ill-fated launch, a</a:t>
            </a:r>
            <a:r>
              <a:rPr lang="en-IN" i="1" dirty="0"/>
              <a:t> New York Times </a:t>
            </a:r>
            <a:r>
              <a:rPr lang="en-IN" dirty="0">
                <a:hlinkClick r:id="rId2"/>
              </a:rPr>
              <a:t>headline</a:t>
            </a:r>
            <a:r>
              <a:rPr lang="en-IN" dirty="0"/>
              <a:t> harped on the minuscule typo — "For Want of Hyphen, Venus Rocket is Lost" — and the paper's story reported that the error had been the result of "the omission of a hyphen in some mathematical data." Purportedly, a programmer at NASA had left out the symbol while entering a "mass of coded information" into the computer system</a:t>
            </a:r>
            <a:r>
              <a:rPr lang="en-IN" dirty="0" smtClean="0"/>
              <a:t>.</a:t>
            </a:r>
          </a:p>
          <a:p>
            <a:r>
              <a:rPr lang="en-IN" dirty="0"/>
              <a:t>The same week, Richard B. Morrison, a NASA official, presented a case for the rocket's destruction before Congress and stressed the significance of the tiny omission:</a:t>
            </a:r>
          </a:p>
          <a:p>
            <a:pPr marL="0" indent="0">
              <a:buNone/>
            </a:pPr>
            <a:r>
              <a:rPr lang="en-IN" dirty="0" smtClean="0"/>
              <a:t>  </a:t>
            </a:r>
            <a:r>
              <a:rPr lang="en-IN" dirty="0"/>
              <a:t>"[The hyphen] gives a cue for the spacecraft to ignore the data the computer feeds it until radar contact is once again restored. When that hyphen is left out, false information is fed into the spacecraft control systems. In this case, the computer fed the rocket in hard left, nose down and the vehicle obeyed and crashed.</a:t>
            </a:r>
          </a:p>
        </p:txBody>
      </p:sp>
    </p:spTree>
    <p:extLst>
      <p:ext uri="{BB962C8B-B14F-4D97-AF65-F5344CB8AC3E}">
        <p14:creationId xmlns:p14="http://schemas.microsoft.com/office/powerpoint/2010/main" val="4130454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887" y="417443"/>
            <a:ext cx="9833113" cy="1948070"/>
          </a:xfrm>
        </p:spPr>
        <p:txBody>
          <a:bodyPr/>
          <a:lstStyle/>
          <a:p>
            <a:r>
              <a:rPr lang="en-IN" dirty="0" smtClean="0"/>
              <a:t>Technical Writing Process &amp; Product</a:t>
            </a:r>
            <a:endParaRPr lang="en-IN" dirty="0"/>
          </a:p>
        </p:txBody>
      </p:sp>
      <p:sp>
        <p:nvSpPr>
          <p:cNvPr id="3" name="Subtitle 2"/>
          <p:cNvSpPr>
            <a:spLocks noGrp="1"/>
          </p:cNvSpPr>
          <p:nvPr>
            <p:ph type="subTitle" idx="1"/>
          </p:nvPr>
        </p:nvSpPr>
        <p:spPr>
          <a:xfrm>
            <a:off x="974035" y="3836504"/>
            <a:ext cx="9693965" cy="1421296"/>
          </a:xfrm>
        </p:spPr>
        <p:txBody>
          <a:bodyPr>
            <a:normAutofit/>
          </a:bodyPr>
          <a:lstStyle/>
          <a:p>
            <a:r>
              <a:rPr lang="en-IN" dirty="0" smtClean="0"/>
              <a:t>Steven M. Gerson</a:t>
            </a:r>
          </a:p>
          <a:p>
            <a:r>
              <a:rPr lang="en-IN" dirty="0" smtClean="0"/>
              <a:t>Sharon J. Gerson</a:t>
            </a:r>
            <a:endParaRPr lang="en-IN" dirty="0"/>
          </a:p>
        </p:txBody>
      </p:sp>
    </p:spTree>
    <p:extLst>
      <p:ext uri="{BB962C8B-B14F-4D97-AF65-F5344CB8AC3E}">
        <p14:creationId xmlns:p14="http://schemas.microsoft.com/office/powerpoint/2010/main" val="1502386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121025"/>
            <a:ext cx="10802471" cy="726140"/>
          </a:xfrm>
        </p:spPr>
        <p:txBody>
          <a:bodyPr/>
          <a:lstStyle/>
          <a:p>
            <a:r>
              <a:rPr lang="en-IN" dirty="0" smtClean="0"/>
              <a:t>Collaboration</a:t>
            </a:r>
            <a:endParaRPr lang="en-IN" dirty="0"/>
          </a:p>
        </p:txBody>
      </p:sp>
      <p:sp>
        <p:nvSpPr>
          <p:cNvPr id="3" name="Content Placeholder 2"/>
          <p:cNvSpPr>
            <a:spLocks noGrp="1"/>
          </p:cNvSpPr>
          <p:nvPr>
            <p:ph idx="1"/>
          </p:nvPr>
        </p:nvSpPr>
        <p:spPr>
          <a:xfrm>
            <a:off x="551329" y="753035"/>
            <a:ext cx="10802471" cy="5943600"/>
          </a:xfrm>
        </p:spPr>
        <p:txBody>
          <a:bodyPr>
            <a:noAutofit/>
          </a:bodyPr>
          <a:lstStyle/>
          <a:p>
            <a:r>
              <a:rPr lang="en-IN" sz="4000" dirty="0"/>
              <a:t>In business and industry, many user manuals, reports, proposals, PowerPoint</a:t>
            </a:r>
            <a:br>
              <a:rPr lang="en-IN" sz="4000" dirty="0"/>
            </a:br>
            <a:r>
              <a:rPr lang="en-IN" sz="4000" dirty="0"/>
              <a:t>presentations, and Web sites are team written. Teams consist of engineers, graphic artists, marketing specialists and corporate employees in legal, sales, production, accounting, and management. The collaborative efforts include communicating with companies in </a:t>
            </a:r>
            <a:r>
              <a:rPr lang="en-IN" sz="4000" dirty="0" smtClean="0"/>
              <a:t>other cities </a:t>
            </a:r>
            <a:r>
              <a:rPr lang="en-IN" sz="4000" dirty="0"/>
              <a:t>and countries through teleconferences, faxes, and e-mail</a:t>
            </a:r>
          </a:p>
          <a:p>
            <a:endParaRPr lang="en-IN" sz="4000" dirty="0"/>
          </a:p>
        </p:txBody>
      </p:sp>
    </p:spTree>
    <p:extLst>
      <p:ext uri="{BB962C8B-B14F-4D97-AF65-F5344CB8AC3E}">
        <p14:creationId xmlns:p14="http://schemas.microsoft.com/office/powerpoint/2010/main" val="217600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3" y="349956"/>
            <a:ext cx="11209867" cy="5554133"/>
          </a:xfrm>
          <a:prstGeom prst="rect">
            <a:avLst/>
          </a:prstGeom>
        </p:spPr>
      </p:pic>
    </p:spTree>
    <p:extLst>
      <p:ext uri="{BB962C8B-B14F-4D97-AF65-F5344CB8AC3E}">
        <p14:creationId xmlns:p14="http://schemas.microsoft.com/office/powerpoint/2010/main" val="263184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472"/>
            <a:ext cx="12192000" cy="6535270"/>
          </a:xfrm>
        </p:spPr>
      </p:pic>
    </p:spTree>
    <p:extLst>
      <p:ext uri="{BB962C8B-B14F-4D97-AF65-F5344CB8AC3E}">
        <p14:creationId xmlns:p14="http://schemas.microsoft.com/office/powerpoint/2010/main" val="3107300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Silo</a:t>
            </a:r>
            <a:endParaRPr lang="en-IN" dirty="0"/>
          </a:p>
        </p:txBody>
      </p:sp>
      <p:sp>
        <p:nvSpPr>
          <p:cNvPr id="3" name="Content Placeholder 2"/>
          <p:cNvSpPr>
            <a:spLocks noGrp="1"/>
          </p:cNvSpPr>
          <p:nvPr>
            <p:ph idx="1"/>
          </p:nvPr>
        </p:nvSpPr>
        <p:spPr/>
        <p:txBody>
          <a:bodyPr/>
          <a:lstStyle/>
          <a:p>
            <a:pPr marL="0" indent="0">
              <a:buNone/>
            </a:pPr>
            <a:r>
              <a:rPr lang="en-IN" sz="4000" dirty="0" smtClean="0"/>
              <a:t>An attitude within an organization when </a:t>
            </a:r>
            <a:r>
              <a:rPr lang="en-IN" sz="4000" smtClean="0"/>
              <a:t>the different </a:t>
            </a:r>
            <a:r>
              <a:rPr lang="en-IN" sz="4000" dirty="0" smtClean="0"/>
              <a:t>sections or departments do not share information properly because they do not want to share success with others, with the result that the  organizations is not efficient</a:t>
            </a:r>
            <a:r>
              <a:rPr lang="en-IN" dirty="0" smtClean="0"/>
              <a:t>.</a:t>
            </a:r>
          </a:p>
          <a:p>
            <a:endParaRPr lang="en-IN" dirty="0"/>
          </a:p>
          <a:p>
            <a:pPr marL="0" indent="0">
              <a:buNone/>
            </a:pPr>
            <a:r>
              <a:rPr lang="en-IN" dirty="0" smtClean="0"/>
              <a:t>Macmillan </a:t>
            </a:r>
            <a:endParaRPr lang="en-IN" dirty="0"/>
          </a:p>
        </p:txBody>
      </p:sp>
    </p:spTree>
    <p:extLst>
      <p:ext uri="{BB962C8B-B14F-4D97-AF65-F5344CB8AC3E}">
        <p14:creationId xmlns:p14="http://schemas.microsoft.com/office/powerpoint/2010/main" val="3833869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
            <a:ext cx="11138648" cy="537881"/>
          </a:xfrm>
        </p:spPr>
        <p:txBody>
          <a:bodyPr>
            <a:normAutofit fontScale="90000"/>
          </a:bodyPr>
          <a:lstStyle/>
          <a:p>
            <a:r>
              <a:rPr lang="en-IN" dirty="0" smtClean="0"/>
              <a:t>Silo Building </a:t>
            </a:r>
            <a:endParaRPr lang="en-IN" dirty="0"/>
          </a:p>
        </p:txBody>
      </p:sp>
      <p:sp>
        <p:nvSpPr>
          <p:cNvPr id="3" name="Content Placeholder 2"/>
          <p:cNvSpPr>
            <a:spLocks noGrp="1"/>
          </p:cNvSpPr>
          <p:nvPr>
            <p:ph idx="1"/>
          </p:nvPr>
        </p:nvSpPr>
        <p:spPr>
          <a:xfrm>
            <a:off x="1" y="537882"/>
            <a:ext cx="11940988" cy="6320118"/>
          </a:xfrm>
        </p:spPr>
        <p:txBody>
          <a:bodyPr>
            <a:noAutofit/>
          </a:bodyPr>
          <a:lstStyle/>
          <a:p>
            <a:r>
              <a:rPr lang="en-IN" sz="4000" dirty="0"/>
              <a:t>Silo Building: The silo has become a symbol for departments and employees that behave as if</a:t>
            </a:r>
            <a:br>
              <a:rPr lang="en-IN" sz="4000" dirty="0"/>
            </a:br>
            <a:r>
              <a:rPr lang="en-IN" sz="4000" dirty="0"/>
              <a:t>they have no responsibilities outside their areas.</a:t>
            </a:r>
            <a:br>
              <a:rPr lang="en-IN" sz="4000" dirty="0"/>
            </a:br>
            <a:r>
              <a:rPr lang="en-IN" sz="4000" dirty="0"/>
              <a:t>They act as if no other department’s concerns or opinions are </a:t>
            </a:r>
            <a:r>
              <a:rPr lang="en-IN" sz="4000" dirty="0" smtClean="0"/>
              <a:t>valuable. Such </a:t>
            </a:r>
            <a:r>
              <a:rPr lang="en-IN" sz="4000" dirty="0"/>
              <a:t>“</a:t>
            </a:r>
            <a:r>
              <a:rPr lang="en-IN" sz="4000" dirty="0" smtClean="0"/>
              <a:t>stand-alone” departments </a:t>
            </a:r>
            <a:r>
              <a:rPr lang="en-IN" sz="4000" dirty="0"/>
              <a:t>or people isolate themselves from the</a:t>
            </a:r>
            <a:br>
              <a:rPr lang="en-IN" sz="4000" dirty="0"/>
            </a:br>
            <a:r>
              <a:rPr lang="en-IN" sz="4000" dirty="0"/>
              <a:t>company as a whole and become inaccessible to other </a:t>
            </a:r>
            <a:r>
              <a:rPr lang="en-IN" sz="4000" dirty="0" smtClean="0"/>
              <a:t>departments. They </a:t>
            </a:r>
            <a:r>
              <a:rPr lang="en-IN" sz="4000" dirty="0"/>
              <a:t>“focus narrowly”. </a:t>
            </a:r>
            <a:r>
              <a:rPr lang="en-IN" sz="4000" dirty="0" smtClean="0"/>
              <a:t>The </a:t>
            </a:r>
            <a:r>
              <a:rPr lang="en-IN" sz="4000" dirty="0"/>
              <a:t>successful employee must be able to work collaboratively with others </a:t>
            </a:r>
            <a:r>
              <a:rPr lang="en-IN" sz="4000" dirty="0" smtClean="0"/>
              <a:t>to share </a:t>
            </a:r>
            <a:r>
              <a:rPr lang="en-IN" sz="4000" dirty="0"/>
              <a:t>idea</a:t>
            </a:r>
          </a:p>
          <a:p>
            <a:endParaRPr lang="en-IN" sz="4000" dirty="0"/>
          </a:p>
        </p:txBody>
      </p:sp>
    </p:spTree>
    <p:extLst>
      <p:ext uri="{BB962C8B-B14F-4D97-AF65-F5344CB8AC3E}">
        <p14:creationId xmlns:p14="http://schemas.microsoft.com/office/powerpoint/2010/main" val="2093159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8" y="365125"/>
            <a:ext cx="11071412" cy="172757"/>
          </a:xfrm>
        </p:spPr>
        <p:txBody>
          <a:bodyPr>
            <a:normAutofit fontScale="90000"/>
          </a:bodyPr>
          <a:lstStyle/>
          <a:p>
            <a:r>
              <a:rPr lang="en-IN" dirty="0" smtClean="0"/>
              <a:t>Silo Building Case Study</a:t>
            </a:r>
            <a:endParaRPr lang="en-IN" dirty="0"/>
          </a:p>
        </p:txBody>
      </p:sp>
      <p:sp>
        <p:nvSpPr>
          <p:cNvPr id="3" name="Content Placeholder 2"/>
          <p:cNvSpPr>
            <a:spLocks noGrp="1"/>
          </p:cNvSpPr>
          <p:nvPr>
            <p:ph idx="1"/>
          </p:nvPr>
        </p:nvSpPr>
        <p:spPr>
          <a:xfrm>
            <a:off x="-1" y="685801"/>
            <a:ext cx="11981330" cy="6172200"/>
          </a:xfrm>
        </p:spPr>
        <p:txBody>
          <a:bodyPr>
            <a:noAutofit/>
          </a:bodyPr>
          <a:lstStyle/>
          <a:p>
            <a:pPr marL="0" indent="0">
              <a:buNone/>
            </a:pPr>
            <a:r>
              <a:rPr lang="en-IN" sz="3200" dirty="0"/>
              <a:t>In the defense industry where there is a great deal of collaborative work between companies </a:t>
            </a:r>
            <a:r>
              <a:rPr lang="en-IN" sz="3200" dirty="0" smtClean="0"/>
              <a:t>to complete </a:t>
            </a:r>
            <a:r>
              <a:rPr lang="en-IN" sz="3200" dirty="0"/>
              <a:t>a finished product, focusing only within one’s silo can have dangerous consequences.</a:t>
            </a:r>
          </a:p>
          <a:p>
            <a:pPr marL="0" indent="0">
              <a:buNone/>
            </a:pPr>
            <a:r>
              <a:rPr lang="en-IN" sz="3200" dirty="0"/>
              <a:t>In both the Challenger and the Columbia explosions, </a:t>
            </a:r>
            <a:r>
              <a:rPr lang="en-IN" sz="3200" dirty="0" smtClean="0"/>
              <a:t>not </a:t>
            </a:r>
            <a:r>
              <a:rPr lang="en-IN" sz="3200" dirty="0"/>
              <a:t>all of NASA’s subcontractors communicated properly with </a:t>
            </a:r>
            <a:r>
              <a:rPr lang="en-IN" sz="3200" dirty="0" smtClean="0"/>
              <a:t>each other </a:t>
            </a:r>
            <a:r>
              <a:rPr lang="en-IN" sz="3200" dirty="0"/>
              <a:t>and with NASA as to the risks entailed in their contributions to the constructing and</a:t>
            </a:r>
          </a:p>
          <a:p>
            <a:pPr marL="0" indent="0">
              <a:buNone/>
            </a:pPr>
            <a:r>
              <a:rPr lang="en-IN" sz="3200" dirty="0"/>
              <a:t>evaluating the structure of the shuttle in question. And within NASA itself, very simply put, </a:t>
            </a:r>
            <a:r>
              <a:rPr lang="en-IN" sz="3200" dirty="0" smtClean="0"/>
              <a:t>it appears </a:t>
            </a:r>
            <a:r>
              <a:rPr lang="en-IN" sz="3200" dirty="0"/>
              <a:t>that many engineers and managers seemed each to have had different perceptions of </a:t>
            </a:r>
            <a:r>
              <a:rPr lang="en-IN" sz="3200" dirty="0" smtClean="0"/>
              <a:t>the risks </a:t>
            </a:r>
            <a:r>
              <a:rPr lang="en-IN" sz="3200" dirty="0"/>
              <a:t>involved on those launches, and neither (and there were others) understood the </a:t>
            </a:r>
            <a:r>
              <a:rPr lang="en-IN" sz="3200" dirty="0" smtClean="0"/>
              <a:t>mind sets (and </a:t>
            </a:r>
            <a:r>
              <a:rPr lang="en-IN" sz="3200" dirty="0"/>
              <a:t>thus the risk analyses) of the other</a:t>
            </a:r>
            <a:r>
              <a:rPr lang="en-IN" sz="3200" dirty="0" smtClean="0"/>
              <a:t>.</a:t>
            </a:r>
            <a:endParaRPr lang="en-IN" sz="3200" dirty="0"/>
          </a:p>
        </p:txBody>
      </p:sp>
    </p:spTree>
    <p:extLst>
      <p:ext uri="{BB962C8B-B14F-4D97-AF65-F5344CB8AC3E}">
        <p14:creationId xmlns:p14="http://schemas.microsoft.com/office/powerpoint/2010/main" val="444465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17" y="497542"/>
            <a:ext cx="11026589" cy="3970318"/>
          </a:xfrm>
          <a:prstGeom prst="rect">
            <a:avLst/>
          </a:prstGeom>
        </p:spPr>
        <p:txBody>
          <a:bodyPr wrap="square">
            <a:spAutoFit/>
          </a:bodyPr>
          <a:lstStyle/>
          <a:p>
            <a:r>
              <a:rPr lang="en-IN" sz="3600" dirty="0"/>
              <a:t>On January 28, 1986, the space shuttle </a:t>
            </a:r>
            <a:r>
              <a:rPr lang="en-IN" sz="3600" i="1" dirty="0"/>
              <a:t>Challenger</a:t>
            </a:r>
            <a:r>
              <a:rPr lang="en-IN" sz="3600" dirty="0"/>
              <a:t> broke apart 73 seconds into its ascent. An O-ring seal in its rocket boosters failed due to complications from a known design flaw that caused superheated gases to vent through the seal. In fact, that wasn't the only issue that NASA technicians were aware of: the O-ring had never been tested in temperatures as cold as those that morning</a:t>
            </a:r>
          </a:p>
        </p:txBody>
      </p:sp>
    </p:spTree>
    <p:extLst>
      <p:ext uri="{BB962C8B-B14F-4D97-AF65-F5344CB8AC3E}">
        <p14:creationId xmlns:p14="http://schemas.microsoft.com/office/powerpoint/2010/main" val="200915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353799" cy="753036"/>
          </a:xfrm>
        </p:spPr>
        <p:txBody>
          <a:bodyPr>
            <a:normAutofit/>
          </a:bodyPr>
          <a:lstStyle/>
          <a:p>
            <a:r>
              <a:rPr lang="en-IN" dirty="0" err="1" smtClean="0"/>
              <a:t>contd</a:t>
            </a:r>
            <a:r>
              <a:rPr lang="en-IN" dirty="0"/>
              <a:t>:</a:t>
            </a:r>
          </a:p>
        </p:txBody>
      </p:sp>
      <p:sp>
        <p:nvSpPr>
          <p:cNvPr id="3" name="Content Placeholder 2"/>
          <p:cNvSpPr>
            <a:spLocks noGrp="1"/>
          </p:cNvSpPr>
          <p:nvPr>
            <p:ph idx="1"/>
          </p:nvPr>
        </p:nvSpPr>
        <p:spPr>
          <a:xfrm>
            <a:off x="1" y="847165"/>
            <a:ext cx="11353800" cy="5329798"/>
          </a:xfrm>
        </p:spPr>
        <p:txBody>
          <a:bodyPr>
            <a:normAutofit/>
          </a:bodyPr>
          <a:lstStyle/>
          <a:p>
            <a:pPr marL="0" indent="0">
              <a:buNone/>
            </a:pPr>
            <a:r>
              <a:rPr lang="en-IN" sz="3200" dirty="0"/>
              <a:t>According to both the Challenger and Columbia government reports, because of its </a:t>
            </a:r>
            <a:r>
              <a:rPr lang="en-IN" sz="3200" dirty="0" smtClean="0"/>
              <a:t>many successful </a:t>
            </a:r>
            <a:r>
              <a:rPr lang="en-IN" sz="3200" dirty="0"/>
              <a:t>launches, the culture at NASA was rooted in a basic conviction that they </a:t>
            </a:r>
            <a:r>
              <a:rPr lang="en-IN" sz="3200" dirty="0" smtClean="0"/>
              <a:t>were invincible</a:t>
            </a:r>
            <a:r>
              <a:rPr lang="en-IN" sz="3200" dirty="0"/>
              <a:t>, despite these 2 horrendous accidents. Moreover, at NASA, there was a </a:t>
            </a:r>
            <a:r>
              <a:rPr lang="en-IN" sz="3200" dirty="0" smtClean="0"/>
              <a:t>well documented logic </a:t>
            </a:r>
            <a:r>
              <a:rPr lang="en-IN" sz="3200" dirty="0"/>
              <a:t>of strict hierarchy. Engineers assumed that managers were in charge </a:t>
            </a:r>
            <a:r>
              <a:rPr lang="en-IN" sz="3200" dirty="0" smtClean="0"/>
              <a:t>of decision-making</a:t>
            </a:r>
            <a:r>
              <a:rPr lang="en-IN" sz="3200" dirty="0"/>
              <a:t>. Raising issues or questioning a decision was not encouraged and </a:t>
            </a:r>
            <a:r>
              <a:rPr lang="en-IN" sz="3200" dirty="0" smtClean="0"/>
              <a:t>genuine exchanges </a:t>
            </a:r>
            <a:r>
              <a:rPr lang="en-IN" sz="3200" dirty="0"/>
              <a:t>of ideas and suggestions were not part of the practice at NASA A third </a:t>
            </a:r>
            <a:r>
              <a:rPr lang="en-IN" sz="3200" dirty="0" smtClean="0"/>
              <a:t>characteristic of </a:t>
            </a:r>
            <a:r>
              <a:rPr lang="en-IN" sz="3200" dirty="0"/>
              <a:t>this culture, and this was part of the invincibility mind set was the belief that if something</a:t>
            </a:r>
          </a:p>
          <a:p>
            <a:pPr marL="0" indent="0">
              <a:buNone/>
            </a:pPr>
            <a:r>
              <a:rPr lang="en-IN" sz="3200" dirty="0"/>
              <a:t>worked, and worked </a:t>
            </a:r>
            <a:r>
              <a:rPr lang="en-IN" sz="3200" dirty="0">
                <a:hlinkClick r:id="rId2" action="ppaction://hlinkfile"/>
              </a:rPr>
              <a:t>repeatedly</a:t>
            </a:r>
            <a:r>
              <a:rPr lang="en-IN" sz="3200" dirty="0"/>
              <a:t>, it should not be tampered with. </a:t>
            </a:r>
          </a:p>
        </p:txBody>
      </p:sp>
    </p:spTree>
    <p:extLst>
      <p:ext uri="{BB962C8B-B14F-4D97-AF65-F5344CB8AC3E}">
        <p14:creationId xmlns:p14="http://schemas.microsoft.com/office/powerpoint/2010/main" val="3832158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215153"/>
            <a:ext cx="10676965" cy="5262979"/>
          </a:xfrm>
          <a:prstGeom prst="rect">
            <a:avLst/>
          </a:prstGeom>
        </p:spPr>
        <p:txBody>
          <a:bodyPr wrap="square">
            <a:spAutoFit/>
          </a:bodyPr>
          <a:lstStyle/>
          <a:p>
            <a:pPr>
              <a:buFont typeface="Arial" panose="020B0604020202020204" pitchFamily="34" charset="0"/>
              <a:buChar char="•"/>
            </a:pPr>
            <a:r>
              <a:rPr lang="en-IN" sz="2800" dirty="0"/>
              <a:t>People in the decision-making process were invested in the results they wanted and didn't </a:t>
            </a:r>
            <a:r>
              <a:rPr lang="en-IN" sz="2800" dirty="0">
                <a:hlinkClick r:id="rId2"/>
              </a:rPr>
              <a:t>critically </a:t>
            </a:r>
            <a:r>
              <a:rPr lang="en-IN" sz="2800" dirty="0" err="1">
                <a:hlinkClick r:id="rId2"/>
              </a:rPr>
              <a:t>analyze</a:t>
            </a:r>
            <a:r>
              <a:rPr lang="en-IN" sz="2800" dirty="0"/>
              <a:t> the information given. There was resistance to pushing back the launch, which meant that the technical evidence was interpreted in a hostile light. </a:t>
            </a:r>
          </a:p>
          <a:p>
            <a:pPr>
              <a:buFont typeface="Arial" panose="020B0604020202020204" pitchFamily="34" charset="0"/>
              <a:buChar char="•"/>
            </a:pPr>
            <a:r>
              <a:rPr lang="en-IN" sz="2800" dirty="0"/>
              <a:t>NASA relied on incomplete data. The O-rings had been tested, just not in the right conditions. But that incomplete data </a:t>
            </a:r>
            <a:r>
              <a:rPr lang="en-IN" sz="2800" dirty="0">
                <a:hlinkClick r:id="rId3"/>
              </a:rPr>
              <a:t>informed</a:t>
            </a:r>
            <a:r>
              <a:rPr lang="en-IN" sz="2800" dirty="0"/>
              <a:t> the launch. </a:t>
            </a:r>
          </a:p>
          <a:p>
            <a:pPr>
              <a:buFont typeface="Arial" panose="020B0604020202020204" pitchFamily="34" charset="0"/>
              <a:buChar char="•"/>
            </a:pPr>
            <a:r>
              <a:rPr lang="en-IN" sz="2800" dirty="0"/>
              <a:t>Engineers didn't have the persuasive power they needed. The data available were inconclusive enough to raise questions, but not enough to definitively say something was wrong. That meant that possible safety concerns had to be weighed against the mission schedule. </a:t>
            </a:r>
          </a:p>
          <a:p>
            <a:pPr>
              <a:buFont typeface="Arial" panose="020B0604020202020204" pitchFamily="34" charset="0"/>
              <a:buChar char="•"/>
            </a:pPr>
            <a:r>
              <a:rPr lang="en-IN" sz="2800" dirty="0"/>
              <a:t>In many cases, the </a:t>
            </a:r>
            <a:r>
              <a:rPr lang="en-IN" sz="2800" dirty="0">
                <a:hlinkClick r:id="rId4"/>
              </a:rPr>
              <a:t>chain of reporting</a:t>
            </a:r>
            <a:r>
              <a:rPr lang="en-IN" sz="2800" dirty="0"/>
              <a:t> was ignored. Information never made it through the channels it needed to. </a:t>
            </a:r>
          </a:p>
        </p:txBody>
      </p:sp>
    </p:spTree>
    <p:extLst>
      <p:ext uri="{BB962C8B-B14F-4D97-AF65-F5344CB8AC3E}">
        <p14:creationId xmlns:p14="http://schemas.microsoft.com/office/powerpoint/2010/main" val="2676051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77" y="214489"/>
            <a:ext cx="11915090" cy="649559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430306" y="694481"/>
            <a:ext cx="10147383" cy="5751475"/>
          </a:xfrm>
        </p:spPr>
        <p:txBody>
          <a:bodyPr>
            <a:normAutofit fontScale="70000" lnSpcReduction="20000"/>
          </a:bodyPr>
          <a:lstStyle/>
          <a:p>
            <a:pPr algn="l"/>
            <a:r>
              <a:rPr lang="en-IN" sz="2000" b="1" dirty="0" smtClean="0"/>
              <a:t>Case Study Silo Building </a:t>
            </a:r>
            <a:r>
              <a:rPr lang="en-IN" sz="2000" b="1" dirty="0" smtClean="0">
                <a:sym typeface="Wingdings" panose="05000000000000000000" pitchFamily="2" charset="2"/>
              </a:rPr>
              <a:t>(breaking the Silo building)</a:t>
            </a:r>
            <a:endParaRPr lang="en-IN" sz="2000" b="1" dirty="0" smtClean="0"/>
          </a:p>
          <a:p>
            <a:pPr algn="l"/>
            <a:endParaRPr lang="en-IN" sz="2000" b="1" dirty="0" smtClean="0"/>
          </a:p>
          <a:p>
            <a:pPr algn="l"/>
            <a:r>
              <a:rPr lang="en-IN" sz="4000" dirty="0" smtClean="0"/>
              <a:t>Leaders </a:t>
            </a:r>
            <a:r>
              <a:rPr lang="en-IN" sz="4000" dirty="0"/>
              <a:t>there are being incredibly proactive in their collaborative leadership efforts, with a very clear purpose. While already running the world’s busiest airport (passenger traffic grew to almost 66.5 million in 2013, a 15% rise on the previous year), they recognized that to achieve their vision of becoming the world’s leading airport company, they need to drive a new service culture through the 3,400-person organization. But they knew they couldn’t make a meaningful change in their culture alone. To change customers’ real experience of Dubai Airports, they needed to engage their vendors and partners as well</a:t>
            </a:r>
            <a:r>
              <a:rPr lang="en-IN" sz="4000" dirty="0" smtClean="0"/>
              <a:t>.</a:t>
            </a:r>
          </a:p>
          <a:p>
            <a:pPr algn="l"/>
            <a:r>
              <a:rPr lang="en-IN" sz="4000" dirty="0"/>
              <a:t>One of the outcomes is a customer-service training program that is being rolled out over a three-year period across many stakeholder organizations and 43,000 employees. The Dubai Airports team is investing in training for over 39,000 people outside of their own organization, aiming to ensure behavioral consistency and therefore customer experience consistency at every possible touch point.</a:t>
            </a:r>
            <a:endParaRPr lang="en-IN" sz="4000" dirty="0" smtClean="0"/>
          </a:p>
        </p:txBody>
      </p:sp>
    </p:spTree>
    <p:extLst>
      <p:ext uri="{BB962C8B-B14F-4D97-AF65-F5344CB8AC3E}">
        <p14:creationId xmlns:p14="http://schemas.microsoft.com/office/powerpoint/2010/main" val="386921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4122"/>
          </a:xfrm>
        </p:spPr>
        <p:txBody>
          <a:bodyPr>
            <a:normAutofit fontScale="90000"/>
          </a:bodyPr>
          <a:lstStyle/>
          <a:p>
            <a:pPr algn="ctr"/>
            <a:r>
              <a:rPr lang="en-IN" b="1" dirty="0"/>
              <a:t>Ludo Rules</a:t>
            </a:r>
            <a:endParaRPr lang="en-IN" dirty="0"/>
          </a:p>
        </p:txBody>
      </p:sp>
      <p:sp>
        <p:nvSpPr>
          <p:cNvPr id="3" name="Content Placeholder 2"/>
          <p:cNvSpPr>
            <a:spLocks noGrp="1"/>
          </p:cNvSpPr>
          <p:nvPr>
            <p:ph idx="1"/>
          </p:nvPr>
        </p:nvSpPr>
        <p:spPr>
          <a:xfrm>
            <a:off x="147918" y="847165"/>
            <a:ext cx="11205882" cy="5329798"/>
          </a:xfrm>
        </p:spPr>
        <p:txBody>
          <a:bodyPr>
            <a:normAutofit fontScale="92500" lnSpcReduction="20000"/>
          </a:bodyPr>
          <a:lstStyle/>
          <a:p>
            <a:endParaRPr lang="en-IN" b="1" dirty="0"/>
          </a:p>
          <a:p>
            <a:pPr marL="0" indent="0">
              <a:buNone/>
            </a:pPr>
            <a:r>
              <a:rPr lang="en-IN" sz="4100" dirty="0" smtClean="0"/>
              <a:t>A </a:t>
            </a:r>
            <a:r>
              <a:rPr lang="en-IN" sz="4100" dirty="0"/>
              <a:t>Ludo board is </a:t>
            </a:r>
            <a:r>
              <a:rPr lang="en-IN" sz="4100" dirty="0" smtClean="0"/>
              <a:t> </a:t>
            </a:r>
            <a:r>
              <a:rPr lang="en-IN" sz="4100" dirty="0"/>
              <a:t>square with a pattern on it in the shape of a cross, each arm being divided into three adjacent columns of eight squares.  The middle squares form the home column for each colour and cannot be landed upon by other colours. The middle of the cross forms a large square which is the 'home' area and which is divided into 4 home triangles, one of each colour. At each corner, separate to the main circuit are coloured circles (or squares) where the pieces are placed to begin</a:t>
            </a:r>
            <a:r>
              <a:rPr lang="en-IN" sz="3600" dirty="0"/>
              <a:t>.</a:t>
            </a:r>
          </a:p>
          <a:p>
            <a:pPr marL="0" indent="0">
              <a:buNone/>
            </a:pPr>
            <a:r>
              <a:rPr lang="en-IN" sz="3600" dirty="0"/>
              <a:t> </a:t>
            </a:r>
          </a:p>
          <a:p>
            <a:endParaRPr lang="en-IN" dirty="0"/>
          </a:p>
        </p:txBody>
      </p:sp>
    </p:spTree>
    <p:extLst>
      <p:ext uri="{BB962C8B-B14F-4D97-AF65-F5344CB8AC3E}">
        <p14:creationId xmlns:p14="http://schemas.microsoft.com/office/powerpoint/2010/main" val="5831826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107576"/>
            <a:ext cx="10883153" cy="766483"/>
          </a:xfrm>
        </p:spPr>
        <p:txBody>
          <a:bodyPr/>
          <a:lstStyle/>
          <a:p>
            <a:r>
              <a:rPr lang="en-IN" dirty="0" smtClean="0"/>
              <a:t>Why Teamwork is </a:t>
            </a:r>
            <a:r>
              <a:rPr lang="en-IN" dirty="0" smtClean="0">
                <a:hlinkClick r:id="rId2" action="ppaction://hlinkfile"/>
              </a:rPr>
              <a:t>important</a:t>
            </a:r>
            <a:r>
              <a:rPr lang="en-IN" dirty="0" smtClean="0"/>
              <a:t>?</a:t>
            </a:r>
            <a:endParaRPr lang="en-IN" dirty="0"/>
          </a:p>
        </p:txBody>
      </p:sp>
      <p:sp>
        <p:nvSpPr>
          <p:cNvPr id="3" name="Content Placeholder 2"/>
          <p:cNvSpPr>
            <a:spLocks noGrp="1"/>
          </p:cNvSpPr>
          <p:nvPr>
            <p:ph idx="1"/>
          </p:nvPr>
        </p:nvSpPr>
        <p:spPr>
          <a:xfrm>
            <a:off x="161365" y="1035424"/>
            <a:ext cx="11192435" cy="5822576"/>
          </a:xfrm>
        </p:spPr>
        <p:txBody>
          <a:bodyPr>
            <a:noAutofit/>
          </a:bodyPr>
          <a:lstStyle/>
          <a:p>
            <a:r>
              <a:rPr lang="en-IN" sz="4000" dirty="0" smtClean="0"/>
              <a:t>Diversity of opinion</a:t>
            </a:r>
          </a:p>
          <a:p>
            <a:r>
              <a:rPr lang="en-IN" sz="4000" dirty="0" smtClean="0"/>
              <a:t>Checks and balances</a:t>
            </a:r>
          </a:p>
          <a:p>
            <a:r>
              <a:rPr lang="en-IN" sz="4000" dirty="0" smtClean="0"/>
              <a:t>Broad-based understanding</a:t>
            </a:r>
          </a:p>
          <a:p>
            <a:r>
              <a:rPr lang="en-IN" sz="4000" dirty="0" smtClean="0"/>
              <a:t>Empowerment</a:t>
            </a:r>
          </a:p>
          <a:p>
            <a:r>
              <a:rPr lang="en-IN" sz="4000" dirty="0" smtClean="0"/>
              <a:t>Team building-vision/mission</a:t>
            </a:r>
          </a:p>
          <a:p>
            <a:r>
              <a:rPr lang="en-IN" sz="4000" dirty="0" smtClean="0"/>
              <a:t>Resolves Conflicts</a:t>
            </a:r>
          </a:p>
          <a:p>
            <a:r>
              <a:rPr lang="en-IN" sz="4000" dirty="0" smtClean="0"/>
              <a:t>Increases Productivity</a:t>
            </a:r>
            <a:endParaRPr lang="en-IN" sz="4000" dirty="0"/>
          </a:p>
        </p:txBody>
      </p:sp>
      <p:pic>
        <p:nvPicPr>
          <p:cNvPr id="5" name="Picture 4"/>
          <p:cNvPicPr>
            <a:picLocks noChangeAspect="1"/>
          </p:cNvPicPr>
          <p:nvPr/>
        </p:nvPicPr>
        <p:blipFill>
          <a:blip r:embed="rId3"/>
          <a:stretch>
            <a:fillRect/>
          </a:stretch>
        </p:blipFill>
        <p:spPr>
          <a:xfrm>
            <a:off x="7516906" y="645459"/>
            <a:ext cx="4558553" cy="5150223"/>
          </a:xfrm>
          <a:prstGeom prst="rect">
            <a:avLst/>
          </a:prstGeom>
        </p:spPr>
      </p:pic>
    </p:spTree>
    <p:extLst>
      <p:ext uri="{BB962C8B-B14F-4D97-AF65-F5344CB8AC3E}">
        <p14:creationId xmlns:p14="http://schemas.microsoft.com/office/powerpoint/2010/main" val="324381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71" y="188259"/>
            <a:ext cx="10762129" cy="1054755"/>
          </a:xfrm>
        </p:spPr>
        <p:txBody>
          <a:bodyPr>
            <a:normAutofit fontScale="90000"/>
          </a:bodyPr>
          <a:lstStyle/>
          <a:p>
            <a:r>
              <a:rPr lang="en-IN" dirty="0" smtClean="0"/>
              <a:t> </a:t>
            </a:r>
            <a:r>
              <a:rPr lang="en-IN" b="1" dirty="0" smtClean="0"/>
              <a:t>What Qualities must be there for success in teams</a:t>
            </a:r>
            <a:r>
              <a:rPr lang="en-IN" dirty="0" smtClean="0"/>
              <a:t>?</a:t>
            </a:r>
            <a:endParaRPr lang="en-IN" dirty="0"/>
          </a:p>
        </p:txBody>
      </p:sp>
      <p:sp>
        <p:nvSpPr>
          <p:cNvPr id="3" name="Content Placeholder 2"/>
          <p:cNvSpPr>
            <a:spLocks noGrp="1"/>
          </p:cNvSpPr>
          <p:nvPr>
            <p:ph idx="1"/>
          </p:nvPr>
        </p:nvSpPr>
        <p:spPr>
          <a:xfrm>
            <a:off x="107577" y="1102660"/>
            <a:ext cx="11246224" cy="5755340"/>
          </a:xfrm>
        </p:spPr>
        <p:txBody>
          <a:bodyPr>
            <a:normAutofit/>
          </a:bodyPr>
          <a:lstStyle/>
          <a:p>
            <a:endParaRPr lang="en-IN" dirty="0" smtClean="0"/>
          </a:p>
          <a:p>
            <a:r>
              <a:rPr lang="en-IN" sz="4800" dirty="0" smtClean="0"/>
              <a:t>Interdependence</a:t>
            </a:r>
          </a:p>
          <a:p>
            <a:r>
              <a:rPr lang="en-IN" sz="4800" dirty="0" smtClean="0"/>
              <a:t>Commitment towards team</a:t>
            </a:r>
          </a:p>
          <a:p>
            <a:r>
              <a:rPr lang="en-IN" sz="4800" dirty="0" smtClean="0"/>
              <a:t>Open communication and positive feedback</a:t>
            </a:r>
          </a:p>
          <a:p>
            <a:r>
              <a:rPr lang="en-IN" sz="4800" dirty="0" smtClean="0"/>
              <a:t>Team composition</a:t>
            </a:r>
          </a:p>
          <a:p>
            <a:r>
              <a:rPr lang="en-IN" sz="4800" dirty="0" smtClean="0"/>
              <a:t>Accountability</a:t>
            </a:r>
          </a:p>
          <a:p>
            <a:endParaRPr lang="en-IN" sz="4800" dirty="0"/>
          </a:p>
        </p:txBody>
      </p:sp>
    </p:spTree>
    <p:extLst>
      <p:ext uri="{BB962C8B-B14F-4D97-AF65-F5344CB8AC3E}">
        <p14:creationId xmlns:p14="http://schemas.microsoft.com/office/powerpoint/2010/main" val="344110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3" y="214313"/>
            <a:ext cx="10739437" cy="742951"/>
          </a:xfrm>
        </p:spPr>
        <p:txBody>
          <a:bodyPr>
            <a:normAutofit fontScale="90000"/>
          </a:bodyPr>
          <a:lstStyle/>
          <a:p>
            <a:r>
              <a:rPr lang="en-IN" dirty="0"/>
              <a:t>What skills Employers </a:t>
            </a:r>
            <a:r>
              <a:rPr lang="en-IN" dirty="0" smtClean="0"/>
              <a:t>want?</a:t>
            </a:r>
            <a:r>
              <a:rPr lang="en-IN" dirty="0"/>
              <a:t/>
            </a:r>
            <a:br>
              <a:rPr lang="en-IN" dirty="0"/>
            </a:br>
            <a:endParaRPr lang="en-IN" dirty="0"/>
          </a:p>
        </p:txBody>
      </p:sp>
      <p:sp>
        <p:nvSpPr>
          <p:cNvPr id="3" name="Content Placeholder 2"/>
          <p:cNvSpPr>
            <a:spLocks noGrp="1"/>
          </p:cNvSpPr>
          <p:nvPr>
            <p:ph idx="1"/>
          </p:nvPr>
        </p:nvSpPr>
        <p:spPr>
          <a:xfrm>
            <a:off x="614363" y="957264"/>
            <a:ext cx="10739437" cy="5219700"/>
          </a:xfrm>
        </p:spPr>
        <p:txBody>
          <a:bodyPr>
            <a:noAutofit/>
          </a:bodyPr>
          <a:lstStyle/>
          <a:p>
            <a:r>
              <a:rPr lang="en-IN" dirty="0" smtClean="0"/>
              <a:t>Interpersonal</a:t>
            </a:r>
            <a:endParaRPr lang="en-IN" dirty="0"/>
          </a:p>
          <a:p>
            <a:r>
              <a:rPr lang="en-IN" dirty="0"/>
              <a:t>Teamwork</a:t>
            </a:r>
          </a:p>
          <a:p>
            <a:r>
              <a:rPr lang="en-IN" dirty="0"/>
              <a:t>Analytical</a:t>
            </a:r>
          </a:p>
          <a:p>
            <a:r>
              <a:rPr lang="en-IN" dirty="0"/>
              <a:t>Oral Communication</a:t>
            </a:r>
          </a:p>
          <a:p>
            <a:r>
              <a:rPr lang="en-IN" dirty="0"/>
              <a:t>Flexibility</a:t>
            </a:r>
          </a:p>
          <a:p>
            <a:r>
              <a:rPr lang="en-IN" dirty="0" smtClean="0"/>
              <a:t>Computer</a:t>
            </a:r>
          </a:p>
          <a:p>
            <a:r>
              <a:rPr lang="en-IN" dirty="0" smtClean="0"/>
              <a:t>Written communication</a:t>
            </a:r>
          </a:p>
          <a:p>
            <a:r>
              <a:rPr lang="en-IN" dirty="0" smtClean="0"/>
              <a:t>Leadership</a:t>
            </a:r>
          </a:p>
          <a:p>
            <a:r>
              <a:rPr lang="en-IN" dirty="0" smtClean="0"/>
              <a:t>Work experience</a:t>
            </a:r>
          </a:p>
          <a:p>
            <a:r>
              <a:rPr lang="en-IN" dirty="0" smtClean="0"/>
              <a:t>Internship/co-op experience</a:t>
            </a:r>
            <a:endParaRPr lang="en-IN" dirty="0"/>
          </a:p>
        </p:txBody>
      </p:sp>
    </p:spTree>
    <p:extLst>
      <p:ext uri="{BB962C8B-B14F-4D97-AF65-F5344CB8AC3E}">
        <p14:creationId xmlns:p14="http://schemas.microsoft.com/office/powerpoint/2010/main" val="358955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hlink"/>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hlink"/>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hlink"/>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9" end="9"/>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85" y="584616"/>
            <a:ext cx="10777928" cy="5444709"/>
          </a:xfrm>
          <a:prstGeom prst="rect">
            <a:avLst/>
          </a:prstGeom>
        </p:spPr>
      </p:pic>
    </p:spTree>
    <p:extLst>
      <p:ext uri="{BB962C8B-B14F-4D97-AF65-F5344CB8AC3E}">
        <p14:creationId xmlns:p14="http://schemas.microsoft.com/office/powerpoint/2010/main" val="125641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FIVE COMPONENTS OF WRITING</a:t>
            </a:r>
            <a:endParaRPr lang="en-IN" dirty="0"/>
          </a:p>
        </p:txBody>
      </p:sp>
      <p:sp>
        <p:nvSpPr>
          <p:cNvPr id="3" name="Content Placeholder 2"/>
          <p:cNvSpPr>
            <a:spLocks noGrp="1"/>
          </p:cNvSpPr>
          <p:nvPr>
            <p:ph idx="1"/>
          </p:nvPr>
        </p:nvSpPr>
        <p:spPr>
          <a:xfrm>
            <a:off x="838200" y="1825625"/>
            <a:ext cx="10515600" cy="3432175"/>
          </a:xfrm>
        </p:spPr>
        <p:txBody>
          <a:bodyPr>
            <a:normAutofit/>
          </a:bodyPr>
          <a:lstStyle/>
          <a:p>
            <a:r>
              <a:rPr lang="en-IN" sz="4000" dirty="0" smtClean="0"/>
              <a:t>Development</a:t>
            </a:r>
          </a:p>
          <a:p>
            <a:r>
              <a:rPr lang="en-IN" sz="4000" dirty="0" smtClean="0"/>
              <a:t>Grammar</a:t>
            </a:r>
          </a:p>
          <a:p>
            <a:r>
              <a:rPr lang="en-IN" sz="4000" dirty="0" smtClean="0"/>
              <a:t>Style</a:t>
            </a:r>
          </a:p>
          <a:p>
            <a:r>
              <a:rPr lang="en-IN" sz="4000" dirty="0" smtClean="0"/>
              <a:t>Organization</a:t>
            </a:r>
          </a:p>
          <a:p>
            <a:r>
              <a:rPr lang="en-IN" sz="4000" dirty="0" smtClean="0"/>
              <a:t>Document design</a:t>
            </a:r>
            <a:endParaRPr lang="en-IN" sz="4000" dirty="0"/>
          </a:p>
        </p:txBody>
      </p:sp>
    </p:spTree>
    <p:extLst>
      <p:ext uri="{BB962C8B-B14F-4D97-AF65-F5344CB8AC3E}">
        <p14:creationId xmlns:p14="http://schemas.microsoft.com/office/powerpoint/2010/main" val="871853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1" y="0"/>
            <a:ext cx="11488271" cy="726141"/>
          </a:xfrm>
        </p:spPr>
        <p:txBody>
          <a:bodyPr/>
          <a:lstStyle/>
          <a:p>
            <a:r>
              <a:rPr lang="en-IN" dirty="0" smtClean="0"/>
              <a:t>Sexist Language</a:t>
            </a:r>
            <a:endParaRPr lang="en-IN" dirty="0"/>
          </a:p>
        </p:txBody>
      </p:sp>
      <p:sp>
        <p:nvSpPr>
          <p:cNvPr id="3" name="Content Placeholder 2"/>
          <p:cNvSpPr>
            <a:spLocks noGrp="1"/>
          </p:cNvSpPr>
          <p:nvPr>
            <p:ph idx="1"/>
          </p:nvPr>
        </p:nvSpPr>
        <p:spPr>
          <a:xfrm>
            <a:off x="0" y="726141"/>
            <a:ext cx="12192000" cy="6131859"/>
          </a:xfrm>
        </p:spPr>
        <p:txBody>
          <a:bodyPr/>
          <a:lstStyle/>
          <a:p>
            <a:r>
              <a:rPr lang="en-IN" dirty="0" smtClean="0"/>
              <a:t>Radium was discovered by a woman, Madam Curie</a:t>
            </a:r>
          </a:p>
          <a:p>
            <a:pPr marL="0" indent="0">
              <a:buNone/>
            </a:pPr>
            <a:r>
              <a:rPr lang="en-IN" b="1" dirty="0" smtClean="0"/>
              <a:t>Unequal Treatment</a:t>
            </a:r>
          </a:p>
          <a:p>
            <a:pPr marL="0" indent="0">
              <a:buNone/>
            </a:pPr>
            <a:r>
              <a:rPr lang="en-IN" i="1" dirty="0" smtClean="0"/>
              <a:t>Using Modifiers</a:t>
            </a:r>
          </a:p>
          <a:p>
            <a:pPr marL="0" indent="0">
              <a:buNone/>
            </a:pPr>
            <a:r>
              <a:rPr lang="en-IN" dirty="0" smtClean="0"/>
              <a:t>The poor woman could no longer go on; the exhausted men..</a:t>
            </a:r>
          </a:p>
          <a:p>
            <a:pPr marL="0" indent="0">
              <a:buNone/>
            </a:pPr>
            <a:r>
              <a:rPr lang="en-IN" dirty="0" smtClean="0"/>
              <a:t>Mrs Acton, a blonde is Joe’s secretary.</a:t>
            </a:r>
          </a:p>
          <a:p>
            <a:pPr marL="0" indent="0">
              <a:buNone/>
            </a:pPr>
            <a:r>
              <a:rPr lang="en-IN" b="1" dirty="0" smtClean="0"/>
              <a:t>Stereotyping</a:t>
            </a:r>
          </a:p>
          <a:p>
            <a:pPr marL="0" indent="0">
              <a:buNone/>
            </a:pPr>
            <a:r>
              <a:rPr lang="en-IN" dirty="0" smtClean="0"/>
              <a:t>The secretary brought her boss his coffee</a:t>
            </a:r>
            <a:r>
              <a:rPr lang="en-IN" b="1" dirty="0" smtClean="0"/>
              <a:t>.</a:t>
            </a:r>
          </a:p>
          <a:p>
            <a:pPr marL="0" indent="0">
              <a:buNone/>
            </a:pPr>
            <a:r>
              <a:rPr lang="en-IN" dirty="0" smtClean="0"/>
              <a:t>The teacher must be sure that her lessons are well-prepared.</a:t>
            </a:r>
          </a:p>
          <a:p>
            <a:pPr marL="0" indent="0">
              <a:buNone/>
            </a:pPr>
            <a:r>
              <a:rPr lang="en-IN" dirty="0" smtClean="0"/>
              <a:t>The trainer was given his remuneration in time.</a:t>
            </a:r>
          </a:p>
          <a:p>
            <a:pPr marL="0" indent="0">
              <a:buNone/>
            </a:pPr>
            <a:r>
              <a:rPr lang="en-IN" b="1" dirty="0" smtClean="0"/>
              <a:t>Pronouns</a:t>
            </a:r>
          </a:p>
          <a:p>
            <a:pPr marL="0" indent="0">
              <a:buNone/>
            </a:pPr>
            <a:r>
              <a:rPr lang="en-IN" dirty="0" smtClean="0"/>
              <a:t>A good lawyer will make sure that his clients are aware of their rights.</a:t>
            </a:r>
          </a:p>
          <a:p>
            <a:endParaRPr lang="en-IN" dirty="0"/>
          </a:p>
        </p:txBody>
      </p:sp>
    </p:spTree>
    <p:extLst>
      <p:ext uri="{BB962C8B-B14F-4D97-AF65-F5344CB8AC3E}">
        <p14:creationId xmlns:p14="http://schemas.microsoft.com/office/powerpoint/2010/main" val="1676617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4471"/>
            <a:ext cx="11353800" cy="954741"/>
          </a:xfrm>
        </p:spPr>
        <p:txBody>
          <a:bodyPr/>
          <a:lstStyle/>
          <a:p>
            <a:r>
              <a:rPr lang="en-IN" b="1" dirty="0" smtClean="0"/>
              <a:t>Nouns</a:t>
            </a:r>
            <a:endParaRPr lang="en-IN" b="1" dirty="0"/>
          </a:p>
        </p:txBody>
      </p:sp>
      <p:sp>
        <p:nvSpPr>
          <p:cNvPr id="3" name="Content Placeholder 2"/>
          <p:cNvSpPr>
            <a:spLocks noGrp="1"/>
          </p:cNvSpPr>
          <p:nvPr>
            <p:ph idx="1"/>
          </p:nvPr>
        </p:nvSpPr>
        <p:spPr>
          <a:xfrm>
            <a:off x="174812" y="1344706"/>
            <a:ext cx="11178988" cy="4832257"/>
          </a:xfrm>
        </p:spPr>
        <p:txBody>
          <a:bodyPr/>
          <a:lstStyle/>
          <a:p>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346676248"/>
              </p:ext>
            </p:extLst>
          </p:nvPr>
        </p:nvGraphicFramePr>
        <p:xfrm>
          <a:off x="0" y="942974"/>
          <a:ext cx="12192000" cy="6309360"/>
        </p:xfrm>
        <a:graphic>
          <a:graphicData uri="http://schemas.openxmlformats.org/drawingml/2006/table">
            <a:tbl>
              <a:tblPr firstRow="1" bandRow="1">
                <a:tableStyleId>{5C22544A-7EE6-4342-B048-85BDC9FD1C3A}</a:tableStyleId>
              </a:tblPr>
              <a:tblGrid>
                <a:gridCol w="6096000"/>
                <a:gridCol w="6096000"/>
              </a:tblGrid>
              <a:tr h="612965">
                <a:tc>
                  <a:txBody>
                    <a:bodyPr/>
                    <a:lstStyle/>
                    <a:p>
                      <a:r>
                        <a:rPr lang="en-IN" b="1" dirty="0" smtClean="0"/>
                        <a:t>Biased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Unbiased</a:t>
                      </a:r>
                    </a:p>
                    <a:p>
                      <a:endParaRPr lang="en-IN" dirty="0"/>
                    </a:p>
                  </a:txBody>
                  <a:tcPr/>
                </a:tc>
              </a:tr>
              <a:tr h="788098">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smtClean="0"/>
                        <a:t>People</a:t>
                      </a:r>
                    </a:p>
                    <a:p>
                      <a:pPr marL="342900" indent="-342900">
                        <a:buFont typeface="Arial" panose="020B0604020202020204" pitchFamily="34" charset="0"/>
                        <a:buChar char="•"/>
                      </a:pPr>
                      <a:endParaRPr lang="en-IN" sz="24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smtClean="0"/>
                        <a:t>workers, personnel</a:t>
                      </a:r>
                    </a:p>
                    <a:p>
                      <a:pPr marL="342900" indent="-342900">
                        <a:buFont typeface="Arial" panose="020B0604020202020204" pitchFamily="34" charset="0"/>
                        <a:buChar char="•"/>
                      </a:pPr>
                      <a:endParaRPr lang="en-IN" sz="2400" b="1" dirty="0"/>
                    </a:p>
                  </a:txBody>
                  <a:tcPr/>
                </a:tc>
              </a:tr>
              <a:tr h="437832">
                <a:tc>
                  <a:txBody>
                    <a:bodyPr/>
                    <a:lstStyle/>
                    <a:p>
                      <a:pPr marL="342900" indent="-342900">
                        <a:buFont typeface="Arial" panose="020B0604020202020204" pitchFamily="34" charset="0"/>
                        <a:buChar char="•"/>
                      </a:pPr>
                      <a:r>
                        <a:rPr lang="en-IN" sz="2400" b="1" dirty="0" smtClean="0"/>
                        <a:t>The common man </a:t>
                      </a:r>
                      <a:endParaRPr lang="en-IN" sz="24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smtClean="0"/>
                        <a:t>the average citizen</a:t>
                      </a:r>
                    </a:p>
                    <a:p>
                      <a:pPr marL="342900" indent="-342900">
                        <a:buFont typeface="Arial" panose="020B0604020202020204" pitchFamily="34" charset="0"/>
                        <a:buChar char="•"/>
                      </a:pPr>
                      <a:endParaRPr lang="en-IN" sz="2400" b="1" dirty="0"/>
                    </a:p>
                  </a:txBody>
                  <a:tcPr/>
                </a:tc>
              </a:tr>
              <a:tr h="788098">
                <a:tc>
                  <a:txBody>
                    <a:bodyPr/>
                    <a:lstStyle/>
                    <a:p>
                      <a:pPr marL="342900" indent="-342900">
                        <a:buFont typeface="Arial" panose="020B0604020202020204" pitchFamily="34" charset="0"/>
                        <a:buChar char="•"/>
                      </a:pPr>
                      <a:r>
                        <a:rPr lang="en-IN" sz="2400" b="1" dirty="0" smtClean="0"/>
                        <a:t>Wise men </a:t>
                      </a:r>
                      <a:endParaRPr lang="en-IN" sz="24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smtClean="0"/>
                        <a:t>leaders</a:t>
                      </a:r>
                    </a:p>
                    <a:p>
                      <a:pPr marL="342900" indent="-342900">
                        <a:buFont typeface="Arial" panose="020B0604020202020204" pitchFamily="34" charset="0"/>
                        <a:buChar char="•"/>
                      </a:pPr>
                      <a:endParaRPr lang="en-IN" sz="2400" b="1" dirty="0"/>
                    </a:p>
                  </a:txBody>
                  <a:tcPr/>
                </a:tc>
              </a:tr>
              <a:tr h="788098">
                <a:tc>
                  <a:txBody>
                    <a:bodyPr/>
                    <a:lstStyle/>
                    <a:p>
                      <a:pPr marL="342900" indent="-342900">
                        <a:buFont typeface="Arial" panose="020B0604020202020204" pitchFamily="34" charset="0"/>
                        <a:buChar char="•"/>
                      </a:pPr>
                      <a:r>
                        <a:rPr lang="en-IN" sz="2400" b="1" dirty="0" smtClean="0"/>
                        <a:t>Chairman</a:t>
                      </a:r>
                      <a:endParaRPr lang="en-IN" sz="24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smtClean="0"/>
                        <a:t>chairperson</a:t>
                      </a:r>
                    </a:p>
                    <a:p>
                      <a:pPr marL="342900" indent="-342900">
                        <a:buFont typeface="Arial" panose="020B0604020202020204" pitchFamily="34" charset="0"/>
                        <a:buChar char="•"/>
                      </a:pPr>
                      <a:endParaRPr lang="en-IN" sz="2400" b="1" dirty="0"/>
                    </a:p>
                  </a:txBody>
                  <a:tcPr/>
                </a:tc>
              </a:tr>
              <a:tr h="788098">
                <a:tc>
                  <a:txBody>
                    <a:bodyPr/>
                    <a:lstStyle/>
                    <a:p>
                      <a:pPr marL="342900" indent="-342900">
                        <a:buFont typeface="Arial" panose="020B0604020202020204" pitchFamily="34" charset="0"/>
                        <a:buChar char="•"/>
                      </a:pPr>
                      <a:r>
                        <a:rPr lang="en-IN" sz="2400" b="1" dirty="0" smtClean="0"/>
                        <a:t>Steward/</a:t>
                      </a:r>
                      <a:r>
                        <a:rPr lang="en-IN" sz="2400" b="1" dirty="0" err="1" smtClean="0"/>
                        <a:t>ess</a:t>
                      </a:r>
                      <a:endParaRPr lang="en-IN" sz="24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smtClean="0"/>
                        <a:t>Flight attendant</a:t>
                      </a:r>
                    </a:p>
                    <a:p>
                      <a:pPr marL="342900" indent="-342900">
                        <a:buFont typeface="Arial" panose="020B0604020202020204" pitchFamily="34" charset="0"/>
                        <a:buChar char="•"/>
                      </a:pPr>
                      <a:endParaRPr lang="en-IN" sz="2400" b="1" dirty="0"/>
                    </a:p>
                  </a:txBody>
                  <a:tcPr/>
                </a:tc>
              </a:tr>
              <a:tr h="788098">
                <a:tc>
                  <a:txBody>
                    <a:bodyPr/>
                    <a:lstStyle/>
                    <a:p>
                      <a:pPr marL="342900" indent="-342900">
                        <a:buFont typeface="Arial" panose="020B0604020202020204" pitchFamily="34" charset="0"/>
                        <a:buChar char="•"/>
                      </a:pPr>
                      <a:r>
                        <a:rPr lang="en-IN" sz="2400" b="1" dirty="0" smtClean="0"/>
                        <a:t>Waiter/</a:t>
                      </a:r>
                      <a:r>
                        <a:rPr lang="en-IN" sz="2400" b="1" dirty="0" err="1" smtClean="0"/>
                        <a:t>ess</a:t>
                      </a:r>
                      <a:r>
                        <a:rPr lang="en-IN" sz="2400" b="1" dirty="0" smtClean="0"/>
                        <a:t> </a:t>
                      </a:r>
                      <a:endParaRPr lang="en-IN" sz="24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smtClean="0"/>
                        <a:t>server</a:t>
                      </a:r>
                    </a:p>
                    <a:p>
                      <a:pPr marL="342900" indent="-342900">
                        <a:buFont typeface="Arial" panose="020B0604020202020204" pitchFamily="34" charset="0"/>
                        <a:buChar char="•"/>
                      </a:pPr>
                      <a:endParaRPr lang="en-IN" sz="2400" b="1" dirty="0"/>
                    </a:p>
                  </a:txBody>
                  <a:tcPr/>
                </a:tc>
              </a:tr>
              <a:tr h="361856">
                <a:tc>
                  <a:txBody>
                    <a:bodyPr/>
                    <a:lstStyle/>
                    <a:p>
                      <a:endParaRPr lang="en-IN" dirty="0"/>
                    </a:p>
                  </a:txBody>
                  <a:tcPr/>
                </a:tc>
                <a:tc>
                  <a:txBody>
                    <a:bodyPr/>
                    <a:lstStyle/>
                    <a:p>
                      <a:endParaRPr lang="en-IN" dirty="0"/>
                    </a:p>
                  </a:txBody>
                  <a:tcPr/>
                </a:tc>
              </a:tr>
              <a:tr h="361856">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15959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75"/>
            <a:ext cx="12444412" cy="6883184"/>
          </a:xfrm>
          <a:prstGeom prst="rect">
            <a:avLst/>
          </a:prstGeom>
          <a:noFill/>
        </p:spPr>
        <p:txBody>
          <a:bodyPr wrap="square" rtlCol="0">
            <a:spAutoFit/>
          </a:bodyPr>
          <a:lstStyle/>
          <a:p>
            <a:r>
              <a:rPr lang="en-IN" sz="2400" dirty="0" smtClean="0"/>
              <a:t>Dear Sir</a:t>
            </a:r>
          </a:p>
          <a:p>
            <a:r>
              <a:rPr lang="en-IN" sz="2400" dirty="0" smtClean="0"/>
              <a:t>Interested in beautifying your company property, with no care or worries? We have been in Business for over 25 years helping men just like you. Here’s what we can offer:</a:t>
            </a:r>
          </a:p>
          <a:p>
            <a:pPr marL="342900" indent="-342900">
              <a:buAutoNum type="arabicParenR"/>
            </a:pPr>
            <a:r>
              <a:rPr lang="en-IN" sz="2400" dirty="0" smtClean="0"/>
              <a:t>Shrub Care: Your workmen will no longer need to water shrubs. We’ll take care  of that with a sprinkler system geared toward your business’s unique needs.</a:t>
            </a:r>
          </a:p>
          <a:p>
            <a:pPr marL="342900" indent="-342900">
              <a:buAutoNum type="arabicParenR"/>
            </a:pPr>
            <a:r>
              <a:rPr lang="en-IN" sz="2400" dirty="0" smtClean="0"/>
              <a:t>Seasonal System Checks- do not worry about your foreman having to ask his workers to turn on the sprinkler system in the spring or turn it off in the winter. Our repairman take care of that for you as part  of our contract.</a:t>
            </a:r>
          </a:p>
          <a:p>
            <a:pPr marL="342900" indent="-342900">
              <a:buAutoNum type="arabicParenR"/>
            </a:pPr>
            <a:r>
              <a:rPr lang="en-IN" sz="2400" dirty="0" smtClean="0"/>
              <a:t>New Annual Plantings-we plant rose bushes and daffodils that are so pretty, your secretary will want to leave her desk and pick a bunch for her office. Of course, you might want to do that for her yourself.</a:t>
            </a:r>
          </a:p>
          <a:p>
            <a:pPr marL="342900" indent="-342900">
              <a:buAutoNum type="arabicParenR"/>
            </a:pPr>
            <a:r>
              <a:rPr lang="en-IN" sz="2400" dirty="0" smtClean="0"/>
              <a:t>Trees- we do not just plant annuals. We can add shade to entire property. Just think how beautiful your parking lot will look with elegant elms, oaks and maples. Then, when you have that company picnic, your employees and their wives will be surrounded by nature.</a:t>
            </a:r>
          </a:p>
          <a:p>
            <a:r>
              <a:rPr lang="en-IN" sz="2400" dirty="0" smtClean="0"/>
              <a:t>     Call today for prices. Let our skilled craftsmen work for you!</a:t>
            </a:r>
          </a:p>
          <a:p>
            <a:endParaRPr lang="en-IN" sz="2400" dirty="0"/>
          </a:p>
          <a:p>
            <a:r>
              <a:rPr lang="en-IN" sz="2400" dirty="0" smtClean="0"/>
              <a:t>Sincerely</a:t>
            </a:r>
          </a:p>
          <a:p>
            <a:r>
              <a:rPr lang="en-IN" sz="2400" dirty="0" smtClean="0"/>
              <a:t>Richard White</a:t>
            </a:r>
            <a:endParaRPr lang="en-IN" sz="2400" dirty="0"/>
          </a:p>
        </p:txBody>
      </p:sp>
    </p:spTree>
    <p:extLst>
      <p:ext uri="{BB962C8B-B14F-4D97-AF65-F5344CB8AC3E}">
        <p14:creationId xmlns:p14="http://schemas.microsoft.com/office/powerpoint/2010/main" val="1499274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1" y="314326"/>
            <a:ext cx="11772900" cy="6001643"/>
          </a:xfrm>
          <a:prstGeom prst="rect">
            <a:avLst/>
          </a:prstGeom>
          <a:noFill/>
        </p:spPr>
        <p:txBody>
          <a:bodyPr wrap="square" rtlCol="0">
            <a:spAutoFit/>
          </a:bodyPr>
          <a:lstStyle/>
          <a:p>
            <a:pPr algn="ctr"/>
            <a:r>
              <a:rPr lang="en-IN" sz="2400" b="1" dirty="0" smtClean="0"/>
              <a:t>Audience Involvement</a:t>
            </a:r>
          </a:p>
          <a:p>
            <a:pPr marL="342900" indent="-342900">
              <a:buFont typeface="Arial" panose="020B0604020202020204" pitchFamily="34" charset="0"/>
              <a:buChar char="•"/>
            </a:pPr>
            <a:r>
              <a:rPr lang="en-IN" sz="2400" b="1" dirty="0" smtClean="0"/>
              <a:t>Pronouns Used  -</a:t>
            </a:r>
          </a:p>
          <a:p>
            <a:pPr marL="342900" indent="-342900">
              <a:buFont typeface="Arial" panose="020B0604020202020204" pitchFamily="34" charset="0"/>
              <a:buChar char="•"/>
            </a:pPr>
            <a:r>
              <a:rPr lang="en-IN" sz="2400" dirty="0" smtClean="0"/>
              <a:t>You/your-the reader.( most preferred)</a:t>
            </a:r>
          </a:p>
          <a:p>
            <a:pPr marL="342900" indent="-342900">
              <a:buFont typeface="Arial" panose="020B0604020202020204" pitchFamily="34" charset="0"/>
              <a:buChar char="•"/>
            </a:pPr>
            <a:r>
              <a:rPr lang="en-IN" sz="2400" dirty="0" smtClean="0"/>
              <a:t>We us our- The team( second- for the writer)</a:t>
            </a:r>
          </a:p>
          <a:p>
            <a:pPr marL="342900" indent="-342900">
              <a:buFont typeface="Arial" panose="020B0604020202020204" pitchFamily="34" charset="0"/>
              <a:buChar char="•"/>
            </a:pPr>
            <a:r>
              <a:rPr lang="en-IN" sz="2400" dirty="0" smtClean="0"/>
              <a:t>I Me My- The ego</a:t>
            </a:r>
          </a:p>
          <a:p>
            <a:r>
              <a:rPr lang="en-IN" sz="2400" b="1" dirty="0" smtClean="0"/>
              <a:t>Claims Procedure</a:t>
            </a:r>
          </a:p>
          <a:p>
            <a:pPr marL="342900" indent="-342900">
              <a:buFont typeface="Arial" panose="020B0604020202020204" pitchFamily="34" charset="0"/>
              <a:buChar char="•"/>
            </a:pPr>
            <a:r>
              <a:rPr lang="en-IN" sz="2400" b="1" i="1" dirty="0" smtClean="0"/>
              <a:t>To obtain service under the Emissions Performance Warranty, take the vehicle to the company dealer as soon as possible after it fails an I/M test along with documentation showing that the vehicle failed an EPA-approved emissions test.</a:t>
            </a:r>
            <a:endParaRPr lang="en-IN" sz="2400" b="1" i="1" dirty="0"/>
          </a:p>
          <a:p>
            <a:pPr marL="342900" indent="-342900">
              <a:buFont typeface="Arial" panose="020B0604020202020204" pitchFamily="34" charset="0"/>
              <a:buChar char="•"/>
            </a:pPr>
            <a:endParaRPr lang="en-IN" sz="2400" b="1" i="1" dirty="0" smtClean="0"/>
          </a:p>
          <a:p>
            <a:pPr marL="342900" indent="-342900">
              <a:buFont typeface="Arial" panose="020B0604020202020204" pitchFamily="34" charset="0"/>
              <a:buChar char="•"/>
            </a:pPr>
            <a:r>
              <a:rPr lang="en-IN" sz="2400" b="1" i="1" dirty="0" smtClean="0"/>
              <a:t>How do you get service under the </a:t>
            </a:r>
            <a:r>
              <a:rPr lang="en-IN" sz="2400" b="1" i="1" dirty="0"/>
              <a:t>Emissions Performance </a:t>
            </a:r>
            <a:r>
              <a:rPr lang="en-IN" sz="2400" b="1" i="1" dirty="0" smtClean="0"/>
              <a:t>Warranty? To get warrant under this warranty, take your car to the dealer as soon as possible after it has failed an EPA-approved test. E sure to bring along the document that shows your car failed the test.</a:t>
            </a:r>
          </a:p>
          <a:p>
            <a:pPr marL="342900" indent="-342900">
              <a:buFont typeface="Arial" panose="020B0604020202020204" pitchFamily="34" charset="0"/>
              <a:buChar char="•"/>
            </a:pPr>
            <a:endParaRPr lang="en-IN" sz="2400" b="1" i="1" dirty="0" smtClean="0"/>
          </a:p>
          <a:p>
            <a:pPr algn="ctr"/>
            <a:endParaRPr lang="en-IN" sz="2400" b="1" dirty="0"/>
          </a:p>
        </p:txBody>
      </p:sp>
    </p:spTree>
    <p:extLst>
      <p:ext uri="{BB962C8B-B14F-4D97-AF65-F5344CB8AC3E}">
        <p14:creationId xmlns:p14="http://schemas.microsoft.com/office/powerpoint/2010/main" val="228791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9" y="612845"/>
            <a:ext cx="11744324" cy="6186309"/>
          </a:xfrm>
          <a:prstGeom prst="rect">
            <a:avLst/>
          </a:prstGeom>
        </p:spPr>
        <p:txBody>
          <a:bodyPr wrap="square">
            <a:spAutoFit/>
          </a:bodyPr>
          <a:lstStyle/>
          <a:p>
            <a:r>
              <a:rPr lang="en-IN" sz="3600" u="sng" dirty="0" smtClean="0"/>
              <a:t>Rewrite using unbiased language</a:t>
            </a:r>
          </a:p>
          <a:p>
            <a:endParaRPr lang="en-IN" sz="3600" u="sng" dirty="0" smtClean="0"/>
          </a:p>
          <a:p>
            <a:r>
              <a:rPr lang="en-IN" sz="3600" dirty="0" smtClean="0"/>
              <a:t>The </a:t>
            </a:r>
            <a:r>
              <a:rPr lang="en-IN" sz="3600" dirty="0"/>
              <a:t>finishing plant was the scene of a confrontation today when two ladies from the morning shift accused a foreman of sexual harassment. Marilyn Humphrey, a black inspector, and Margaret Sawyer, an assembly-line worker, accused </a:t>
            </a:r>
            <a:r>
              <a:rPr lang="en-IN" sz="3600" dirty="0" smtClean="0"/>
              <a:t>Mr rand </a:t>
            </a:r>
            <a:r>
              <a:rPr lang="en-IN" sz="3600" dirty="0"/>
              <a:t>of making suggestive comments. </a:t>
            </a:r>
            <a:r>
              <a:rPr lang="en-IN" sz="3600" dirty="0" smtClean="0"/>
              <a:t>Mr rand</a:t>
            </a:r>
            <a:r>
              <a:rPr lang="en-IN" sz="3600" dirty="0"/>
              <a:t>, who is 62 years old and an epileptic, denies the charges and said that he thought the girls were trying to gyp the company with their demand for a cash award. </a:t>
            </a:r>
            <a:br>
              <a:rPr lang="en-IN" sz="3600" dirty="0"/>
            </a:br>
            <a:r>
              <a:rPr lang="en-IN" dirty="0"/>
              <a:t/>
            </a:r>
            <a:br>
              <a:rPr lang="en-IN" dirty="0"/>
            </a:br>
            <a:endParaRPr lang="en-IN" dirty="0"/>
          </a:p>
        </p:txBody>
      </p:sp>
    </p:spTree>
    <p:extLst>
      <p:ext uri="{BB962C8B-B14F-4D97-AF65-F5344CB8AC3E}">
        <p14:creationId xmlns:p14="http://schemas.microsoft.com/office/powerpoint/2010/main" val="1799388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Winning</a:t>
            </a:r>
            <a:br>
              <a:rPr lang="en-IN" b="1" dirty="0"/>
            </a:br>
            <a:endParaRPr lang="en-IN" dirty="0"/>
          </a:p>
        </p:txBody>
      </p:sp>
      <p:sp>
        <p:nvSpPr>
          <p:cNvPr id="3" name="Content Placeholder 2"/>
          <p:cNvSpPr>
            <a:spLocks noGrp="1"/>
          </p:cNvSpPr>
          <p:nvPr>
            <p:ph idx="1"/>
          </p:nvPr>
        </p:nvSpPr>
        <p:spPr>
          <a:xfrm>
            <a:off x="551329" y="1143000"/>
            <a:ext cx="10802471" cy="5033963"/>
          </a:xfrm>
        </p:spPr>
        <p:txBody>
          <a:bodyPr>
            <a:normAutofit/>
          </a:bodyPr>
          <a:lstStyle/>
          <a:p>
            <a:r>
              <a:rPr lang="en-IN" sz="4000" dirty="0" smtClean="0"/>
              <a:t>When </a:t>
            </a:r>
            <a:r>
              <a:rPr lang="en-IN" sz="4000" dirty="0"/>
              <a:t>a piece has circumnavigated the board, it proceeds up the home column. A piece can only be moved onto the home triangle by an exact throw.</a:t>
            </a:r>
          </a:p>
          <a:p>
            <a:r>
              <a:rPr lang="en-IN" sz="4000" dirty="0"/>
              <a:t>The first person to move all 4 pieces into the home triangle wins</a:t>
            </a:r>
          </a:p>
        </p:txBody>
      </p:sp>
    </p:spTree>
    <p:extLst>
      <p:ext uri="{BB962C8B-B14F-4D97-AF65-F5344CB8AC3E}">
        <p14:creationId xmlns:p14="http://schemas.microsoft.com/office/powerpoint/2010/main" val="36267685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28638"/>
            <a:ext cx="17724485" cy="3816429"/>
          </a:xfrm>
          <a:prstGeom prst="rect">
            <a:avLst/>
          </a:prstGeom>
          <a:noFill/>
        </p:spPr>
        <p:txBody>
          <a:bodyPr wrap="square" rtlCol="0">
            <a:spAutoFit/>
          </a:bodyPr>
          <a:lstStyle/>
          <a:p>
            <a:r>
              <a:rPr lang="en-IN" sz="2800" b="1" i="1" dirty="0"/>
              <a:t>Dear Sir</a:t>
            </a:r>
          </a:p>
          <a:p>
            <a:r>
              <a:rPr lang="en-IN" sz="2800" b="1" i="1" dirty="0"/>
              <a:t>With regard to lost policy 123, enclosed is a lost policy form. Complete this </a:t>
            </a:r>
            <a:r>
              <a:rPr lang="en-IN" sz="2800" b="1" i="1" dirty="0" smtClean="0"/>
              <a:t>form</a:t>
            </a:r>
          </a:p>
          <a:p>
            <a:r>
              <a:rPr lang="en-IN" sz="2800" b="1" i="1" dirty="0" smtClean="0"/>
              <a:t> </a:t>
            </a:r>
            <a:r>
              <a:rPr lang="en-IN" sz="2800" b="1" i="1" dirty="0"/>
              <a:t>and return it ASAP. Upon receipt, the </a:t>
            </a:r>
            <a:r>
              <a:rPr lang="en-IN" sz="2800" b="1" i="1" dirty="0" smtClean="0"/>
              <a:t>company </a:t>
            </a:r>
            <a:r>
              <a:rPr lang="en-IN" sz="2800" b="1" i="1" dirty="0"/>
              <a:t>will issue a replacement policy</a:t>
            </a:r>
            <a:r>
              <a:rPr lang="en-IN" sz="2800" b="1" i="1" dirty="0" smtClean="0"/>
              <a:t>.</a:t>
            </a:r>
          </a:p>
          <a:p>
            <a:endParaRPr lang="en-IN" sz="2800" b="1" i="1" dirty="0"/>
          </a:p>
          <a:p>
            <a:r>
              <a:rPr lang="en-IN" sz="2800" b="1" i="1" dirty="0" smtClean="0"/>
              <a:t>Dear Mr Gupta</a:t>
            </a:r>
          </a:p>
          <a:p>
            <a:r>
              <a:rPr lang="en-IN" sz="2800" b="1" i="1" dirty="0" smtClean="0"/>
              <a:t>Your lost policy 123 can be replaced easily. I’ve enclosed a form to help us </a:t>
            </a:r>
          </a:p>
          <a:p>
            <a:r>
              <a:rPr lang="en-IN" sz="2800" b="1" i="1" dirty="0" smtClean="0"/>
              <a:t>replace it for you. All you need to do is fill it out for us. As soon as we get it, we’ll</a:t>
            </a:r>
          </a:p>
          <a:p>
            <a:r>
              <a:rPr lang="en-IN" sz="2800" b="1" i="1" dirty="0" smtClean="0"/>
              <a:t>Send you your replacement policy.</a:t>
            </a:r>
            <a:endParaRPr lang="en-IN" sz="2800" b="1" i="1" dirty="0"/>
          </a:p>
          <a:p>
            <a:endParaRPr lang="en-IN" dirty="0"/>
          </a:p>
        </p:txBody>
      </p:sp>
    </p:spTree>
    <p:extLst>
      <p:ext uri="{BB962C8B-B14F-4D97-AF65-F5344CB8AC3E}">
        <p14:creationId xmlns:p14="http://schemas.microsoft.com/office/powerpoint/2010/main" val="7524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463" y="885825"/>
            <a:ext cx="11682972" cy="4955203"/>
          </a:xfrm>
          <a:prstGeom prst="rect">
            <a:avLst/>
          </a:prstGeom>
          <a:noFill/>
        </p:spPr>
        <p:txBody>
          <a:bodyPr wrap="square" rtlCol="0">
            <a:spAutoFit/>
          </a:bodyPr>
          <a:lstStyle/>
          <a:p>
            <a:pPr marL="457200" indent="-457200">
              <a:buFont typeface="Arial" panose="020B0604020202020204" pitchFamily="34" charset="0"/>
              <a:buChar char="•"/>
            </a:pPr>
            <a:r>
              <a:rPr lang="en-IN" sz="2800" b="1" dirty="0" smtClean="0"/>
              <a:t>Names- first name/surname</a:t>
            </a:r>
          </a:p>
          <a:p>
            <a:pPr marL="457200" indent="-457200">
              <a:buFont typeface="Arial" panose="020B0604020202020204" pitchFamily="34" charset="0"/>
              <a:buChar char="•"/>
            </a:pPr>
            <a:endParaRPr lang="en-IN" sz="2800" b="1" dirty="0"/>
          </a:p>
          <a:p>
            <a:pPr marL="457200" indent="-457200">
              <a:buFont typeface="Arial" panose="020B0604020202020204" pitchFamily="34" charset="0"/>
              <a:buChar char="•"/>
            </a:pPr>
            <a:r>
              <a:rPr lang="en-IN" sz="2800" b="1" dirty="0" smtClean="0"/>
              <a:t>Contractions</a:t>
            </a:r>
          </a:p>
          <a:p>
            <a:pPr marL="457200" indent="-457200">
              <a:buFont typeface="Arial" panose="020B0604020202020204" pitchFamily="34" charset="0"/>
              <a:buChar char="•"/>
            </a:pPr>
            <a:r>
              <a:rPr lang="en-IN" sz="2800" b="1" dirty="0" smtClean="0"/>
              <a:t>Reader benefit-give what they want</a:t>
            </a:r>
          </a:p>
          <a:p>
            <a:pPr marL="457200" indent="-457200">
              <a:buFont typeface="Arial" panose="020B0604020202020204" pitchFamily="34" charset="0"/>
              <a:buChar char="•"/>
            </a:pPr>
            <a:endParaRPr lang="en-IN" sz="2800" b="1" dirty="0"/>
          </a:p>
          <a:p>
            <a:r>
              <a:rPr lang="en-IN" sz="4400" b="1" dirty="0" smtClean="0"/>
              <a:t>A poured foundation will provide a level surface for mounting both the pump and motor. Carefully aligned equipment will provide you a longer and more easily maintained operation.</a:t>
            </a:r>
            <a:endParaRPr lang="en-IN" sz="4400" b="1" dirty="0"/>
          </a:p>
        </p:txBody>
      </p:sp>
    </p:spTree>
    <p:extLst>
      <p:ext uri="{BB962C8B-B14F-4D97-AF65-F5344CB8AC3E}">
        <p14:creationId xmlns:p14="http://schemas.microsoft.com/office/powerpoint/2010/main" val="12939471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a:bodyPr>
          <a:lstStyle/>
          <a:p>
            <a:pPr algn="l"/>
            <a:r>
              <a:rPr lang="en-IN" sz="3600" b="1" dirty="0" smtClean="0"/>
              <a:t>Verbs that establish facts:</a:t>
            </a:r>
            <a:br>
              <a:rPr lang="en-IN" sz="3600" b="1" dirty="0" smtClean="0"/>
            </a:br>
            <a:endParaRPr lang="en-IN" sz="3600" b="1" dirty="0"/>
          </a:p>
        </p:txBody>
      </p:sp>
      <p:sp>
        <p:nvSpPr>
          <p:cNvPr id="3" name="Subtitle 2"/>
          <p:cNvSpPr>
            <a:spLocks noGrp="1"/>
          </p:cNvSpPr>
          <p:nvPr>
            <p:ph type="subTitle" idx="1"/>
          </p:nvPr>
        </p:nvSpPr>
        <p:spPr>
          <a:xfrm>
            <a:off x="1300163" y="1014414"/>
            <a:ext cx="9277526" cy="3972454"/>
          </a:xfrm>
        </p:spPr>
        <p:txBody>
          <a:bodyPr>
            <a:normAutofit/>
          </a:bodyPr>
          <a:lstStyle/>
          <a:p>
            <a:pPr algn="l"/>
            <a:r>
              <a:rPr lang="en-IN" sz="3600" dirty="0" smtClean="0"/>
              <a:t>concluded, passed, approved, developed discovered, deduced, failed solved.</a:t>
            </a:r>
          </a:p>
          <a:p>
            <a:pPr algn="l"/>
            <a:endParaRPr lang="en-IN" dirty="0"/>
          </a:p>
          <a:p>
            <a:pPr algn="l"/>
            <a:r>
              <a:rPr lang="en-IN" sz="3200" b="1" dirty="0" smtClean="0"/>
              <a:t>Verbs that do not establish facts:</a:t>
            </a:r>
          </a:p>
          <a:p>
            <a:pPr algn="l"/>
            <a:endParaRPr lang="en-IN" dirty="0" smtClean="0"/>
          </a:p>
          <a:p>
            <a:pPr algn="l"/>
            <a:r>
              <a:rPr lang="en-IN" sz="3600" dirty="0" smtClean="0"/>
              <a:t>May be, perhaps, likely, suggest, suppose…</a:t>
            </a:r>
            <a:endParaRPr lang="en-IN" sz="3600" dirty="0"/>
          </a:p>
        </p:txBody>
      </p:sp>
    </p:spTree>
    <p:extLst>
      <p:ext uri="{BB962C8B-B14F-4D97-AF65-F5344CB8AC3E}">
        <p14:creationId xmlns:p14="http://schemas.microsoft.com/office/powerpoint/2010/main" val="265450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p>
          <a:p>
            <a:r>
              <a:rPr lang="en-IN" sz="2800" dirty="0" smtClean="0"/>
              <a:t>What is a simple sentence?</a:t>
            </a:r>
          </a:p>
          <a:p>
            <a:endParaRPr lang="en-IN" sz="2800" dirty="0"/>
          </a:p>
          <a:p>
            <a:pPr marL="457200" indent="-457200" algn="l">
              <a:buFont typeface="Arial" panose="020B0604020202020204" pitchFamily="34" charset="0"/>
              <a:buChar char="•"/>
            </a:pPr>
            <a:r>
              <a:rPr lang="en-IN" sz="2800" dirty="0" smtClean="0"/>
              <a:t>It is easy to read</a:t>
            </a:r>
          </a:p>
          <a:p>
            <a:pPr marL="457200" indent="-457200" algn="l">
              <a:buFont typeface="Arial" panose="020B0604020202020204" pitchFamily="34" charset="0"/>
              <a:buChar char="•"/>
            </a:pPr>
            <a:r>
              <a:rPr lang="en-IN" sz="2800" dirty="0" smtClean="0"/>
              <a:t>It makes a single point</a:t>
            </a:r>
          </a:p>
          <a:p>
            <a:pPr marL="457200" indent="-457200" algn="l">
              <a:buFont typeface="Arial" panose="020B0604020202020204" pitchFamily="34" charset="0"/>
              <a:buChar char="•"/>
            </a:pPr>
            <a:r>
              <a:rPr lang="en-IN" sz="2800" dirty="0" smtClean="0"/>
              <a:t>It is short. The preferred length is 15-20  words.</a:t>
            </a:r>
          </a:p>
          <a:p>
            <a:pPr marL="457200" indent="-457200" algn="l">
              <a:buFont typeface="Arial" panose="020B0604020202020204" pitchFamily="34" charset="0"/>
              <a:buChar char="•"/>
            </a:pPr>
            <a:r>
              <a:rPr lang="en-IN" sz="2800" dirty="0" smtClean="0"/>
              <a:t>The message can be read in single reading</a:t>
            </a:r>
          </a:p>
          <a:p>
            <a:pPr marL="457200" indent="-457200" algn="l">
              <a:buFont typeface="Arial" panose="020B0604020202020204" pitchFamily="34" charset="0"/>
              <a:buChar char="•"/>
            </a:pPr>
            <a:r>
              <a:rPr lang="en-IN" sz="2800" dirty="0" smtClean="0"/>
              <a:t>It creates no ambiguity. </a:t>
            </a:r>
          </a:p>
          <a:p>
            <a:pPr marL="457200" indent="-457200" algn="l">
              <a:buFont typeface="Wingdings" panose="05000000000000000000" pitchFamily="2" charset="2"/>
              <a:buChar char="§"/>
            </a:pPr>
            <a:r>
              <a:rPr lang="en-IN" i="1" dirty="0" smtClean="0"/>
              <a:t>We </a:t>
            </a:r>
            <a:r>
              <a:rPr lang="en-IN" i="1" dirty="0"/>
              <a:t>saw her duck</a:t>
            </a:r>
            <a:endParaRPr lang="en-IN" i="1" dirty="0" smtClean="0"/>
          </a:p>
          <a:p>
            <a:pPr algn="l"/>
            <a:endParaRPr lang="en-IN" dirty="0" smtClean="0"/>
          </a:p>
        </p:txBody>
      </p:sp>
    </p:spTree>
    <p:extLst>
      <p:ext uri="{BB962C8B-B14F-4D97-AF65-F5344CB8AC3E}">
        <p14:creationId xmlns:p14="http://schemas.microsoft.com/office/powerpoint/2010/main" val="18826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Writing Traits</a:t>
            </a:r>
            <a:endParaRPr lang="en-IN" dirty="0"/>
          </a:p>
        </p:txBody>
      </p:sp>
      <p:sp>
        <p:nvSpPr>
          <p:cNvPr id="3" name="Content Placeholder 2"/>
          <p:cNvSpPr>
            <a:spLocks noGrp="1"/>
          </p:cNvSpPr>
          <p:nvPr>
            <p:ph idx="1"/>
          </p:nvPr>
        </p:nvSpPr>
        <p:spPr/>
        <p:txBody>
          <a:bodyPr/>
          <a:lstStyle/>
          <a:p>
            <a:r>
              <a:rPr lang="en-IN" dirty="0" smtClean="0"/>
              <a:t>Clarity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440" y="1424939"/>
            <a:ext cx="5311140" cy="5258293"/>
          </a:xfrm>
          <a:prstGeom prst="rect">
            <a:avLst/>
          </a:prstGeom>
        </p:spPr>
      </p:pic>
    </p:spTree>
    <p:extLst>
      <p:ext uri="{BB962C8B-B14F-4D97-AF65-F5344CB8AC3E}">
        <p14:creationId xmlns:p14="http://schemas.microsoft.com/office/powerpoint/2010/main" val="40196850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6122" y="-213360"/>
            <a:ext cx="5921712" cy="7427667"/>
          </a:xfrm>
        </p:spPr>
      </p:pic>
    </p:spTree>
    <p:extLst>
      <p:ext uri="{BB962C8B-B14F-4D97-AF65-F5344CB8AC3E}">
        <p14:creationId xmlns:p14="http://schemas.microsoft.com/office/powerpoint/2010/main" val="8107145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Conciseness</a:t>
            </a:r>
            <a:endParaRPr lang="en-IN" sz="6000" b="1" dirty="0"/>
          </a:p>
        </p:txBody>
      </p:sp>
      <p:sp>
        <p:nvSpPr>
          <p:cNvPr id="3" name="Content Placeholder 2"/>
          <p:cNvSpPr>
            <a:spLocks noGrp="1"/>
          </p:cNvSpPr>
          <p:nvPr>
            <p:ph idx="1"/>
          </p:nvPr>
        </p:nvSpPr>
        <p:spPr/>
        <p:txBody>
          <a:bodyPr/>
          <a:lstStyle/>
          <a:p>
            <a:r>
              <a:rPr lang="en-IN" dirty="0"/>
              <a:t>A sentence should contain no unnecessary words, a paragraph no unnecessary sentences, for the same reason that a drawing should have no unnecessary lines and a machine no unnecessary parts.</a:t>
            </a:r>
          </a:p>
          <a:p>
            <a:r>
              <a:rPr lang="en-IN" dirty="0"/>
              <a:t/>
            </a:r>
            <a:br>
              <a:rPr lang="en-IN" dirty="0"/>
            </a:br>
            <a:r>
              <a:rPr lang="en-IN" dirty="0"/>
              <a:t>William </a:t>
            </a:r>
            <a:r>
              <a:rPr lang="en-IN" dirty="0" err="1"/>
              <a:t>Strunk.jr</a:t>
            </a:r>
            <a:r>
              <a:rPr lang="en-IN" dirty="0"/>
              <a:t>.</a:t>
            </a:r>
          </a:p>
          <a:p>
            <a:endParaRPr lang="en-IN" dirty="0"/>
          </a:p>
          <a:p>
            <a:endParaRPr lang="en-IN" dirty="0"/>
          </a:p>
        </p:txBody>
      </p:sp>
    </p:spTree>
    <p:extLst>
      <p:ext uri="{BB962C8B-B14F-4D97-AF65-F5344CB8AC3E}">
        <p14:creationId xmlns:p14="http://schemas.microsoft.com/office/powerpoint/2010/main" val="41539471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r>
              <a:rPr lang="en-IN" sz="2900" b="1" dirty="0" smtClean="0"/>
              <a:t>Writing shorter sentences techniques</a:t>
            </a:r>
            <a:r>
              <a:rPr lang="en-IN" sz="2900" dirty="0" smtClean="0"/>
              <a:t>-</a:t>
            </a:r>
          </a:p>
          <a:p>
            <a:endParaRPr lang="en-IN" sz="2900" dirty="0" smtClean="0"/>
          </a:p>
          <a:p>
            <a:pPr marL="342900" indent="-342900" algn="l">
              <a:buFont typeface="Arial" panose="020B0604020202020204" pitchFamily="34" charset="0"/>
              <a:buChar char="•"/>
            </a:pPr>
            <a:r>
              <a:rPr lang="en-IN" b="1" dirty="0" smtClean="0"/>
              <a:t>Spilt and disconnect</a:t>
            </a:r>
          </a:p>
          <a:p>
            <a:pPr algn="l"/>
            <a:r>
              <a:rPr lang="en-IN" dirty="0" smtClean="0"/>
              <a:t>I </a:t>
            </a:r>
            <a:r>
              <a:rPr lang="en-IN" dirty="0"/>
              <a:t>understand that some doctors making night calls have been attacked in recent months on the expectation that they were carrying drugs and their caution when visiting certain areas in the south of the city has been very exacting and has even included telephoning the address to be visited from their car when they arrive outside the house. </a:t>
            </a:r>
            <a:br>
              <a:rPr lang="en-IN" dirty="0"/>
            </a:br>
            <a:r>
              <a:rPr lang="en-IN" dirty="0"/>
              <a:t/>
            </a:r>
            <a:br>
              <a:rPr lang="en-IN" dirty="0"/>
            </a:br>
            <a:r>
              <a:rPr lang="en-IN" dirty="0"/>
              <a:t>B. I understand that some doctors making night calls have been attacked in recent months on the expectation that they were carrying drugs. Their caution when visiting certain areas in the south of the city has been very exacting. It has even included telephoning the address to be visited from their car when they arrive outside the house. </a:t>
            </a:r>
            <a:endParaRPr lang="en-IN" dirty="0" smtClean="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35533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r>
              <a:rPr lang="en-IN" sz="2900" b="1" dirty="0" smtClean="0"/>
              <a:t>Writing shorter sentences techniques</a:t>
            </a:r>
            <a:r>
              <a:rPr lang="en-IN" sz="2900" dirty="0" smtClean="0"/>
              <a:t>-</a:t>
            </a:r>
          </a:p>
          <a:p>
            <a:endParaRPr lang="en-IN" sz="2900" dirty="0" smtClean="0"/>
          </a:p>
          <a:p>
            <a:pPr marL="342900" indent="-342900" algn="l">
              <a:buFont typeface="Arial" panose="020B0604020202020204" pitchFamily="34" charset="0"/>
              <a:buChar char="•"/>
            </a:pPr>
            <a:r>
              <a:rPr lang="en-IN" b="1" dirty="0"/>
              <a:t>Spilt and connect</a:t>
            </a:r>
          </a:p>
          <a:p>
            <a:pPr marL="342900" indent="-342900" algn="l">
              <a:buFont typeface="Wingdings" panose="05000000000000000000" pitchFamily="2" charset="2"/>
              <a:buChar char="ü"/>
            </a:pPr>
            <a:r>
              <a:rPr lang="en-IN" dirty="0"/>
              <a:t>Winston Churchill was a great politician and statesman. He also won the Nobel Prize for literature.</a:t>
            </a:r>
          </a:p>
          <a:p>
            <a:pPr marL="342900" indent="-342900" algn="l">
              <a:buFont typeface="Wingdings" panose="05000000000000000000" pitchFamily="2" charset="2"/>
              <a:buChar char="ü"/>
            </a:pPr>
            <a:r>
              <a:rPr lang="en-IN" dirty="0"/>
              <a:t>This is my sister. Her name is Mira.</a:t>
            </a:r>
          </a:p>
          <a:p>
            <a:pPr marL="342900" indent="-342900" algn="l">
              <a:buFont typeface="Arial" panose="020B0604020202020204" pitchFamily="34" charset="0"/>
              <a:buChar char="•"/>
            </a:pPr>
            <a:r>
              <a:rPr lang="en-IN" b="1" dirty="0"/>
              <a:t>Say less</a:t>
            </a:r>
          </a:p>
          <a:p>
            <a:pPr marL="342900" indent="-342900" algn="l">
              <a:buFont typeface="Arial" panose="020B0604020202020204" pitchFamily="34" charset="0"/>
              <a:buChar char="•"/>
            </a:pPr>
            <a:r>
              <a:rPr lang="en-IN" b="1" dirty="0"/>
              <a:t>Use a list</a:t>
            </a:r>
          </a:p>
          <a:p>
            <a:pPr marL="342900" indent="-342900" algn="l">
              <a:buFont typeface="Arial" panose="020B0604020202020204" pitchFamily="34" charset="0"/>
              <a:buChar char="•"/>
            </a:pPr>
            <a:r>
              <a:rPr lang="en-IN" b="1" dirty="0"/>
              <a:t>Cut verbiage: </a:t>
            </a:r>
          </a:p>
          <a:p>
            <a:pPr marL="342900" indent="-342900" algn="l">
              <a:buFont typeface="Wingdings" panose="05000000000000000000" pitchFamily="2" charset="2"/>
              <a:buChar char="ü"/>
            </a:pPr>
            <a:r>
              <a:rPr lang="en-IN" dirty="0"/>
              <a:t>Advance warning, free sale, Actual fact, Major breakthrough, past history, plan ahead.</a:t>
            </a:r>
          </a:p>
          <a:p>
            <a:pPr marL="342900" indent="-342900" algn="l">
              <a:buFont typeface="Arial" panose="020B0604020202020204" pitchFamily="34" charset="0"/>
              <a:buChar char="•"/>
            </a:pPr>
            <a:r>
              <a:rPr lang="en-IN" b="1" dirty="0"/>
              <a:t>Bin the sentence and start again</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84569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r>
              <a:rPr lang="en-IN" sz="2900" b="1" dirty="0" smtClean="0"/>
              <a:t>Writing shorter sentences techniques</a:t>
            </a:r>
            <a:r>
              <a:rPr lang="en-IN" sz="2900" dirty="0" smtClean="0"/>
              <a:t>-</a:t>
            </a:r>
          </a:p>
          <a:p>
            <a:endParaRPr lang="en-IN" sz="2900" dirty="0" smtClean="0"/>
          </a:p>
        </p:txBody>
      </p:sp>
      <p:sp>
        <p:nvSpPr>
          <p:cNvPr id="5" name="Rectangle 1"/>
          <p:cNvSpPr>
            <a:spLocks noChangeArrowheads="1"/>
          </p:cNvSpPr>
          <p:nvPr/>
        </p:nvSpPr>
        <p:spPr bwMode="auto">
          <a:xfrm>
            <a:off x="2640106" y="243188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215053" y="172037"/>
            <a:ext cx="11389759"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2800" dirty="0" smtClean="0">
              <a:latin typeface="Arial" panose="020B0604020202020204" pitchFamily="34" charset="0"/>
            </a:endParaRPr>
          </a:p>
          <a:p>
            <a:pPr eaLnBrk="0" fontAlgn="base" hangingPunct="0">
              <a:spcBef>
                <a:spcPct val="0"/>
              </a:spcBef>
              <a:spcAft>
                <a:spcPct val="0"/>
              </a:spcAft>
            </a:pPr>
            <a:r>
              <a:rPr lang="en-US" altLang="en-US" sz="2800" dirty="0" smtClean="0">
                <a:latin typeface="Arial" panose="020B0604020202020204" pitchFamily="34" charset="0"/>
              </a:rPr>
              <a:t>1.Reduce </a:t>
            </a:r>
            <a:r>
              <a:rPr lang="en-US" altLang="en-US" sz="2800" dirty="0">
                <a:latin typeface="Arial" panose="020B0604020202020204" pitchFamily="34" charset="0"/>
              </a:rPr>
              <a:t>phrases to single words</a:t>
            </a:r>
            <a:r>
              <a:rPr lang="en-US" altLang="en-US" sz="2800" dirty="0" smtClean="0">
                <a:latin typeface="Arial" panose="020B0604020202020204" pitchFamily="34" charset="0"/>
              </a:rPr>
              <a:t>.</a:t>
            </a:r>
          </a:p>
          <a:p>
            <a:pPr eaLnBrk="0" fontAlgn="base" hangingPunct="0">
              <a:spcBef>
                <a:spcPct val="0"/>
              </a:spcBef>
              <a:spcAft>
                <a:spcPct val="0"/>
              </a:spcAft>
            </a:pPr>
            <a:endParaRPr kumimoji="0" lang="en-US" altLang="en-US" sz="2800" b="0" i="0"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strike="noStrike" cap="none" normalizeH="0" baseline="0" dirty="0" smtClean="0">
                <a:ln>
                  <a:noFill/>
                </a:ln>
                <a:effectLst/>
                <a:latin typeface="Arial" panose="020B0604020202020204" pitchFamily="34" charset="0"/>
              </a:rPr>
              <a:t>Avoid </a:t>
            </a:r>
            <a:r>
              <a:rPr kumimoji="0" lang="en-US" altLang="en-US" sz="2800" b="0" i="1" strike="noStrike" cap="none" normalizeH="0" baseline="0" dirty="0" smtClean="0">
                <a:ln>
                  <a:noFill/>
                </a:ln>
                <a:effectLst/>
                <a:latin typeface="Arial" panose="020B0604020202020204" pitchFamily="34" charset="0"/>
              </a:rPr>
              <a:t>There is, There are</a:t>
            </a:r>
            <a:r>
              <a:rPr kumimoji="0" lang="en-US" altLang="en-US" sz="2800" b="0" i="0" strike="noStrike" cap="none" normalizeH="0" baseline="0" dirty="0" smtClean="0">
                <a:ln>
                  <a:noFill/>
                </a:ln>
                <a:effectLst/>
                <a:latin typeface="Arial" panose="020B0604020202020204" pitchFamily="34" charset="0"/>
              </a:rPr>
              <a:t>, and </a:t>
            </a:r>
            <a:r>
              <a:rPr kumimoji="0" lang="en-US" altLang="en-US" sz="2800" b="0" i="1" strike="noStrike" cap="none" normalizeH="0" baseline="0" dirty="0" smtClean="0">
                <a:ln>
                  <a:noFill/>
                </a:ln>
                <a:effectLst/>
                <a:latin typeface="Arial" panose="020B0604020202020204" pitchFamily="34" charset="0"/>
              </a:rPr>
              <a:t>There were</a:t>
            </a:r>
            <a:r>
              <a:rPr kumimoji="0" lang="en-US" altLang="en-US" sz="2800" b="0" i="0" strike="noStrike" cap="none" normalizeH="0" baseline="0" dirty="0" smtClean="0">
                <a:ln>
                  <a:noFill/>
                </a:ln>
                <a:effectLst/>
                <a:latin typeface="Arial" panose="020B0604020202020204" pitchFamily="34" charset="0"/>
              </a:rPr>
              <a:t> as sentence openers.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strike="noStrike" cap="none" normalizeH="0" baseline="0" dirty="0" smtClean="0">
              <a:ln>
                <a:noFill/>
              </a:ln>
              <a:effectLst/>
              <a:latin typeface="Arial" panose="020B0604020202020204" pitchFamily="34" charset="0"/>
            </a:endParaRPr>
          </a:p>
          <a:p>
            <a:pPr lvl="0" eaLnBrk="0" fontAlgn="base" hangingPunct="0">
              <a:spcBef>
                <a:spcPct val="0"/>
              </a:spcBef>
              <a:spcAft>
                <a:spcPct val="0"/>
              </a:spcAft>
              <a:buFontTx/>
              <a:buAutoNum type="arabicPeriod" startAt="3"/>
            </a:pPr>
            <a:r>
              <a:rPr kumimoji="0" lang="en-US" altLang="en-US" sz="2800" b="0" i="0" strike="noStrike" cap="none" normalizeH="0" baseline="0" dirty="0" smtClean="0">
                <a:ln>
                  <a:noFill/>
                </a:ln>
                <a:effectLst/>
                <a:latin typeface="Arial" panose="020B0604020202020204" pitchFamily="34" charset="0"/>
              </a:rPr>
              <a:t>Don't overwork </a:t>
            </a:r>
            <a:r>
              <a:rPr kumimoji="0" lang="en-US" altLang="en-US" sz="2800" b="0" i="0" strike="noStrike" cap="none" normalizeH="0" baseline="0" dirty="0" smtClean="0">
                <a:ln>
                  <a:noFill/>
                </a:ln>
                <a:effectLst/>
                <a:latin typeface="Arial" panose="020B0604020202020204" pitchFamily="34" charset="0"/>
                <a:hlinkClick r:id="rId2"/>
              </a:rPr>
              <a:t>modifiers</a:t>
            </a:r>
            <a:r>
              <a:rPr kumimoji="0" lang="en-US" altLang="en-US" sz="2800" b="0" i="0" strike="noStrike" cap="none" normalizeH="0" baseline="0" dirty="0" smtClean="0">
                <a:ln>
                  <a:noFill/>
                </a:ln>
                <a:effectLst/>
                <a:latin typeface="Arial" panose="020B0604020202020204" pitchFamily="34" charset="0"/>
              </a:rPr>
              <a:t>.</a:t>
            </a:r>
            <a:r>
              <a:rPr lang="en-IN" sz="2800" dirty="0"/>
              <a:t> </a:t>
            </a:r>
            <a:r>
              <a:rPr lang="en-IN" sz="2800" dirty="0" smtClean="0"/>
              <a:t>“</a:t>
            </a:r>
            <a:r>
              <a:rPr lang="en-IN" sz="2800" i="1" dirty="0" smtClean="0"/>
              <a:t>So </a:t>
            </a:r>
            <a:r>
              <a:rPr lang="en-IN" sz="2800" i="1" dirty="0"/>
              <a:t>avoid </a:t>
            </a:r>
            <a:r>
              <a:rPr lang="en-IN" sz="2800" b="1" i="1" dirty="0"/>
              <a:t>using</a:t>
            </a:r>
            <a:r>
              <a:rPr lang="en-IN" sz="2800" i="1" dirty="0"/>
              <a:t> the word '</a:t>
            </a:r>
            <a:r>
              <a:rPr lang="en-IN" sz="2800" b="1" i="1" dirty="0"/>
              <a:t>very</a:t>
            </a:r>
            <a:r>
              <a:rPr lang="en-IN" sz="2800" i="1" dirty="0"/>
              <a:t>' because it's lazy. A man is not </a:t>
            </a:r>
            <a:r>
              <a:rPr lang="en-IN" sz="2800" b="1" i="1" dirty="0"/>
              <a:t>very</a:t>
            </a:r>
            <a:r>
              <a:rPr lang="en-IN" sz="2800" i="1" dirty="0"/>
              <a:t> tired, he is exhausted. </a:t>
            </a:r>
            <a:r>
              <a:rPr lang="en-IN" sz="2800" b="1" i="1" dirty="0"/>
              <a:t>Don't use very</a:t>
            </a:r>
            <a:r>
              <a:rPr lang="en-IN" sz="2800" i="1" dirty="0"/>
              <a:t> sad, </a:t>
            </a:r>
            <a:r>
              <a:rPr lang="en-IN" sz="2800" b="1" i="1" dirty="0"/>
              <a:t>use</a:t>
            </a:r>
            <a:r>
              <a:rPr lang="en-IN" sz="2800" i="1" dirty="0"/>
              <a:t> </a:t>
            </a:r>
            <a:endParaRPr lang="en-IN" sz="2800" i="1" dirty="0" smtClean="0"/>
          </a:p>
          <a:p>
            <a:pPr lvl="0" eaLnBrk="0" fontAlgn="base" hangingPunct="0">
              <a:spcBef>
                <a:spcPct val="0"/>
              </a:spcBef>
              <a:spcAft>
                <a:spcPct val="0"/>
              </a:spcAft>
            </a:pPr>
            <a:r>
              <a:rPr lang="en-IN" sz="2800" i="1" dirty="0" smtClean="0"/>
              <a:t>morose</a:t>
            </a:r>
            <a:r>
              <a:rPr lang="en-IN" sz="2800" i="1" dirty="0"/>
              <a:t>. Language was invented for one reason, boys - to woo women - and, in that </a:t>
            </a:r>
            <a:r>
              <a:rPr lang="en-IN" sz="2800" i="1" dirty="0" err="1"/>
              <a:t>endeavor</a:t>
            </a:r>
            <a:r>
              <a:rPr lang="en-IN" sz="2800" i="1" dirty="0"/>
              <a:t>, laziness will not </a:t>
            </a:r>
            <a:r>
              <a:rPr lang="en-IN" sz="2800" i="1" dirty="0" smtClean="0"/>
              <a:t>do”.</a:t>
            </a:r>
          </a:p>
          <a:p>
            <a:pPr lvl="0" eaLnBrk="0" fontAlgn="base" hangingPunct="0">
              <a:spcBef>
                <a:spcPct val="0"/>
              </a:spcBef>
              <a:spcAft>
                <a:spcPct val="0"/>
              </a:spcAft>
            </a:pPr>
            <a:endParaRPr kumimoji="0" lang="en-US" altLang="en-US" sz="2800" b="0" i="1"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0" i="0" strike="noStrike" cap="none" normalizeH="0" baseline="0" dirty="0" smtClean="0">
                <a:ln>
                  <a:noFill/>
                </a:ln>
                <a:effectLst/>
                <a:latin typeface="Arial" panose="020B0604020202020204" pitchFamily="34" charset="0"/>
              </a:rPr>
              <a:t>Avoid </a:t>
            </a:r>
            <a:r>
              <a:rPr kumimoji="0" lang="en-US" altLang="en-US" sz="2800" b="0" i="0" strike="noStrike" cap="none" normalizeH="0" baseline="0" dirty="0" smtClean="0">
                <a:ln>
                  <a:noFill/>
                </a:ln>
                <a:effectLst/>
                <a:latin typeface="Arial" panose="020B0604020202020204" pitchFamily="34" charset="0"/>
                <a:hlinkClick r:id="rId3"/>
              </a:rPr>
              <a:t>redundancies</a:t>
            </a:r>
            <a:r>
              <a:rPr kumimoji="0" lang="en-US" altLang="en-US" sz="2800" b="0" i="0"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0" i="0" strike="noStrike" cap="none" normalizeH="0" baseline="0" dirty="0" smtClean="0">
                <a:ln>
                  <a:noFill/>
                </a:ln>
                <a:effectLst/>
                <a:latin typeface="Arial" panose="020B0604020202020204" pitchFamily="34" charset="0"/>
              </a:rPr>
              <a:t>Use </a:t>
            </a:r>
            <a:r>
              <a:rPr kumimoji="0" lang="en-US" altLang="en-US" sz="2800" b="0" i="0" strike="noStrike" cap="none" normalizeH="0" baseline="0" dirty="0" smtClean="0">
                <a:ln>
                  <a:noFill/>
                </a:ln>
                <a:effectLst/>
                <a:latin typeface="Arial" panose="020B0604020202020204" pitchFamily="34" charset="0"/>
                <a:hlinkClick r:id="rId4"/>
              </a:rPr>
              <a:t>active verbs</a:t>
            </a:r>
            <a:r>
              <a:rPr kumimoji="0" lang="en-US" altLang="en-US" sz="2800" b="0" i="0"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7441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00"/>
                                  </p:stCondLst>
                                  <p:childTnLst>
                                    <p:set>
                                      <p:cBhvr>
                                        <p:cTn id="6" dur="1" fill="hold">
                                          <p:stCondLst>
                                            <p:cond delay="2249"/>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249"/>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2249"/>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2249"/>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2249"/>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2249"/>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2636520"/>
            <a:ext cx="9144000" cy="2350347"/>
          </a:xfrm>
        </p:spPr>
        <p:txBody>
          <a:bodyPr>
            <a:normAutofit/>
          </a:bodyPr>
          <a:lstStyle/>
          <a:p>
            <a:pPr algn="l"/>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828675"/>
            <a:ext cx="10747023" cy="5200650"/>
          </a:xfrm>
          <a:prstGeom prst="rect">
            <a:avLst/>
          </a:prstGeom>
        </p:spPr>
      </p:pic>
    </p:spTree>
    <p:extLst>
      <p:ext uri="{BB962C8B-B14F-4D97-AF65-F5344CB8AC3E}">
        <p14:creationId xmlns:p14="http://schemas.microsoft.com/office/powerpoint/2010/main" val="38217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AutoNum type="arabicPeriod" startAt="6"/>
            </a:pPr>
            <a:r>
              <a:rPr lang="en-US" altLang="en-US" sz="3600" dirty="0">
                <a:latin typeface="Arial" panose="020B0604020202020204" pitchFamily="34" charset="0"/>
              </a:rPr>
              <a:t>Don't try to show off.</a:t>
            </a:r>
          </a:p>
          <a:p>
            <a:pPr marL="0" lvl="0" indent="0" eaLnBrk="0" fontAlgn="base" hangingPunct="0">
              <a:lnSpc>
                <a:spcPct val="100000"/>
              </a:lnSpc>
              <a:spcBef>
                <a:spcPct val="0"/>
              </a:spcBef>
              <a:spcAft>
                <a:spcPct val="0"/>
              </a:spcAft>
              <a:buFontTx/>
              <a:buAutoNum type="arabicPeriod" startAt="7"/>
            </a:pPr>
            <a:r>
              <a:rPr lang="en-US" altLang="en-US" sz="3600" dirty="0">
                <a:latin typeface="Arial" panose="020B0604020202020204" pitchFamily="34" charset="0"/>
              </a:rPr>
              <a:t>Cut empty phrases.</a:t>
            </a:r>
          </a:p>
          <a:p>
            <a:pPr lvl="0" eaLnBrk="0" fontAlgn="base" hangingPunct="0">
              <a:spcBef>
                <a:spcPct val="0"/>
              </a:spcBef>
              <a:spcAft>
                <a:spcPct val="0"/>
              </a:spcAft>
              <a:buFontTx/>
              <a:buAutoNum type="arabicPeriod" startAt="8"/>
            </a:pPr>
            <a:r>
              <a:rPr lang="en-US" altLang="en-US" sz="3600" dirty="0">
                <a:latin typeface="Arial" panose="020B0604020202020204" pitchFamily="34" charset="0"/>
              </a:rPr>
              <a:t>Avoid using </a:t>
            </a:r>
            <a:r>
              <a:rPr lang="en-US" altLang="en-US" sz="3600" dirty="0">
                <a:latin typeface="Arial" panose="020B0604020202020204" pitchFamily="34" charset="0"/>
                <a:hlinkClick r:id="rId2"/>
              </a:rPr>
              <a:t>noun forms of verbs</a:t>
            </a:r>
            <a:r>
              <a:rPr lang="en-US" altLang="en-US" sz="3600" dirty="0">
                <a:latin typeface="Arial" panose="020B0604020202020204" pitchFamily="34" charset="0"/>
              </a:rPr>
              <a:t>- </a:t>
            </a:r>
          </a:p>
          <a:p>
            <a:pPr lvl="0" eaLnBrk="0" fontAlgn="base" hangingPunct="0">
              <a:spcBef>
                <a:spcPct val="0"/>
              </a:spcBef>
              <a:spcAft>
                <a:spcPct val="0"/>
              </a:spcAft>
            </a:pPr>
            <a:r>
              <a:rPr lang="en-IN" sz="3600" i="1" dirty="0"/>
              <a:t>The use of verbs as replacements for nouns helps in the development of a simple style of writing.</a:t>
            </a:r>
          </a:p>
          <a:p>
            <a:pPr lvl="0" eaLnBrk="0" fontAlgn="base" hangingPunct="0">
              <a:spcBef>
                <a:spcPct val="0"/>
              </a:spcBef>
              <a:spcAft>
                <a:spcPct val="0"/>
              </a:spcAft>
            </a:pPr>
            <a:r>
              <a:rPr lang="en-IN" sz="3600" dirty="0"/>
              <a:t>Replacing nouns with verbs simplifies your writing</a:t>
            </a:r>
          </a:p>
        </p:txBody>
      </p:sp>
    </p:spTree>
    <p:extLst>
      <p:ext uri="{BB962C8B-B14F-4D97-AF65-F5344CB8AC3E}">
        <p14:creationId xmlns:p14="http://schemas.microsoft.com/office/powerpoint/2010/main" val="617250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43804229"/>
              </p:ext>
            </p:extLst>
          </p:nvPr>
        </p:nvGraphicFramePr>
        <p:xfrm>
          <a:off x="557212" y="161365"/>
          <a:ext cx="11249306" cy="6760088"/>
        </p:xfrm>
        <a:graphic>
          <a:graphicData uri="http://schemas.openxmlformats.org/drawingml/2006/table">
            <a:tbl>
              <a:tblPr/>
              <a:tblGrid>
                <a:gridCol w="3575068"/>
                <a:gridCol w="7674238"/>
              </a:tblGrid>
              <a:tr h="2668491">
                <a:tc>
                  <a:txBody>
                    <a:bodyPr/>
                    <a:lstStyle/>
                    <a:p>
                      <a:endParaRPr lang="en-IN" sz="2800" dirty="0"/>
                    </a:p>
                  </a:txBody>
                  <a:tcPr marL="3555" marR="3555" marT="3555" marB="3555">
                    <a:lnL>
                      <a:noFill/>
                    </a:lnL>
                    <a:lnR>
                      <a:noFill/>
                    </a:lnR>
                    <a:lnT>
                      <a:noFill/>
                    </a:lnT>
                    <a:lnB>
                      <a:noFill/>
                    </a:lnB>
                  </a:tcPr>
                </a:tc>
                <a:tc>
                  <a:txBody>
                    <a:bodyPr/>
                    <a:lstStyle/>
                    <a:p>
                      <a:pPr algn="l"/>
                      <a:r>
                        <a:rPr lang="en-IN" sz="2800" dirty="0"/>
                        <a:t>All things considered, Connecticut's woodlands are in better shape now than ever before.</a:t>
                      </a:r>
                      <a:br>
                        <a:rPr lang="en-IN" sz="2800" dirty="0"/>
                      </a:br>
                      <a:r>
                        <a:rPr lang="en-IN" sz="2800" strike="sngStrike" dirty="0"/>
                        <a:t>All things considered,</a:t>
                      </a:r>
                      <a:r>
                        <a:rPr lang="en-IN" sz="2800" dirty="0"/>
                        <a:t> Connecticut's woodlands are in better shape now than ever before.</a:t>
                      </a:r>
                    </a:p>
                  </a:txBody>
                  <a:tcPr marL="3555" marR="3555" marT="3555" marB="3555" anchor="ctr">
                    <a:lnL>
                      <a:noFill/>
                    </a:lnL>
                    <a:lnR>
                      <a:noFill/>
                    </a:lnR>
                    <a:lnT>
                      <a:noFill/>
                    </a:lnT>
                    <a:lnB>
                      <a:noFill/>
                    </a:lnB>
                  </a:tcPr>
                </a:tc>
              </a:tr>
              <a:tr h="2241974">
                <a:tc>
                  <a:txBody>
                    <a:bodyPr/>
                    <a:lstStyle/>
                    <a:p>
                      <a:endParaRPr lang="en-IN" sz="2800" dirty="0"/>
                    </a:p>
                  </a:txBody>
                  <a:tcPr marL="3555" marR="3555" marT="3555" marB="3555">
                    <a:lnL>
                      <a:noFill/>
                    </a:lnL>
                    <a:lnR>
                      <a:noFill/>
                    </a:lnR>
                    <a:lnT>
                      <a:noFill/>
                    </a:lnT>
                    <a:lnB>
                      <a:noFill/>
                    </a:lnB>
                  </a:tcPr>
                </a:tc>
                <a:tc>
                  <a:txBody>
                    <a:bodyPr/>
                    <a:lstStyle/>
                    <a:p>
                      <a:pPr algn="l"/>
                      <a:r>
                        <a:rPr lang="en-IN" sz="2800" dirty="0"/>
                        <a:t>As a matter of fact, there are more woodlands in Connecticut now than there were in 1898.</a:t>
                      </a:r>
                      <a:br>
                        <a:rPr lang="en-IN" sz="2800" dirty="0"/>
                      </a:br>
                      <a:r>
                        <a:rPr lang="en-IN" sz="2800" strike="sngStrike" dirty="0"/>
                        <a:t>as a matter of fact, </a:t>
                      </a:r>
                      <a:r>
                        <a:rPr lang="en-IN" sz="2800" dirty="0"/>
                        <a:t>There are more woodlands in Connecticut now than there were in 1898.</a:t>
                      </a:r>
                    </a:p>
                  </a:txBody>
                  <a:tcPr marL="3555" marR="3555" marT="3555" marB="3555" anchor="ctr">
                    <a:lnL>
                      <a:noFill/>
                    </a:lnL>
                    <a:lnR>
                      <a:noFill/>
                    </a:lnR>
                    <a:lnT>
                      <a:noFill/>
                    </a:lnT>
                    <a:lnB>
                      <a:noFill/>
                    </a:lnB>
                  </a:tcPr>
                </a:tc>
              </a:tr>
              <a:tr h="1849623">
                <a:tc>
                  <a:txBody>
                    <a:bodyPr/>
                    <a:lstStyle/>
                    <a:p>
                      <a:endParaRPr lang="en-IN" sz="2800" dirty="0"/>
                    </a:p>
                  </a:txBody>
                  <a:tcPr marL="3555" marR="3555" marT="3555" marB="3555">
                    <a:lnL>
                      <a:noFill/>
                    </a:lnL>
                    <a:lnR>
                      <a:noFill/>
                    </a:lnR>
                    <a:lnT>
                      <a:noFill/>
                    </a:lnT>
                    <a:lnB>
                      <a:noFill/>
                    </a:lnB>
                  </a:tcPr>
                </a:tc>
                <a:tc>
                  <a:txBody>
                    <a:bodyPr/>
                    <a:lstStyle/>
                    <a:p>
                      <a:pPr algn="l"/>
                      <a:r>
                        <a:rPr lang="en-IN" sz="2800" dirty="0"/>
                        <a:t>As far as I'm concerned, there is no need for further protection of woodlands.</a:t>
                      </a:r>
                      <a:br>
                        <a:rPr lang="en-IN" sz="2800" dirty="0"/>
                      </a:br>
                      <a:r>
                        <a:rPr lang="en-IN" sz="2800" dirty="0"/>
                        <a:t>As far as I'm concerned, there Further protection of woodlands is not needed.</a:t>
                      </a:r>
                    </a:p>
                  </a:txBody>
                  <a:tcPr marL="3555" marR="3555" marT="3555" marB="3555" anchor="ctr">
                    <a:lnL>
                      <a:noFill/>
                    </a:lnL>
                    <a:lnR>
                      <a:noFill/>
                    </a:lnR>
                    <a:lnT>
                      <a:noFill/>
                    </a:lnT>
                    <a:lnB>
                      <a:noFill/>
                    </a:lnB>
                  </a:tcPr>
                </a:tc>
              </a:tr>
            </a:tbl>
          </a:graphicData>
        </a:graphic>
      </p:graphicFrame>
    </p:spTree>
    <p:extLst>
      <p:ext uri="{BB962C8B-B14F-4D97-AF65-F5344CB8AC3E}">
        <p14:creationId xmlns:p14="http://schemas.microsoft.com/office/powerpoint/2010/main" val="338479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188260"/>
            <a:ext cx="12075459" cy="6562164"/>
          </a:xfrm>
        </p:spPr>
        <p:txBody>
          <a:bodyPr>
            <a:normAutofit/>
          </a:bodyPr>
          <a:lstStyle/>
          <a:p>
            <a:pPr marL="0" indent="0">
              <a:buNone/>
            </a:pPr>
            <a:r>
              <a:rPr lang="en-IN" b="1" dirty="0" smtClean="0"/>
              <a:t>Redundancies</a:t>
            </a:r>
          </a:p>
          <a:p>
            <a:r>
              <a:rPr lang="en-IN" sz="3600" dirty="0" smtClean="0"/>
              <a:t>Advance reservation</a:t>
            </a:r>
          </a:p>
          <a:p>
            <a:r>
              <a:rPr lang="en-IN" sz="3600" dirty="0" smtClean="0"/>
              <a:t>Add an additional copy</a:t>
            </a:r>
          </a:p>
          <a:p>
            <a:r>
              <a:rPr lang="en-IN" sz="3600" dirty="0" smtClean="0"/>
              <a:t>Armed Gunmen</a:t>
            </a:r>
          </a:p>
          <a:p>
            <a:r>
              <a:rPr lang="en-IN" sz="3600" dirty="0" smtClean="0"/>
              <a:t>ATM machine</a:t>
            </a:r>
          </a:p>
          <a:p>
            <a:r>
              <a:rPr lang="en-IN" sz="3600" dirty="0" smtClean="0"/>
              <a:t>Blend together</a:t>
            </a:r>
          </a:p>
          <a:p>
            <a:r>
              <a:rPr lang="en-IN" sz="3600" dirty="0" smtClean="0"/>
              <a:t>Completely filled</a:t>
            </a:r>
          </a:p>
          <a:p>
            <a:r>
              <a:rPr lang="en-IN" sz="3600" dirty="0" smtClean="0"/>
              <a:t>Descend down.</a:t>
            </a:r>
          </a:p>
          <a:p>
            <a:r>
              <a:rPr lang="en-IN" sz="3600" dirty="0" smtClean="0"/>
              <a:t>We currently have vacant rooms</a:t>
            </a:r>
          </a:p>
          <a:p>
            <a:r>
              <a:rPr lang="en-IN" sz="3600" dirty="0" smtClean="0"/>
              <a:t>Get to the point as quickly as possible</a:t>
            </a:r>
          </a:p>
          <a:p>
            <a:endParaRPr lang="en-IN" sz="3600" dirty="0"/>
          </a:p>
        </p:txBody>
      </p:sp>
      <p:sp>
        <p:nvSpPr>
          <p:cNvPr id="6"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0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1672147" cy="5650089"/>
          </a:xfrm>
        </p:spPr>
        <p:txBody>
          <a:bodyPr>
            <a:normAutofit fontScale="40000" lnSpcReduction="20000"/>
          </a:bodyPr>
          <a:lstStyle/>
          <a:p>
            <a:pPr algn="l"/>
            <a:r>
              <a:rPr lang="en-IN" sz="8000" dirty="0" smtClean="0"/>
              <a:t>Can this be simpler?</a:t>
            </a:r>
          </a:p>
          <a:p>
            <a:pPr algn="l"/>
            <a:endParaRPr lang="en-IN" sz="2800" dirty="0"/>
          </a:p>
          <a:p>
            <a:pPr marL="1143000" indent="-1143000" algn="l">
              <a:buFont typeface="Arial" panose="020B0604020202020204" pitchFamily="34" charset="0"/>
              <a:buChar char="•"/>
            </a:pPr>
            <a:r>
              <a:rPr lang="en-IN" sz="7300" dirty="0" smtClean="0"/>
              <a:t>Your presence is highly solicited.</a:t>
            </a:r>
          </a:p>
          <a:p>
            <a:pPr algn="l"/>
            <a:endParaRPr lang="en-IN" sz="7300" dirty="0"/>
          </a:p>
          <a:p>
            <a:pPr marL="1143000" indent="-1143000" algn="l">
              <a:buFont typeface="Arial" panose="020B0604020202020204" pitchFamily="34" charset="0"/>
              <a:buChar char="•"/>
            </a:pPr>
            <a:r>
              <a:rPr lang="en-IN" sz="7300" dirty="0" smtClean="0"/>
              <a:t>This is to inform you that the meeting will be held on July 26,2017.</a:t>
            </a:r>
          </a:p>
          <a:p>
            <a:pPr marL="1143000" indent="-1143000" algn="l">
              <a:buFont typeface="Arial" panose="020B0604020202020204" pitchFamily="34" charset="0"/>
              <a:buChar char="•"/>
            </a:pPr>
            <a:endParaRPr lang="en-IN" sz="7300" dirty="0"/>
          </a:p>
          <a:p>
            <a:pPr marL="1143000" indent="-1143000" algn="l">
              <a:buFont typeface="Arial" panose="020B0604020202020204" pitchFamily="34" charset="0"/>
              <a:buChar char="•"/>
            </a:pPr>
            <a:r>
              <a:rPr lang="en-IN" sz="7300" dirty="0" smtClean="0"/>
              <a:t>It will be extremely difficult for us to consider your application of leave</a:t>
            </a:r>
          </a:p>
          <a:p>
            <a:pPr marL="1143000" indent="-1143000" algn="l">
              <a:buFont typeface="Arial" panose="020B0604020202020204" pitchFamily="34" charset="0"/>
              <a:buChar char="•"/>
            </a:pPr>
            <a:endParaRPr lang="en-IN" sz="7300" dirty="0" smtClean="0"/>
          </a:p>
          <a:p>
            <a:pPr marL="1143000" indent="-1143000" algn="l">
              <a:buFont typeface="Arial" panose="020B0604020202020204" pitchFamily="34" charset="0"/>
              <a:buChar char="•"/>
            </a:pPr>
            <a:r>
              <a:rPr lang="en-IN" sz="7300" dirty="0" smtClean="0"/>
              <a:t>Looking into the azure blue sky we could see the golden or of the sun slip gently beneath the Western sky</a:t>
            </a:r>
            <a:r>
              <a:rPr lang="en-IN" sz="5200" dirty="0" smtClean="0"/>
              <a:t>.</a:t>
            </a:r>
          </a:p>
          <a:p>
            <a:pPr marL="685800" indent="-685800" algn="l">
              <a:buFont typeface="Arial" panose="020B0604020202020204" pitchFamily="34" charset="0"/>
              <a:buChar char="•"/>
            </a:pPr>
            <a:endParaRPr lang="en-IN" sz="5200" dirty="0"/>
          </a:p>
          <a:p>
            <a:pPr marL="457200" indent="-457200" algn="l">
              <a:buFont typeface="Arial" panose="020B0604020202020204" pitchFamily="34" charset="0"/>
              <a:buChar char="•"/>
            </a:pPr>
            <a:r>
              <a:rPr lang="en-IN" sz="3200" dirty="0" smtClean="0"/>
              <a:t> </a:t>
            </a:r>
          </a:p>
        </p:txBody>
      </p:sp>
      <p:sp>
        <p:nvSpPr>
          <p:cNvPr id="5" name="TextBox 4"/>
          <p:cNvSpPr txBox="1"/>
          <p:nvPr/>
        </p:nvSpPr>
        <p:spPr>
          <a:xfrm rot="10800000" flipV="1">
            <a:off x="215053" y="4961477"/>
            <a:ext cx="1077915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89541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1" y="121023"/>
            <a:ext cx="11846857" cy="5693866"/>
          </a:xfrm>
          <a:prstGeom prst="rect">
            <a:avLst/>
          </a:prstGeom>
        </p:spPr>
        <p:txBody>
          <a:bodyPr wrap="square">
            <a:spAutoFit/>
          </a:bodyPr>
          <a:lstStyle/>
          <a:p>
            <a:r>
              <a:rPr lang="en-IN" sz="3600" b="1" dirty="0" smtClean="0"/>
              <a:t>vague</a:t>
            </a:r>
            <a:r>
              <a:rPr lang="en-IN" sz="3600" b="1" dirty="0"/>
              <a:t>: </a:t>
            </a:r>
            <a:r>
              <a:rPr lang="en-IN" sz="3600" dirty="0"/>
              <a:t>Consumer demand is rising </a:t>
            </a:r>
            <a:r>
              <a:rPr lang="en-IN" sz="3600" i="1" dirty="0"/>
              <a:t>in the area of </a:t>
            </a:r>
            <a:r>
              <a:rPr lang="en-IN" sz="3600" dirty="0"/>
              <a:t>services.</a:t>
            </a:r>
          </a:p>
          <a:p>
            <a:r>
              <a:rPr lang="en-IN" sz="3600" b="1" dirty="0"/>
              <a:t>Precise: </a:t>
            </a:r>
            <a:r>
              <a:rPr lang="en-IN" sz="3600" dirty="0"/>
              <a:t>Consumers are demanding more services</a:t>
            </a:r>
            <a:r>
              <a:rPr lang="en-IN" dirty="0" smtClean="0"/>
              <a:t>.</a:t>
            </a:r>
          </a:p>
          <a:p>
            <a:endParaRPr lang="en-IN" dirty="0"/>
          </a:p>
          <a:p>
            <a:r>
              <a:rPr lang="en-IN" sz="3200" b="1" dirty="0"/>
              <a:t>Vague: </a:t>
            </a:r>
            <a:r>
              <a:rPr lang="en-IN" sz="3200" dirty="0"/>
              <a:t>Strong reading skills are </a:t>
            </a:r>
            <a:r>
              <a:rPr lang="en-IN" sz="3200" i="1" dirty="0"/>
              <a:t>an important factor</a:t>
            </a:r>
            <a:r>
              <a:rPr lang="en-IN" sz="3200" dirty="0"/>
              <a:t> in students' success in college. </a:t>
            </a:r>
          </a:p>
          <a:p>
            <a:r>
              <a:rPr lang="en-IN" sz="3200" b="1" dirty="0"/>
              <a:t>Precise: </a:t>
            </a:r>
            <a:r>
              <a:rPr lang="en-IN" sz="3200" dirty="0"/>
              <a:t>Students' success in college depends on their reading </a:t>
            </a:r>
            <a:r>
              <a:rPr lang="en-IN" sz="3200" dirty="0" smtClean="0"/>
              <a:t>skills</a:t>
            </a:r>
          </a:p>
          <a:p>
            <a:endParaRPr lang="en-IN" sz="3200" dirty="0"/>
          </a:p>
          <a:p>
            <a:r>
              <a:rPr lang="en-IN" sz="3200" b="1" dirty="0"/>
              <a:t>Vague: </a:t>
            </a:r>
            <a:r>
              <a:rPr lang="en-IN" sz="3200" dirty="0"/>
              <a:t>Photography took on new </a:t>
            </a:r>
            <a:r>
              <a:rPr lang="en-IN" sz="3200" i="1" dirty="0"/>
              <a:t>aspects</a:t>
            </a:r>
            <a:r>
              <a:rPr lang="en-IN" sz="3200" dirty="0"/>
              <a:t> during the Civil War. </a:t>
            </a:r>
          </a:p>
          <a:p>
            <a:r>
              <a:rPr lang="en-IN" sz="3200" b="1" dirty="0"/>
              <a:t>Precise: </a:t>
            </a:r>
            <a:r>
              <a:rPr lang="en-IN" sz="3200" dirty="0"/>
              <a:t>The Civil War saw the advent of graphic battlefield photography. </a:t>
            </a:r>
          </a:p>
          <a:p>
            <a:endParaRPr lang="en-IN" sz="3200" dirty="0"/>
          </a:p>
          <a:p>
            <a:endParaRPr lang="en-IN" dirty="0"/>
          </a:p>
        </p:txBody>
      </p:sp>
    </p:spTree>
    <p:extLst>
      <p:ext uri="{BB962C8B-B14F-4D97-AF65-F5344CB8AC3E}">
        <p14:creationId xmlns:p14="http://schemas.microsoft.com/office/powerpoint/2010/main" val="390595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08" y="316264"/>
            <a:ext cx="10000752" cy="6807607"/>
          </a:xfrm>
        </p:spPr>
      </p:pic>
    </p:spTree>
    <p:extLst>
      <p:ext uri="{BB962C8B-B14F-4D97-AF65-F5344CB8AC3E}">
        <p14:creationId xmlns:p14="http://schemas.microsoft.com/office/powerpoint/2010/main" val="29374964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pPr algn="l"/>
            <a:r>
              <a:rPr lang="en-IN" sz="4000" dirty="0" smtClean="0"/>
              <a:t>I wish to express indebted gratitude and special thanks to Ms. </a:t>
            </a:r>
            <a:r>
              <a:rPr lang="en-IN" sz="4000" dirty="0" err="1" smtClean="0"/>
              <a:t>Ruchi</a:t>
            </a:r>
            <a:r>
              <a:rPr lang="en-IN" sz="4000" dirty="0" smtClean="0"/>
              <a:t> Pawar, my zonal manager. In spite of being extremely busy with her duties she took time out to hear, guide and keep me in the right track. she allowed me to carry out my project at their esteemed institute</a:t>
            </a:r>
            <a:r>
              <a:rPr lang="en-IN" sz="2800" dirty="0" smtClean="0"/>
              <a:t>.</a:t>
            </a:r>
          </a:p>
        </p:txBody>
      </p:sp>
    </p:spTree>
    <p:extLst>
      <p:ext uri="{BB962C8B-B14F-4D97-AF65-F5344CB8AC3E}">
        <p14:creationId xmlns:p14="http://schemas.microsoft.com/office/powerpoint/2010/main" val="12741830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65" y="0"/>
            <a:ext cx="11524129" cy="6986528"/>
          </a:xfrm>
          <a:prstGeom prst="rect">
            <a:avLst/>
          </a:prstGeom>
        </p:spPr>
        <p:txBody>
          <a:bodyPr wrap="square">
            <a:spAutoFit/>
          </a:bodyPr>
          <a:lstStyle/>
          <a:p>
            <a:r>
              <a:rPr lang="en-IN" sz="3200" dirty="0" smtClean="0">
                <a:latin typeface="Calibri" panose="020F0502020204030204" pitchFamily="34" charset="0"/>
              </a:rPr>
              <a:t>Basically</a:t>
            </a:r>
            <a:r>
              <a:rPr lang="en-IN" sz="3200" dirty="0">
                <a:latin typeface="Calibri" panose="020F0502020204030204" pitchFamily="34" charset="0"/>
              </a:rPr>
              <a:t>, I'm learning to write. Writing grammatically is totally difficult because of all the tenses, parts of speech, punctuation, etc. I kind of want to learn </a:t>
            </a:r>
            <a:r>
              <a:rPr lang="en-IN" sz="3200" dirty="0" err="1">
                <a:latin typeface="Calibri" panose="020F0502020204030204" pitchFamily="34" charset="0"/>
              </a:rPr>
              <a:t>irregardless</a:t>
            </a:r>
            <a:r>
              <a:rPr lang="en-IN" sz="3200" dirty="0">
                <a:latin typeface="Calibri" panose="020F0502020204030204" pitchFamily="34" charset="0"/>
              </a:rPr>
              <a:t>. Each and every paper that I write has improved, in terms of grammar. Firstly, I've been working on my sentence structure and also my spelling. Secondly, I've been trying to get rid of awkward phrases that plague my writing. I got a B+ on my last paper! Being as I've worked literally hundreds of hours to improve, this is totally an accomplishment. Due to the fact that my English teacher stresses the importance of grammar, every student in my class is essentially learning it, whether he/she wants to or not. And he/she had ought to continue to read a lot, since reading is equally as important as writing. As to whether you like my writing, I hope it is considered to be easy to understand. Well, I've got to go to work and/or shopping. </a:t>
            </a:r>
            <a:r>
              <a:rPr lang="en-IN" sz="3200" dirty="0" err="1">
                <a:latin typeface="Calibri" panose="020F0502020204030204" pitchFamily="34" charset="0"/>
              </a:rPr>
              <a:t>Irregardless</a:t>
            </a:r>
            <a:r>
              <a:rPr lang="en-IN" sz="3200" dirty="0">
                <a:latin typeface="Calibri" panose="020F0502020204030204" pitchFamily="34" charset="0"/>
              </a:rPr>
              <a:t>, I literally must say goodbye!</a:t>
            </a:r>
          </a:p>
        </p:txBody>
      </p:sp>
    </p:spTree>
    <p:extLst>
      <p:ext uri="{BB962C8B-B14F-4D97-AF65-F5344CB8AC3E}">
        <p14:creationId xmlns:p14="http://schemas.microsoft.com/office/powerpoint/2010/main" val="28109524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67" y="828675"/>
            <a:ext cx="10532533" cy="5200650"/>
          </a:xfrm>
          <a:prstGeom prst="rect">
            <a:avLst/>
          </a:prstGeom>
        </p:spPr>
      </p:pic>
    </p:spTree>
    <p:extLst>
      <p:ext uri="{BB962C8B-B14F-4D97-AF65-F5344CB8AC3E}">
        <p14:creationId xmlns:p14="http://schemas.microsoft.com/office/powerpoint/2010/main" val="4723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843" y="828675"/>
            <a:ext cx="9934223" cy="5200650"/>
          </a:xfrm>
          <a:prstGeom prst="rect">
            <a:avLst/>
          </a:prstGeom>
        </p:spPr>
      </p:pic>
    </p:spTree>
    <p:extLst>
      <p:ext uri="{BB962C8B-B14F-4D97-AF65-F5344CB8AC3E}">
        <p14:creationId xmlns:p14="http://schemas.microsoft.com/office/powerpoint/2010/main" val="281445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4389295"/>
              </p:ext>
            </p:extLst>
          </p:nvPr>
        </p:nvGraphicFramePr>
        <p:xfrm>
          <a:off x="110836" y="5"/>
          <a:ext cx="7938655" cy="6955324"/>
        </p:xfrm>
        <a:graphic>
          <a:graphicData uri="http://schemas.openxmlformats.org/drawingml/2006/table">
            <a:tbl>
              <a:tblPr>
                <a:tableStyleId>{5C22544A-7EE6-4342-B048-85BDC9FD1C3A}</a:tableStyleId>
              </a:tblPr>
              <a:tblGrid>
                <a:gridCol w="2646219"/>
                <a:gridCol w="2647060"/>
                <a:gridCol w="2645376"/>
              </a:tblGrid>
              <a:tr h="171364">
                <a:tc>
                  <a:txBody>
                    <a:bodyPr/>
                    <a:lstStyle/>
                    <a:p>
                      <a:pPr algn="ctr">
                        <a:spcAft>
                          <a:spcPts val="0"/>
                        </a:spcAft>
                      </a:pPr>
                      <a:r>
                        <a:rPr lang="en-US" sz="700" dirty="0">
                          <a:effectLst/>
                        </a:rPr>
                        <a:t> </a:t>
                      </a:r>
                      <a:endParaRPr lang="en-IN" sz="700" dirty="0">
                        <a:effectLst/>
                        <a:latin typeface="Times New Roman" panose="02020603050405020304" pitchFamily="18" charset="0"/>
                        <a:ea typeface="Times New Roman" panose="02020603050405020304" pitchFamily="18" charset="0"/>
                      </a:endParaRPr>
                    </a:p>
                  </a:txBody>
                  <a:tcPr marL="11332" marR="11332" marT="0" marB="0"/>
                </a:tc>
                <a:tc>
                  <a:txBody>
                    <a:bodyPr/>
                    <a:lstStyle/>
                    <a:p>
                      <a:pPr algn="ctr">
                        <a:spcAft>
                          <a:spcPts val="0"/>
                        </a:spcAft>
                      </a:pPr>
                      <a:r>
                        <a:rPr lang="en-US" sz="700">
                          <a:effectLst/>
                        </a:rPr>
                        <a:t>Academic Writing</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lgn="ctr">
                        <a:spcAft>
                          <a:spcPts val="0"/>
                        </a:spcAft>
                      </a:pPr>
                      <a:r>
                        <a:rPr lang="en-US" sz="700">
                          <a:effectLst/>
                        </a:rPr>
                        <a:t>Technical Writing</a:t>
                      </a:r>
                      <a:endParaRPr lang="en-IN" sz="700">
                        <a:effectLst/>
                        <a:latin typeface="Times New Roman" panose="02020603050405020304" pitchFamily="18" charset="0"/>
                        <a:ea typeface="Times New Roman" panose="02020603050405020304" pitchFamily="18" charset="0"/>
                      </a:endParaRPr>
                    </a:p>
                  </a:txBody>
                  <a:tcPr marL="11332" marR="11332" marT="0" marB="0"/>
                </a:tc>
              </a:tr>
              <a:tr h="856823">
                <a:tc>
                  <a:txBody>
                    <a:bodyPr/>
                    <a:lstStyle/>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Audience</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r>
              <a:tr h="856823">
                <a:tc>
                  <a:txBody>
                    <a:bodyPr/>
                    <a:lstStyle/>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Purpose</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r>
              <a:tr h="856823">
                <a:tc>
                  <a:txBody>
                    <a:bodyPr/>
                    <a:lstStyle/>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Content</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r>
              <a:tr h="871880">
                <a:tc>
                  <a:txBody>
                    <a:bodyPr/>
                    <a:lstStyle/>
                    <a:p>
                      <a:pPr algn="ctr">
                        <a:spcAft>
                          <a:spcPts val="0"/>
                        </a:spcAft>
                      </a:pPr>
                      <a:r>
                        <a:rPr lang="en-US" sz="600">
                          <a:effectLst/>
                        </a:rPr>
                        <a:t> </a:t>
                      </a:r>
                      <a:endParaRPr lang="en-IN" sz="600">
                        <a:effectLst/>
                      </a:endParaRPr>
                    </a:p>
                    <a:p>
                      <a:pPr algn="ctr">
                        <a:spcAft>
                          <a:spcPts val="0"/>
                        </a:spcAft>
                      </a:pPr>
                      <a:r>
                        <a:rPr lang="en-US" sz="600">
                          <a:effectLst/>
                        </a:rPr>
                        <a:t> </a:t>
                      </a:r>
                      <a:endParaRPr lang="en-IN" sz="600">
                        <a:effectLst/>
                      </a:endParaRPr>
                    </a:p>
                    <a:p>
                      <a:pPr algn="ctr">
                        <a:spcAft>
                          <a:spcPts val="0"/>
                        </a:spcAft>
                      </a:pPr>
                      <a:r>
                        <a:rPr lang="en-US" sz="600">
                          <a:effectLst/>
                        </a:rPr>
                        <a:t>Document Life Span</a:t>
                      </a:r>
                      <a:endParaRPr lang="en-IN" sz="600">
                        <a:effectLst/>
                      </a:endParaRPr>
                    </a:p>
                    <a:p>
                      <a:pPr>
                        <a:spcAft>
                          <a:spcPts val="0"/>
                        </a:spcAft>
                      </a:pPr>
                      <a:r>
                        <a:rPr lang="en-US" sz="700">
                          <a:effectLst/>
                        </a:rPr>
                        <a:t> </a:t>
                      </a:r>
                      <a:endParaRPr lang="en-IN" sz="700">
                        <a:effectLst/>
                      </a:endParaRPr>
                    </a:p>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r>
              <a:tr h="771142">
                <a:tc>
                  <a:txBody>
                    <a:bodyPr/>
                    <a:lstStyle/>
                    <a:p>
                      <a:pPr algn="ctr">
                        <a:spcAft>
                          <a:spcPts val="0"/>
                        </a:spcAft>
                      </a:pPr>
                      <a:r>
                        <a:rPr lang="en-US" sz="600" dirty="0">
                          <a:effectLst/>
                        </a:rPr>
                        <a:t> </a:t>
                      </a:r>
                      <a:endParaRPr lang="en-IN" sz="600" dirty="0">
                        <a:effectLst/>
                      </a:endParaRPr>
                    </a:p>
                    <a:p>
                      <a:pPr algn="ctr">
                        <a:spcAft>
                          <a:spcPts val="0"/>
                        </a:spcAft>
                      </a:pPr>
                      <a:r>
                        <a:rPr lang="en-US" sz="600" dirty="0">
                          <a:effectLst/>
                        </a:rPr>
                        <a:t> </a:t>
                      </a:r>
                      <a:endParaRPr lang="en-IN" sz="600" dirty="0">
                        <a:effectLst/>
                      </a:endParaRPr>
                    </a:p>
                    <a:p>
                      <a:pPr algn="ctr">
                        <a:spcAft>
                          <a:spcPts val="0"/>
                        </a:spcAft>
                      </a:pPr>
                      <a:r>
                        <a:rPr lang="en-US" sz="600" dirty="0">
                          <a:effectLst/>
                        </a:rPr>
                        <a:t>Liability</a:t>
                      </a:r>
                      <a:endParaRPr lang="en-IN" sz="600" dirty="0">
                        <a:effectLst/>
                      </a:endParaRPr>
                    </a:p>
                    <a:p>
                      <a:pPr>
                        <a:spcAft>
                          <a:spcPts val="0"/>
                        </a:spcAft>
                      </a:pPr>
                      <a:r>
                        <a:rPr lang="en-US" sz="700" dirty="0">
                          <a:effectLst/>
                        </a:rPr>
                        <a:t> </a:t>
                      </a:r>
                      <a:endParaRPr lang="en-IN" sz="700" dirty="0">
                        <a:effectLst/>
                      </a:endParaRPr>
                    </a:p>
                    <a:p>
                      <a:pPr>
                        <a:spcAft>
                          <a:spcPts val="0"/>
                        </a:spcAft>
                      </a:pPr>
                      <a:r>
                        <a:rPr lang="en-US" sz="700" dirty="0">
                          <a:effectLst/>
                        </a:rPr>
                        <a:t> </a:t>
                      </a:r>
                      <a:endParaRPr lang="en-IN" sz="700" dirty="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r>
              <a:tr h="856823">
                <a:tc>
                  <a:txBody>
                    <a:bodyPr/>
                    <a:lstStyle/>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Writing Style</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r>
              <a:tr h="856823">
                <a:tc>
                  <a:txBody>
                    <a:bodyPr/>
                    <a:lstStyle/>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Formats</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r>
              <a:tr h="856823">
                <a:tc>
                  <a:txBody>
                    <a:bodyPr/>
                    <a:lstStyle/>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Design Elements</a:t>
                      </a:r>
                      <a:endParaRPr lang="en-IN" sz="700">
                        <a:effectLst/>
                      </a:endParaRPr>
                    </a:p>
                    <a:p>
                      <a:pPr algn="ctr">
                        <a:spcAft>
                          <a:spcPts val="0"/>
                        </a:spcAft>
                      </a:pPr>
                      <a:r>
                        <a:rPr lang="en-US" sz="700">
                          <a:effectLst/>
                        </a:rPr>
                        <a:t> </a:t>
                      </a:r>
                      <a:endParaRPr lang="en-IN" sz="700">
                        <a:effectLst/>
                      </a:endParaRPr>
                    </a:p>
                    <a:p>
                      <a:pPr algn="ct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a:effectLst/>
                        </a:rPr>
                        <a:t> </a:t>
                      </a:r>
                      <a:endParaRPr lang="en-IN" sz="700">
                        <a:effectLst/>
                        <a:latin typeface="Times New Roman" panose="02020603050405020304" pitchFamily="18" charset="0"/>
                        <a:ea typeface="Times New Roman" panose="02020603050405020304" pitchFamily="18" charset="0"/>
                      </a:endParaRPr>
                    </a:p>
                  </a:txBody>
                  <a:tcPr marL="11332" marR="11332" marT="0" marB="0"/>
                </a:tc>
                <a:tc>
                  <a:txBody>
                    <a:bodyPr/>
                    <a:lstStyle/>
                    <a:p>
                      <a:pPr>
                        <a:spcAft>
                          <a:spcPts val="0"/>
                        </a:spcAft>
                      </a:pPr>
                      <a:r>
                        <a:rPr lang="en-US" sz="700" dirty="0">
                          <a:effectLst/>
                        </a:rPr>
                        <a:t> </a:t>
                      </a:r>
                      <a:endParaRPr lang="en-IN" sz="700" dirty="0">
                        <a:effectLst/>
                        <a:latin typeface="Times New Roman" panose="02020603050405020304" pitchFamily="18" charset="0"/>
                        <a:ea typeface="Times New Roman" panose="02020603050405020304" pitchFamily="18" charset="0"/>
                      </a:endParaRPr>
                    </a:p>
                  </a:txBody>
                  <a:tcPr marL="11332" marR="11332" marT="0" marB="0"/>
                </a:tc>
              </a:tr>
            </a:tbl>
          </a:graphicData>
        </a:graphic>
      </p:graphicFrame>
      <p:sp>
        <p:nvSpPr>
          <p:cNvPr id="5" name="Rectangle 1"/>
          <p:cNvSpPr>
            <a:spLocks noChangeArrowheads="1"/>
          </p:cNvSpPr>
          <p:nvPr/>
        </p:nvSpPr>
        <p:spPr bwMode="auto">
          <a:xfrm>
            <a:off x="-5772228" y="-33010"/>
            <a:ext cx="327563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2800"/>
          </a:p>
        </p:txBody>
      </p:sp>
      <p:graphicFrame>
        <p:nvGraphicFramePr>
          <p:cNvPr id="6" name="Table 5"/>
          <p:cNvGraphicFramePr>
            <a:graphicFrameLocks noGrp="1"/>
          </p:cNvGraphicFramePr>
          <p:nvPr>
            <p:extLst>
              <p:ext uri="{D42A27DB-BD31-4B8C-83A1-F6EECF244321}">
                <p14:modId xmlns:p14="http://schemas.microsoft.com/office/powerpoint/2010/main" val="2484076167"/>
              </p:ext>
            </p:extLst>
          </p:nvPr>
        </p:nvGraphicFramePr>
        <p:xfrm>
          <a:off x="110830" y="3"/>
          <a:ext cx="12233570" cy="7542126"/>
        </p:xfrm>
        <a:graphic>
          <a:graphicData uri="http://schemas.openxmlformats.org/drawingml/2006/table">
            <a:tbl>
              <a:tblPr firstRow="1" bandRow="1">
                <a:tableStyleId>{073A0DAA-6AF3-43AB-8588-CEC1D06C72B9}</a:tableStyleId>
              </a:tblPr>
              <a:tblGrid>
                <a:gridCol w="4077857"/>
                <a:gridCol w="7834751"/>
                <a:gridCol w="320962"/>
              </a:tblGrid>
              <a:tr h="1058901">
                <a:tc>
                  <a:txBody>
                    <a:bodyPr/>
                    <a:lstStyle/>
                    <a:p>
                      <a:endParaRPr lang="en-IN" dirty="0"/>
                    </a:p>
                  </a:txBody>
                  <a:tcPr/>
                </a:tc>
                <a:tc>
                  <a:txBody>
                    <a:bodyPr/>
                    <a:lstStyle/>
                    <a:p>
                      <a:pPr algn="ctr"/>
                      <a:r>
                        <a:rPr lang="en-IN" sz="3600" dirty="0" smtClean="0"/>
                        <a:t>Technical Writing </a:t>
                      </a:r>
                      <a:endParaRPr lang="en-IN" sz="3600" dirty="0"/>
                    </a:p>
                  </a:txBody>
                  <a:tcPr/>
                </a:tc>
                <a:tc>
                  <a:txBody>
                    <a:bodyPr/>
                    <a:lstStyle/>
                    <a:p>
                      <a:endParaRPr lang="en-IN" dirty="0"/>
                    </a:p>
                  </a:txBody>
                  <a:tcPr/>
                </a:tc>
              </a:tr>
              <a:tr h="1058901">
                <a:tc>
                  <a:txBody>
                    <a:bodyPr/>
                    <a:lstStyle/>
                    <a:p>
                      <a:pPr marL="571500" indent="-571500">
                        <a:buFont typeface="Arial" panose="020B0604020202020204" pitchFamily="34" charset="0"/>
                        <a:buChar char="•"/>
                      </a:pPr>
                      <a:r>
                        <a:rPr lang="en-IN" sz="3600" dirty="0" smtClean="0"/>
                        <a:t>Audience</a:t>
                      </a:r>
                      <a:endParaRPr lang="en-IN" sz="3600" dirty="0"/>
                    </a:p>
                  </a:txBody>
                  <a:tcPr/>
                </a:tc>
                <a:tc>
                  <a:txBody>
                    <a:bodyPr/>
                    <a:lstStyle/>
                    <a:p>
                      <a:endParaRPr lang="en-IN" dirty="0"/>
                    </a:p>
                  </a:txBody>
                  <a:tcPr/>
                </a:tc>
                <a:tc>
                  <a:txBody>
                    <a:bodyPr/>
                    <a:lstStyle/>
                    <a:p>
                      <a:endParaRPr lang="en-IN" dirty="0"/>
                    </a:p>
                  </a:txBody>
                  <a:tcPr/>
                </a:tc>
              </a:tr>
              <a:tr h="1058901">
                <a:tc>
                  <a:txBody>
                    <a:bodyPr/>
                    <a:lstStyle/>
                    <a:p>
                      <a:pPr marL="571500" indent="-571500">
                        <a:buFont typeface="Arial" panose="020B0604020202020204" pitchFamily="34" charset="0"/>
                        <a:buChar char="•"/>
                      </a:pPr>
                      <a:r>
                        <a:rPr lang="en-IN" sz="3600" dirty="0" smtClean="0"/>
                        <a:t>Purpose</a:t>
                      </a:r>
                      <a:endParaRPr lang="en-IN" sz="3600" dirty="0"/>
                    </a:p>
                  </a:txBody>
                  <a:tcPr/>
                </a:tc>
                <a:tc>
                  <a:txBody>
                    <a:bodyPr/>
                    <a:lstStyle/>
                    <a:p>
                      <a:endParaRPr lang="en-IN" dirty="0"/>
                    </a:p>
                  </a:txBody>
                  <a:tcPr/>
                </a:tc>
                <a:tc>
                  <a:txBody>
                    <a:bodyPr/>
                    <a:lstStyle/>
                    <a:p>
                      <a:endParaRPr lang="en-IN" dirty="0"/>
                    </a:p>
                  </a:txBody>
                  <a:tcPr/>
                </a:tc>
              </a:tr>
              <a:tr h="1058901">
                <a:tc>
                  <a:txBody>
                    <a:bodyPr/>
                    <a:lstStyle/>
                    <a:p>
                      <a:pPr marL="571500" indent="-571500">
                        <a:buFont typeface="Arial" panose="020B0604020202020204" pitchFamily="34" charset="0"/>
                        <a:buChar char="•"/>
                      </a:pPr>
                      <a:r>
                        <a:rPr lang="en-IN" sz="3600" dirty="0" smtClean="0"/>
                        <a:t>Format</a:t>
                      </a:r>
                      <a:endParaRPr lang="en-IN" sz="3600" dirty="0"/>
                    </a:p>
                  </a:txBody>
                  <a:tcPr/>
                </a:tc>
                <a:tc>
                  <a:txBody>
                    <a:bodyPr/>
                    <a:lstStyle/>
                    <a:p>
                      <a:endParaRPr lang="en-IN" dirty="0"/>
                    </a:p>
                  </a:txBody>
                  <a:tcPr/>
                </a:tc>
                <a:tc>
                  <a:txBody>
                    <a:bodyPr/>
                    <a:lstStyle/>
                    <a:p>
                      <a:endParaRPr lang="en-IN" dirty="0"/>
                    </a:p>
                  </a:txBody>
                  <a:tcPr/>
                </a:tc>
              </a:tr>
              <a:tr h="1058901">
                <a:tc>
                  <a:txBody>
                    <a:bodyPr/>
                    <a:lstStyle/>
                    <a:p>
                      <a:pPr marL="571500" indent="-571500">
                        <a:buFont typeface="Arial" panose="020B0604020202020204" pitchFamily="34" charset="0"/>
                        <a:buChar char="•"/>
                      </a:pPr>
                      <a:r>
                        <a:rPr lang="en-IN" sz="3600" dirty="0" smtClean="0"/>
                        <a:t>Style</a:t>
                      </a:r>
                      <a:endParaRPr lang="en-IN" sz="3600" dirty="0"/>
                    </a:p>
                  </a:txBody>
                  <a:tcPr/>
                </a:tc>
                <a:tc>
                  <a:txBody>
                    <a:bodyPr/>
                    <a:lstStyle/>
                    <a:p>
                      <a:endParaRPr lang="en-IN" dirty="0"/>
                    </a:p>
                  </a:txBody>
                  <a:tcPr/>
                </a:tc>
                <a:tc>
                  <a:txBody>
                    <a:bodyPr/>
                    <a:lstStyle/>
                    <a:p>
                      <a:endParaRPr lang="en-IN" dirty="0"/>
                    </a:p>
                  </a:txBody>
                  <a:tcPr/>
                </a:tc>
              </a:tr>
              <a:tr h="1058901">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600" dirty="0" smtClean="0"/>
                        <a:t>Liability</a:t>
                      </a:r>
                    </a:p>
                    <a:p>
                      <a:pPr marL="571500" indent="-571500">
                        <a:buFont typeface="Arial" panose="020B0604020202020204" pitchFamily="34" charset="0"/>
                        <a:buChar char="•"/>
                      </a:pPr>
                      <a:endParaRPr lang="en-IN" sz="3600" dirty="0"/>
                    </a:p>
                  </a:txBody>
                  <a:tcPr/>
                </a:tc>
                <a:tc>
                  <a:txBody>
                    <a:bodyPr/>
                    <a:lstStyle/>
                    <a:p>
                      <a:endParaRPr lang="en-IN" dirty="0"/>
                    </a:p>
                  </a:txBody>
                  <a:tcPr/>
                </a:tc>
                <a:tc>
                  <a:txBody>
                    <a:bodyPr/>
                    <a:lstStyle/>
                    <a:p>
                      <a:endParaRPr lang="en-IN" dirty="0"/>
                    </a:p>
                  </a:txBody>
                  <a:tcPr/>
                </a:tc>
              </a:tr>
              <a:tr h="1058901">
                <a:tc>
                  <a:txBody>
                    <a:bodyPr/>
                    <a:lstStyle/>
                    <a:p>
                      <a:endParaRPr lang="en-IN" dirty="0"/>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14932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r>
              <a:rPr lang="en-IN" dirty="0" smtClean="0"/>
              <a:t>FORMAT</a:t>
            </a:r>
          </a:p>
          <a:p>
            <a:pPr algn="l"/>
            <a:endParaRPr lang="en-IN" dirty="0" smtClean="0"/>
          </a:p>
          <a:p>
            <a:pPr marL="571500" indent="-571500" algn="l">
              <a:buFont typeface="Wingdings" panose="05000000000000000000" pitchFamily="2" charset="2"/>
              <a:buChar char="§"/>
            </a:pPr>
            <a:r>
              <a:rPr lang="en-IN" sz="4000" dirty="0" smtClean="0"/>
              <a:t>Introduction</a:t>
            </a:r>
          </a:p>
          <a:p>
            <a:pPr marL="571500" indent="-571500" algn="l">
              <a:buFont typeface="Wingdings" panose="05000000000000000000" pitchFamily="2" charset="2"/>
              <a:buChar char="§"/>
            </a:pPr>
            <a:r>
              <a:rPr lang="en-IN" sz="4000" dirty="0" smtClean="0"/>
              <a:t>Procedure</a:t>
            </a:r>
          </a:p>
          <a:p>
            <a:pPr marL="571500" indent="-571500" algn="l">
              <a:buFont typeface="Wingdings" panose="05000000000000000000" pitchFamily="2" charset="2"/>
              <a:buChar char="§"/>
            </a:pPr>
            <a:r>
              <a:rPr lang="en-IN" sz="4000" dirty="0" smtClean="0"/>
              <a:t>Results</a:t>
            </a:r>
          </a:p>
          <a:p>
            <a:pPr marL="571500" indent="-571500" algn="l">
              <a:buFont typeface="Wingdings" panose="05000000000000000000" pitchFamily="2" charset="2"/>
              <a:buChar char="§"/>
            </a:pPr>
            <a:r>
              <a:rPr lang="en-IN" sz="4000" dirty="0" smtClean="0"/>
              <a:t>Discussion</a:t>
            </a:r>
          </a:p>
          <a:p>
            <a:pPr marL="571500" indent="-571500" algn="l">
              <a:buFont typeface="Wingdings" panose="05000000000000000000" pitchFamily="2" charset="2"/>
              <a:buChar char="§"/>
            </a:pPr>
            <a:r>
              <a:rPr lang="en-IN" sz="4000" dirty="0" smtClean="0"/>
              <a:t>Recommendations</a:t>
            </a:r>
            <a:endParaRPr lang="en-IN" sz="4000" dirty="0"/>
          </a:p>
        </p:txBody>
      </p:sp>
    </p:spTree>
    <p:extLst>
      <p:ext uri="{BB962C8B-B14F-4D97-AF65-F5344CB8AC3E}">
        <p14:creationId xmlns:p14="http://schemas.microsoft.com/office/powerpoint/2010/main" val="41264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pPr algn="l"/>
            <a:r>
              <a:rPr lang="en-IN" sz="2800" dirty="0" smtClean="0"/>
              <a:t>UNDERSTANDING WRITTEN COMMUNICATION</a:t>
            </a:r>
          </a:p>
          <a:p>
            <a:pPr algn="l"/>
            <a:endParaRPr lang="en-IN" sz="2800" dirty="0" smtClean="0"/>
          </a:p>
          <a:p>
            <a:pPr marL="457200" indent="-457200" algn="l">
              <a:buFont typeface="Arial" panose="020B0604020202020204" pitchFamily="34" charset="0"/>
              <a:buChar char="•"/>
            </a:pPr>
            <a:r>
              <a:rPr lang="en-IN" sz="2800" dirty="0" smtClean="0"/>
              <a:t>Single Reader, multiple readers, unintended readers</a:t>
            </a:r>
          </a:p>
          <a:p>
            <a:pPr marL="457200" indent="-457200" algn="l">
              <a:buFont typeface="Arial" panose="020B0604020202020204" pitchFamily="34" charset="0"/>
              <a:buChar char="•"/>
            </a:pPr>
            <a:r>
              <a:rPr lang="en-IN" sz="2800" dirty="0" smtClean="0"/>
              <a:t>No opportunity of clarification or seeking feedback</a:t>
            </a:r>
          </a:p>
          <a:p>
            <a:pPr marL="457200" indent="-457200" algn="l">
              <a:buFont typeface="Arial" panose="020B0604020202020204" pitchFamily="34" charset="0"/>
              <a:buChar char="•"/>
            </a:pPr>
            <a:r>
              <a:rPr lang="en-IN" sz="2800" dirty="0" smtClean="0"/>
              <a:t>Establishing a context</a:t>
            </a:r>
          </a:p>
          <a:p>
            <a:pPr marL="457200" indent="-457200" algn="l">
              <a:buFont typeface="Arial" panose="020B0604020202020204" pitchFamily="34" charset="0"/>
              <a:buChar char="•"/>
            </a:pPr>
            <a:r>
              <a:rPr lang="en-IN" sz="2800" dirty="0" smtClean="0"/>
              <a:t>Closing the message</a:t>
            </a:r>
            <a:endParaRPr lang="en-IN" sz="2800" dirty="0"/>
          </a:p>
        </p:txBody>
      </p:sp>
    </p:spTree>
    <p:extLst>
      <p:ext uri="{BB962C8B-B14F-4D97-AF65-F5344CB8AC3E}">
        <p14:creationId xmlns:p14="http://schemas.microsoft.com/office/powerpoint/2010/main" val="63961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r>
              <a:rPr lang="en-IN" sz="2800" dirty="0" smtClean="0"/>
              <a:t>Elements of Written Communication</a:t>
            </a:r>
          </a:p>
          <a:p>
            <a:pPr algn="l"/>
            <a:endParaRPr lang="en-IN" sz="2800" dirty="0" smtClean="0"/>
          </a:p>
          <a:p>
            <a:pPr algn="l"/>
            <a:r>
              <a:rPr lang="en-IN" sz="2800" dirty="0" smtClean="0"/>
              <a:t>Technical Elements                               Elements of form</a:t>
            </a:r>
          </a:p>
          <a:p>
            <a:pPr marL="457200" indent="-457200" algn="l">
              <a:buFont typeface="Arial" panose="020B0604020202020204" pitchFamily="34" charset="0"/>
              <a:buChar char="•"/>
            </a:pPr>
            <a:r>
              <a:rPr lang="en-IN" dirty="0" smtClean="0"/>
              <a:t>Words                                                  Sentence Length</a:t>
            </a:r>
          </a:p>
          <a:p>
            <a:pPr marL="457200" indent="-457200" algn="l">
              <a:buFont typeface="Arial" panose="020B0604020202020204" pitchFamily="34" charset="0"/>
              <a:buChar char="•"/>
            </a:pPr>
            <a:r>
              <a:rPr lang="en-IN" dirty="0" smtClean="0"/>
              <a:t>Sentences                                          Vocabulary-choice of words</a:t>
            </a:r>
          </a:p>
          <a:p>
            <a:pPr marL="457200" indent="-457200" algn="l">
              <a:buFont typeface="Arial" panose="020B0604020202020204" pitchFamily="34" charset="0"/>
              <a:buChar char="•"/>
            </a:pPr>
            <a:r>
              <a:rPr lang="en-IN" dirty="0" smtClean="0"/>
              <a:t>Paragraphs                                        Coherence and Transition</a:t>
            </a:r>
          </a:p>
          <a:p>
            <a:pPr marL="457200" indent="-457200" algn="l">
              <a:buFont typeface="Arial" panose="020B0604020202020204" pitchFamily="34" charset="0"/>
              <a:buChar char="•"/>
            </a:pPr>
            <a:r>
              <a:rPr lang="en-IN" dirty="0" smtClean="0"/>
              <a:t>Grammar                                           </a:t>
            </a:r>
          </a:p>
          <a:p>
            <a:pPr marL="457200" indent="-457200" algn="l">
              <a:buFont typeface="Arial" panose="020B0604020202020204" pitchFamily="34" charset="0"/>
              <a:buChar char="•"/>
            </a:pPr>
            <a:r>
              <a:rPr lang="en-IN" dirty="0" smtClean="0"/>
              <a:t>Punctuation</a:t>
            </a:r>
          </a:p>
          <a:p>
            <a:pPr marL="457200" indent="-457200" algn="l">
              <a:buFont typeface="Arial" panose="020B0604020202020204" pitchFamily="34" charset="0"/>
              <a:buChar char="•"/>
            </a:pPr>
            <a:r>
              <a:rPr lang="en-IN" dirty="0"/>
              <a:t>S</a:t>
            </a:r>
            <a:r>
              <a:rPr lang="en-IN" dirty="0" smtClean="0"/>
              <a:t>tructure</a:t>
            </a:r>
          </a:p>
          <a:p>
            <a:pPr algn="l"/>
            <a:endParaRPr lang="en-IN" sz="2800" dirty="0" smtClean="0"/>
          </a:p>
        </p:txBody>
      </p:sp>
    </p:spTree>
    <p:extLst>
      <p:ext uri="{BB962C8B-B14F-4D97-AF65-F5344CB8AC3E}">
        <p14:creationId xmlns:p14="http://schemas.microsoft.com/office/powerpoint/2010/main" val="368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Euphemisms</a:t>
            </a:r>
            <a:endParaRPr lang="en-IN" dirty="0"/>
          </a:p>
        </p:txBody>
      </p:sp>
      <p:sp>
        <p:nvSpPr>
          <p:cNvPr id="3" name="Content Placeholder 2"/>
          <p:cNvSpPr>
            <a:spLocks noGrp="1"/>
          </p:cNvSpPr>
          <p:nvPr>
            <p:ph idx="1"/>
          </p:nvPr>
        </p:nvSpPr>
        <p:spPr>
          <a:xfrm>
            <a:off x="541867" y="1586753"/>
            <a:ext cx="10811933" cy="4590210"/>
          </a:xfrm>
        </p:spPr>
        <p:txBody>
          <a:bodyPr>
            <a:normAutofit/>
          </a:bodyPr>
          <a:lstStyle/>
          <a:p>
            <a:endParaRPr lang="en-IN" dirty="0" smtClean="0"/>
          </a:p>
          <a:p>
            <a:r>
              <a:rPr lang="en-IN" dirty="0" smtClean="0"/>
              <a:t>Ethnic Cleansing</a:t>
            </a:r>
          </a:p>
          <a:p>
            <a:r>
              <a:rPr lang="en-IN" dirty="0" smtClean="0"/>
              <a:t>Enhanced interrogation</a:t>
            </a:r>
          </a:p>
          <a:p>
            <a:r>
              <a:rPr lang="en-IN" dirty="0" smtClean="0"/>
              <a:t>Kicked the bucket</a:t>
            </a:r>
          </a:p>
          <a:p>
            <a:r>
              <a:rPr lang="en-IN" dirty="0" smtClean="0"/>
              <a:t>Correction facility</a:t>
            </a:r>
          </a:p>
          <a:p>
            <a:r>
              <a:rPr lang="en-IN" dirty="0" smtClean="0"/>
              <a:t>Differently abled</a:t>
            </a:r>
          </a:p>
          <a:p>
            <a:r>
              <a:rPr lang="en-IN" dirty="0" smtClean="0"/>
              <a:t>Domestic engineer</a:t>
            </a:r>
            <a:endParaRPr lang="en-IN" dirty="0"/>
          </a:p>
        </p:txBody>
      </p:sp>
    </p:spTree>
    <p:extLst>
      <p:ext uri="{BB962C8B-B14F-4D97-AF65-F5344CB8AC3E}">
        <p14:creationId xmlns:p14="http://schemas.microsoft.com/office/powerpoint/2010/main" val="162951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4000" dirty="0" smtClean="0"/>
              <a:t>Conciseness</a:t>
            </a:r>
          </a:p>
          <a:p>
            <a:pPr algn="l"/>
            <a:r>
              <a:rPr lang="en-IN" sz="2800" dirty="0" smtClean="0"/>
              <a:t>1.At </a:t>
            </a:r>
            <a:r>
              <a:rPr lang="en-IN" sz="2800" dirty="0"/>
              <a:t>this point in time we can't ascertain the reason as to why the screen door was left </a:t>
            </a:r>
            <a:r>
              <a:rPr lang="en-IN" sz="2800" dirty="0" smtClean="0"/>
              <a:t>open.</a:t>
            </a:r>
          </a:p>
          <a:p>
            <a:pPr algn="l"/>
            <a:r>
              <a:rPr lang="en-IN" sz="2800" dirty="0"/>
              <a:t>We don't know why the screen door was left open</a:t>
            </a:r>
            <a:r>
              <a:rPr lang="en-IN" sz="2800" dirty="0" smtClean="0"/>
              <a:t>.</a:t>
            </a:r>
            <a:endParaRPr lang="en-IN" sz="2800" dirty="0"/>
          </a:p>
          <a:p>
            <a:pPr algn="l"/>
            <a:r>
              <a:rPr lang="en-IN" sz="2800" dirty="0" smtClean="0"/>
              <a:t>2.My </a:t>
            </a:r>
            <a:r>
              <a:rPr lang="en-IN" sz="2800" dirty="0"/>
              <a:t>sister, who is employed as a nutritionist at the University of Michigan, recommends the daily intake of </a:t>
            </a:r>
            <a:r>
              <a:rPr lang="en-IN" sz="2800" dirty="0" err="1"/>
              <a:t>megadoses</a:t>
            </a:r>
            <a:r>
              <a:rPr lang="en-IN" sz="2800" dirty="0"/>
              <a:t> of Vitamin </a:t>
            </a:r>
            <a:r>
              <a:rPr lang="en-IN" sz="2800" dirty="0" smtClean="0"/>
              <a:t>C.</a:t>
            </a:r>
          </a:p>
          <a:p>
            <a:pPr algn="l"/>
            <a:r>
              <a:rPr lang="en-IN" sz="2800" dirty="0"/>
              <a:t>My sister, a nutritionist at the University of Michigan, recommends daily </a:t>
            </a:r>
            <a:r>
              <a:rPr lang="en-IN" sz="2800" dirty="0" err="1"/>
              <a:t>megadoses</a:t>
            </a:r>
            <a:r>
              <a:rPr lang="en-IN" sz="2800" dirty="0"/>
              <a:t> of Vitamin C</a:t>
            </a:r>
            <a:r>
              <a:rPr lang="en-IN" sz="2800" dirty="0" smtClean="0"/>
              <a:t>.</a:t>
            </a:r>
          </a:p>
          <a:p>
            <a:pPr algn="l"/>
            <a:r>
              <a:rPr lang="en-IN" sz="2800" dirty="0" smtClean="0"/>
              <a:t>3.It </a:t>
            </a:r>
            <a:r>
              <a:rPr lang="en-IN" sz="2800" dirty="0"/>
              <a:t>is to be hoped that we discover a means to create an absolutely proper and fitting tribute to Professor </a:t>
            </a:r>
            <a:r>
              <a:rPr lang="en-IN" sz="2800" dirty="0" smtClean="0"/>
              <a:t>Espinoza</a:t>
            </a:r>
          </a:p>
          <a:p>
            <a:pPr algn="l"/>
            <a:r>
              <a:rPr lang="en-IN" sz="2800" dirty="0"/>
              <a:t>We hope for an appropriate tribute to Professor Espinoza.</a:t>
            </a:r>
          </a:p>
        </p:txBody>
      </p:sp>
    </p:spTree>
    <p:extLst>
      <p:ext uri="{BB962C8B-B14F-4D97-AF65-F5344CB8AC3E}">
        <p14:creationId xmlns:p14="http://schemas.microsoft.com/office/powerpoint/2010/main" val="147715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41867" y="835378"/>
            <a:ext cx="10811933" cy="5341585"/>
          </a:xfrm>
        </p:spPr>
        <p:txBody>
          <a:bodyPr>
            <a:normAutofit fontScale="92500" lnSpcReduction="10000"/>
          </a:bodyPr>
          <a:lstStyle/>
          <a:p>
            <a:r>
              <a:rPr lang="en-IN" dirty="0"/>
              <a:t>He dropped out of school on account of the fact that it was necessary for him to help support his family</a:t>
            </a:r>
            <a:r>
              <a:rPr lang="en-IN" dirty="0" smtClean="0"/>
              <a:t>.</a:t>
            </a:r>
          </a:p>
          <a:p>
            <a:r>
              <a:rPr lang="en-IN" dirty="0"/>
              <a:t>It is very unusual to find someone who has never told a deliberate lie on purpose</a:t>
            </a:r>
            <a:r>
              <a:rPr lang="en-IN" dirty="0" smtClean="0"/>
              <a:t>.</a:t>
            </a:r>
          </a:p>
          <a:p>
            <a:r>
              <a:rPr lang="en-IN" dirty="0"/>
              <a:t>A campus rally was attended by more than a thousand students. Five students were arrested by campus police for disorderly conduct, while several others are charged by campus administrators with organizing a public meeting without being issued a permit to do so</a:t>
            </a:r>
            <a:r>
              <a:rPr lang="en-IN" dirty="0" smtClean="0"/>
              <a:t>.</a:t>
            </a:r>
          </a:p>
          <a:p>
            <a:r>
              <a:rPr lang="en-IN" dirty="0"/>
              <a:t>He dropped out of school to support his family</a:t>
            </a:r>
            <a:r>
              <a:rPr lang="en-IN" dirty="0" smtClean="0"/>
              <a:t>.</a:t>
            </a:r>
          </a:p>
          <a:p>
            <a:r>
              <a:rPr lang="en-IN" dirty="0"/>
              <a:t>Rarely will you find someone who has never told a deliberate </a:t>
            </a:r>
            <a:r>
              <a:rPr lang="en-IN" dirty="0" smtClean="0"/>
              <a:t>lie</a:t>
            </a:r>
          </a:p>
          <a:p>
            <a:r>
              <a:rPr lang="en-IN" dirty="0"/>
              <a:t>Five out of more than a thousand students at a campus rally were arrested for disorderly conduct, and several others were charged by campus administrators with organizing a public meeting without a permit.</a:t>
            </a:r>
          </a:p>
        </p:txBody>
      </p:sp>
    </p:spTree>
    <p:extLst>
      <p:ext uri="{BB962C8B-B14F-4D97-AF65-F5344CB8AC3E}">
        <p14:creationId xmlns:p14="http://schemas.microsoft.com/office/powerpoint/2010/main" val="416199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268941" y="1673703"/>
            <a:ext cx="1124174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In the cellar there are four wooden-type crates with nothing in them that might perhaps be used by us</a:t>
            </a:r>
            <a:r>
              <a:rPr kumimoji="0" lang="en-US" altLang="en-US" sz="3200" b="0" i="0" u="none" strike="noStrike" cap="none" normalizeH="0" dirty="0" smtClean="0">
                <a:ln>
                  <a:noFill/>
                </a:ln>
                <a:solidFill>
                  <a:schemeClr val="tx1"/>
                </a:solidFill>
                <a:effectLst/>
              </a:rPr>
              <a:t> </a:t>
            </a:r>
            <a:r>
              <a:rPr kumimoji="0" lang="en-US" altLang="en-US" sz="3200" b="0" i="0" u="none" strike="noStrike" cap="none" normalizeH="0" baseline="0" dirty="0" smtClean="0">
                <a:ln>
                  <a:noFill/>
                </a:ln>
                <a:solidFill>
                  <a:schemeClr val="tx1"/>
                </a:solidFill>
                <a:effectLst/>
              </a:rPr>
              <a:t>for storing paint cans inside 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This morning at 6:30 a.m., I woke up out of sleep to hear my alarm go off, but the alarm was turned off by 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smtClean="0">
                <a:ln>
                  <a:noFill/>
                </a:ln>
                <a:solidFill>
                  <a:schemeClr val="tx1"/>
                </a:solidFill>
                <a:effectLst/>
              </a:rPr>
              <a:t> and I returned back to a sleeping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The reason that </a:t>
            </a:r>
            <a:r>
              <a:rPr kumimoji="0" lang="en-US" altLang="en-US" sz="3200" b="0" i="0" u="none" strike="noStrike" cap="none" normalizeH="0" baseline="0" dirty="0" err="1" smtClean="0">
                <a:ln>
                  <a:noFill/>
                </a:ln>
                <a:solidFill>
                  <a:schemeClr val="tx1"/>
                </a:solidFill>
                <a:effectLst/>
              </a:rPr>
              <a:t>Merdine</a:t>
            </a:r>
            <a:r>
              <a:rPr kumimoji="0" lang="en-US" altLang="en-US" sz="3200" b="0" i="0" u="none" strike="noStrike" cap="none" normalizeH="0" baseline="0" dirty="0" smtClean="0">
                <a:ln>
                  <a:noFill/>
                </a:ln>
                <a:solidFill>
                  <a:schemeClr val="tx1"/>
                </a:solidFill>
                <a:effectLst/>
              </a:rPr>
              <a:t> was not able to be in attendance at the hockey game was because she had jury duty. </a:t>
            </a:r>
            <a:r>
              <a:rPr kumimoji="0" lang="en-US" altLang="en-US" sz="3200" b="0" i="0" u="none" strike="noStrike" cap="none" normalizeH="0" baseline="0" smtClean="0">
                <a:ln>
                  <a:noFill/>
                </a:ln>
                <a:solidFill>
                  <a:schemeClr val="tx1"/>
                </a:solidFill>
                <a:effectLst/>
                <a:hlinkClick r:id="rId2" action="ppaction://hlinkfile"/>
              </a:rPr>
              <a:t>conciseness-2.pdf</a:t>
            </a:r>
            <a:endParaRPr kumimoji="0" lang="en-US" altLang="en-US" sz="3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44273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016000" y="1241778"/>
            <a:ext cx="9561689" cy="3745089"/>
          </a:xfrm>
        </p:spPr>
        <p:txBody>
          <a:bodyPr>
            <a:normAutofit/>
          </a:bodyPr>
          <a:lstStyle/>
          <a:p>
            <a:pPr algn="l"/>
            <a:r>
              <a:rPr lang="en-IN" sz="3600" dirty="0" smtClean="0"/>
              <a:t>Definition :</a:t>
            </a:r>
          </a:p>
          <a:p>
            <a:pPr algn="l"/>
            <a:r>
              <a:rPr lang="en-IN" sz="3600" dirty="0" smtClean="0"/>
              <a:t>Technical writing is communication written for and about business and industry, focussing on products and services, how to manufacture them, market them, manage, deliver and use them.</a:t>
            </a:r>
            <a:endParaRPr lang="en-IN" sz="3600" dirty="0"/>
          </a:p>
        </p:txBody>
      </p:sp>
    </p:spTree>
    <p:extLst>
      <p:ext uri="{BB962C8B-B14F-4D97-AF65-F5344CB8AC3E}">
        <p14:creationId xmlns:p14="http://schemas.microsoft.com/office/powerpoint/2010/main" val="418933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487681"/>
            <a:ext cx="9098280" cy="1058333"/>
          </a:xfrm>
        </p:spPr>
        <p:txBody>
          <a:bodyPr>
            <a:normAutofit/>
          </a:bodyPr>
          <a:lstStyle/>
          <a:p>
            <a:r>
              <a:rPr lang="en-IN" sz="4000" dirty="0" smtClean="0"/>
              <a:t>WHAT IS TECHNICAL WRITING?</a:t>
            </a:r>
            <a:endParaRPr lang="en-IN" sz="4000" dirty="0"/>
          </a:p>
        </p:txBody>
      </p:sp>
      <p:sp>
        <p:nvSpPr>
          <p:cNvPr id="3" name="Subtitle 2"/>
          <p:cNvSpPr>
            <a:spLocks noGrp="1"/>
          </p:cNvSpPr>
          <p:nvPr>
            <p:ph type="subTitle" idx="1"/>
          </p:nvPr>
        </p:nvSpPr>
        <p:spPr>
          <a:xfrm>
            <a:off x="1433689" y="3331105"/>
            <a:ext cx="9144000" cy="1655762"/>
          </a:xfrm>
        </p:spPr>
        <p:txBody>
          <a:bodyPr/>
          <a:lstStyle/>
          <a:p>
            <a:endParaRPr lang="en-IN" dirty="0"/>
          </a:p>
        </p:txBody>
      </p:sp>
      <p:graphicFrame>
        <p:nvGraphicFramePr>
          <p:cNvPr id="6" name="Diagram 5"/>
          <p:cNvGraphicFramePr/>
          <p:nvPr>
            <p:extLst>
              <p:ext uri="{D42A27DB-BD31-4B8C-83A1-F6EECF244321}">
                <p14:modId xmlns:p14="http://schemas.microsoft.com/office/powerpoint/2010/main" val="1699843504"/>
              </p:ext>
            </p:extLst>
          </p:nvPr>
        </p:nvGraphicFramePr>
        <p:xfrm>
          <a:off x="1433689" y="1819206"/>
          <a:ext cx="10179191" cy="4319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76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022667" cy="685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7" name="AutoShape 2" descr="Image result for poem on ode to a shoe and technical details of manufacturing of a shoe"/>
          <p:cNvSpPr>
            <a:spLocks noChangeAspect="1" noChangeArrowheads="1"/>
          </p:cNvSpPr>
          <p:nvPr/>
        </p:nvSpPr>
        <p:spPr bwMode="auto">
          <a:xfrm>
            <a:off x="155575" y="-1790700"/>
            <a:ext cx="289560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Image result for poem on ode to a shoe and technical details of manufacturing of a shoe"/>
          <p:cNvSpPr>
            <a:spLocks noGrp="1" noChangeAspect="1" noChangeArrowheads="1"/>
          </p:cNvSpPr>
          <p:nvPr>
            <p:ph type="subTitle" idx="1"/>
          </p:nvPr>
        </p:nvSpPr>
        <p:spPr bwMode="auto">
          <a:xfrm>
            <a:off x="519289" y="423466"/>
            <a:ext cx="5396089" cy="45628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r>
              <a:rPr lang="en-IN" dirty="0"/>
              <a:t>Well here I sit with broken ankle </a:t>
            </a:r>
            <a:br>
              <a:rPr lang="en-IN" dirty="0"/>
            </a:br>
            <a:r>
              <a:rPr lang="en-IN" dirty="0"/>
              <a:t>Got my feet caught in a tangle </a:t>
            </a:r>
            <a:br>
              <a:rPr lang="en-IN" dirty="0"/>
            </a:br>
            <a:r>
              <a:rPr lang="en-IN" dirty="0"/>
              <a:t>One went left and one went right </a:t>
            </a:r>
            <a:br>
              <a:rPr lang="en-IN" dirty="0"/>
            </a:br>
            <a:r>
              <a:rPr lang="en-IN" dirty="0"/>
              <a:t>I went down as if I were in a fight </a:t>
            </a:r>
            <a:br>
              <a:rPr lang="en-IN" dirty="0"/>
            </a:br>
            <a:r>
              <a:rPr lang="en-IN" dirty="0"/>
              <a:t>Had to have surgery with plates and pins </a:t>
            </a:r>
            <a:br>
              <a:rPr lang="en-IN" dirty="0"/>
            </a:br>
            <a:r>
              <a:rPr lang="en-IN" dirty="0"/>
              <a:t>Inserted in my bones so I could mend </a:t>
            </a:r>
            <a:br>
              <a:rPr lang="en-IN" dirty="0"/>
            </a:br>
            <a:r>
              <a:rPr lang="en-IN" dirty="0"/>
              <a:t>While I'm healing I have lots of time </a:t>
            </a:r>
            <a:br>
              <a:rPr lang="en-IN" dirty="0"/>
            </a:br>
            <a:r>
              <a:rPr lang="en-IN" dirty="0"/>
              <a:t>To think about the shoes I'll find </a:t>
            </a:r>
            <a:br>
              <a:rPr lang="en-IN" dirty="0"/>
            </a:br>
            <a:r>
              <a:rPr lang="en-IN" dirty="0"/>
              <a:t>Ones that do not have open toes </a:t>
            </a:r>
            <a:br>
              <a:rPr lang="en-IN" dirty="0"/>
            </a:br>
            <a:r>
              <a:rPr lang="en-IN" dirty="0"/>
              <a:t>To make me fall and bust my nose </a:t>
            </a:r>
            <a:br>
              <a:rPr lang="en-IN" dirty="0"/>
            </a:br>
            <a:r>
              <a:rPr lang="en-IN" dirty="0"/>
              <a:t>Now when I get dressed to go to church </a:t>
            </a:r>
            <a:br>
              <a:rPr lang="en-IN" dirty="0"/>
            </a:br>
            <a:r>
              <a:rPr lang="en-IN" dirty="0"/>
              <a:t>Through my closet I will search </a:t>
            </a:r>
            <a:br>
              <a:rPr lang="en-IN" dirty="0"/>
            </a:br>
            <a:r>
              <a:rPr lang="en-IN" dirty="0"/>
              <a:t>No sandals or high heels will you find </a:t>
            </a:r>
            <a:br>
              <a:rPr lang="en-IN" dirty="0"/>
            </a:br>
            <a:r>
              <a:rPr lang="en-IN" dirty="0"/>
              <a:t>On me wearing at any time </a:t>
            </a:r>
            <a:br>
              <a:rPr lang="en-IN" dirty="0"/>
            </a:br>
            <a:r>
              <a:rPr lang="en-IN" dirty="0"/>
              <a:t>No the only shoes that I will wear </a:t>
            </a:r>
            <a:br>
              <a:rPr lang="en-IN" dirty="0"/>
            </a:br>
            <a:r>
              <a:rPr lang="en-IN" dirty="0"/>
              <a:t>Are Tennis Shoes with special care</a:t>
            </a:r>
          </a:p>
        </p:txBody>
      </p:sp>
      <p:pic>
        <p:nvPicPr>
          <p:cNvPr id="19" name="Picture 18"/>
          <p:cNvPicPr>
            <a:picLocks noChangeAspect="1"/>
          </p:cNvPicPr>
          <p:nvPr/>
        </p:nvPicPr>
        <p:blipFill>
          <a:blip r:embed="rId2"/>
          <a:stretch>
            <a:fillRect/>
          </a:stretch>
        </p:blipFill>
        <p:spPr>
          <a:xfrm>
            <a:off x="6279092" y="925689"/>
            <a:ext cx="5376230" cy="4594577"/>
          </a:xfrm>
          <a:prstGeom prst="rect">
            <a:avLst/>
          </a:prstGeom>
        </p:spPr>
      </p:pic>
    </p:spTree>
    <p:extLst>
      <p:ext uri="{BB962C8B-B14F-4D97-AF65-F5344CB8AC3E}">
        <p14:creationId xmlns:p14="http://schemas.microsoft.com/office/powerpoint/2010/main" val="161326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19335</TotalTime>
  <Words>3946</Words>
  <Application>Microsoft Office PowerPoint</Application>
  <PresentationFormat>Widescreen</PresentationFormat>
  <Paragraphs>414</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Times New Roman</vt:lpstr>
      <vt:lpstr>Wingdings</vt:lpstr>
      <vt:lpstr>Office Theme</vt:lpstr>
      <vt:lpstr>TECHNICAL WRITING                            Dr. Ratna Rao</vt:lpstr>
      <vt:lpstr>Technical Writing Process &amp; Product</vt:lpstr>
      <vt:lpstr>Ludo Rules</vt:lpstr>
      <vt:lpstr>Winning </vt:lpstr>
      <vt:lpstr>  </vt:lpstr>
      <vt:lpstr>PowerPoint Presentation</vt:lpstr>
      <vt:lpstr>  </vt:lpstr>
      <vt:lpstr>WHAT IS TECHNICAL WRITING?</vt:lpstr>
      <vt:lpstr>  </vt:lpstr>
      <vt:lpstr>  </vt:lpstr>
      <vt:lpstr>  </vt:lpstr>
      <vt:lpstr>  </vt:lpstr>
      <vt:lpstr>Money </vt:lpstr>
      <vt:lpstr>PowerPoint Presentation</vt:lpstr>
      <vt:lpstr>PowerPoint Presentation</vt:lpstr>
      <vt:lpstr>Money (Case Study) </vt:lpstr>
      <vt:lpstr>PowerPoint Presentation</vt:lpstr>
      <vt:lpstr>TIME</vt:lpstr>
      <vt:lpstr>PowerPoint Presentation</vt:lpstr>
      <vt:lpstr>Collaboration</vt:lpstr>
      <vt:lpstr>  </vt:lpstr>
      <vt:lpstr>PowerPoint Presentation</vt:lpstr>
      <vt:lpstr>Silo</vt:lpstr>
      <vt:lpstr>Silo Building </vt:lpstr>
      <vt:lpstr>Silo Building Case Study</vt:lpstr>
      <vt:lpstr>PowerPoint Presentation</vt:lpstr>
      <vt:lpstr>contd:</vt:lpstr>
      <vt:lpstr>PowerPoint Presentation</vt:lpstr>
      <vt:lpstr>  </vt:lpstr>
      <vt:lpstr>Why Teamwork is important?</vt:lpstr>
      <vt:lpstr> What Qualities must be there for success in teams?</vt:lpstr>
      <vt:lpstr>What skills Employers want? </vt:lpstr>
      <vt:lpstr>  </vt:lpstr>
      <vt:lpstr>FIVE COMPONENTS OF WRITING</vt:lpstr>
      <vt:lpstr>Sexist Language</vt:lpstr>
      <vt:lpstr>Nouns</vt:lpstr>
      <vt:lpstr>PowerPoint Presentation</vt:lpstr>
      <vt:lpstr>PowerPoint Presentation</vt:lpstr>
      <vt:lpstr>PowerPoint Presentation</vt:lpstr>
      <vt:lpstr>PowerPoint Presentation</vt:lpstr>
      <vt:lpstr>PowerPoint Presentation</vt:lpstr>
      <vt:lpstr>Verbs that establish facts: </vt:lpstr>
      <vt:lpstr>  </vt:lpstr>
      <vt:lpstr>Technical Writing Traits</vt:lpstr>
      <vt:lpstr>PowerPoint Presentation</vt:lpstr>
      <vt:lpstr>Conciseness</vt:lpstr>
      <vt:lpstr>  </vt:lpstr>
      <vt:lpstr>  </vt:lpstr>
      <vt:lpstr>  </vt:lpstr>
      <vt:lpstr>PowerPoint Presentation</vt:lpstr>
      <vt:lpstr>PowerPoint Presentation</vt:lpstr>
      <vt:lpstr>PowerPoint Presentation</vt:lpstr>
      <vt:lpstr>  </vt:lpstr>
      <vt:lpstr>PowerPoint Presentation</vt:lpstr>
      <vt:lpstr>PowerPoint Presentation</vt:lpstr>
      <vt:lpstr>  </vt:lpstr>
      <vt:lpstr>PowerPoint Presentation</vt:lpstr>
      <vt:lpstr>  </vt:lpstr>
      <vt:lpstr>  </vt:lpstr>
      <vt:lpstr>  </vt:lpstr>
      <vt:lpstr>  </vt:lpstr>
      <vt:lpstr>  </vt:lpstr>
      <vt:lpstr>Euphemisms</vt:lpstr>
      <vt:lpstr>  </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Dr. Ratna Rao</dc:title>
  <dc:creator>MH17</dc:creator>
  <cp:lastModifiedBy>MH17</cp:lastModifiedBy>
  <cp:revision>172</cp:revision>
  <dcterms:created xsi:type="dcterms:W3CDTF">2017-07-10T05:58:53Z</dcterms:created>
  <dcterms:modified xsi:type="dcterms:W3CDTF">2021-08-23T09:34:40Z</dcterms:modified>
</cp:coreProperties>
</file>