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0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7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6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4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2C75-FBAA-44EA-96E3-6D34F31CB90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0ED6-ABC3-40D2-BEC3-67118426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6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amp%20Brochure%20Sample%20201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FLIERS &amp; BROCHURES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6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Limit sentence length-do not cramp</a:t>
            </a:r>
          </a:p>
          <a:p>
            <a:r>
              <a:rPr lang="en-IN" dirty="0"/>
              <a:t>Use White space</a:t>
            </a:r>
          </a:p>
          <a:p>
            <a:r>
              <a:rPr lang="en-IN" dirty="0"/>
              <a:t>Use </a:t>
            </a:r>
            <a:r>
              <a:rPr lang="en-IN" dirty="0" err="1"/>
              <a:t>colour,but</a:t>
            </a:r>
            <a:r>
              <a:rPr lang="en-IN" dirty="0"/>
              <a:t> </a:t>
            </a:r>
            <a:r>
              <a:rPr lang="en-IN" dirty="0" err="1"/>
              <a:t>donot</a:t>
            </a:r>
            <a:r>
              <a:rPr lang="en-IN" dirty="0"/>
              <a:t> over use</a:t>
            </a:r>
          </a:p>
          <a:p>
            <a:r>
              <a:rPr lang="en-IN" dirty="0"/>
              <a:t>Bullet key points</a:t>
            </a:r>
          </a:p>
          <a:p>
            <a:r>
              <a:rPr lang="en-IN" dirty="0"/>
              <a:t>Boldface or underline key ideas</a:t>
            </a:r>
          </a:p>
          <a:p>
            <a:r>
              <a:rPr lang="en-IN" dirty="0"/>
              <a:t>Use graphics and their placement creatively</a:t>
            </a:r>
          </a:p>
        </p:txBody>
      </p:sp>
    </p:spTree>
    <p:extLst>
      <p:ext uri="{BB962C8B-B14F-4D97-AF65-F5344CB8AC3E}">
        <p14:creationId xmlns:p14="http://schemas.microsoft.com/office/powerpoint/2010/main" val="220517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Audience Recognition and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68558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0950" y="-387351"/>
            <a:ext cx="5194302" cy="7569200"/>
          </a:xfrm>
        </p:spPr>
      </p:pic>
    </p:spTree>
    <p:extLst>
      <p:ext uri="{BB962C8B-B14F-4D97-AF65-F5344CB8AC3E}">
        <p14:creationId xmlns:p14="http://schemas.microsoft.com/office/powerpoint/2010/main" val="276200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Samples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Sample</a:t>
            </a:r>
            <a:r>
              <a:rPr lang="en-IN" dirty="0" err="1">
                <a:hlinkClick r:id="rId2" action="ppaction://hlinkfile"/>
              </a:rPr>
              <a:t>Camp</a:t>
            </a:r>
            <a:r>
              <a:rPr lang="en-IN" dirty="0">
                <a:hlinkClick r:id="rId2" action="ppaction://hlinkfile"/>
              </a:rPr>
              <a:t> Brochure Sample 2010.pdf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8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FLIERS AND BROCHURES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	             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47072"/>
              </p:ext>
            </p:extLst>
          </p:nvPr>
        </p:nvGraphicFramePr>
        <p:xfrm>
          <a:off x="0" y="1690689"/>
          <a:ext cx="12192000" cy="499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5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BROCHURES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60"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Postcard size, one side of 8.5x11 inch sheet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Usually six panels</a:t>
                      </a:r>
                      <a:r>
                        <a:rPr lang="en-IN" baseline="0" dirty="0"/>
                        <a:t> of text, the front and back of </a:t>
                      </a:r>
                      <a:r>
                        <a:rPr lang="en-IN" dirty="0"/>
                        <a:t>8.5x11 inch sheet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562">
                <a:tc>
                  <a:txBody>
                    <a:bodyPr/>
                    <a:lstStyle/>
                    <a:p>
                      <a:r>
                        <a:rPr lang="en-IN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due to size, may</a:t>
                      </a:r>
                      <a:r>
                        <a:rPr lang="en-IN" baseline="0" dirty="0"/>
                        <a:t> focus on one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-5-10 aspects of the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16">
                <a:tc>
                  <a:txBody>
                    <a:bodyPr/>
                    <a:lstStyle/>
                    <a:p>
                      <a:r>
                        <a:rPr lang="en-IN" dirty="0"/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high tech or low tech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gear towards any kind of audience, but most concentrate on potential clients, readers external to a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39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Least expensive due to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132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produced</a:t>
                      </a:r>
                      <a:r>
                        <a:rPr lang="en-IN" baseline="0" dirty="0"/>
                        <a:t> using standard word processing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word processing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39">
                <a:tc>
                  <a:txBody>
                    <a:bodyPr/>
                    <a:lstStyle/>
                    <a:p>
                      <a:r>
                        <a:rPr lang="en-IN" dirty="0"/>
                        <a:t>Longevity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Due to small size and limited coverage has less shelf life. Can be updated quickly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shelf life. Difficult to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fliers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25625"/>
            <a:ext cx="10947400" cy="3216275"/>
          </a:xfrm>
        </p:spPr>
        <p:txBody>
          <a:bodyPr/>
          <a:lstStyle/>
          <a:p>
            <a:r>
              <a:rPr lang="en-IN" dirty="0"/>
              <a:t>Cost effective</a:t>
            </a:r>
          </a:p>
          <a:p>
            <a:r>
              <a:rPr lang="en-IN" dirty="0"/>
              <a:t>Time efficient</a:t>
            </a:r>
          </a:p>
          <a:p>
            <a:r>
              <a:rPr lang="en-IN" dirty="0"/>
              <a:t>Responsive to immediate needs</a:t>
            </a:r>
          </a:p>
          <a:p>
            <a:r>
              <a:rPr lang="en-IN" dirty="0"/>
              <a:t>Personalized- can be mailed, hand delivered.</a:t>
            </a:r>
          </a:p>
        </p:txBody>
      </p:sp>
    </p:spTree>
    <p:extLst>
      <p:ext uri="{BB962C8B-B14F-4D97-AF65-F5344CB8AC3E}">
        <p14:creationId xmlns:p14="http://schemas.microsoft.com/office/powerpoint/2010/main" val="31651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201"/>
            <a:ext cx="11010900" cy="1028699"/>
          </a:xfrm>
        </p:spPr>
        <p:txBody>
          <a:bodyPr/>
          <a:lstStyle/>
          <a:p>
            <a:r>
              <a:rPr lang="en-IN" dirty="0"/>
              <a:t>Criteria for Writing Fliers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6000"/>
            <a:ext cx="11353800" cy="5842000"/>
          </a:xfrm>
        </p:spPr>
        <p:txBody>
          <a:bodyPr>
            <a:normAutofit/>
          </a:bodyPr>
          <a:lstStyle/>
          <a:p>
            <a:r>
              <a:rPr lang="en-IN" sz="2400" dirty="0"/>
              <a:t>Keep the flier short(8.5X11 inch)</a:t>
            </a:r>
          </a:p>
          <a:p>
            <a:r>
              <a:rPr lang="en-IN" sz="2400" dirty="0"/>
              <a:t>Focus on one idea, topic or theme per flier</a:t>
            </a:r>
          </a:p>
          <a:p>
            <a:r>
              <a:rPr lang="en-IN" sz="2400" dirty="0"/>
              <a:t>Use a title to identify the theme- phrase, sentence, questio</a:t>
            </a:r>
            <a:r>
              <a:rPr lang="en-IN" sz="2400" i="1" dirty="0"/>
              <a:t>n-Software giving you a headache?</a:t>
            </a:r>
          </a:p>
          <a:p>
            <a:r>
              <a:rPr lang="en-IN" sz="2400" dirty="0"/>
              <a:t>Limit your text-should be readable in a single sitting/a glance- </a:t>
            </a:r>
            <a:r>
              <a:rPr lang="en-IN" sz="2400" i="1" dirty="0"/>
              <a:t>50 words per page</a:t>
            </a:r>
          </a:p>
          <a:p>
            <a:r>
              <a:rPr lang="en-IN" sz="2400" dirty="0"/>
              <a:t>Increase the Font size- </a:t>
            </a:r>
            <a:r>
              <a:rPr lang="en-IN" sz="2400" i="1" dirty="0"/>
              <a:t>16/20</a:t>
            </a:r>
          </a:p>
          <a:p>
            <a:r>
              <a:rPr lang="en-IN" sz="2400" dirty="0"/>
              <a:t>Use Graphics- </a:t>
            </a:r>
            <a:r>
              <a:rPr lang="en-IN" sz="2400" i="1" dirty="0"/>
              <a:t>logo/address/contact details</a:t>
            </a:r>
          </a:p>
          <a:p>
            <a:r>
              <a:rPr lang="en-IN" sz="2400" dirty="0"/>
              <a:t>Use Colour</a:t>
            </a:r>
          </a:p>
          <a:p>
            <a:r>
              <a:rPr lang="en-IN" sz="2400" dirty="0"/>
              <a:t>Use Highlighting Techniques-  </a:t>
            </a:r>
          </a:p>
          <a:p>
            <a:pPr marL="0" indent="0">
              <a:buNone/>
            </a:pPr>
            <a:r>
              <a:rPr lang="en-IN" sz="2000" i="1" dirty="0"/>
              <a:t>bullets, white space, tables, boldface, italics, headings, subheadings or columns</a:t>
            </a:r>
          </a:p>
          <a:p>
            <a:r>
              <a:rPr lang="en-IN" sz="2400" dirty="0"/>
              <a:t>Find the Right Phrase-tag line</a:t>
            </a:r>
          </a:p>
          <a:p>
            <a:r>
              <a:rPr lang="en-IN" sz="2400" dirty="0"/>
              <a:t>Recognize your Audience</a:t>
            </a:r>
          </a:p>
          <a:p>
            <a:r>
              <a:rPr lang="en-IN" sz="2400" dirty="0"/>
              <a:t>Avoid grammatical Errors</a:t>
            </a:r>
          </a:p>
        </p:txBody>
      </p:sp>
    </p:spTree>
    <p:extLst>
      <p:ext uri="{BB962C8B-B14F-4D97-AF65-F5344CB8AC3E}">
        <p14:creationId xmlns:p14="http://schemas.microsoft.com/office/powerpoint/2010/main" val="33358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365125"/>
            <a:ext cx="6450467" cy="6213475"/>
          </a:xfrm>
        </p:spPr>
      </p:pic>
    </p:spTree>
    <p:extLst>
      <p:ext uri="{BB962C8B-B14F-4D97-AF65-F5344CB8AC3E}">
        <p14:creationId xmlns:p14="http://schemas.microsoft.com/office/powerpoint/2010/main" val="5561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you writing for( audience)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What idea you want to focus on?</a:t>
            </a:r>
          </a:p>
          <a:p>
            <a:r>
              <a:rPr lang="en-IN" dirty="0"/>
              <a:t>How do you want to draw attention?</a:t>
            </a:r>
          </a:p>
        </p:txBody>
      </p:sp>
    </p:spTree>
    <p:extLst>
      <p:ext uri="{BB962C8B-B14F-4D97-AF65-F5344CB8AC3E}">
        <p14:creationId xmlns:p14="http://schemas.microsoft.com/office/powerpoint/2010/main" val="4329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Brochure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97000"/>
            <a:ext cx="11074400" cy="5105400"/>
          </a:xfrm>
        </p:spPr>
        <p:txBody>
          <a:bodyPr/>
          <a:lstStyle/>
          <a:p>
            <a:r>
              <a:rPr lang="en-IN" dirty="0"/>
              <a:t>Create awareness of your company, product, or service</a:t>
            </a:r>
          </a:p>
          <a:p>
            <a:r>
              <a:rPr lang="en-IN" dirty="0"/>
              <a:t>Increase understanding of a product, service or your company’s mission</a:t>
            </a:r>
          </a:p>
          <a:p>
            <a:r>
              <a:rPr lang="en-IN" dirty="0"/>
              <a:t>Advertise the new aspects of the company, product, service</a:t>
            </a:r>
          </a:p>
          <a:p>
            <a:r>
              <a:rPr lang="en-IN" dirty="0"/>
              <a:t>Change negative attitudes</a:t>
            </a:r>
          </a:p>
          <a:p>
            <a:r>
              <a:rPr lang="en-IN" dirty="0"/>
              <a:t>Show ways in which your company, product, or service surpasses your competition</a:t>
            </a:r>
          </a:p>
          <a:p>
            <a:r>
              <a:rPr lang="en-IN" dirty="0"/>
              <a:t>Increase frequency of use, visit, or purchase</a:t>
            </a:r>
          </a:p>
          <a:p>
            <a:r>
              <a:rPr lang="en-IN" dirty="0"/>
              <a:t>Increase market share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739775"/>
          </a:xfrm>
        </p:spPr>
        <p:txBody>
          <a:bodyPr/>
          <a:lstStyle/>
          <a:p>
            <a:r>
              <a:rPr lang="en-IN" dirty="0"/>
              <a:t>Writing of Brochures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4300"/>
            <a:ext cx="11010900" cy="4792663"/>
          </a:xfrm>
        </p:spPr>
        <p:txBody>
          <a:bodyPr/>
          <a:lstStyle/>
          <a:p>
            <a:r>
              <a:rPr lang="en-IN" dirty="0"/>
              <a:t>Size</a:t>
            </a:r>
          </a:p>
          <a:p>
            <a:pPr marL="0" indent="0">
              <a:buNone/>
            </a:pPr>
            <a:r>
              <a:rPr lang="en-IN" dirty="0"/>
              <a:t>Different</a:t>
            </a:r>
          </a:p>
          <a:p>
            <a:pPr marL="0" indent="0">
              <a:buNone/>
            </a:pPr>
            <a:r>
              <a:rPr lang="en-IN" dirty="0"/>
              <a:t> Simple front &amp; back/Four panel</a:t>
            </a:r>
          </a:p>
          <a:p>
            <a:pPr marL="0" indent="0">
              <a:buNone/>
            </a:pPr>
            <a:r>
              <a:rPr lang="en-IN" dirty="0"/>
              <a:t>Information on Brochure/s</a:t>
            </a:r>
          </a:p>
          <a:p>
            <a:pPr marL="0" indent="0">
              <a:buNone/>
            </a:pPr>
            <a:r>
              <a:rPr lang="en-IN" dirty="0"/>
              <a:t>Title page( Front panel): Includes three things- topic/graphic/contact information</a:t>
            </a:r>
          </a:p>
          <a:p>
            <a:pPr marL="0" indent="0">
              <a:buNone/>
            </a:pPr>
            <a:r>
              <a:rPr lang="en-IN" dirty="0"/>
              <a:t>Back page/panel</a:t>
            </a:r>
          </a:p>
          <a:p>
            <a:pPr marL="0" indent="0">
              <a:buNone/>
            </a:pPr>
            <a:r>
              <a:rPr lang="en-IN" dirty="0"/>
              <a:t>Conclusion/mailing address of senders/coupons/location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61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Body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Provide headings and subheadings </a:t>
            </a:r>
            <a:r>
              <a:rPr lang="en-IN" dirty="0"/>
              <a:t>–First level heading/second </a:t>
            </a:r>
          </a:p>
          <a:p>
            <a:r>
              <a:rPr lang="en-IN" b="1" dirty="0"/>
              <a:t>All headings should be grammatically parallel</a:t>
            </a:r>
            <a:r>
              <a:rPr lang="en-IN" dirty="0"/>
              <a:t>(</a:t>
            </a:r>
            <a:r>
              <a:rPr lang="en-IN" dirty="0" err="1"/>
              <a:t>introduction,location,Payment</a:t>
            </a:r>
            <a:r>
              <a:rPr lang="en-IN" dirty="0"/>
              <a:t> options etc.) It’s where it </a:t>
            </a:r>
            <a:r>
              <a:rPr lang="en-IN" dirty="0" err="1"/>
              <a:t>began,here’s</a:t>
            </a:r>
            <a:r>
              <a:rPr lang="en-IN" dirty="0"/>
              <a:t> how to find us etc.</a:t>
            </a:r>
          </a:p>
          <a:p>
            <a:r>
              <a:rPr lang="en-IN" b="1" dirty="0"/>
              <a:t>Use graphics</a:t>
            </a:r>
          </a:p>
          <a:p>
            <a:r>
              <a:rPr lang="en-IN" b="1" dirty="0"/>
              <a:t>Develop your ideas </a:t>
            </a:r>
            <a:r>
              <a:rPr lang="en-IN" dirty="0"/>
              <a:t>(answer who, why, what, when, where and how)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97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490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FLIERS &amp; BROCHURES</vt:lpstr>
      <vt:lpstr>COMPARING FLIERS AND BROCHURES</vt:lpstr>
      <vt:lpstr>Advantages of fliers</vt:lpstr>
      <vt:lpstr>Criteria for Writing Fliers</vt:lpstr>
      <vt:lpstr>PowerPoint Presentation</vt:lpstr>
      <vt:lpstr>Pre writing</vt:lpstr>
      <vt:lpstr>Brochure</vt:lpstr>
      <vt:lpstr>Writing of Brochures</vt:lpstr>
      <vt:lpstr>Body panels</vt:lpstr>
      <vt:lpstr>Document Design</vt:lpstr>
      <vt:lpstr>Audience Recognition and Involvement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FLIERS &amp; BROCHURES</dc:title>
  <dc:creator>MH17</dc:creator>
  <cp:lastModifiedBy>ratnar_p@yahoo.co.in</cp:lastModifiedBy>
  <cp:revision>12</cp:revision>
  <dcterms:created xsi:type="dcterms:W3CDTF">2018-04-02T10:21:15Z</dcterms:created>
  <dcterms:modified xsi:type="dcterms:W3CDTF">2020-04-15T12:18:16Z</dcterms:modified>
</cp:coreProperties>
</file>