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1" r:id="rId4"/>
    <p:sldId id="258" r:id="rId5"/>
    <p:sldId id="259" r:id="rId6"/>
    <p:sldId id="262" r:id="rId7"/>
    <p:sldId id="278" r:id="rId8"/>
    <p:sldId id="287" r:id="rId9"/>
    <p:sldId id="286" r:id="rId10"/>
    <p:sldId id="288" r:id="rId11"/>
    <p:sldId id="271" r:id="rId12"/>
    <p:sldId id="272" r:id="rId13"/>
    <p:sldId id="277" r:id="rId14"/>
    <p:sldId id="269" r:id="rId15"/>
    <p:sldId id="274" r:id="rId16"/>
    <p:sldId id="283" r:id="rId17"/>
    <p:sldId id="275" r:id="rId18"/>
    <p:sldId id="284" r:id="rId19"/>
    <p:sldId id="276" r:id="rId20"/>
    <p:sldId id="281" r:id="rId21"/>
    <p:sldId id="282" r:id="rId22"/>
    <p:sldId id="289" r:id="rId23"/>
    <p:sldId id="285"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60"/>
  </p:normalViewPr>
  <p:slideViewPr>
    <p:cSldViewPr snapToGrid="0">
      <p:cViewPr varScale="1">
        <p:scale>
          <a:sx n="57" d="100"/>
          <a:sy n="57" d="100"/>
        </p:scale>
        <p:origin x="5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9AB6F4-B438-4B13-BFC1-DC1859FDAD0F}"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202650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AB6F4-B438-4B13-BFC1-DC1859FDAD0F}"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55813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AB6F4-B438-4B13-BFC1-DC1859FDAD0F}"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61278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AB6F4-B438-4B13-BFC1-DC1859FDAD0F}"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106673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AB6F4-B438-4B13-BFC1-DC1859FDAD0F}"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130847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9AB6F4-B438-4B13-BFC1-DC1859FDAD0F}"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55730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9AB6F4-B438-4B13-BFC1-DC1859FDAD0F}" type="datetimeFigureOut">
              <a:rPr lang="en-IN" smtClean="0"/>
              <a:t>08-09-2020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410356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9AB6F4-B438-4B13-BFC1-DC1859FDAD0F}" type="datetimeFigureOut">
              <a:rPr lang="en-IN" smtClean="0"/>
              <a:t>08-09-2020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194371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AB6F4-B438-4B13-BFC1-DC1859FDAD0F}" type="datetimeFigureOut">
              <a:rPr lang="en-IN" smtClean="0"/>
              <a:t>08-09-2020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114463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AB6F4-B438-4B13-BFC1-DC1859FDAD0F}"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66670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AB6F4-B438-4B13-BFC1-DC1859FDAD0F}"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6988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AB6F4-B438-4B13-BFC1-DC1859FDAD0F}" type="datetimeFigureOut">
              <a:rPr lang="en-IN" smtClean="0"/>
              <a:t>08-09-2020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86F2E-15FE-438D-96D2-2E6EE5D97D26}" type="slidenum">
              <a:rPr lang="en-IN" smtClean="0"/>
              <a:t>‹#›</a:t>
            </a:fld>
            <a:endParaRPr lang="en-IN"/>
          </a:p>
        </p:txBody>
      </p:sp>
    </p:spTree>
    <p:extLst>
      <p:ext uri="{BB962C8B-B14F-4D97-AF65-F5344CB8AC3E}">
        <p14:creationId xmlns:p14="http://schemas.microsoft.com/office/powerpoint/2010/main" val="1071003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slideshare.net/rociobautista/plagiarism-ppt-8107193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4887" y="417443"/>
            <a:ext cx="9833113" cy="1948070"/>
          </a:xfrm>
        </p:spPr>
        <p:txBody>
          <a:bodyPr/>
          <a:lstStyle/>
          <a:p>
            <a:r>
              <a:rPr lang="en-IN" dirty="0" smtClean="0"/>
              <a:t>Technical Writing Process &amp; Product</a:t>
            </a:r>
            <a:endParaRPr lang="en-IN" dirty="0"/>
          </a:p>
        </p:txBody>
      </p:sp>
      <p:sp>
        <p:nvSpPr>
          <p:cNvPr id="3" name="Subtitle 2"/>
          <p:cNvSpPr>
            <a:spLocks noGrp="1"/>
          </p:cNvSpPr>
          <p:nvPr>
            <p:ph type="subTitle" idx="1"/>
          </p:nvPr>
        </p:nvSpPr>
        <p:spPr>
          <a:xfrm>
            <a:off x="974035" y="3836504"/>
            <a:ext cx="9693965" cy="1421296"/>
          </a:xfrm>
        </p:spPr>
        <p:txBody>
          <a:bodyPr>
            <a:normAutofit/>
          </a:bodyPr>
          <a:lstStyle/>
          <a:p>
            <a:r>
              <a:rPr lang="en-IN" dirty="0" smtClean="0"/>
              <a:t>Steven M. Gerson</a:t>
            </a:r>
          </a:p>
          <a:p>
            <a:r>
              <a:rPr lang="en-IN" dirty="0" smtClean="0"/>
              <a:t>Sharon J. Gerson</a:t>
            </a:r>
            <a:endParaRPr lang="en-IN" dirty="0"/>
          </a:p>
        </p:txBody>
      </p:sp>
    </p:spTree>
    <p:extLst>
      <p:ext uri="{BB962C8B-B14F-4D97-AF65-F5344CB8AC3E}">
        <p14:creationId xmlns:p14="http://schemas.microsoft.com/office/powerpoint/2010/main" val="1252931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Comparison/Contrast</a:t>
            </a:r>
            <a:endParaRPr lang="en-IN" sz="3200" b="1" dirty="0"/>
          </a:p>
        </p:txBody>
      </p:sp>
      <p:sp>
        <p:nvSpPr>
          <p:cNvPr id="3" name="Content Placeholder 2"/>
          <p:cNvSpPr>
            <a:spLocks noGrp="1"/>
          </p:cNvSpPr>
          <p:nvPr>
            <p:ph idx="1"/>
          </p:nvPr>
        </p:nvSpPr>
        <p:spPr>
          <a:xfrm>
            <a:off x="457200" y="1317812"/>
            <a:ext cx="10896600" cy="4859151"/>
          </a:xfrm>
        </p:spPr>
        <p:txBody>
          <a:bodyPr/>
          <a:lstStyle/>
          <a:p>
            <a:r>
              <a:rPr lang="en-IN" sz="3600" b="1" dirty="0" smtClean="0"/>
              <a:t>Item   Features    Cost</a:t>
            </a:r>
          </a:p>
          <a:p>
            <a:endParaRPr lang="en-IN" sz="2000" dirty="0"/>
          </a:p>
          <a:p>
            <a:r>
              <a:rPr lang="en-IN" dirty="0" smtClean="0"/>
              <a:t>Problem/solution: </a:t>
            </a:r>
            <a:r>
              <a:rPr lang="en-IN" sz="3600" dirty="0" smtClean="0"/>
              <a:t>problem and the solution to it.</a:t>
            </a:r>
            <a:endParaRPr lang="en-IN" sz="3600" dirty="0"/>
          </a:p>
        </p:txBody>
      </p:sp>
    </p:spTree>
    <p:extLst>
      <p:ext uri="{BB962C8B-B14F-4D97-AF65-F5344CB8AC3E}">
        <p14:creationId xmlns:p14="http://schemas.microsoft.com/office/powerpoint/2010/main" val="2257157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Clarity</a:t>
            </a:r>
            <a:endParaRPr lang="en-IN" dirty="0"/>
          </a:p>
        </p:txBody>
      </p:sp>
      <p:sp>
        <p:nvSpPr>
          <p:cNvPr id="3" name="Content Placeholder 2"/>
          <p:cNvSpPr>
            <a:spLocks noGrp="1"/>
          </p:cNvSpPr>
          <p:nvPr>
            <p:ph idx="1"/>
          </p:nvPr>
        </p:nvSpPr>
        <p:spPr>
          <a:xfrm>
            <a:off x="484095" y="1304366"/>
            <a:ext cx="10869706" cy="5459506"/>
          </a:xfrm>
        </p:spPr>
        <p:txBody>
          <a:bodyPr>
            <a:normAutofit/>
          </a:bodyPr>
          <a:lstStyle/>
          <a:p>
            <a:r>
              <a:rPr lang="en-IN" sz="4000" dirty="0" smtClean="0"/>
              <a:t>Delete obscure words </a:t>
            </a:r>
            <a:r>
              <a:rPr lang="en-IN" sz="4000" dirty="0" err="1" smtClean="0"/>
              <a:t>e.g</a:t>
            </a:r>
            <a:endParaRPr lang="en-IN" sz="4000" dirty="0" smtClean="0"/>
          </a:p>
          <a:p>
            <a:r>
              <a:rPr lang="en-IN" dirty="0" smtClean="0"/>
              <a:t>Issuance- issue</a:t>
            </a:r>
          </a:p>
          <a:p>
            <a:r>
              <a:rPr lang="en-IN" dirty="0" smtClean="0"/>
              <a:t>Ascertain- find out</a:t>
            </a:r>
          </a:p>
          <a:p>
            <a:r>
              <a:rPr lang="en-IN" dirty="0" smtClean="0"/>
              <a:t>Cognizant-know</a:t>
            </a:r>
          </a:p>
          <a:p>
            <a:r>
              <a:rPr lang="en-IN" dirty="0" smtClean="0"/>
              <a:t>Remittance- pay</a:t>
            </a:r>
          </a:p>
          <a:p>
            <a:r>
              <a:rPr lang="en-IN" dirty="0" smtClean="0"/>
              <a:t>Disclose-show</a:t>
            </a:r>
          </a:p>
          <a:p>
            <a:r>
              <a:rPr lang="en-IN" dirty="0" smtClean="0"/>
              <a:t>Pertain to- about</a:t>
            </a:r>
          </a:p>
          <a:p>
            <a:r>
              <a:rPr lang="en-IN" dirty="0" smtClean="0"/>
              <a:t>Obtain- get </a:t>
            </a:r>
          </a:p>
          <a:p>
            <a:r>
              <a:rPr lang="en-IN" dirty="0" smtClean="0"/>
              <a:t>In lieu of- instead of </a:t>
            </a:r>
            <a:endParaRPr lang="en-IN" dirty="0"/>
          </a:p>
        </p:txBody>
      </p:sp>
    </p:spTree>
    <p:extLst>
      <p:ext uri="{BB962C8B-B14F-4D97-AF65-F5344CB8AC3E}">
        <p14:creationId xmlns:p14="http://schemas.microsoft.com/office/powerpoint/2010/main" val="3960386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 not use acronyms, abbreviations and jargons</a:t>
            </a:r>
            <a:endParaRPr lang="en-IN" dirty="0"/>
          </a:p>
        </p:txBody>
      </p:sp>
      <p:sp>
        <p:nvSpPr>
          <p:cNvPr id="3" name="Content Placeholder 2"/>
          <p:cNvSpPr>
            <a:spLocks noGrp="1"/>
          </p:cNvSpPr>
          <p:nvPr>
            <p:ph idx="1"/>
          </p:nvPr>
        </p:nvSpPr>
        <p:spPr/>
        <p:txBody>
          <a:bodyPr/>
          <a:lstStyle/>
          <a:p>
            <a:r>
              <a:rPr lang="en-IN" dirty="0" err="1" smtClean="0"/>
              <a:t>E.g</a:t>
            </a:r>
            <a:endParaRPr lang="en-IN" dirty="0" smtClean="0"/>
          </a:p>
          <a:p>
            <a:r>
              <a:rPr lang="en-IN" dirty="0" smtClean="0"/>
              <a:t>CIA- cash in advance</a:t>
            </a:r>
          </a:p>
          <a:p>
            <a:r>
              <a:rPr lang="en-IN" dirty="0" smtClean="0"/>
              <a:t>Spaghetti- jargon for hoses and lines</a:t>
            </a:r>
          </a:p>
          <a:p>
            <a:endParaRPr lang="en-IN" dirty="0"/>
          </a:p>
          <a:p>
            <a:r>
              <a:rPr lang="en-IN" b="1" dirty="0" smtClean="0"/>
              <a:t>Use verbs in active voice</a:t>
            </a:r>
          </a:p>
          <a:p>
            <a:r>
              <a:rPr lang="en-IN" dirty="0" smtClean="0"/>
              <a:t>It has been decided that Joan Smith will head our Metrology Department.</a:t>
            </a:r>
          </a:p>
          <a:p>
            <a:r>
              <a:rPr lang="en-IN" b="1" dirty="0" smtClean="0"/>
              <a:t>Conciseness</a:t>
            </a:r>
            <a:endParaRPr lang="en-IN" b="1" dirty="0"/>
          </a:p>
        </p:txBody>
      </p:sp>
    </p:spTree>
    <p:extLst>
      <p:ext uri="{BB962C8B-B14F-4D97-AF65-F5344CB8AC3E}">
        <p14:creationId xmlns:p14="http://schemas.microsoft.com/office/powerpoint/2010/main" val="777457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reading tips</a:t>
            </a:r>
            <a:endParaRPr lang="en-IN" dirty="0"/>
          </a:p>
        </p:txBody>
      </p:sp>
      <p:sp>
        <p:nvSpPr>
          <p:cNvPr id="3" name="Content Placeholder 2"/>
          <p:cNvSpPr>
            <a:spLocks noGrp="1"/>
          </p:cNvSpPr>
          <p:nvPr>
            <p:ph idx="1"/>
          </p:nvPr>
        </p:nvSpPr>
        <p:spPr>
          <a:xfrm>
            <a:off x="322729" y="1398494"/>
            <a:ext cx="11031071" cy="5217459"/>
          </a:xfrm>
        </p:spPr>
        <p:txBody>
          <a:bodyPr/>
          <a:lstStyle/>
          <a:p>
            <a:r>
              <a:rPr lang="en-IN" dirty="0" smtClean="0"/>
              <a:t>Let someone else read it</a:t>
            </a:r>
          </a:p>
          <a:p>
            <a:r>
              <a:rPr lang="en-IN" dirty="0" smtClean="0"/>
              <a:t>Use the gestation approach</a:t>
            </a:r>
          </a:p>
          <a:p>
            <a:r>
              <a:rPr lang="en-IN" dirty="0" smtClean="0"/>
              <a:t>Read one line at a time</a:t>
            </a:r>
          </a:p>
          <a:p>
            <a:r>
              <a:rPr lang="en-IN" dirty="0" smtClean="0"/>
              <a:t>Use technology</a:t>
            </a:r>
          </a:p>
          <a:p>
            <a:r>
              <a:rPr lang="en-IN" dirty="0" smtClean="0"/>
              <a:t>Double check figures, numerical, equations</a:t>
            </a:r>
          </a:p>
          <a:p>
            <a:r>
              <a:rPr lang="en-IN" dirty="0" smtClean="0"/>
              <a:t>Read it aloud</a:t>
            </a:r>
          </a:p>
          <a:p>
            <a:r>
              <a:rPr lang="en-IN" dirty="0" smtClean="0"/>
              <a:t>Try scattershot proofing</a:t>
            </a:r>
          </a:p>
          <a:p>
            <a:r>
              <a:rPr lang="en-IN" dirty="0" smtClean="0"/>
              <a:t>Use a dictionary</a:t>
            </a:r>
            <a:endParaRPr lang="en-IN" dirty="0"/>
          </a:p>
        </p:txBody>
      </p:sp>
    </p:spTree>
    <p:extLst>
      <p:ext uri="{BB962C8B-B14F-4D97-AF65-F5344CB8AC3E}">
        <p14:creationId xmlns:p14="http://schemas.microsoft.com/office/powerpoint/2010/main" val="2620577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264920" y="838200"/>
            <a:ext cx="9312769" cy="5105400"/>
          </a:xfrm>
        </p:spPr>
        <p:txBody>
          <a:bodyPr>
            <a:normAutofit/>
          </a:bodyPr>
          <a:lstStyle/>
          <a:p>
            <a:pPr algn="l"/>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85" y="584616"/>
            <a:ext cx="10777928" cy="5444709"/>
          </a:xfrm>
          <a:prstGeom prst="rect">
            <a:avLst/>
          </a:prstGeom>
        </p:spPr>
      </p:pic>
    </p:spTree>
    <p:extLst>
      <p:ext uri="{BB962C8B-B14F-4D97-AF65-F5344CB8AC3E}">
        <p14:creationId xmlns:p14="http://schemas.microsoft.com/office/powerpoint/2010/main" val="102360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Fog Index</a:t>
            </a:r>
            <a:endParaRPr lang="en-IN" dirty="0"/>
          </a:p>
        </p:txBody>
      </p:sp>
      <p:sp>
        <p:nvSpPr>
          <p:cNvPr id="3" name="Content Placeholder 2"/>
          <p:cNvSpPr>
            <a:spLocks noGrp="1"/>
          </p:cNvSpPr>
          <p:nvPr>
            <p:ph idx="1"/>
          </p:nvPr>
        </p:nvSpPr>
        <p:spPr/>
        <p:txBody>
          <a:bodyPr/>
          <a:lstStyle/>
          <a:p>
            <a:r>
              <a:rPr lang="en-IN" dirty="0" smtClean="0"/>
              <a:t>Count number of words per sentence</a:t>
            </a:r>
          </a:p>
          <a:p>
            <a:r>
              <a:rPr lang="en-IN" dirty="0" smtClean="0"/>
              <a:t>Divide it by no. of sentences( it gives the avg.)</a:t>
            </a:r>
          </a:p>
          <a:p>
            <a:r>
              <a:rPr lang="en-IN" dirty="0" smtClean="0"/>
              <a:t>Count the no. of multisyllabic words</a:t>
            </a:r>
          </a:p>
          <a:p>
            <a:r>
              <a:rPr lang="en-IN" dirty="0" smtClean="0"/>
              <a:t>Add them. Then multiply the total by 0.4.</a:t>
            </a:r>
          </a:p>
          <a:p>
            <a:endParaRPr lang="en-IN" dirty="0"/>
          </a:p>
        </p:txBody>
      </p:sp>
    </p:spTree>
    <p:extLst>
      <p:ext uri="{BB962C8B-B14F-4D97-AF65-F5344CB8AC3E}">
        <p14:creationId xmlns:p14="http://schemas.microsoft.com/office/powerpoint/2010/main" val="3780357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735579" y="-2613662"/>
            <a:ext cx="6720841" cy="11948160"/>
          </a:xfrm>
        </p:spPr>
      </p:pic>
    </p:spTree>
    <p:extLst>
      <p:ext uri="{BB962C8B-B14F-4D97-AF65-F5344CB8AC3E}">
        <p14:creationId xmlns:p14="http://schemas.microsoft.com/office/powerpoint/2010/main" val="1923572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Use only 15 words per sentence and not more than 5  multisyllabic words per 100 words.</a:t>
            </a:r>
          </a:p>
          <a:p>
            <a:r>
              <a:rPr lang="en-IN" dirty="0" smtClean="0"/>
              <a:t>15+5=20</a:t>
            </a:r>
          </a:p>
          <a:p>
            <a:r>
              <a:rPr lang="en-IN" dirty="0" smtClean="0"/>
              <a:t>20x0.4=8</a:t>
            </a:r>
          </a:p>
          <a:p>
            <a:endParaRPr lang="en-IN" dirty="0"/>
          </a:p>
          <a:p>
            <a:endParaRPr lang="en-IN" dirty="0"/>
          </a:p>
        </p:txBody>
      </p:sp>
    </p:spTree>
    <p:extLst>
      <p:ext uri="{BB962C8B-B14F-4D97-AF65-F5344CB8AC3E}">
        <p14:creationId xmlns:p14="http://schemas.microsoft.com/office/powerpoint/2010/main" val="827807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35" y="174813"/>
            <a:ext cx="10829365" cy="914399"/>
          </a:xfrm>
        </p:spPr>
        <p:txBody>
          <a:bodyPr/>
          <a:lstStyle/>
          <a:p>
            <a:endParaRPr lang="en-IN" dirty="0"/>
          </a:p>
        </p:txBody>
      </p:sp>
      <p:sp>
        <p:nvSpPr>
          <p:cNvPr id="3" name="Content Placeholder 2"/>
          <p:cNvSpPr>
            <a:spLocks noGrp="1"/>
          </p:cNvSpPr>
          <p:nvPr>
            <p:ph idx="1"/>
          </p:nvPr>
        </p:nvSpPr>
        <p:spPr>
          <a:xfrm>
            <a:off x="618565" y="1438835"/>
            <a:ext cx="10735235" cy="4738128"/>
          </a:xfrm>
        </p:spPr>
        <p:txBody>
          <a:bodyPr/>
          <a:lstStyle/>
          <a:p>
            <a:r>
              <a:rPr lang="en-IN" dirty="0"/>
              <a:t>SINCE John Snow, a rail-company boss, was picked this week to replace Paul O’Neill as America’s treasury secretary, the talk in economic and financial circles has been all about the effect his appointment might have on economic policymaking. Among staffers at the Federal Reserve, though, much of the gossip continues to be about when—and whether—they themselves will get a new boss. The central bank’s current chairman, Alan Greenspan, has been in the job since 1987; his current term expires in 2004. So, along with many Fed-watchers, insiders want to know whether Mr Greenspan will, if he seeks to, be reappointed.</a:t>
            </a:r>
          </a:p>
        </p:txBody>
      </p:sp>
    </p:spTree>
    <p:extLst>
      <p:ext uri="{BB962C8B-B14F-4D97-AF65-F5344CB8AC3E}">
        <p14:creationId xmlns:p14="http://schemas.microsoft.com/office/powerpoint/2010/main" val="2349083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Avoid the Expletive pattern</a:t>
            </a:r>
            <a:endParaRPr lang="en-IN" dirty="0"/>
          </a:p>
        </p:txBody>
      </p:sp>
      <p:sp>
        <p:nvSpPr>
          <p:cNvPr id="3" name="Content Placeholder 2"/>
          <p:cNvSpPr>
            <a:spLocks noGrp="1"/>
          </p:cNvSpPr>
          <p:nvPr>
            <p:ph idx="1"/>
          </p:nvPr>
        </p:nvSpPr>
        <p:spPr/>
        <p:txBody>
          <a:bodyPr/>
          <a:lstStyle/>
          <a:p>
            <a:r>
              <a:rPr lang="en-IN" dirty="0" smtClean="0"/>
              <a:t>There is, are, </a:t>
            </a:r>
            <a:r>
              <a:rPr lang="en-IN" dirty="0" err="1" smtClean="0"/>
              <a:t>was,were</a:t>
            </a:r>
            <a:r>
              <a:rPr lang="en-IN" dirty="0" smtClean="0"/>
              <a:t> will be, it is ,was.</a:t>
            </a:r>
          </a:p>
          <a:p>
            <a:r>
              <a:rPr lang="en-IN" dirty="0" smtClean="0"/>
              <a:t>There are three people who will work for ACME.</a:t>
            </a:r>
          </a:p>
          <a:p>
            <a:r>
              <a:rPr lang="en-IN" dirty="0" smtClean="0"/>
              <a:t>It has been decided that ten engineers will be hired.</a:t>
            </a:r>
            <a:endParaRPr lang="en-IN" dirty="0"/>
          </a:p>
        </p:txBody>
      </p:sp>
    </p:spTree>
    <p:extLst>
      <p:ext uri="{BB962C8B-B14F-4D97-AF65-F5344CB8AC3E}">
        <p14:creationId xmlns:p14="http://schemas.microsoft.com/office/powerpoint/2010/main" val="2645168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1722" y="238539"/>
            <a:ext cx="9316278" cy="1033670"/>
          </a:xfrm>
        </p:spPr>
        <p:txBody>
          <a:bodyPr/>
          <a:lstStyle/>
          <a:p>
            <a:r>
              <a:rPr lang="en-IN" dirty="0" smtClean="0"/>
              <a:t>The Writing Process</a:t>
            </a:r>
            <a:endParaRPr lang="en-IN" dirty="0"/>
          </a:p>
        </p:txBody>
      </p:sp>
      <p:sp>
        <p:nvSpPr>
          <p:cNvPr id="3" name="Subtitle 2"/>
          <p:cNvSpPr>
            <a:spLocks noGrp="1"/>
          </p:cNvSpPr>
          <p:nvPr>
            <p:ph type="subTitle" idx="1"/>
          </p:nvPr>
        </p:nvSpPr>
        <p:spPr>
          <a:xfrm>
            <a:off x="417443" y="1490871"/>
            <a:ext cx="10250557" cy="3766930"/>
          </a:xfrm>
        </p:spPr>
        <p:txBody>
          <a:bodyPr>
            <a:normAutofit/>
          </a:bodyPr>
          <a:lstStyle/>
          <a:p>
            <a:pPr marL="342900" indent="-342900" algn="l">
              <a:buFont typeface="Arial" panose="020B0604020202020204" pitchFamily="34" charset="0"/>
              <a:buChar char="•"/>
            </a:pPr>
            <a:r>
              <a:rPr lang="en-IN" sz="4400" b="1" dirty="0" smtClean="0"/>
              <a:t>Prewrite</a:t>
            </a:r>
          </a:p>
          <a:p>
            <a:pPr marL="342900" indent="-342900" algn="l">
              <a:buFont typeface="Arial" panose="020B0604020202020204" pitchFamily="34" charset="0"/>
              <a:buChar char="•"/>
            </a:pPr>
            <a:r>
              <a:rPr lang="en-IN" sz="4400" b="1" dirty="0" smtClean="0"/>
              <a:t>Write- </a:t>
            </a:r>
            <a:r>
              <a:rPr lang="en-IN" sz="4400" dirty="0" smtClean="0"/>
              <a:t>draft, organize, format</a:t>
            </a:r>
          </a:p>
          <a:p>
            <a:pPr marL="342900" indent="-342900" algn="l">
              <a:buFont typeface="Arial" panose="020B0604020202020204" pitchFamily="34" charset="0"/>
              <a:buChar char="•"/>
            </a:pPr>
            <a:r>
              <a:rPr lang="en-IN" sz="4400" b="1" dirty="0" smtClean="0"/>
              <a:t>Rewrite/Edit</a:t>
            </a:r>
          </a:p>
          <a:p>
            <a:pPr algn="l"/>
            <a:endParaRPr lang="en-IN" dirty="0"/>
          </a:p>
        </p:txBody>
      </p:sp>
    </p:spTree>
    <p:extLst>
      <p:ext uri="{BB962C8B-B14F-4D97-AF65-F5344CB8AC3E}">
        <p14:creationId xmlns:p14="http://schemas.microsoft.com/office/powerpoint/2010/main" val="1362445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t>Ethics</a:t>
            </a:r>
            <a:endParaRPr lang="en-IN" sz="4800" b="1" dirty="0"/>
          </a:p>
        </p:txBody>
      </p:sp>
      <p:sp>
        <p:nvSpPr>
          <p:cNvPr id="3" name="Content Placeholder 2"/>
          <p:cNvSpPr>
            <a:spLocks noGrp="1"/>
          </p:cNvSpPr>
          <p:nvPr>
            <p:ph idx="1"/>
          </p:nvPr>
        </p:nvSpPr>
        <p:spPr>
          <a:xfrm>
            <a:off x="282388" y="1506071"/>
            <a:ext cx="11071412" cy="4670892"/>
          </a:xfrm>
        </p:spPr>
        <p:txBody>
          <a:bodyPr>
            <a:normAutofit/>
          </a:bodyPr>
          <a:lstStyle/>
          <a:p>
            <a:r>
              <a:rPr lang="en-IN" sz="3200" dirty="0" smtClean="0"/>
              <a:t>Legal- focussing on liability, negligence and consumer protection laws. Ask lawyers. Customers might be your kith &amp; kin.</a:t>
            </a:r>
          </a:p>
          <a:p>
            <a:r>
              <a:rPr lang="en-IN" sz="3200" dirty="0" smtClean="0"/>
              <a:t>Practical- </a:t>
            </a:r>
            <a:r>
              <a:rPr lang="en-IN" sz="3200" dirty="0" err="1" smtClean="0"/>
              <a:t>condour</a:t>
            </a:r>
            <a:r>
              <a:rPr lang="en-IN" sz="3200" dirty="0" smtClean="0"/>
              <a:t>-truthful. Making money the right way.</a:t>
            </a:r>
          </a:p>
          <a:p>
            <a:r>
              <a:rPr lang="en-IN" sz="3200" dirty="0" smtClean="0"/>
              <a:t>Ethical- written to promote customer welfare and avoid deceiving the end user.</a:t>
            </a:r>
            <a:endParaRPr lang="en-IN" sz="3200" dirty="0"/>
          </a:p>
        </p:txBody>
      </p:sp>
    </p:spTree>
    <p:extLst>
      <p:ext uri="{BB962C8B-B14F-4D97-AF65-F5344CB8AC3E}">
        <p14:creationId xmlns:p14="http://schemas.microsoft.com/office/powerpoint/2010/main" val="1741330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1" y="121025"/>
            <a:ext cx="10990729" cy="1438834"/>
          </a:xfrm>
        </p:spPr>
        <p:txBody>
          <a:bodyPr/>
          <a:lstStyle/>
          <a:p>
            <a:r>
              <a:rPr lang="en-IN" dirty="0" smtClean="0"/>
              <a:t>Guide for Ethical standards</a:t>
            </a:r>
            <a:endParaRPr lang="en-IN" dirty="0"/>
          </a:p>
        </p:txBody>
      </p:sp>
      <p:sp>
        <p:nvSpPr>
          <p:cNvPr id="3" name="Content Placeholder 2"/>
          <p:cNvSpPr>
            <a:spLocks noGrp="1"/>
          </p:cNvSpPr>
          <p:nvPr>
            <p:ph idx="1"/>
          </p:nvPr>
        </p:nvSpPr>
        <p:spPr>
          <a:xfrm>
            <a:off x="174812" y="1398495"/>
            <a:ext cx="11178988" cy="4778468"/>
          </a:xfrm>
        </p:spPr>
        <p:txBody>
          <a:bodyPr/>
          <a:lstStyle/>
          <a:p>
            <a:r>
              <a:rPr lang="en-IN" dirty="0" smtClean="0"/>
              <a:t>Use language and visuals with precision- </a:t>
            </a:r>
          </a:p>
          <a:p>
            <a:pPr marL="0" indent="0">
              <a:buNone/>
            </a:pPr>
            <a:r>
              <a:rPr lang="en-IN" sz="2400" dirty="0" smtClean="0"/>
              <a:t>Any information is covered under copyrights, obtain permission, cite the source, create your own graphics, copyright your information.</a:t>
            </a:r>
          </a:p>
          <a:p>
            <a:r>
              <a:rPr lang="en-IN" dirty="0" smtClean="0"/>
              <a:t>Prefer simple, direct expression of ideas</a:t>
            </a:r>
          </a:p>
          <a:p>
            <a:r>
              <a:rPr lang="en-IN" dirty="0" smtClean="0"/>
              <a:t>Satisfy the audiences need for information not my own need for self expression</a:t>
            </a:r>
          </a:p>
          <a:p>
            <a:r>
              <a:rPr lang="en-IN" dirty="0" smtClean="0"/>
              <a:t>Respect the work of colleagues</a:t>
            </a:r>
          </a:p>
          <a:p>
            <a:r>
              <a:rPr lang="en-IN" dirty="0" smtClean="0"/>
              <a:t>Confidentiality</a:t>
            </a:r>
          </a:p>
          <a:p>
            <a:r>
              <a:rPr lang="en-IN" dirty="0" smtClean="0"/>
              <a:t>courtesy</a:t>
            </a:r>
          </a:p>
          <a:p>
            <a:r>
              <a:rPr lang="en-IN" dirty="0" smtClean="0"/>
              <a:t>Copyright</a:t>
            </a:r>
          </a:p>
          <a:p>
            <a:pPr marL="0" indent="0">
              <a:buNone/>
            </a:pPr>
            <a:endParaRPr lang="en-IN" dirty="0"/>
          </a:p>
        </p:txBody>
      </p:sp>
    </p:spTree>
    <p:extLst>
      <p:ext uri="{BB962C8B-B14F-4D97-AF65-F5344CB8AC3E}">
        <p14:creationId xmlns:p14="http://schemas.microsoft.com/office/powerpoint/2010/main" val="3303443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1" y="121025"/>
            <a:ext cx="10990729" cy="1438834"/>
          </a:xfrm>
        </p:spPr>
        <p:txBody>
          <a:bodyPr/>
          <a:lstStyle/>
          <a:p>
            <a:r>
              <a:rPr lang="en-IN" dirty="0" smtClean="0"/>
              <a:t>Guide for Ethical standards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090" y="1398588"/>
            <a:ext cx="10384244" cy="4778375"/>
          </a:xfrm>
        </p:spPr>
      </p:pic>
    </p:spTree>
    <p:extLst>
      <p:ext uri="{BB962C8B-B14F-4D97-AF65-F5344CB8AC3E}">
        <p14:creationId xmlns:p14="http://schemas.microsoft.com/office/powerpoint/2010/main" val="2572271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Strategies for making ethical decisions</a:t>
            </a:r>
            <a:endParaRPr lang="en-IN" dirty="0"/>
          </a:p>
        </p:txBody>
      </p:sp>
      <p:sp>
        <p:nvSpPr>
          <p:cNvPr id="3" name="Content Placeholder 2"/>
          <p:cNvSpPr>
            <a:spLocks noGrp="1"/>
          </p:cNvSpPr>
          <p:nvPr>
            <p:ph idx="1"/>
          </p:nvPr>
        </p:nvSpPr>
        <p:spPr>
          <a:xfrm>
            <a:off x="0" y="1825624"/>
            <a:ext cx="11353800" cy="4803775"/>
          </a:xfrm>
        </p:spPr>
        <p:txBody>
          <a:bodyPr>
            <a:normAutofit lnSpcReduction="10000"/>
          </a:bodyPr>
          <a:lstStyle/>
          <a:p>
            <a:r>
              <a:rPr lang="en-IN" dirty="0" smtClean="0"/>
              <a:t>Define the problem-is the problem </a:t>
            </a:r>
            <a:r>
              <a:rPr lang="en-IN" dirty="0" err="1" smtClean="0"/>
              <a:t>ethical,legal</a:t>
            </a:r>
            <a:r>
              <a:rPr lang="en-IN" dirty="0" smtClean="0"/>
              <a:t> or practical?</a:t>
            </a:r>
          </a:p>
          <a:p>
            <a:r>
              <a:rPr lang="en-IN" dirty="0" smtClean="0"/>
              <a:t>Determine your audience-who will be effected by your problem</a:t>
            </a:r>
            <a:r>
              <a:rPr lang="en-IN" dirty="0"/>
              <a:t>? </a:t>
            </a:r>
            <a:endParaRPr lang="en-IN" dirty="0" smtClean="0"/>
          </a:p>
          <a:p>
            <a:r>
              <a:rPr lang="en-IN" dirty="0" smtClean="0"/>
              <a:t>Maximize values, minimize problems</a:t>
            </a:r>
          </a:p>
          <a:p>
            <a:r>
              <a:rPr lang="en-IN" dirty="0" smtClean="0"/>
              <a:t>Consider the big picture</a:t>
            </a:r>
          </a:p>
          <a:p>
            <a:r>
              <a:rPr lang="en-IN" dirty="0" smtClean="0"/>
              <a:t>Write your text</a:t>
            </a:r>
          </a:p>
          <a:p>
            <a:pPr>
              <a:buFont typeface="Wingdings" panose="05000000000000000000" pitchFamily="2" charset="2"/>
              <a:buChar char="ü"/>
            </a:pPr>
            <a:r>
              <a:rPr lang="en-IN" sz="2000" dirty="0" smtClean="0"/>
              <a:t>Use precise language</a:t>
            </a:r>
          </a:p>
          <a:p>
            <a:pPr>
              <a:buFont typeface="Wingdings" panose="05000000000000000000" pitchFamily="2" charset="2"/>
              <a:buChar char="ü"/>
            </a:pPr>
            <a:r>
              <a:rPr lang="en-IN" sz="2000" dirty="0" smtClean="0"/>
              <a:t>Use simple words </a:t>
            </a:r>
            <a:r>
              <a:rPr lang="en-IN" sz="2000" dirty="0"/>
              <a:t>and </a:t>
            </a:r>
            <a:r>
              <a:rPr lang="en-IN" sz="2000" dirty="0" smtClean="0"/>
              <a:t>sentences. </a:t>
            </a:r>
          </a:p>
          <a:p>
            <a:pPr>
              <a:buFont typeface="Wingdings" panose="05000000000000000000" pitchFamily="2" charset="2"/>
              <a:buChar char="ü"/>
            </a:pPr>
            <a:r>
              <a:rPr lang="en-IN" sz="2000" dirty="0" smtClean="0"/>
              <a:t>Satisfy the need for information</a:t>
            </a:r>
          </a:p>
          <a:p>
            <a:pPr>
              <a:buFont typeface="Wingdings" panose="05000000000000000000" pitchFamily="2" charset="2"/>
              <a:buChar char="ü"/>
            </a:pPr>
            <a:r>
              <a:rPr lang="en-IN" sz="2000" dirty="0" smtClean="0"/>
              <a:t>Take responsibility of your content</a:t>
            </a:r>
          </a:p>
          <a:p>
            <a:pPr>
              <a:buFont typeface="Wingdings" panose="05000000000000000000" pitchFamily="2" charset="2"/>
              <a:buChar char="ü"/>
            </a:pPr>
            <a:r>
              <a:rPr lang="en-IN" sz="2000" dirty="0" smtClean="0"/>
              <a:t>Respect confidentiality of your customer, colleague</a:t>
            </a:r>
          </a:p>
          <a:p>
            <a:pPr>
              <a:buFont typeface="Wingdings" panose="05000000000000000000" pitchFamily="2" charset="2"/>
              <a:buChar char="ü"/>
            </a:pPr>
            <a:r>
              <a:rPr lang="en-IN" sz="2000" dirty="0" smtClean="0"/>
              <a:t>Promote professionalism and good judgement</a:t>
            </a:r>
          </a:p>
          <a:p>
            <a:pPr>
              <a:buFont typeface="Wingdings" panose="05000000000000000000" pitchFamily="2" charset="2"/>
              <a:buChar char="ü"/>
            </a:pPr>
            <a:endParaRPr lang="en-IN" sz="2000" dirty="0" smtClean="0"/>
          </a:p>
          <a:p>
            <a:pPr>
              <a:buFont typeface="Wingdings" panose="05000000000000000000" pitchFamily="2" charset="2"/>
              <a:buChar char="ü"/>
            </a:pPr>
            <a:endParaRPr lang="en-IN" sz="2400" dirty="0"/>
          </a:p>
        </p:txBody>
      </p:sp>
      <p:sp>
        <p:nvSpPr>
          <p:cNvPr id="4" name="Rectangle 3"/>
          <p:cNvSpPr/>
          <p:nvPr/>
        </p:nvSpPr>
        <p:spPr>
          <a:xfrm>
            <a:off x="6965576" y="3509682"/>
            <a:ext cx="5226423" cy="1761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a:t>
            </a:r>
            <a:r>
              <a:rPr lang="en-IN" b="1" dirty="0"/>
              <a:t>If the primary seal were to fail from . . .330-660 milliseconds the chance of the second seal holding is small. This is a direct result of the </a:t>
            </a:r>
            <a:r>
              <a:rPr lang="en-IN" b="1" dirty="0" err="1"/>
              <a:t>o-ring's</a:t>
            </a:r>
            <a:r>
              <a:rPr lang="en-IN" b="1" dirty="0"/>
              <a:t> slow </a:t>
            </a:r>
            <a:r>
              <a:rPr lang="en-IN" b="1" dirty="0" smtClean="0"/>
              <a:t>response compared </a:t>
            </a:r>
            <a:r>
              <a:rPr lang="en-IN" b="1" dirty="0"/>
              <a:t>to the metal case segments as the joint rotates" (Winsor</a:t>
            </a:r>
          </a:p>
          <a:p>
            <a:pPr algn="ctr"/>
            <a:endParaRPr lang="en-IN" dirty="0"/>
          </a:p>
        </p:txBody>
      </p:sp>
    </p:spTree>
    <p:extLst>
      <p:ext uri="{BB962C8B-B14F-4D97-AF65-F5344CB8AC3E}">
        <p14:creationId xmlns:p14="http://schemas.microsoft.com/office/powerpoint/2010/main" val="639765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Strategies for making ethical decisions</a:t>
            </a:r>
            <a:endParaRPr lang="en-IN" dirty="0"/>
          </a:p>
        </p:txBody>
      </p:sp>
      <p:sp>
        <p:nvSpPr>
          <p:cNvPr id="3" name="Content Placeholder 2"/>
          <p:cNvSpPr>
            <a:spLocks noGrp="1"/>
          </p:cNvSpPr>
          <p:nvPr>
            <p:ph idx="1"/>
          </p:nvPr>
        </p:nvSpPr>
        <p:spPr>
          <a:xfrm>
            <a:off x="0" y="1825624"/>
            <a:ext cx="11353800" cy="4803775"/>
          </a:xfrm>
        </p:spPr>
        <p:txBody>
          <a:bodyPr>
            <a:normAutofit/>
          </a:bodyPr>
          <a:lstStyle/>
          <a:p>
            <a:pPr>
              <a:buFont typeface="Wingdings" panose="05000000000000000000" pitchFamily="2" charset="2"/>
              <a:buChar char="ü"/>
            </a:pPr>
            <a:endParaRPr lang="en-IN" sz="2000" dirty="0" smtClean="0"/>
          </a:p>
          <a:p>
            <a:pPr>
              <a:buFont typeface="Wingdings" panose="05000000000000000000" pitchFamily="2" charset="2"/>
              <a:buChar char="ü"/>
            </a:pPr>
            <a:endParaRPr lang="en-IN" sz="2400" dirty="0"/>
          </a:p>
        </p:txBody>
      </p:sp>
      <p:sp>
        <p:nvSpPr>
          <p:cNvPr id="4" name="Rectangle 3"/>
          <p:cNvSpPr/>
          <p:nvPr/>
        </p:nvSpPr>
        <p:spPr>
          <a:xfrm>
            <a:off x="1653988" y="1690688"/>
            <a:ext cx="10538011" cy="35805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hlinkClick r:id="rId2"/>
              </a:rPr>
              <a:t>https</a:t>
            </a:r>
            <a:r>
              <a:rPr lang="en-IN">
                <a:hlinkClick r:id="rId2"/>
              </a:rPr>
              <a:t>://</a:t>
            </a:r>
            <a:r>
              <a:rPr lang="en-IN" smtClean="0">
                <a:hlinkClick r:id="rId2"/>
              </a:rPr>
              <a:t>www.slideshare.net/rociobautista/plagiarism-ppt-81071937</a:t>
            </a:r>
            <a:endParaRPr lang="en-IN" smtClean="0"/>
          </a:p>
          <a:p>
            <a:pPr algn="ctr"/>
            <a:endParaRPr lang="en-IN" dirty="0"/>
          </a:p>
        </p:txBody>
      </p:sp>
    </p:spTree>
    <p:extLst>
      <p:ext uri="{BB962C8B-B14F-4D97-AF65-F5344CB8AC3E}">
        <p14:creationId xmlns:p14="http://schemas.microsoft.com/office/powerpoint/2010/main" val="1131227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1"/>
            <a:ext cx="10869706" cy="1062317"/>
          </a:xfrm>
        </p:spPr>
        <p:txBody>
          <a:bodyPr/>
          <a:lstStyle/>
          <a:p>
            <a:pPr algn="ctr"/>
            <a:r>
              <a:rPr lang="en-IN" dirty="0" smtClean="0"/>
              <a:t>Prewriting -Objectives</a:t>
            </a:r>
            <a:endParaRPr lang="en-IN" dirty="0"/>
          </a:p>
        </p:txBody>
      </p:sp>
      <p:sp>
        <p:nvSpPr>
          <p:cNvPr id="3" name="Content Placeholder 2"/>
          <p:cNvSpPr>
            <a:spLocks noGrp="1"/>
          </p:cNvSpPr>
          <p:nvPr>
            <p:ph idx="1"/>
          </p:nvPr>
        </p:nvSpPr>
        <p:spPr>
          <a:xfrm>
            <a:off x="268941" y="941294"/>
            <a:ext cx="11923059" cy="5768788"/>
          </a:xfrm>
        </p:spPr>
        <p:txBody>
          <a:bodyPr>
            <a:normAutofit lnSpcReduction="10000"/>
          </a:bodyPr>
          <a:lstStyle/>
          <a:p>
            <a:pPr marL="514350" indent="-514350">
              <a:buAutoNum type="arabicPeriod"/>
            </a:pPr>
            <a:r>
              <a:rPr lang="en-IN" b="1" dirty="0" smtClean="0"/>
              <a:t>Examining your purpose-</a:t>
            </a:r>
          </a:p>
          <a:p>
            <a:r>
              <a:rPr lang="en-IN" dirty="0" smtClean="0"/>
              <a:t>External Motivation</a:t>
            </a:r>
          </a:p>
          <a:p>
            <a:r>
              <a:rPr lang="en-IN" dirty="0" smtClean="0"/>
              <a:t>internal motivation</a:t>
            </a:r>
          </a:p>
          <a:p>
            <a:pPr marL="0" indent="0">
              <a:buNone/>
            </a:pPr>
            <a:r>
              <a:rPr lang="en-IN" b="1" dirty="0" smtClean="0"/>
              <a:t>2.Determining your goals- </a:t>
            </a:r>
          </a:p>
          <a:p>
            <a:r>
              <a:rPr lang="en-IN" dirty="0" smtClean="0"/>
              <a:t>Persuade an audience to accept your view-brochure/fliers/letter of complaint</a:t>
            </a:r>
          </a:p>
          <a:p>
            <a:r>
              <a:rPr lang="en-IN" dirty="0" smtClean="0"/>
              <a:t>Instruct an audience by directing actions</a:t>
            </a:r>
          </a:p>
          <a:p>
            <a:r>
              <a:rPr lang="en-IN" dirty="0" smtClean="0"/>
              <a:t>Inform an audience of facts, concerns ,or questions you might have  letters/mails</a:t>
            </a:r>
          </a:p>
          <a:p>
            <a:r>
              <a:rPr lang="en-IN" dirty="0" smtClean="0"/>
              <a:t>build trust and rapport- courtesy</a:t>
            </a:r>
          </a:p>
          <a:p>
            <a:pPr marL="0" indent="0">
              <a:buNone/>
            </a:pPr>
            <a:r>
              <a:rPr lang="en-IN" b="1" dirty="0" smtClean="0"/>
              <a:t>3.Considering your audience</a:t>
            </a:r>
          </a:p>
          <a:p>
            <a:pPr marL="0" indent="0">
              <a:buNone/>
            </a:pPr>
            <a:r>
              <a:rPr lang="en-IN" b="1" dirty="0" smtClean="0"/>
              <a:t>4</a:t>
            </a:r>
            <a:r>
              <a:rPr lang="en-IN" dirty="0" smtClean="0"/>
              <a:t>. Gathering your data</a:t>
            </a:r>
          </a:p>
          <a:p>
            <a:pPr marL="0" indent="0">
              <a:buNone/>
            </a:pPr>
            <a:r>
              <a:rPr lang="en-IN" b="1" dirty="0" smtClean="0"/>
              <a:t>5</a:t>
            </a:r>
            <a:r>
              <a:rPr lang="en-IN" dirty="0" smtClean="0"/>
              <a:t>. Determining how the content will be provided</a:t>
            </a:r>
            <a:endParaRPr lang="en-IN" dirty="0"/>
          </a:p>
        </p:txBody>
      </p:sp>
    </p:spTree>
    <p:extLst>
      <p:ext uri="{BB962C8B-B14F-4D97-AF65-F5344CB8AC3E}">
        <p14:creationId xmlns:p14="http://schemas.microsoft.com/office/powerpoint/2010/main" val="344187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Gathering the data</a:t>
            </a:r>
            <a:endParaRPr lang="en-IN" dirty="0"/>
          </a:p>
        </p:txBody>
      </p:sp>
      <p:sp>
        <p:nvSpPr>
          <p:cNvPr id="3" name="Content Placeholder 2"/>
          <p:cNvSpPr>
            <a:spLocks noGrp="1"/>
          </p:cNvSpPr>
          <p:nvPr>
            <p:ph idx="1"/>
          </p:nvPr>
        </p:nvSpPr>
        <p:spPr/>
        <p:txBody>
          <a:bodyPr/>
          <a:lstStyle/>
          <a:p>
            <a:r>
              <a:rPr lang="en-IN" dirty="0" smtClean="0"/>
              <a:t>Answering the reporter’s questions</a:t>
            </a:r>
          </a:p>
          <a:p>
            <a:r>
              <a:rPr lang="en-IN" dirty="0" smtClean="0"/>
              <a:t>Mind mapping</a:t>
            </a:r>
          </a:p>
          <a:p>
            <a:r>
              <a:rPr lang="en-IN" dirty="0" smtClean="0"/>
              <a:t>Brainstorming or listing</a:t>
            </a:r>
          </a:p>
          <a:p>
            <a:r>
              <a:rPr lang="en-IN" dirty="0" smtClean="0"/>
              <a:t>Outlining</a:t>
            </a:r>
          </a:p>
          <a:p>
            <a:r>
              <a:rPr lang="en-IN" dirty="0" smtClean="0"/>
              <a:t>Storyboarding</a:t>
            </a:r>
          </a:p>
          <a:p>
            <a:r>
              <a:rPr lang="en-IN" dirty="0" smtClean="0"/>
              <a:t>Creating organization charts</a:t>
            </a:r>
          </a:p>
          <a:p>
            <a:r>
              <a:rPr lang="en-IN" dirty="0" smtClean="0"/>
              <a:t>Flow charting</a:t>
            </a:r>
          </a:p>
          <a:p>
            <a:r>
              <a:rPr lang="en-IN" dirty="0" smtClean="0"/>
              <a:t>Researching</a:t>
            </a:r>
            <a:endParaRPr lang="en-IN" dirty="0"/>
          </a:p>
        </p:txBody>
      </p:sp>
      <p:pic>
        <p:nvPicPr>
          <p:cNvPr id="5" name="Picture 4"/>
          <p:cNvPicPr>
            <a:picLocks noChangeAspect="1"/>
          </p:cNvPicPr>
          <p:nvPr/>
        </p:nvPicPr>
        <p:blipFill>
          <a:blip r:embed="rId2"/>
          <a:stretch>
            <a:fillRect/>
          </a:stretch>
        </p:blipFill>
        <p:spPr>
          <a:xfrm>
            <a:off x="7634568" y="690002"/>
            <a:ext cx="2705100" cy="2106986"/>
          </a:xfrm>
          <a:prstGeom prst="rect">
            <a:avLst/>
          </a:prstGeom>
        </p:spPr>
      </p:pic>
      <p:pic>
        <p:nvPicPr>
          <p:cNvPr id="6" name="Picture 5"/>
          <p:cNvPicPr>
            <a:picLocks noChangeAspect="1"/>
          </p:cNvPicPr>
          <p:nvPr/>
        </p:nvPicPr>
        <p:blipFill>
          <a:blip r:embed="rId3"/>
          <a:stretch>
            <a:fillRect/>
          </a:stretch>
        </p:blipFill>
        <p:spPr>
          <a:xfrm>
            <a:off x="8724830" y="3064926"/>
            <a:ext cx="2466975" cy="2368690"/>
          </a:xfrm>
          <a:prstGeom prst="rect">
            <a:avLst/>
          </a:prstGeom>
        </p:spPr>
      </p:pic>
      <p:pic>
        <p:nvPicPr>
          <p:cNvPr id="8" name="Picture 7"/>
          <p:cNvPicPr>
            <a:picLocks noChangeAspect="1"/>
          </p:cNvPicPr>
          <p:nvPr/>
        </p:nvPicPr>
        <p:blipFill>
          <a:blip r:embed="rId4"/>
          <a:stretch>
            <a:fillRect/>
          </a:stretch>
        </p:blipFill>
        <p:spPr>
          <a:xfrm>
            <a:off x="5282313" y="2646702"/>
            <a:ext cx="2732134" cy="2786914"/>
          </a:xfrm>
          <a:prstGeom prst="rect">
            <a:avLst/>
          </a:prstGeom>
        </p:spPr>
      </p:pic>
    </p:spTree>
    <p:extLst>
      <p:ext uri="{BB962C8B-B14F-4D97-AF65-F5344CB8AC3E}">
        <p14:creationId xmlns:p14="http://schemas.microsoft.com/office/powerpoint/2010/main" val="949313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Determining how the content will be provided</a:t>
            </a:r>
            <a:endParaRPr lang="en-IN" dirty="0"/>
          </a:p>
        </p:txBody>
      </p:sp>
      <p:sp>
        <p:nvSpPr>
          <p:cNvPr id="3" name="Content Placeholder 2"/>
          <p:cNvSpPr>
            <a:spLocks noGrp="1"/>
          </p:cNvSpPr>
          <p:nvPr>
            <p:ph idx="1"/>
          </p:nvPr>
        </p:nvSpPr>
        <p:spPr>
          <a:xfrm>
            <a:off x="695739" y="1690688"/>
            <a:ext cx="10658061" cy="4486275"/>
          </a:xfrm>
        </p:spPr>
        <p:txBody>
          <a:bodyPr/>
          <a:lstStyle/>
          <a:p>
            <a:r>
              <a:rPr lang="en-IN" dirty="0" smtClean="0"/>
              <a:t>Single sourcing- “Producing documents designed to be recommended and reused across projects and various media”.(Carter 2003,317)</a:t>
            </a:r>
            <a:endParaRPr lang="en-IN" dirty="0"/>
          </a:p>
        </p:txBody>
      </p:sp>
    </p:spTree>
    <p:extLst>
      <p:ext uri="{BB962C8B-B14F-4D97-AF65-F5344CB8AC3E}">
        <p14:creationId xmlns:p14="http://schemas.microsoft.com/office/powerpoint/2010/main" val="2728618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Organization-space, chronology, importance, comparison, problem/solution</a:t>
            </a:r>
          </a:p>
          <a:p>
            <a:r>
              <a:rPr lang="en-IN" dirty="0" smtClean="0"/>
              <a:t>Formatting</a:t>
            </a:r>
          </a:p>
          <a:p>
            <a:endParaRPr lang="en-IN" dirty="0"/>
          </a:p>
          <a:p>
            <a:r>
              <a:rPr lang="en-IN" dirty="0" smtClean="0"/>
              <a:t>Rewriting-</a:t>
            </a:r>
          </a:p>
          <a:p>
            <a:r>
              <a:rPr lang="en-IN" dirty="0" smtClean="0"/>
              <a:t>Add any missing detail for clarity</a:t>
            </a:r>
          </a:p>
          <a:p>
            <a:r>
              <a:rPr lang="en-IN" dirty="0" smtClean="0"/>
              <a:t>Delete dead words</a:t>
            </a:r>
          </a:p>
          <a:p>
            <a:r>
              <a:rPr lang="en-IN" dirty="0" smtClean="0"/>
              <a:t>Simplify unnecessary complex words</a:t>
            </a:r>
          </a:p>
          <a:p>
            <a:r>
              <a:rPr lang="en-IN" dirty="0" smtClean="0"/>
              <a:t>Reformat</a:t>
            </a:r>
          </a:p>
          <a:p>
            <a:r>
              <a:rPr lang="en-IN" dirty="0" smtClean="0"/>
              <a:t>Enhance the tone</a:t>
            </a:r>
          </a:p>
          <a:p>
            <a:r>
              <a:rPr lang="en-IN" dirty="0" smtClean="0"/>
              <a:t>Correct any errors</a:t>
            </a:r>
          </a:p>
          <a:p>
            <a:endParaRPr lang="en-IN" dirty="0"/>
          </a:p>
        </p:txBody>
      </p:sp>
    </p:spTree>
    <p:extLst>
      <p:ext uri="{BB962C8B-B14F-4D97-AF65-F5344CB8AC3E}">
        <p14:creationId xmlns:p14="http://schemas.microsoft.com/office/powerpoint/2010/main" val="1044250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13" y="215154"/>
            <a:ext cx="10950388" cy="941294"/>
          </a:xfrm>
        </p:spPr>
        <p:txBody>
          <a:bodyPr/>
          <a:lstStyle/>
          <a:p>
            <a:r>
              <a:rPr lang="en-IN" dirty="0" smtClean="0"/>
              <a:t>Patterns of organization</a:t>
            </a:r>
            <a:endParaRPr lang="en-IN" dirty="0"/>
          </a:p>
        </p:txBody>
      </p:sp>
      <p:sp>
        <p:nvSpPr>
          <p:cNvPr id="3" name="Content Placeholder 2"/>
          <p:cNvSpPr>
            <a:spLocks noGrp="1"/>
          </p:cNvSpPr>
          <p:nvPr>
            <p:ph idx="1"/>
          </p:nvPr>
        </p:nvSpPr>
        <p:spPr>
          <a:xfrm>
            <a:off x="242047" y="1062318"/>
            <a:ext cx="11111753" cy="5795682"/>
          </a:xfrm>
        </p:spPr>
        <p:txBody>
          <a:bodyPr>
            <a:normAutofit/>
          </a:bodyPr>
          <a:lstStyle/>
          <a:p>
            <a:r>
              <a:rPr lang="en-IN" b="1" dirty="0" smtClean="0"/>
              <a:t>Spatial-</a:t>
            </a:r>
            <a:r>
              <a:rPr lang="en-IN" dirty="0" smtClean="0"/>
              <a:t> as it is/ according to the directions for describing a place</a:t>
            </a:r>
          </a:p>
          <a:p>
            <a:pPr marL="0" indent="0">
              <a:buNone/>
            </a:pPr>
            <a:r>
              <a:rPr lang="en-IN" dirty="0" smtClean="0"/>
              <a:t>At the basement’s northwall,I will build a window seat 7 feet long by 2  feet wide by 2 feet high. To the right of this seat, on the east wall, I will build a desk 4 feet high by 5 feet long by 3 feet wide.</a:t>
            </a:r>
            <a:endParaRPr lang="en-IN" dirty="0"/>
          </a:p>
          <a:p>
            <a:pPr marL="0" indent="0">
              <a:buNone/>
            </a:pPr>
            <a:r>
              <a:rPr lang="en-IN" b="1" dirty="0" smtClean="0"/>
              <a:t>Chronological</a:t>
            </a:r>
            <a:r>
              <a:rPr lang="en-IN" dirty="0" smtClean="0"/>
              <a:t>- to document steps in an instruction. </a:t>
            </a:r>
            <a:r>
              <a:rPr lang="en-IN" sz="1400" dirty="0" smtClean="0"/>
              <a:t>At 9 o clock the meeting ….</a:t>
            </a:r>
          </a:p>
          <a:p>
            <a:pPr marL="0" indent="0">
              <a:buNone/>
            </a:pPr>
            <a:r>
              <a:rPr lang="en-IN" b="1" dirty="0" smtClean="0"/>
              <a:t>Importance</a:t>
            </a:r>
            <a:r>
              <a:rPr lang="en-IN" dirty="0" smtClean="0"/>
              <a:t>- location.- one third from the top of the page and two-thirds from the bottom.</a:t>
            </a:r>
          </a:p>
          <a:p>
            <a:pPr marL="0" indent="0">
              <a:buNone/>
            </a:pPr>
            <a:r>
              <a:rPr lang="en-IN" dirty="0" smtClean="0"/>
              <a:t>e.g.            </a:t>
            </a:r>
            <a:r>
              <a:rPr lang="en-IN" b="1" dirty="0" smtClean="0"/>
              <a:t>Agenda</a:t>
            </a:r>
          </a:p>
          <a:p>
            <a:pPr marL="0" indent="0">
              <a:buNone/>
            </a:pPr>
            <a:r>
              <a:rPr lang="en-IN" sz="1200" dirty="0" smtClean="0"/>
              <a:t>Miscellaneous ideas</a:t>
            </a:r>
          </a:p>
          <a:p>
            <a:pPr marL="0" indent="0">
              <a:buNone/>
            </a:pPr>
            <a:r>
              <a:rPr lang="en-IN" sz="1200" dirty="0" smtClean="0"/>
              <a:t>Questions from the audience</a:t>
            </a:r>
          </a:p>
          <a:p>
            <a:pPr marL="0" indent="0">
              <a:buNone/>
            </a:pPr>
            <a:r>
              <a:rPr lang="en-IN" sz="1200" dirty="0" smtClean="0"/>
              <a:t>Refreshments</a:t>
            </a:r>
          </a:p>
          <a:p>
            <a:pPr marL="0" indent="0">
              <a:buNone/>
            </a:pPr>
            <a:r>
              <a:rPr lang="en-IN" sz="1200" dirty="0" smtClean="0"/>
              <a:t>Location, date, and time</a:t>
            </a:r>
          </a:p>
          <a:p>
            <a:pPr marL="0" indent="0">
              <a:buNone/>
            </a:pPr>
            <a:r>
              <a:rPr lang="en-IN" sz="1200" dirty="0" smtClean="0"/>
              <a:t>Subject Matter</a:t>
            </a:r>
          </a:p>
          <a:p>
            <a:pPr marL="0" indent="0">
              <a:buNone/>
            </a:pPr>
            <a:r>
              <a:rPr lang="en-IN" sz="1200" dirty="0" smtClean="0"/>
              <a:t>Guest Matters</a:t>
            </a:r>
          </a:p>
          <a:p>
            <a:pPr marL="0" indent="0">
              <a:buNone/>
            </a:pPr>
            <a:endParaRPr lang="en-IN" dirty="0" smtClean="0"/>
          </a:p>
          <a:p>
            <a:endParaRPr lang="en-IN" dirty="0"/>
          </a:p>
        </p:txBody>
      </p:sp>
    </p:spTree>
    <p:extLst>
      <p:ext uri="{BB962C8B-B14F-4D97-AF65-F5344CB8AC3E}">
        <p14:creationId xmlns:p14="http://schemas.microsoft.com/office/powerpoint/2010/main" val="196879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2639"/>
          <a:stretch/>
        </p:blipFill>
        <p:spPr>
          <a:xfrm>
            <a:off x="416859" y="62931"/>
            <a:ext cx="10609729" cy="6351316"/>
          </a:xfrm>
        </p:spPr>
      </p:pic>
    </p:spTree>
    <p:extLst>
      <p:ext uri="{BB962C8B-B14F-4D97-AF65-F5344CB8AC3E}">
        <p14:creationId xmlns:p14="http://schemas.microsoft.com/office/powerpoint/2010/main" val="147421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Subject matter</a:t>
            </a:r>
          </a:p>
          <a:p>
            <a:r>
              <a:rPr lang="en-IN" dirty="0" smtClean="0"/>
              <a:t>Guest Speakers</a:t>
            </a:r>
          </a:p>
          <a:p>
            <a:r>
              <a:rPr lang="en-IN" dirty="0" smtClean="0"/>
              <a:t>Location, date, time</a:t>
            </a:r>
          </a:p>
          <a:p>
            <a:r>
              <a:rPr lang="en-IN" dirty="0" smtClean="0"/>
              <a:t>Refreshments</a:t>
            </a:r>
          </a:p>
          <a:p>
            <a:r>
              <a:rPr lang="en-IN" dirty="0" smtClean="0"/>
              <a:t>Questions from the audience</a:t>
            </a:r>
          </a:p>
          <a:p>
            <a:r>
              <a:rPr lang="en-IN" dirty="0" smtClean="0"/>
              <a:t>Miscellaneous</a:t>
            </a:r>
            <a:endParaRPr lang="en-IN" dirty="0"/>
          </a:p>
        </p:txBody>
      </p:sp>
    </p:spTree>
    <p:extLst>
      <p:ext uri="{BB962C8B-B14F-4D97-AF65-F5344CB8AC3E}">
        <p14:creationId xmlns:p14="http://schemas.microsoft.com/office/powerpoint/2010/main" val="847959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14144</TotalTime>
  <Words>855</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Technical Writing Process &amp; Product</vt:lpstr>
      <vt:lpstr>The Writing Process</vt:lpstr>
      <vt:lpstr>Prewriting -Objectives</vt:lpstr>
      <vt:lpstr>Gathering the data</vt:lpstr>
      <vt:lpstr>Determining how the content will be provided</vt:lpstr>
      <vt:lpstr>Writing</vt:lpstr>
      <vt:lpstr>Patterns of organization</vt:lpstr>
      <vt:lpstr>PowerPoint Presentation</vt:lpstr>
      <vt:lpstr>PowerPoint Presentation</vt:lpstr>
      <vt:lpstr>Comparison/Contrast</vt:lpstr>
      <vt:lpstr>Clarity</vt:lpstr>
      <vt:lpstr>Do not use acronyms, abbreviations and jargons</vt:lpstr>
      <vt:lpstr>Proof reading tips</vt:lpstr>
      <vt:lpstr>  </vt:lpstr>
      <vt:lpstr>Fog Index</vt:lpstr>
      <vt:lpstr>PowerPoint Presentation</vt:lpstr>
      <vt:lpstr>PowerPoint Presentation</vt:lpstr>
      <vt:lpstr>PowerPoint Presentation</vt:lpstr>
      <vt:lpstr>Avoid the Expletive pattern</vt:lpstr>
      <vt:lpstr>Ethics</vt:lpstr>
      <vt:lpstr>Guide for Ethical standards</vt:lpstr>
      <vt:lpstr>Guide for Ethical standards</vt:lpstr>
      <vt:lpstr>Strategies for making ethical decisions</vt:lpstr>
      <vt:lpstr>Strategies for making ethical decisions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Writing Process</dc:title>
  <dc:creator>MH17</dc:creator>
  <cp:lastModifiedBy>MH17</cp:lastModifiedBy>
  <cp:revision>49</cp:revision>
  <dcterms:created xsi:type="dcterms:W3CDTF">2018-01-18T03:55:06Z</dcterms:created>
  <dcterms:modified xsi:type="dcterms:W3CDTF">2020-09-08T10:00:07Z</dcterms:modified>
</cp:coreProperties>
</file>