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7" r:id="rId2"/>
    <p:sldId id="258" r:id="rId3"/>
    <p:sldId id="279" r:id="rId4"/>
    <p:sldId id="292" r:id="rId5"/>
    <p:sldId id="259" r:id="rId6"/>
    <p:sldId id="260" r:id="rId7"/>
    <p:sldId id="284" r:id="rId8"/>
    <p:sldId id="289" r:id="rId9"/>
    <p:sldId id="290" r:id="rId10"/>
    <p:sldId id="264" r:id="rId11"/>
    <p:sldId id="265" r:id="rId12"/>
    <p:sldId id="266" r:id="rId13"/>
    <p:sldId id="304" r:id="rId14"/>
    <p:sldId id="305" r:id="rId15"/>
    <p:sldId id="261" r:id="rId16"/>
    <p:sldId id="262" r:id="rId17"/>
    <p:sldId id="263" r:id="rId18"/>
    <p:sldId id="309" r:id="rId19"/>
    <p:sldId id="310" r:id="rId20"/>
    <p:sldId id="296" r:id="rId21"/>
    <p:sldId id="267" r:id="rId22"/>
    <p:sldId id="295" r:id="rId23"/>
    <p:sldId id="268" r:id="rId24"/>
    <p:sldId id="293" r:id="rId25"/>
    <p:sldId id="271" r:id="rId26"/>
    <p:sldId id="269" r:id="rId27"/>
    <p:sldId id="272" r:id="rId28"/>
    <p:sldId id="273" r:id="rId29"/>
    <p:sldId id="274" r:id="rId30"/>
    <p:sldId id="297" r:id="rId31"/>
    <p:sldId id="308" r:id="rId32"/>
    <p:sldId id="311" r:id="rId33"/>
    <p:sldId id="312" r:id="rId34"/>
    <p:sldId id="301" r:id="rId35"/>
    <p:sldId id="298" r:id="rId36"/>
    <p:sldId id="299" r:id="rId37"/>
    <p:sldId id="306" r:id="rId38"/>
    <p:sldId id="307" r:id="rId39"/>
    <p:sldId id="300" r:id="rId40"/>
    <p:sldId id="276" r:id="rId41"/>
    <p:sldId id="302" r:id="rId42"/>
    <p:sldId id="278" r:id="rId43"/>
    <p:sldId id="303" r:id="rId44"/>
    <p:sldId id="280" r:id="rId45"/>
    <p:sldId id="281" r:id="rId46"/>
    <p:sldId id="282" r:id="rId47"/>
    <p:sldId id="283" r:id="rId48"/>
    <p:sldId id="277"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2C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57" d="100"/>
          <a:sy n="57" d="100"/>
        </p:scale>
        <p:origin x="5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625E77-9BA4-48B5-A65C-5439A3ABDD1C}" type="datetimeFigureOut">
              <a:rPr lang="en-IN" smtClean="0"/>
              <a:t>30-09-2020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4B8883-9F94-4C2E-A4D9-20ABE567AC2C}" type="slidenum">
              <a:rPr lang="en-IN" smtClean="0"/>
              <a:t>‹#›</a:t>
            </a:fld>
            <a:endParaRPr lang="en-IN"/>
          </a:p>
        </p:txBody>
      </p:sp>
    </p:spTree>
    <p:extLst>
      <p:ext uri="{BB962C8B-B14F-4D97-AF65-F5344CB8AC3E}">
        <p14:creationId xmlns:p14="http://schemas.microsoft.com/office/powerpoint/2010/main" val="3740918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A4B8883-9F94-4C2E-A4D9-20ABE567AC2C}" type="slidenum">
              <a:rPr lang="en-IN" smtClean="0"/>
              <a:t>1</a:t>
            </a:fld>
            <a:endParaRPr lang="en-IN"/>
          </a:p>
        </p:txBody>
      </p:sp>
    </p:spTree>
    <p:extLst>
      <p:ext uri="{BB962C8B-B14F-4D97-AF65-F5344CB8AC3E}">
        <p14:creationId xmlns:p14="http://schemas.microsoft.com/office/powerpoint/2010/main" val="3139239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47C41B7-B743-4101-A258-5F2D97A2B01F}" type="datetimeFigureOut">
              <a:rPr lang="en-IN" smtClean="0"/>
              <a:t>30-09-2020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050C22-02BF-42AE-A941-59F346C9F6BC}" type="slidenum">
              <a:rPr lang="en-IN" smtClean="0"/>
              <a:t>‹#›</a:t>
            </a:fld>
            <a:endParaRPr lang="en-IN"/>
          </a:p>
        </p:txBody>
      </p:sp>
    </p:spTree>
    <p:extLst>
      <p:ext uri="{BB962C8B-B14F-4D97-AF65-F5344CB8AC3E}">
        <p14:creationId xmlns:p14="http://schemas.microsoft.com/office/powerpoint/2010/main" val="1228503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47C41B7-B743-4101-A258-5F2D97A2B01F}" type="datetimeFigureOut">
              <a:rPr lang="en-IN" smtClean="0"/>
              <a:t>30-09-2020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050C22-02BF-42AE-A941-59F346C9F6BC}" type="slidenum">
              <a:rPr lang="en-IN" smtClean="0"/>
              <a:t>‹#›</a:t>
            </a:fld>
            <a:endParaRPr lang="en-IN"/>
          </a:p>
        </p:txBody>
      </p:sp>
    </p:spTree>
    <p:extLst>
      <p:ext uri="{BB962C8B-B14F-4D97-AF65-F5344CB8AC3E}">
        <p14:creationId xmlns:p14="http://schemas.microsoft.com/office/powerpoint/2010/main" val="3794102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47C41B7-B743-4101-A258-5F2D97A2B01F}" type="datetimeFigureOut">
              <a:rPr lang="en-IN" smtClean="0"/>
              <a:t>30-09-2020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050C22-02BF-42AE-A941-59F346C9F6BC}" type="slidenum">
              <a:rPr lang="en-IN" smtClean="0"/>
              <a:t>‹#›</a:t>
            </a:fld>
            <a:endParaRPr lang="en-IN"/>
          </a:p>
        </p:txBody>
      </p:sp>
    </p:spTree>
    <p:extLst>
      <p:ext uri="{BB962C8B-B14F-4D97-AF65-F5344CB8AC3E}">
        <p14:creationId xmlns:p14="http://schemas.microsoft.com/office/powerpoint/2010/main" val="2864480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47C41B7-B743-4101-A258-5F2D97A2B01F}" type="datetimeFigureOut">
              <a:rPr lang="en-IN" smtClean="0"/>
              <a:t>30-09-2020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050C22-02BF-42AE-A941-59F346C9F6BC}" type="slidenum">
              <a:rPr lang="en-IN" smtClean="0"/>
              <a:t>‹#›</a:t>
            </a:fld>
            <a:endParaRPr lang="en-IN"/>
          </a:p>
        </p:txBody>
      </p:sp>
    </p:spTree>
    <p:extLst>
      <p:ext uri="{BB962C8B-B14F-4D97-AF65-F5344CB8AC3E}">
        <p14:creationId xmlns:p14="http://schemas.microsoft.com/office/powerpoint/2010/main" val="1953415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7C41B7-B743-4101-A258-5F2D97A2B01F}" type="datetimeFigureOut">
              <a:rPr lang="en-IN" smtClean="0"/>
              <a:t>30-09-2020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050C22-02BF-42AE-A941-59F346C9F6BC}" type="slidenum">
              <a:rPr lang="en-IN" smtClean="0"/>
              <a:t>‹#›</a:t>
            </a:fld>
            <a:endParaRPr lang="en-IN"/>
          </a:p>
        </p:txBody>
      </p:sp>
    </p:spTree>
    <p:extLst>
      <p:ext uri="{BB962C8B-B14F-4D97-AF65-F5344CB8AC3E}">
        <p14:creationId xmlns:p14="http://schemas.microsoft.com/office/powerpoint/2010/main" val="931460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47C41B7-B743-4101-A258-5F2D97A2B01F}" type="datetimeFigureOut">
              <a:rPr lang="en-IN" smtClean="0"/>
              <a:t>30-09-2020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050C22-02BF-42AE-A941-59F346C9F6BC}" type="slidenum">
              <a:rPr lang="en-IN" smtClean="0"/>
              <a:t>‹#›</a:t>
            </a:fld>
            <a:endParaRPr lang="en-IN"/>
          </a:p>
        </p:txBody>
      </p:sp>
    </p:spTree>
    <p:extLst>
      <p:ext uri="{BB962C8B-B14F-4D97-AF65-F5344CB8AC3E}">
        <p14:creationId xmlns:p14="http://schemas.microsoft.com/office/powerpoint/2010/main" val="698189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47C41B7-B743-4101-A258-5F2D97A2B01F}" type="datetimeFigureOut">
              <a:rPr lang="en-IN" smtClean="0"/>
              <a:t>30-09-2020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6050C22-02BF-42AE-A941-59F346C9F6BC}" type="slidenum">
              <a:rPr lang="en-IN" smtClean="0"/>
              <a:t>‹#›</a:t>
            </a:fld>
            <a:endParaRPr lang="en-IN"/>
          </a:p>
        </p:txBody>
      </p:sp>
    </p:spTree>
    <p:extLst>
      <p:ext uri="{BB962C8B-B14F-4D97-AF65-F5344CB8AC3E}">
        <p14:creationId xmlns:p14="http://schemas.microsoft.com/office/powerpoint/2010/main" val="951102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47C41B7-B743-4101-A258-5F2D97A2B01F}" type="datetimeFigureOut">
              <a:rPr lang="en-IN" smtClean="0"/>
              <a:t>30-09-2020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6050C22-02BF-42AE-A941-59F346C9F6BC}" type="slidenum">
              <a:rPr lang="en-IN" smtClean="0"/>
              <a:t>‹#›</a:t>
            </a:fld>
            <a:endParaRPr lang="en-IN"/>
          </a:p>
        </p:txBody>
      </p:sp>
    </p:spTree>
    <p:extLst>
      <p:ext uri="{BB962C8B-B14F-4D97-AF65-F5344CB8AC3E}">
        <p14:creationId xmlns:p14="http://schemas.microsoft.com/office/powerpoint/2010/main" val="2301936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7C41B7-B743-4101-A258-5F2D97A2B01F}" type="datetimeFigureOut">
              <a:rPr lang="en-IN" smtClean="0"/>
              <a:t>30-09-2020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6050C22-02BF-42AE-A941-59F346C9F6BC}" type="slidenum">
              <a:rPr lang="en-IN" smtClean="0"/>
              <a:t>‹#›</a:t>
            </a:fld>
            <a:endParaRPr lang="en-IN"/>
          </a:p>
        </p:txBody>
      </p:sp>
    </p:spTree>
    <p:extLst>
      <p:ext uri="{BB962C8B-B14F-4D97-AF65-F5344CB8AC3E}">
        <p14:creationId xmlns:p14="http://schemas.microsoft.com/office/powerpoint/2010/main" val="4116301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7C41B7-B743-4101-A258-5F2D97A2B01F}" type="datetimeFigureOut">
              <a:rPr lang="en-IN" smtClean="0"/>
              <a:t>30-09-2020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050C22-02BF-42AE-A941-59F346C9F6BC}" type="slidenum">
              <a:rPr lang="en-IN" smtClean="0"/>
              <a:t>‹#›</a:t>
            </a:fld>
            <a:endParaRPr lang="en-IN"/>
          </a:p>
        </p:txBody>
      </p:sp>
    </p:spTree>
    <p:extLst>
      <p:ext uri="{BB962C8B-B14F-4D97-AF65-F5344CB8AC3E}">
        <p14:creationId xmlns:p14="http://schemas.microsoft.com/office/powerpoint/2010/main" val="4244398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7C41B7-B743-4101-A258-5F2D97A2B01F}" type="datetimeFigureOut">
              <a:rPr lang="en-IN" smtClean="0"/>
              <a:t>30-09-2020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050C22-02BF-42AE-A941-59F346C9F6BC}" type="slidenum">
              <a:rPr lang="en-IN" smtClean="0"/>
              <a:t>‹#›</a:t>
            </a:fld>
            <a:endParaRPr lang="en-IN"/>
          </a:p>
        </p:txBody>
      </p:sp>
    </p:spTree>
    <p:extLst>
      <p:ext uri="{BB962C8B-B14F-4D97-AF65-F5344CB8AC3E}">
        <p14:creationId xmlns:p14="http://schemas.microsoft.com/office/powerpoint/2010/main" val="3344037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7C41B7-B743-4101-A258-5F2D97A2B01F}" type="datetimeFigureOut">
              <a:rPr lang="en-IN" smtClean="0"/>
              <a:t>30-09-2020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050C22-02BF-42AE-A941-59F346C9F6BC}" type="slidenum">
              <a:rPr lang="en-IN" smtClean="0"/>
              <a:t>‹#›</a:t>
            </a:fld>
            <a:endParaRPr lang="en-IN"/>
          </a:p>
        </p:txBody>
      </p:sp>
    </p:spTree>
    <p:extLst>
      <p:ext uri="{BB962C8B-B14F-4D97-AF65-F5344CB8AC3E}">
        <p14:creationId xmlns:p14="http://schemas.microsoft.com/office/powerpoint/2010/main" val="39597703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hyperlink" Target="https://www.youtube.com/watch?v=4ug8KuOwodk" TargetMode="External"/><Relationship Id="rId3" Type="http://schemas.openxmlformats.org/officeDocument/2006/relationships/hyperlink" Target="https://www.thoughtco.com/common-redundancies-in-english-1692776" TargetMode="External"/><Relationship Id="rId7" Type="http://schemas.openxmlformats.org/officeDocument/2006/relationships/hyperlink" Target="https://www.thoughtco.com/specificity-words-1691983" TargetMode="External"/><Relationship Id="rId2" Type="http://schemas.openxmlformats.org/officeDocument/2006/relationships/hyperlink" Target="https://www.thoughtco.com/modifier-in-grammar-1691400" TargetMode="External"/><Relationship Id="rId1" Type="http://schemas.openxmlformats.org/officeDocument/2006/relationships/slideLayout" Target="../slideLayouts/slideLayout7.xml"/><Relationship Id="rId6" Type="http://schemas.openxmlformats.org/officeDocument/2006/relationships/hyperlink" Target="https://www.thoughtco.com/vagueness-language-1692483" TargetMode="External"/><Relationship Id="rId5" Type="http://schemas.openxmlformats.org/officeDocument/2006/relationships/hyperlink" Target="https://www.thoughtco.com/nominalization-in-grammar-1691430" TargetMode="External"/><Relationship Id="rId10" Type="http://schemas.openxmlformats.org/officeDocument/2006/relationships/hyperlink" Target="https://nybookeditors.com/2016/04/use-these-18-apps-to-improve-your-writing/" TargetMode="External"/><Relationship Id="rId4" Type="http://schemas.openxmlformats.org/officeDocument/2006/relationships/hyperlink" Target="https://www.thoughtco.com/active-verb-action-verb-1688965" TargetMode="External"/><Relationship Id="rId9" Type="http://schemas.openxmlformats.org/officeDocument/2006/relationships/hyperlink" Target="https://www.youtube.com/watch?v=e_ksOMwnMOg(Very)"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conciseness-2.pdf"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76" y="215151"/>
            <a:ext cx="12168000" cy="6552000"/>
          </a:xfrm>
          <a:prstGeom prst="rect">
            <a:avLst/>
          </a:prstGeom>
          <a:ln w="50800">
            <a:solidFill>
              <a:srgbClr val="C82C9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6000" dirty="0" smtClean="0"/>
              <a:t>Writing Skills </a:t>
            </a:r>
            <a:endParaRPr lang="en-IN" sz="6000" dirty="0"/>
          </a:p>
        </p:txBody>
      </p:sp>
    </p:spTree>
    <p:extLst>
      <p:ext uri="{BB962C8B-B14F-4D97-AF65-F5344CB8AC3E}">
        <p14:creationId xmlns:p14="http://schemas.microsoft.com/office/powerpoint/2010/main" val="17577234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2889" y="214489"/>
            <a:ext cx="11909778" cy="6231467"/>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ctrTitle"/>
          </p:nvPr>
        </p:nvSpPr>
        <p:spPr>
          <a:xfrm>
            <a:off x="1569720" y="214489"/>
            <a:ext cx="9098280" cy="1111391"/>
          </a:xfrm>
        </p:spPr>
        <p:txBody>
          <a:bodyPr>
            <a:normAutofit fontScale="90000"/>
          </a:bodyPr>
          <a:lstStyle/>
          <a:p>
            <a:r>
              <a:rPr lang="en-IN" sz="4000" dirty="0" smtClean="0"/>
              <a:t/>
            </a:r>
            <a:br>
              <a:rPr lang="en-IN" sz="4000" dirty="0" smtClean="0"/>
            </a:br>
            <a:r>
              <a:rPr lang="en-IN" sz="4000" dirty="0"/>
              <a:t/>
            </a:r>
            <a:br>
              <a:rPr lang="en-IN" sz="4000" dirty="0"/>
            </a:br>
            <a:endParaRPr lang="en-IN" sz="4000" dirty="0"/>
          </a:p>
        </p:txBody>
      </p:sp>
      <p:sp>
        <p:nvSpPr>
          <p:cNvPr id="3" name="Subtitle 2"/>
          <p:cNvSpPr>
            <a:spLocks noGrp="1"/>
          </p:cNvSpPr>
          <p:nvPr>
            <p:ph type="subTitle" idx="1"/>
          </p:nvPr>
        </p:nvSpPr>
        <p:spPr>
          <a:xfrm>
            <a:off x="215053" y="293511"/>
            <a:ext cx="10362637" cy="5650089"/>
          </a:xfrm>
        </p:spPr>
        <p:txBody>
          <a:bodyPr>
            <a:normAutofit lnSpcReduction="10000"/>
          </a:bodyPr>
          <a:lstStyle/>
          <a:p>
            <a:pPr algn="l"/>
            <a:r>
              <a:rPr lang="en-IN" sz="2800" dirty="0" smtClean="0"/>
              <a:t> </a:t>
            </a:r>
            <a:r>
              <a:rPr lang="en-IN" sz="2900" b="1" dirty="0" smtClean="0"/>
              <a:t>Writing shorter sentences techniques</a:t>
            </a:r>
            <a:r>
              <a:rPr lang="en-IN" sz="2900" dirty="0" smtClean="0"/>
              <a:t>-</a:t>
            </a:r>
          </a:p>
          <a:p>
            <a:endParaRPr lang="en-IN" sz="2900" dirty="0" smtClean="0"/>
          </a:p>
          <a:p>
            <a:pPr marL="342900" indent="-342900" algn="l">
              <a:buFont typeface="Arial" panose="020B0604020202020204" pitchFamily="34" charset="0"/>
              <a:buChar char="•"/>
            </a:pPr>
            <a:r>
              <a:rPr lang="en-IN" b="1" dirty="0" smtClean="0"/>
              <a:t>Spilt and disconnect</a:t>
            </a:r>
          </a:p>
          <a:p>
            <a:pPr algn="l"/>
            <a:r>
              <a:rPr lang="en-IN" dirty="0" smtClean="0"/>
              <a:t>I </a:t>
            </a:r>
            <a:r>
              <a:rPr lang="en-IN" dirty="0"/>
              <a:t>understand that some doctors making night calls have been attacked in recent months on the expectation that they were carrying drugs and their caution when visiting certain areas in the south of the city has been very exacting and has even included telephoning the address to be visited from their car when they arrive outside the house. </a:t>
            </a:r>
            <a:endParaRPr lang="en-IN" dirty="0" smtClean="0"/>
          </a:p>
          <a:p>
            <a:pPr algn="l"/>
            <a:r>
              <a:rPr lang="en-IN" dirty="0"/>
              <a:t/>
            </a:r>
            <a:br>
              <a:rPr lang="en-IN" dirty="0"/>
            </a:br>
            <a:r>
              <a:rPr lang="en-IN" dirty="0"/>
              <a:t/>
            </a:r>
            <a:br>
              <a:rPr lang="en-IN" dirty="0"/>
            </a:br>
            <a:r>
              <a:rPr lang="en-IN" dirty="0"/>
              <a:t>B. I understand that some doctors making night calls have been attacked in recent months on the expectation that they were carrying drugs. Their caution when visiting certain areas in the south of the city has been very exacting. It has even included telephoning the address to be visited from their car when they arrive outside the house. </a:t>
            </a:r>
            <a:endParaRPr lang="en-IN" dirty="0" smtClean="0"/>
          </a:p>
          <a:p>
            <a:pPr marL="342900" indent="-342900" algn="l">
              <a:buFont typeface="Arial" panose="020B0604020202020204" pitchFamily="34" charset="0"/>
              <a:buChar char="•"/>
            </a:pPr>
            <a:endParaRPr lang="en-IN" dirty="0"/>
          </a:p>
        </p:txBody>
      </p:sp>
    </p:spTree>
    <p:extLst>
      <p:ext uri="{BB962C8B-B14F-4D97-AF65-F5344CB8AC3E}">
        <p14:creationId xmlns:p14="http://schemas.microsoft.com/office/powerpoint/2010/main" val="440471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2889" y="214489"/>
            <a:ext cx="11909778" cy="6231467"/>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ctrTitle"/>
          </p:nvPr>
        </p:nvSpPr>
        <p:spPr>
          <a:xfrm>
            <a:off x="1569720" y="214489"/>
            <a:ext cx="9098280" cy="1111391"/>
          </a:xfrm>
        </p:spPr>
        <p:txBody>
          <a:bodyPr>
            <a:normAutofit fontScale="90000"/>
          </a:bodyPr>
          <a:lstStyle/>
          <a:p>
            <a:r>
              <a:rPr lang="en-IN" sz="4000" dirty="0" smtClean="0"/>
              <a:t/>
            </a:r>
            <a:br>
              <a:rPr lang="en-IN" sz="4000" dirty="0" smtClean="0"/>
            </a:br>
            <a:r>
              <a:rPr lang="en-IN" sz="4000" dirty="0"/>
              <a:t/>
            </a:r>
            <a:br>
              <a:rPr lang="en-IN" sz="4000" dirty="0"/>
            </a:br>
            <a:endParaRPr lang="en-IN" sz="4000" dirty="0"/>
          </a:p>
        </p:txBody>
      </p:sp>
      <p:sp>
        <p:nvSpPr>
          <p:cNvPr id="3" name="Subtitle 2"/>
          <p:cNvSpPr>
            <a:spLocks noGrp="1"/>
          </p:cNvSpPr>
          <p:nvPr>
            <p:ph type="subTitle" idx="1"/>
          </p:nvPr>
        </p:nvSpPr>
        <p:spPr>
          <a:xfrm>
            <a:off x="215053" y="293511"/>
            <a:ext cx="10362637" cy="5650089"/>
          </a:xfrm>
        </p:spPr>
        <p:txBody>
          <a:bodyPr>
            <a:normAutofit/>
          </a:bodyPr>
          <a:lstStyle/>
          <a:p>
            <a:pPr algn="l"/>
            <a:r>
              <a:rPr lang="en-IN" sz="2800" dirty="0" smtClean="0"/>
              <a:t> </a:t>
            </a:r>
            <a:r>
              <a:rPr lang="en-IN" sz="2900" b="1" dirty="0" smtClean="0"/>
              <a:t>Writing shorter sentences techniques</a:t>
            </a:r>
            <a:r>
              <a:rPr lang="en-IN" sz="2900" dirty="0" smtClean="0"/>
              <a:t>-</a:t>
            </a:r>
          </a:p>
          <a:p>
            <a:endParaRPr lang="en-IN" sz="2900" dirty="0" smtClean="0"/>
          </a:p>
          <a:p>
            <a:pPr marL="342900" indent="-342900" algn="l">
              <a:buFont typeface="Arial" panose="020B0604020202020204" pitchFamily="34" charset="0"/>
              <a:buChar char="•"/>
            </a:pPr>
            <a:r>
              <a:rPr lang="en-IN" b="1" dirty="0"/>
              <a:t>Spilt and connect</a:t>
            </a:r>
          </a:p>
          <a:p>
            <a:pPr marL="342900" indent="-342900" algn="l">
              <a:buFont typeface="Wingdings" panose="05000000000000000000" pitchFamily="2" charset="2"/>
              <a:buChar char="ü"/>
            </a:pPr>
            <a:r>
              <a:rPr lang="en-IN" dirty="0"/>
              <a:t>Winston Churchill was a great politician and statesman. He also won the Nobel Prize for literature.</a:t>
            </a:r>
          </a:p>
          <a:p>
            <a:pPr marL="342900" indent="-342900" algn="l">
              <a:buFont typeface="Wingdings" panose="05000000000000000000" pitchFamily="2" charset="2"/>
              <a:buChar char="ü"/>
            </a:pPr>
            <a:r>
              <a:rPr lang="en-IN" dirty="0"/>
              <a:t>This is my sister. Her name is Mira.</a:t>
            </a:r>
          </a:p>
          <a:p>
            <a:pPr marL="342900" indent="-342900" algn="l">
              <a:buFont typeface="Arial" panose="020B0604020202020204" pitchFamily="34" charset="0"/>
              <a:buChar char="•"/>
            </a:pPr>
            <a:r>
              <a:rPr lang="en-IN" b="1" dirty="0"/>
              <a:t>Say less</a:t>
            </a:r>
          </a:p>
          <a:p>
            <a:pPr marL="342900" indent="-342900" algn="l">
              <a:buFont typeface="Arial" panose="020B0604020202020204" pitchFamily="34" charset="0"/>
              <a:buChar char="•"/>
            </a:pPr>
            <a:r>
              <a:rPr lang="en-IN" b="1" dirty="0"/>
              <a:t>Use a list</a:t>
            </a:r>
          </a:p>
          <a:p>
            <a:pPr marL="342900" indent="-342900" algn="l">
              <a:buFont typeface="Arial" panose="020B0604020202020204" pitchFamily="34" charset="0"/>
              <a:buChar char="•"/>
            </a:pPr>
            <a:r>
              <a:rPr lang="en-IN" b="1" dirty="0"/>
              <a:t>Cut verbiage: </a:t>
            </a:r>
          </a:p>
          <a:p>
            <a:pPr marL="342900" indent="-342900" algn="l">
              <a:buFont typeface="Wingdings" panose="05000000000000000000" pitchFamily="2" charset="2"/>
              <a:buChar char="ü"/>
            </a:pPr>
            <a:r>
              <a:rPr lang="en-IN" dirty="0"/>
              <a:t>Advance warning, free sale, Actual fact, Major breakthrough, past history, plan ahead.</a:t>
            </a:r>
          </a:p>
          <a:p>
            <a:pPr marL="342900" indent="-342900" algn="l">
              <a:buFont typeface="Arial" panose="020B0604020202020204" pitchFamily="34" charset="0"/>
              <a:buChar char="•"/>
            </a:pPr>
            <a:r>
              <a:rPr lang="en-IN" b="1" dirty="0"/>
              <a:t>Bin the sentence and start again</a:t>
            </a:r>
          </a:p>
          <a:p>
            <a:pPr marL="342900" indent="-342900" algn="l">
              <a:buFont typeface="Arial" panose="020B0604020202020204" pitchFamily="34" charset="0"/>
              <a:buChar char="•"/>
            </a:pPr>
            <a:endParaRPr lang="en-IN" dirty="0"/>
          </a:p>
        </p:txBody>
      </p:sp>
    </p:spTree>
    <p:extLst>
      <p:ext uri="{BB962C8B-B14F-4D97-AF65-F5344CB8AC3E}">
        <p14:creationId xmlns:p14="http://schemas.microsoft.com/office/powerpoint/2010/main" val="3234445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2889" y="214489"/>
            <a:ext cx="11909778" cy="6231467"/>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ctrTitle"/>
          </p:nvPr>
        </p:nvSpPr>
        <p:spPr>
          <a:xfrm>
            <a:off x="1569720" y="214489"/>
            <a:ext cx="9098280" cy="1111391"/>
          </a:xfrm>
        </p:spPr>
        <p:txBody>
          <a:bodyPr>
            <a:normAutofit fontScale="90000"/>
          </a:bodyPr>
          <a:lstStyle/>
          <a:p>
            <a:r>
              <a:rPr lang="en-IN" sz="4000" dirty="0" smtClean="0"/>
              <a:t/>
            </a:r>
            <a:br>
              <a:rPr lang="en-IN" sz="4000" dirty="0" smtClean="0"/>
            </a:br>
            <a:r>
              <a:rPr lang="en-IN" sz="4000" dirty="0"/>
              <a:t/>
            </a:r>
            <a:br>
              <a:rPr lang="en-IN" sz="4000" dirty="0"/>
            </a:br>
            <a:endParaRPr lang="en-IN" sz="4000" dirty="0"/>
          </a:p>
        </p:txBody>
      </p:sp>
      <p:sp>
        <p:nvSpPr>
          <p:cNvPr id="3" name="Subtitle 2"/>
          <p:cNvSpPr>
            <a:spLocks noGrp="1"/>
          </p:cNvSpPr>
          <p:nvPr>
            <p:ph type="subTitle" idx="1"/>
          </p:nvPr>
        </p:nvSpPr>
        <p:spPr>
          <a:xfrm>
            <a:off x="215053" y="293511"/>
            <a:ext cx="10362637" cy="5650089"/>
          </a:xfrm>
        </p:spPr>
        <p:txBody>
          <a:bodyPr>
            <a:normAutofit/>
          </a:bodyPr>
          <a:lstStyle/>
          <a:p>
            <a:pPr algn="l"/>
            <a:r>
              <a:rPr lang="en-IN" sz="2800" dirty="0" smtClean="0"/>
              <a:t> </a:t>
            </a:r>
            <a:r>
              <a:rPr lang="en-IN" sz="2900" b="1" dirty="0" smtClean="0"/>
              <a:t>Writing shorter sentences techniques</a:t>
            </a:r>
            <a:r>
              <a:rPr lang="en-IN" sz="2900" dirty="0" smtClean="0"/>
              <a:t>-</a:t>
            </a:r>
          </a:p>
          <a:p>
            <a:endParaRPr lang="en-IN" sz="2900" dirty="0" smtClean="0"/>
          </a:p>
        </p:txBody>
      </p:sp>
      <p:sp>
        <p:nvSpPr>
          <p:cNvPr id="5" name="Rectangle 1"/>
          <p:cNvSpPr>
            <a:spLocks noChangeArrowheads="1"/>
          </p:cNvSpPr>
          <p:nvPr/>
        </p:nvSpPr>
        <p:spPr bwMode="auto">
          <a:xfrm>
            <a:off x="2640106" y="2431883"/>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152400" y="-1707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4"/>
          <p:cNvSpPr>
            <a:spLocks noChangeArrowheads="1"/>
          </p:cNvSpPr>
          <p:nvPr/>
        </p:nvSpPr>
        <p:spPr bwMode="auto">
          <a:xfrm>
            <a:off x="337131" y="675648"/>
            <a:ext cx="10342723"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sz="3200" dirty="0" smtClean="0"/>
              <a:t>1.Reduce</a:t>
            </a:r>
          </a:p>
          <a:p>
            <a:r>
              <a:rPr lang="en-IN" sz="2000" dirty="0" smtClean="0"/>
              <a:t>Smith College, which was founded in 1871, is the premier all-women's college in the United States. </a:t>
            </a:r>
          </a:p>
          <a:p>
            <a:r>
              <a:rPr lang="en-IN" sz="2000" dirty="0" smtClean="0"/>
              <a:t>Founded in 1871, Smith College is the premier all-women's college in the United States. </a:t>
            </a:r>
            <a:br>
              <a:rPr lang="en-IN" sz="2000" dirty="0" smtClean="0"/>
            </a:br>
            <a:r>
              <a:rPr lang="en-IN" sz="2000" dirty="0" smtClean="0"/>
              <a:t/>
            </a:r>
            <a:br>
              <a:rPr lang="en-IN" sz="2000" dirty="0" smtClean="0"/>
            </a:br>
            <a:endParaRPr lang="en-IN" sz="2000" dirty="0" smtClean="0"/>
          </a:p>
          <a:p>
            <a:r>
              <a:rPr lang="en-IN" sz="2000" dirty="0" smtClean="0"/>
              <a:t>Citizens who knew what was going on voted him out of office. </a:t>
            </a:r>
          </a:p>
          <a:p>
            <a:r>
              <a:rPr lang="en-IN" sz="2000" dirty="0" smtClean="0"/>
              <a:t>Knowledgeable citizens voted him out of office. </a:t>
            </a:r>
            <a:br>
              <a:rPr lang="en-IN" sz="2000" dirty="0" smtClean="0"/>
            </a:br>
            <a:r>
              <a:rPr lang="en-IN" sz="2000" dirty="0" smtClean="0"/>
              <a:t/>
            </a:r>
            <a:br>
              <a:rPr lang="en-IN" sz="2000" dirty="0" smtClean="0"/>
            </a:br>
            <a:endParaRPr lang="en-IN" sz="2000" dirty="0" smtClean="0"/>
          </a:p>
          <a:p>
            <a:r>
              <a:rPr lang="en-IN" sz="2000" dirty="0" smtClean="0"/>
              <a:t>Recommending that a student copy from another student's paper is not something he would recommend.</a:t>
            </a:r>
            <a:br>
              <a:rPr lang="en-IN" sz="2000" dirty="0" smtClean="0"/>
            </a:br>
            <a:endParaRPr lang="en-IN" sz="2000" dirty="0" smtClean="0"/>
          </a:p>
          <a:p>
            <a:r>
              <a:rPr lang="en-IN" sz="2000" dirty="0" smtClean="0"/>
              <a:t>He wouldn't recommend that a student copy from another student's paper.</a:t>
            </a:r>
            <a:br>
              <a:rPr lang="en-IN" sz="2000" dirty="0" smtClean="0"/>
            </a:br>
            <a:r>
              <a:rPr lang="en-IN" sz="2000" dirty="0" smtClean="0"/>
              <a:t>(Or "He would never tell a student to copy . . . .")</a:t>
            </a:r>
          </a:p>
          <a:p>
            <a:pPr eaLnBrk="0" fontAlgn="base" hangingPunct="0">
              <a:spcBef>
                <a:spcPct val="0"/>
              </a:spcBef>
              <a:spcAft>
                <a:spcPct val="0"/>
              </a:spcAft>
            </a:pPr>
            <a:endParaRPr kumimoji="0" lang="en-US" altLang="en-US" sz="2800" b="0" i="0" u="none" strike="noStrike" cap="none" normalizeH="0" baseline="0" dirty="0" smtClean="0">
              <a:ln>
                <a:noFill/>
              </a:ln>
              <a:effectLst/>
              <a:latin typeface="Arial" panose="020B0604020202020204" pitchFamily="34" charset="0"/>
            </a:endParaRPr>
          </a:p>
        </p:txBody>
      </p:sp>
    </p:spTree>
    <p:extLst>
      <p:ext uri="{BB962C8B-B14F-4D97-AF65-F5344CB8AC3E}">
        <p14:creationId xmlns:p14="http://schemas.microsoft.com/office/powerpoint/2010/main" val="2265695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0" end="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
                                            <p:txEl>
                                              <p:pRg st="1" end="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xEl>
                                              <p:pRg st="3" end="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xEl>
                                              <p:pRg st="4" end="4"/>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
                                            <p:txEl>
                                              <p:pRg st="5" end="5"/>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build="allAtOnce"/>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Components of writing</a:t>
            </a:r>
            <a:endParaRPr lang="en-IN" dirty="0"/>
          </a:p>
        </p:txBody>
      </p:sp>
      <p:sp>
        <p:nvSpPr>
          <p:cNvPr id="3" name="Content Placeholder 2"/>
          <p:cNvSpPr>
            <a:spLocks noGrp="1"/>
          </p:cNvSpPr>
          <p:nvPr>
            <p:ph idx="1"/>
          </p:nvPr>
        </p:nvSpPr>
        <p:spPr/>
        <p:txBody>
          <a:bodyPr>
            <a:normAutofit/>
          </a:bodyPr>
          <a:lstStyle/>
          <a:p>
            <a:r>
              <a:rPr lang="en-IN" b="1" dirty="0" smtClean="0"/>
              <a:t>Developing</a:t>
            </a:r>
            <a:r>
              <a:rPr lang="en-IN" dirty="0" smtClean="0"/>
              <a:t>- through stories, anecdotes examples etc.</a:t>
            </a:r>
          </a:p>
          <a:p>
            <a:r>
              <a:rPr lang="en-IN" b="1" dirty="0"/>
              <a:t>Grammar</a:t>
            </a:r>
            <a:r>
              <a:rPr lang="en-IN" dirty="0"/>
              <a:t>-In a survey (Gerson) of over 700 technical writers (coast to coast) </a:t>
            </a:r>
            <a:r>
              <a:rPr lang="en-IN" dirty="0" smtClean="0"/>
              <a:t>asked to </a:t>
            </a:r>
            <a:r>
              <a:rPr lang="en-IN" dirty="0"/>
              <a:t>list important aspects of correspondence, 98% ranked correct </a:t>
            </a:r>
            <a:r>
              <a:rPr lang="en-IN" dirty="0" smtClean="0"/>
              <a:t>grammar as </a:t>
            </a:r>
            <a:r>
              <a:rPr lang="en-IN" dirty="0"/>
              <a:t>an essential component of successful writing</a:t>
            </a:r>
            <a:r>
              <a:rPr lang="en-IN" dirty="0" smtClean="0"/>
              <a:t>.</a:t>
            </a:r>
          </a:p>
          <a:p>
            <a:r>
              <a:rPr lang="en-IN" b="1" dirty="0"/>
              <a:t>Organization</a:t>
            </a:r>
            <a:r>
              <a:rPr lang="en-IN" dirty="0"/>
              <a:t>- Since paragraphs are shorter in technical writing (often between one </a:t>
            </a:r>
            <a:r>
              <a:rPr lang="en-IN" dirty="0" smtClean="0"/>
              <a:t>to three </a:t>
            </a:r>
            <a:r>
              <a:rPr lang="en-IN" dirty="0"/>
              <a:t>sentences) than in many essays, topic sentences are less </a:t>
            </a:r>
            <a:r>
              <a:rPr lang="en-IN" dirty="0" smtClean="0"/>
              <a:t>important. Transitional </a:t>
            </a:r>
            <a:r>
              <a:rPr lang="en-IN" dirty="0"/>
              <a:t>words and phrases in an essay can be replaced by </a:t>
            </a:r>
            <a:r>
              <a:rPr lang="en-IN" dirty="0" smtClean="0"/>
              <a:t>an enumerated </a:t>
            </a:r>
            <a:r>
              <a:rPr lang="en-IN" dirty="0"/>
              <a:t>list, by a list of bullets (!#$%, etc.), and/or by </a:t>
            </a:r>
            <a:r>
              <a:rPr lang="en-IN" dirty="0" smtClean="0"/>
              <a:t>headings and </a:t>
            </a:r>
            <a:r>
              <a:rPr lang="en-IN" dirty="0"/>
              <a:t>subheadings.</a:t>
            </a:r>
          </a:p>
          <a:p>
            <a:endParaRPr lang="en-IN" dirty="0"/>
          </a:p>
          <a:p>
            <a:endParaRPr lang="en-IN" dirty="0"/>
          </a:p>
        </p:txBody>
      </p:sp>
    </p:spTree>
    <p:extLst>
      <p:ext uri="{BB962C8B-B14F-4D97-AF65-F5344CB8AC3E}">
        <p14:creationId xmlns:p14="http://schemas.microsoft.com/office/powerpoint/2010/main" val="35738427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pPr marL="0" indent="0">
              <a:buNone/>
            </a:pPr>
            <a:r>
              <a:rPr lang="en-IN" b="1" dirty="0" smtClean="0"/>
              <a:t>Style</a:t>
            </a:r>
          </a:p>
          <a:p>
            <a:pPr marL="0" indent="0">
              <a:buNone/>
            </a:pPr>
            <a:r>
              <a:rPr lang="en-IN" dirty="0" smtClean="0"/>
              <a:t>Technical </a:t>
            </a:r>
            <a:r>
              <a:rPr lang="en-IN" dirty="0"/>
              <a:t>writing, in </a:t>
            </a:r>
            <a:r>
              <a:rPr lang="en-IN" dirty="0" smtClean="0"/>
              <a:t>contrast, demands </a:t>
            </a:r>
            <a:r>
              <a:rPr lang="en-IN" dirty="0"/>
              <a:t>short, denotative words; short, simple sentences; short, paragraphs with information clarified through graphics (pie charts, </a:t>
            </a:r>
            <a:r>
              <a:rPr lang="en-IN" dirty="0" smtClean="0"/>
              <a:t>line graphs</a:t>
            </a:r>
            <a:r>
              <a:rPr lang="en-IN" dirty="0"/>
              <a:t>, etc.). It has everything to do with audience and purpose.</a:t>
            </a:r>
          </a:p>
          <a:p>
            <a:pPr marL="0" indent="0">
              <a:buNone/>
            </a:pPr>
            <a:r>
              <a:rPr lang="en-IN" b="1" dirty="0" smtClean="0"/>
              <a:t>Document Design</a:t>
            </a:r>
          </a:p>
          <a:p>
            <a:pPr marL="0" indent="0">
              <a:buNone/>
            </a:pPr>
            <a:r>
              <a:rPr lang="en-IN" dirty="0"/>
              <a:t>Document design refers to the physical layout of the correspondence.</a:t>
            </a:r>
          </a:p>
          <a:p>
            <a:pPr marL="0" indent="0">
              <a:buNone/>
            </a:pPr>
            <a:r>
              <a:rPr lang="en-IN" dirty="0"/>
              <a:t>Essays consist of words, words, and more words, separated by</a:t>
            </a:r>
          </a:p>
          <a:p>
            <a:pPr marL="0" indent="0">
              <a:buNone/>
            </a:pPr>
            <a:r>
              <a:rPr lang="en-IN" dirty="0"/>
              <a:t>indentations to create paragraphs. Technical writing, in contrast, uses</a:t>
            </a:r>
          </a:p>
          <a:p>
            <a:pPr marL="0" indent="0">
              <a:buNone/>
            </a:pPr>
            <a:r>
              <a:rPr lang="en-IN" dirty="0"/>
              <a:t>highlighting techniques and graphics for visual appeal to help the reader</a:t>
            </a:r>
          </a:p>
          <a:p>
            <a:pPr marL="0" indent="0">
              <a:buNone/>
            </a:pPr>
            <a:r>
              <a:rPr lang="en-IN" dirty="0"/>
              <a:t>access and understand the data.</a:t>
            </a:r>
          </a:p>
          <a:p>
            <a:pPr marL="0" indent="0">
              <a:buNone/>
            </a:pPr>
            <a:endParaRPr lang="en-IN" b="1" dirty="0"/>
          </a:p>
        </p:txBody>
      </p:sp>
    </p:spTree>
    <p:extLst>
      <p:ext uri="{BB962C8B-B14F-4D97-AF65-F5344CB8AC3E}">
        <p14:creationId xmlns:p14="http://schemas.microsoft.com/office/powerpoint/2010/main" val="165801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Technical Writing Traits</a:t>
            </a:r>
            <a:endParaRPr lang="en-IN" dirty="0"/>
          </a:p>
        </p:txBody>
      </p:sp>
      <p:sp>
        <p:nvSpPr>
          <p:cNvPr id="3" name="Content Placeholder 2"/>
          <p:cNvSpPr>
            <a:spLocks noGrp="1"/>
          </p:cNvSpPr>
          <p:nvPr>
            <p:ph idx="1"/>
          </p:nvPr>
        </p:nvSpPr>
        <p:spPr/>
        <p:txBody>
          <a:bodyPr/>
          <a:lstStyle/>
          <a:p>
            <a:r>
              <a:rPr lang="en-IN" dirty="0" smtClean="0"/>
              <a:t>Clarity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7528" y="1424939"/>
            <a:ext cx="5156051" cy="5258293"/>
          </a:xfrm>
          <a:prstGeom prst="rect">
            <a:avLst/>
          </a:prstGeom>
        </p:spPr>
      </p:pic>
    </p:spTree>
    <p:extLst>
      <p:ext uri="{BB962C8B-B14F-4D97-AF65-F5344CB8AC3E}">
        <p14:creationId xmlns:p14="http://schemas.microsoft.com/office/powerpoint/2010/main" val="10021495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6122" y="-213360"/>
            <a:ext cx="5921712" cy="7427667"/>
          </a:xfrm>
        </p:spPr>
      </p:pic>
    </p:spTree>
    <p:extLst>
      <p:ext uri="{BB962C8B-B14F-4D97-AF65-F5344CB8AC3E}">
        <p14:creationId xmlns:p14="http://schemas.microsoft.com/office/powerpoint/2010/main" val="8298281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b="1" dirty="0" smtClean="0"/>
              <a:t>Conciseness</a:t>
            </a:r>
            <a:endParaRPr lang="en-IN" sz="6000" b="1" dirty="0"/>
          </a:p>
        </p:txBody>
      </p:sp>
      <p:sp>
        <p:nvSpPr>
          <p:cNvPr id="3" name="Content Placeholder 2"/>
          <p:cNvSpPr>
            <a:spLocks noGrp="1"/>
          </p:cNvSpPr>
          <p:nvPr>
            <p:ph idx="1"/>
          </p:nvPr>
        </p:nvSpPr>
        <p:spPr/>
        <p:txBody>
          <a:bodyPr/>
          <a:lstStyle/>
          <a:p>
            <a:r>
              <a:rPr lang="en-IN" dirty="0"/>
              <a:t>A sentence should contain no unnecessary words, a paragraph no unnecessary sentences, for the same reason that a drawing should have no unnecessary lines and a machine no unnecessary parts.</a:t>
            </a:r>
          </a:p>
          <a:p>
            <a:r>
              <a:rPr lang="en-IN" dirty="0"/>
              <a:t/>
            </a:r>
            <a:br>
              <a:rPr lang="en-IN" dirty="0"/>
            </a:br>
            <a:r>
              <a:rPr lang="en-IN" dirty="0"/>
              <a:t>William </a:t>
            </a:r>
            <a:r>
              <a:rPr lang="en-IN" dirty="0" err="1"/>
              <a:t>Strunk.jr</a:t>
            </a:r>
            <a:r>
              <a:rPr lang="en-IN" dirty="0"/>
              <a:t>.</a:t>
            </a:r>
          </a:p>
          <a:p>
            <a:endParaRPr lang="en-IN" dirty="0"/>
          </a:p>
          <a:p>
            <a:endParaRPr lang="en-IN" dirty="0"/>
          </a:p>
        </p:txBody>
      </p:sp>
    </p:spTree>
    <p:extLst>
      <p:ext uri="{BB962C8B-B14F-4D97-AF65-F5344CB8AC3E}">
        <p14:creationId xmlns:p14="http://schemas.microsoft.com/office/powerpoint/2010/main" val="4526863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b="1" dirty="0"/>
          </a:p>
        </p:txBody>
      </p:sp>
    </p:spTree>
    <p:extLst>
      <p:ext uri="{BB962C8B-B14F-4D97-AF65-F5344CB8AC3E}">
        <p14:creationId xmlns:p14="http://schemas.microsoft.com/office/powerpoint/2010/main" val="38685831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04DBC5E9-E735-4B23-8EBB-50A8F24F8F69}"/>
              </a:ext>
            </a:extLst>
          </p:cNvPr>
          <p:cNvSpPr txBox="1"/>
          <p:nvPr/>
        </p:nvSpPr>
        <p:spPr>
          <a:xfrm>
            <a:off x="484093" y="510988"/>
            <a:ext cx="11429611" cy="5262979"/>
          </a:xfrm>
          <a:prstGeom prst="rect">
            <a:avLst/>
          </a:prstGeom>
          <a:noFill/>
        </p:spPr>
        <p:txBody>
          <a:bodyPr wrap="square">
            <a:spAutoFit/>
          </a:bodyPr>
          <a:lstStyle/>
          <a:p>
            <a:pPr algn="l"/>
            <a:r>
              <a:rPr lang="en-US" sz="2400" b="0" i="0" dirty="0">
                <a:solidFill>
                  <a:srgbClr val="202124"/>
                </a:solidFill>
                <a:effectLst/>
                <a:latin typeface="Times New Roman" panose="02020603050405020304" pitchFamily="18" charset="0"/>
                <a:cs typeface="Times New Roman" panose="02020603050405020304" pitchFamily="18" charset="0"/>
              </a:rPr>
              <a:t>Software engineers generally try to minimize the number of lines of code in an implementation for the following reasons:</a:t>
            </a:r>
          </a:p>
          <a:p>
            <a:pPr algn="l">
              <a:buFont typeface="Arial" panose="020B0604020202020204" pitchFamily="34" charset="0"/>
              <a:buChar char="•"/>
            </a:pPr>
            <a:r>
              <a:rPr lang="en-US" sz="2400" b="0" i="0" dirty="0">
                <a:solidFill>
                  <a:srgbClr val="202124"/>
                </a:solidFill>
                <a:effectLst/>
                <a:latin typeface="Times New Roman" panose="02020603050405020304" pitchFamily="18" charset="0"/>
                <a:cs typeface="Times New Roman" panose="02020603050405020304" pitchFamily="18" charset="0"/>
              </a:rPr>
              <a:t>Shorter code is typically easier for others to read.</a:t>
            </a:r>
          </a:p>
          <a:p>
            <a:pPr algn="l">
              <a:buFont typeface="Arial" panose="020B0604020202020204" pitchFamily="34" charset="0"/>
              <a:buChar char="•"/>
            </a:pPr>
            <a:r>
              <a:rPr lang="en-US" sz="2400" b="0" i="0" dirty="0">
                <a:solidFill>
                  <a:srgbClr val="202124"/>
                </a:solidFill>
                <a:effectLst/>
                <a:latin typeface="Times New Roman" panose="02020603050405020304" pitchFamily="18" charset="0"/>
                <a:cs typeface="Times New Roman" panose="02020603050405020304" pitchFamily="18" charset="0"/>
              </a:rPr>
              <a:t>Shorter code is typically easier to maintain than longer code.</a:t>
            </a:r>
          </a:p>
          <a:p>
            <a:pPr algn="l">
              <a:buFont typeface="Arial" panose="020B0604020202020204" pitchFamily="34" charset="0"/>
              <a:buChar char="•"/>
            </a:pPr>
            <a:r>
              <a:rPr lang="en-US" sz="2400" b="0" i="0" dirty="0">
                <a:solidFill>
                  <a:srgbClr val="202124"/>
                </a:solidFill>
                <a:effectLst/>
                <a:latin typeface="Times New Roman" panose="02020603050405020304" pitchFamily="18" charset="0"/>
                <a:cs typeface="Times New Roman" panose="02020603050405020304" pitchFamily="18" charset="0"/>
              </a:rPr>
              <a:t>Extra lines of code introduce additional points of failure.</a:t>
            </a:r>
          </a:p>
          <a:p>
            <a:pPr algn="l">
              <a:buFont typeface="Arial" panose="020B0604020202020204" pitchFamily="34" charset="0"/>
              <a:buChar char="•"/>
            </a:pPr>
            <a:endParaRPr lang="en-US" sz="2400" b="1" i="0" dirty="0">
              <a:solidFill>
                <a:srgbClr val="202124"/>
              </a:solidFill>
              <a:effectLst/>
              <a:latin typeface="Times New Roman" panose="02020603050405020304" pitchFamily="18" charset="0"/>
              <a:cs typeface="Times New Roman" panose="02020603050405020304" pitchFamily="18" charset="0"/>
            </a:endParaRPr>
          </a:p>
          <a:p>
            <a:pPr algn="l"/>
            <a:r>
              <a:rPr lang="en-US" sz="2400" b="1" i="0" dirty="0">
                <a:solidFill>
                  <a:srgbClr val="202124"/>
                </a:solidFill>
                <a:effectLst/>
                <a:latin typeface="Times New Roman" panose="02020603050405020304" pitchFamily="18" charset="0"/>
                <a:cs typeface="Times New Roman" panose="02020603050405020304" pitchFamily="18" charset="0"/>
              </a:rPr>
              <a:t>In fact, the same rules apply to technical writing:</a:t>
            </a:r>
          </a:p>
          <a:p>
            <a:pPr algn="l"/>
            <a:endParaRPr lang="en-US" sz="2400" b="1" i="0" dirty="0">
              <a:solidFill>
                <a:srgbClr val="202124"/>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202124"/>
                </a:solidFill>
                <a:effectLst/>
                <a:latin typeface="Times New Roman" panose="02020603050405020304" pitchFamily="18" charset="0"/>
                <a:cs typeface="Times New Roman" panose="02020603050405020304" pitchFamily="18" charset="0"/>
              </a:rPr>
              <a:t>Shorter documentation reads faster than longer documentation.</a:t>
            </a:r>
          </a:p>
          <a:p>
            <a:pPr algn="l">
              <a:buFont typeface="Arial" panose="020B0604020202020204" pitchFamily="34" charset="0"/>
              <a:buChar char="•"/>
            </a:pPr>
            <a:r>
              <a:rPr lang="en-US" sz="2400" b="0" i="0" dirty="0">
                <a:solidFill>
                  <a:srgbClr val="202124"/>
                </a:solidFill>
                <a:effectLst/>
                <a:latin typeface="Times New Roman" panose="02020603050405020304" pitchFamily="18" charset="0"/>
                <a:cs typeface="Times New Roman" panose="02020603050405020304" pitchFamily="18" charset="0"/>
              </a:rPr>
              <a:t>Shorter documentation is typically easier to maintain than longer documentation.</a:t>
            </a:r>
          </a:p>
          <a:p>
            <a:pPr algn="l">
              <a:buFont typeface="Arial" panose="020B0604020202020204" pitchFamily="34" charset="0"/>
              <a:buChar char="•"/>
            </a:pPr>
            <a:r>
              <a:rPr lang="en-US" sz="2400" b="0" i="0" dirty="0">
                <a:solidFill>
                  <a:srgbClr val="202124"/>
                </a:solidFill>
                <a:effectLst/>
                <a:latin typeface="Times New Roman" panose="02020603050405020304" pitchFamily="18" charset="0"/>
                <a:cs typeface="Times New Roman" panose="02020603050405020304" pitchFamily="18" charset="0"/>
              </a:rPr>
              <a:t>Extra lines of documentation introduce additional points of failure.</a:t>
            </a:r>
          </a:p>
          <a:p>
            <a:pPr algn="l"/>
            <a:r>
              <a:rPr lang="en-US" sz="2400" b="0" i="0" dirty="0">
                <a:solidFill>
                  <a:srgbClr val="202124"/>
                </a:solidFill>
                <a:effectLst/>
                <a:latin typeface="Times New Roman" panose="02020603050405020304" pitchFamily="18" charset="0"/>
                <a:cs typeface="Times New Roman" panose="02020603050405020304" pitchFamily="18" charset="0"/>
              </a:rPr>
              <a:t>Finding the shortest documentation implementation takes time but is ultimately worthwhile. Short sentences communicate more powerfully than long sentences, and short sentences are usually easier to understand than long sentences</a:t>
            </a:r>
            <a:r>
              <a:rPr lang="en-US" b="0" i="0" dirty="0">
                <a:solidFill>
                  <a:srgbClr val="202124"/>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2824600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2889" y="214489"/>
            <a:ext cx="11909778" cy="6231467"/>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ctrTitle"/>
          </p:nvPr>
        </p:nvSpPr>
        <p:spPr>
          <a:xfrm>
            <a:off x="1569720" y="214489"/>
            <a:ext cx="9098280" cy="1111391"/>
          </a:xfrm>
        </p:spPr>
        <p:txBody>
          <a:bodyPr>
            <a:normAutofit fontScale="90000"/>
          </a:bodyPr>
          <a:lstStyle/>
          <a:p>
            <a:r>
              <a:rPr lang="en-IN" sz="4000" dirty="0" smtClean="0"/>
              <a:t/>
            </a:r>
            <a:br>
              <a:rPr lang="en-IN" sz="4000" dirty="0" smtClean="0"/>
            </a:br>
            <a:r>
              <a:rPr lang="en-IN" sz="4000" dirty="0"/>
              <a:t/>
            </a:r>
            <a:br>
              <a:rPr lang="en-IN" sz="4000" dirty="0"/>
            </a:br>
            <a:endParaRPr lang="en-IN" sz="4000" dirty="0"/>
          </a:p>
        </p:txBody>
      </p:sp>
      <p:sp>
        <p:nvSpPr>
          <p:cNvPr id="3" name="Subtitle 2"/>
          <p:cNvSpPr>
            <a:spLocks noGrp="1"/>
          </p:cNvSpPr>
          <p:nvPr>
            <p:ph type="subTitle" idx="1"/>
          </p:nvPr>
        </p:nvSpPr>
        <p:spPr>
          <a:xfrm>
            <a:off x="1264920" y="838200"/>
            <a:ext cx="9312769" cy="5105400"/>
          </a:xfrm>
        </p:spPr>
        <p:txBody>
          <a:bodyPr>
            <a:normAutofit/>
          </a:bodyPr>
          <a:lstStyle/>
          <a:p>
            <a:pPr algn="l"/>
            <a:endParaRPr lang="en-IN"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685" y="584616"/>
            <a:ext cx="10777928" cy="5444709"/>
          </a:xfrm>
          <a:prstGeom prst="rect">
            <a:avLst/>
          </a:prstGeom>
        </p:spPr>
      </p:pic>
    </p:spTree>
    <p:extLst>
      <p:ext uri="{BB962C8B-B14F-4D97-AF65-F5344CB8AC3E}">
        <p14:creationId xmlns:p14="http://schemas.microsoft.com/office/powerpoint/2010/main" val="3247211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1" cy="6124754"/>
          </a:xfrm>
          <a:prstGeom prst="rect">
            <a:avLst/>
          </a:prstGeom>
        </p:spPr>
        <p:txBody>
          <a:bodyPr wrap="square">
            <a:spAutoFit/>
          </a:bodyPr>
          <a:lstStyle/>
          <a:p>
            <a:pPr marL="342900" lvl="0" indent="-342900" eaLnBrk="0" fontAlgn="base" hangingPunct="0">
              <a:spcBef>
                <a:spcPct val="0"/>
              </a:spcBef>
              <a:spcAft>
                <a:spcPct val="0"/>
              </a:spcAft>
              <a:buFont typeface="Arial" panose="020B0604020202020204" pitchFamily="34" charset="0"/>
              <a:buChar char="•"/>
            </a:pPr>
            <a:r>
              <a:rPr kumimoji="0" lang="en-US" altLang="en-US" sz="2800" b="0" i="1" u="none" strike="noStrike" cap="none" normalizeH="0" baseline="0" dirty="0" smtClean="0">
                <a:ln>
                  <a:noFill/>
                </a:ln>
                <a:effectLst/>
                <a:latin typeface="Arial" panose="020B0604020202020204" pitchFamily="34" charset="0"/>
              </a:rPr>
              <a:t>There is, There are</a:t>
            </a:r>
            <a:r>
              <a:rPr kumimoji="0" lang="en-US" altLang="en-US" sz="2800" b="0" i="0" u="none" strike="noStrike" cap="none" normalizeH="0" baseline="0" dirty="0" smtClean="0">
                <a:ln>
                  <a:noFill/>
                </a:ln>
                <a:effectLst/>
                <a:latin typeface="Arial" panose="020B0604020202020204" pitchFamily="34" charset="0"/>
              </a:rPr>
              <a:t>, and </a:t>
            </a:r>
            <a:r>
              <a:rPr kumimoji="0" lang="en-US" altLang="en-US" sz="2800" b="0" i="1" u="none" strike="noStrike" cap="none" normalizeH="0" baseline="0" dirty="0" smtClean="0">
                <a:ln>
                  <a:noFill/>
                </a:ln>
                <a:effectLst/>
                <a:latin typeface="Arial" panose="020B0604020202020204" pitchFamily="34" charset="0"/>
              </a:rPr>
              <a:t>There were</a:t>
            </a:r>
            <a:r>
              <a:rPr kumimoji="0" lang="en-US" altLang="en-US" sz="2800" b="0" i="0" u="none" strike="noStrike" cap="none" normalizeH="0" baseline="0" dirty="0" smtClean="0">
                <a:ln>
                  <a:noFill/>
                </a:ln>
                <a:effectLst/>
                <a:latin typeface="Arial" panose="020B0604020202020204" pitchFamily="34" charset="0"/>
              </a:rPr>
              <a:t> as sentence openers.</a:t>
            </a:r>
          </a:p>
          <a:p>
            <a:pPr marL="342900" lvl="0" indent="-342900" eaLnBrk="0" fontAlgn="base" hangingPunct="0">
              <a:spcBef>
                <a:spcPct val="0"/>
              </a:spcBef>
              <a:spcAft>
                <a:spcPct val="0"/>
              </a:spcAft>
              <a:buFont typeface="Arial" panose="020B0604020202020204" pitchFamily="34" charset="0"/>
              <a:buChar char="•"/>
            </a:pPr>
            <a:r>
              <a:rPr kumimoji="0" lang="en-US" altLang="en-US" sz="2800" b="0" i="0" strike="noStrike" cap="none" normalizeH="0" baseline="0" dirty="0" smtClean="0">
                <a:ln>
                  <a:noFill/>
                </a:ln>
                <a:effectLst/>
                <a:latin typeface="Arial" panose="020B0604020202020204" pitchFamily="34" charset="0"/>
              </a:rPr>
              <a:t>Don't overwork </a:t>
            </a:r>
            <a:r>
              <a:rPr kumimoji="0" lang="en-US" altLang="en-US" sz="2800" b="0" i="0" strike="noStrike" cap="none" normalizeH="0" baseline="0" dirty="0" smtClean="0">
                <a:ln>
                  <a:noFill/>
                </a:ln>
                <a:effectLst/>
                <a:latin typeface="Arial" panose="020B0604020202020204" pitchFamily="34" charset="0"/>
                <a:hlinkClick r:id="rId2"/>
              </a:rPr>
              <a:t>modifiers</a:t>
            </a:r>
            <a:r>
              <a:rPr kumimoji="0" lang="en-US" altLang="en-US" sz="2800" b="0" i="0" strike="noStrike" cap="none" normalizeH="0" baseline="0" dirty="0" smtClean="0">
                <a:ln>
                  <a:noFill/>
                </a:ln>
                <a:effectLst/>
                <a:latin typeface="Arial" panose="020B0604020202020204" pitchFamily="34" charset="0"/>
              </a:rPr>
              <a:t>. Really, very, quite, extremely</a:t>
            </a:r>
          </a:p>
          <a:p>
            <a:pPr marL="342900" lvl="0" indent="-342900" eaLnBrk="0" fontAlgn="base" hangingPunct="0">
              <a:spcBef>
                <a:spcPct val="0"/>
              </a:spcBef>
              <a:spcAft>
                <a:spcPct val="0"/>
              </a:spcAft>
              <a:buFont typeface="Arial" panose="020B0604020202020204" pitchFamily="34" charset="0"/>
              <a:buChar char="•"/>
            </a:pPr>
            <a:r>
              <a:rPr kumimoji="0" lang="en-US" altLang="en-US" sz="2800" b="0" i="0" strike="noStrike" cap="none" normalizeH="0" baseline="0" dirty="0" smtClean="0">
                <a:ln>
                  <a:noFill/>
                </a:ln>
                <a:effectLst/>
                <a:latin typeface="Arial" panose="020B0604020202020204" pitchFamily="34" charset="0"/>
              </a:rPr>
              <a:t>Avoid </a:t>
            </a:r>
            <a:r>
              <a:rPr kumimoji="0" lang="en-US" altLang="en-US" sz="2800" b="0" i="0" strike="noStrike" cap="none" normalizeH="0" baseline="0" dirty="0" smtClean="0">
                <a:ln>
                  <a:noFill/>
                </a:ln>
                <a:effectLst/>
                <a:latin typeface="Arial" panose="020B0604020202020204" pitchFamily="34" charset="0"/>
                <a:hlinkClick r:id="rId3"/>
              </a:rPr>
              <a:t>redundancies</a:t>
            </a:r>
            <a:endParaRPr kumimoji="0" lang="en-US" altLang="en-US" sz="2800" b="0" i="0" strike="noStrike" cap="none" normalizeH="0" baseline="0" dirty="0" smtClean="0">
              <a:ln>
                <a:noFill/>
              </a:ln>
              <a:effectLst/>
              <a:latin typeface="Arial" panose="020B0604020202020204" pitchFamily="34" charset="0"/>
            </a:endParaRPr>
          </a:p>
          <a:p>
            <a:pPr marL="342900" lvl="0" indent="-342900" eaLnBrk="0" fontAlgn="base" hangingPunct="0">
              <a:spcBef>
                <a:spcPct val="0"/>
              </a:spcBef>
              <a:spcAft>
                <a:spcPct val="0"/>
              </a:spcAft>
              <a:buFont typeface="Arial" panose="020B0604020202020204" pitchFamily="34" charset="0"/>
              <a:buChar char="•"/>
            </a:pPr>
            <a:r>
              <a:rPr kumimoji="0" lang="en-US" altLang="en-US" sz="2800" b="0" i="0" strike="noStrike" cap="none" normalizeH="0" baseline="0" dirty="0" smtClean="0">
                <a:ln>
                  <a:noFill/>
                </a:ln>
                <a:effectLst/>
                <a:latin typeface="Arial" panose="020B0604020202020204" pitchFamily="34" charset="0"/>
              </a:rPr>
              <a:t>Use </a:t>
            </a:r>
            <a:r>
              <a:rPr kumimoji="0" lang="en-US" altLang="en-US" sz="2800" b="0" i="0" strike="noStrike" cap="none" normalizeH="0" baseline="0" dirty="0" smtClean="0">
                <a:ln>
                  <a:noFill/>
                </a:ln>
                <a:effectLst/>
                <a:latin typeface="Arial" panose="020B0604020202020204" pitchFamily="34" charset="0"/>
                <a:hlinkClick r:id="rId4"/>
              </a:rPr>
              <a:t>active verbs</a:t>
            </a:r>
            <a:endParaRPr kumimoji="0" lang="en-US" altLang="en-US" sz="2800" b="0" i="0" strike="noStrike" cap="none" normalizeH="0" baseline="0" dirty="0" smtClean="0">
              <a:ln>
                <a:noFill/>
              </a:ln>
              <a:effectLst/>
              <a:latin typeface="Arial" panose="020B0604020202020204" pitchFamily="34" charset="0"/>
            </a:endParaRPr>
          </a:p>
          <a:p>
            <a:pPr marL="342900" lvl="0" indent="-342900" eaLnBrk="0" fontAlgn="base" hangingPunct="0">
              <a:spcBef>
                <a:spcPct val="0"/>
              </a:spcBef>
              <a:spcAft>
                <a:spcPct val="0"/>
              </a:spcAft>
              <a:buFont typeface="Arial" panose="020B0604020202020204" pitchFamily="34" charset="0"/>
              <a:buChar char="•"/>
            </a:pPr>
            <a:r>
              <a:rPr kumimoji="0" lang="en-US" altLang="en-US" sz="2800" b="0" i="0" strike="noStrike" cap="none" normalizeH="0" baseline="0" dirty="0" smtClean="0">
                <a:ln>
                  <a:noFill/>
                </a:ln>
                <a:effectLst/>
                <a:latin typeface="Arial" panose="020B0604020202020204" pitchFamily="34" charset="0"/>
              </a:rPr>
              <a:t>Don't try to show off.</a:t>
            </a:r>
          </a:p>
          <a:p>
            <a:pPr marL="342900" lvl="0" indent="-342900" eaLnBrk="0" fontAlgn="base" hangingPunct="0">
              <a:spcBef>
                <a:spcPct val="0"/>
              </a:spcBef>
              <a:spcAft>
                <a:spcPct val="0"/>
              </a:spcAft>
              <a:buFont typeface="Arial" panose="020B0604020202020204" pitchFamily="34" charset="0"/>
              <a:buChar char="•"/>
            </a:pPr>
            <a:r>
              <a:rPr kumimoji="0" lang="en-US" altLang="en-US" sz="2800" b="0" i="0" strike="noStrike" cap="none" normalizeH="0" baseline="0" dirty="0" smtClean="0">
                <a:ln>
                  <a:noFill/>
                </a:ln>
                <a:effectLst/>
                <a:latin typeface="Arial" panose="020B0604020202020204" pitchFamily="34" charset="0"/>
              </a:rPr>
              <a:t>Cut empty phrases.</a:t>
            </a:r>
          </a:p>
          <a:p>
            <a:pPr marL="342900" lvl="0" indent="-342900" eaLnBrk="0" fontAlgn="base" hangingPunct="0">
              <a:spcBef>
                <a:spcPct val="0"/>
              </a:spcBef>
              <a:spcAft>
                <a:spcPct val="0"/>
              </a:spcAft>
              <a:buFont typeface="Arial" panose="020B0604020202020204" pitchFamily="34" charset="0"/>
              <a:buChar char="•"/>
            </a:pPr>
            <a:r>
              <a:rPr kumimoji="0" lang="en-US" altLang="en-US" sz="2800" b="0" i="0" strike="noStrike" cap="none" normalizeH="0" baseline="0" dirty="0" smtClean="0">
                <a:ln>
                  <a:noFill/>
                </a:ln>
                <a:effectLst/>
                <a:latin typeface="Arial" panose="020B0604020202020204" pitchFamily="34" charset="0"/>
              </a:rPr>
              <a:t>Avoid using </a:t>
            </a:r>
            <a:r>
              <a:rPr kumimoji="0" lang="en-US" altLang="en-US" sz="2800" b="0" i="0" strike="noStrike" cap="none" normalizeH="0" baseline="0" dirty="0" smtClean="0">
                <a:ln>
                  <a:noFill/>
                </a:ln>
                <a:effectLst/>
                <a:latin typeface="Arial" panose="020B0604020202020204" pitchFamily="34" charset="0"/>
                <a:hlinkClick r:id="rId5"/>
              </a:rPr>
              <a:t>noun forms of verbs</a:t>
            </a:r>
            <a:endParaRPr kumimoji="0" lang="en-US" altLang="en-US" sz="2800" b="0" i="0" strike="noStrike" cap="none" normalizeH="0" baseline="0" dirty="0" smtClean="0">
              <a:ln>
                <a:noFill/>
              </a:ln>
              <a:effectLst/>
              <a:latin typeface="Arial" panose="020B0604020202020204" pitchFamily="34" charset="0"/>
            </a:endParaRPr>
          </a:p>
          <a:p>
            <a:pPr marL="342900" lvl="0" indent="-342900" eaLnBrk="0" fontAlgn="base" hangingPunct="0">
              <a:spcBef>
                <a:spcPct val="0"/>
              </a:spcBef>
              <a:spcAft>
                <a:spcPct val="0"/>
              </a:spcAft>
              <a:buFont typeface="Arial" panose="020B0604020202020204" pitchFamily="34" charset="0"/>
              <a:buChar char="•"/>
            </a:pPr>
            <a:r>
              <a:rPr kumimoji="0" lang="en-US" altLang="en-US" sz="2800" b="0" i="0" strike="noStrike" cap="none" normalizeH="0" baseline="0" dirty="0" smtClean="0">
                <a:ln>
                  <a:noFill/>
                </a:ln>
                <a:effectLst/>
                <a:latin typeface="Arial" panose="020B0604020202020204" pitchFamily="34" charset="0"/>
              </a:rPr>
              <a:t>Replace </a:t>
            </a:r>
            <a:r>
              <a:rPr kumimoji="0" lang="en-US" altLang="en-US" sz="2800" b="0" i="0" strike="noStrike" cap="none" normalizeH="0" baseline="0" dirty="0" smtClean="0">
                <a:ln>
                  <a:noFill/>
                </a:ln>
                <a:effectLst/>
                <a:latin typeface="Arial" panose="020B0604020202020204" pitchFamily="34" charset="0"/>
                <a:hlinkClick r:id="rId6"/>
              </a:rPr>
              <a:t>vague</a:t>
            </a:r>
            <a:r>
              <a:rPr kumimoji="0" lang="en-US" altLang="en-US" sz="2800" b="0" i="0" strike="noStrike" cap="none" normalizeH="0" baseline="0" dirty="0" smtClean="0">
                <a:ln>
                  <a:noFill/>
                </a:ln>
                <a:effectLst/>
                <a:latin typeface="Arial" panose="020B0604020202020204" pitchFamily="34" charset="0"/>
              </a:rPr>
              <a:t> nouns with more </a:t>
            </a:r>
            <a:r>
              <a:rPr kumimoji="0" lang="en-US" altLang="en-US" sz="2800" b="0" i="0" strike="noStrike" cap="none" normalizeH="0" baseline="0" dirty="0" smtClean="0">
                <a:ln>
                  <a:noFill/>
                </a:ln>
                <a:effectLst/>
                <a:latin typeface="Arial" panose="020B0604020202020204" pitchFamily="34" charset="0"/>
                <a:hlinkClick r:id="rId7"/>
              </a:rPr>
              <a:t>specific words</a:t>
            </a:r>
            <a:endParaRPr kumimoji="0" lang="en-US" altLang="en-US" sz="2800" b="0" i="0" strike="noStrike" cap="none" normalizeH="0" baseline="0" dirty="0" smtClean="0">
              <a:ln>
                <a:noFill/>
              </a:ln>
              <a:effectLst/>
              <a:latin typeface="Arial" panose="020B0604020202020204" pitchFamily="34" charset="0"/>
            </a:endParaRPr>
          </a:p>
          <a:p>
            <a:pPr marL="342900" lvl="0" indent="-342900" eaLnBrk="0" fontAlgn="base" hangingPunct="0">
              <a:spcBef>
                <a:spcPct val="0"/>
              </a:spcBef>
              <a:spcAft>
                <a:spcPct val="0"/>
              </a:spcAft>
              <a:buFont typeface="Arial" panose="020B0604020202020204" pitchFamily="34" charset="0"/>
              <a:buChar char="•"/>
            </a:pPr>
            <a:r>
              <a:rPr lang="en-US" altLang="en-US" sz="2800" dirty="0">
                <a:latin typeface="Arial" panose="020B0604020202020204" pitchFamily="34" charset="0"/>
                <a:hlinkClick r:id="rId8"/>
              </a:rPr>
              <a:t>https://</a:t>
            </a:r>
            <a:r>
              <a:rPr lang="en-US" altLang="en-US" sz="2800" dirty="0" smtClean="0">
                <a:latin typeface="Arial" panose="020B0604020202020204" pitchFamily="34" charset="0"/>
                <a:hlinkClick r:id="rId8"/>
              </a:rPr>
              <a:t>www.youtube.com/watch?v=4ug8KuOwodk</a:t>
            </a:r>
            <a:endParaRPr lang="en-US" altLang="en-US" sz="2800" dirty="0" smtClean="0">
              <a:latin typeface="Arial" panose="020B0604020202020204" pitchFamily="34" charset="0"/>
            </a:endParaRPr>
          </a:p>
          <a:p>
            <a:pPr marL="342900" lvl="0" indent="-342900" eaLnBrk="0" fontAlgn="base" hangingPunct="0">
              <a:spcBef>
                <a:spcPct val="0"/>
              </a:spcBef>
              <a:spcAft>
                <a:spcPct val="0"/>
              </a:spcAft>
              <a:buFont typeface="Arial" panose="020B0604020202020204" pitchFamily="34" charset="0"/>
              <a:buChar char="•"/>
            </a:pPr>
            <a:endParaRPr lang="en-US" altLang="en-US" sz="2800" dirty="0">
              <a:latin typeface="Arial" panose="020B0604020202020204" pitchFamily="34" charset="0"/>
            </a:endParaRPr>
          </a:p>
          <a:p>
            <a:pPr marL="342900" lvl="0" indent="-342900" eaLnBrk="0" fontAlgn="base" hangingPunct="0">
              <a:spcBef>
                <a:spcPct val="0"/>
              </a:spcBef>
              <a:spcAft>
                <a:spcPct val="0"/>
              </a:spcAft>
              <a:buFont typeface="Arial" panose="020B0604020202020204" pitchFamily="34" charset="0"/>
              <a:buChar char="•"/>
            </a:pPr>
            <a:r>
              <a:rPr lang="en-US" altLang="en-US" sz="2800" dirty="0">
                <a:latin typeface="Arial" panose="020B0604020202020204" pitchFamily="34" charset="0"/>
                <a:hlinkClick r:id="rId9"/>
              </a:rPr>
              <a:t>https://</a:t>
            </a:r>
            <a:r>
              <a:rPr lang="en-US" altLang="en-US" sz="2800" dirty="0" smtClean="0">
                <a:latin typeface="Arial" panose="020B0604020202020204" pitchFamily="34" charset="0"/>
                <a:hlinkClick r:id="rId9"/>
              </a:rPr>
              <a:t>www.youtube.com/watch?v=e_ksOMwnMOg(Very)</a:t>
            </a:r>
            <a:endParaRPr lang="en-US" altLang="en-US" sz="2800" dirty="0" smtClean="0">
              <a:latin typeface="Arial" panose="020B0604020202020204" pitchFamily="34" charset="0"/>
            </a:endParaRPr>
          </a:p>
          <a:p>
            <a:pPr marL="342900" lvl="0" indent="-342900" eaLnBrk="0" fontAlgn="base" hangingPunct="0">
              <a:spcBef>
                <a:spcPct val="0"/>
              </a:spcBef>
              <a:spcAft>
                <a:spcPct val="0"/>
              </a:spcAft>
              <a:buFont typeface="Arial" panose="020B0604020202020204" pitchFamily="34" charset="0"/>
              <a:buChar char="•"/>
            </a:pPr>
            <a:endParaRPr lang="en-US" altLang="en-US" sz="2800" dirty="0">
              <a:latin typeface="Arial" panose="020B0604020202020204" pitchFamily="34" charset="0"/>
            </a:endParaRPr>
          </a:p>
          <a:p>
            <a:pPr marL="342900" lvl="0" indent="-342900" eaLnBrk="0" fontAlgn="base" hangingPunct="0">
              <a:spcBef>
                <a:spcPct val="0"/>
              </a:spcBef>
              <a:spcAft>
                <a:spcPct val="0"/>
              </a:spcAft>
              <a:buFont typeface="Arial" panose="020B0604020202020204" pitchFamily="34" charset="0"/>
              <a:buChar char="•"/>
            </a:pPr>
            <a:r>
              <a:rPr lang="en-US" altLang="en-US" sz="2800" dirty="0">
                <a:latin typeface="Arial" panose="020B0604020202020204" pitchFamily="34" charset="0"/>
                <a:hlinkClick r:id="rId10"/>
              </a:rPr>
              <a:t>https://nybookeditors.com/2016/04/use-these-18-apps-to-improve-your-writing</a:t>
            </a:r>
            <a:r>
              <a:rPr lang="en-US" altLang="en-US" sz="2800" dirty="0" smtClean="0">
                <a:latin typeface="Arial" panose="020B0604020202020204" pitchFamily="34" charset="0"/>
                <a:hlinkClick r:id="rId10"/>
              </a:rPr>
              <a:t>/</a:t>
            </a:r>
            <a:r>
              <a:rPr lang="en-US" altLang="en-US" sz="2800" dirty="0" smtClean="0">
                <a:latin typeface="Arial" panose="020B0604020202020204" pitchFamily="34" charset="0"/>
              </a:rPr>
              <a:t> ( writing Aps)</a:t>
            </a:r>
            <a:endParaRPr lang="en-US" altLang="en-US" sz="2800" dirty="0">
              <a:latin typeface="Arial" panose="020B0604020202020204" pitchFamily="34" charset="0"/>
            </a:endParaRPr>
          </a:p>
        </p:txBody>
      </p:sp>
    </p:spTree>
    <p:extLst>
      <p:ext uri="{BB962C8B-B14F-4D97-AF65-F5344CB8AC3E}">
        <p14:creationId xmlns:p14="http://schemas.microsoft.com/office/powerpoint/2010/main" val="23790680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0" y="161365"/>
          <a:ext cx="11806518" cy="6760088"/>
        </p:xfrm>
        <a:graphic>
          <a:graphicData uri="http://schemas.openxmlformats.org/drawingml/2006/table">
            <a:tbl>
              <a:tblPr/>
              <a:tblGrid>
                <a:gridCol w="4132280"/>
                <a:gridCol w="7674238"/>
              </a:tblGrid>
              <a:tr h="2668491">
                <a:tc>
                  <a:txBody>
                    <a:bodyPr/>
                    <a:lstStyle/>
                    <a:p>
                      <a:r>
                        <a:rPr lang="en-IN" sz="2800" dirty="0"/>
                        <a:t>all things considered</a:t>
                      </a:r>
                    </a:p>
                  </a:txBody>
                  <a:tcPr marL="3555" marR="3555" marT="3555" marB="3555">
                    <a:lnL>
                      <a:noFill/>
                    </a:lnL>
                    <a:lnR>
                      <a:noFill/>
                    </a:lnR>
                    <a:lnT>
                      <a:noFill/>
                    </a:lnT>
                    <a:lnB>
                      <a:noFill/>
                    </a:lnB>
                  </a:tcPr>
                </a:tc>
                <a:tc>
                  <a:txBody>
                    <a:bodyPr/>
                    <a:lstStyle/>
                    <a:p>
                      <a:r>
                        <a:rPr lang="en-IN" sz="2800" dirty="0"/>
                        <a:t>All things considered, Connecticut's woodlands are in better shape now than ever before.</a:t>
                      </a:r>
                      <a:br>
                        <a:rPr lang="en-IN" sz="2800" dirty="0"/>
                      </a:br>
                      <a:r>
                        <a:rPr lang="en-IN" sz="2800" strike="sngStrike" dirty="0"/>
                        <a:t>All things considered,</a:t>
                      </a:r>
                      <a:r>
                        <a:rPr lang="en-IN" sz="2800" dirty="0"/>
                        <a:t> Connecticut's woodlands are in better shape now than ever before.</a:t>
                      </a:r>
                    </a:p>
                  </a:txBody>
                  <a:tcPr marL="3555" marR="3555" marT="3555" marB="3555" anchor="ctr">
                    <a:lnL>
                      <a:noFill/>
                    </a:lnL>
                    <a:lnR>
                      <a:noFill/>
                    </a:lnR>
                    <a:lnT>
                      <a:noFill/>
                    </a:lnT>
                    <a:lnB>
                      <a:noFill/>
                    </a:lnB>
                  </a:tcPr>
                </a:tc>
              </a:tr>
              <a:tr h="2241974">
                <a:tc>
                  <a:txBody>
                    <a:bodyPr/>
                    <a:lstStyle/>
                    <a:p>
                      <a:r>
                        <a:rPr lang="en-IN" sz="2800"/>
                        <a:t>as a matter of fact</a:t>
                      </a:r>
                    </a:p>
                  </a:txBody>
                  <a:tcPr marL="3555" marR="3555" marT="3555" marB="3555">
                    <a:lnL>
                      <a:noFill/>
                    </a:lnL>
                    <a:lnR>
                      <a:noFill/>
                    </a:lnR>
                    <a:lnT>
                      <a:noFill/>
                    </a:lnT>
                    <a:lnB>
                      <a:noFill/>
                    </a:lnB>
                  </a:tcPr>
                </a:tc>
                <a:tc>
                  <a:txBody>
                    <a:bodyPr/>
                    <a:lstStyle/>
                    <a:p>
                      <a:r>
                        <a:rPr lang="en-IN" sz="2800" dirty="0"/>
                        <a:t>As a matter of fact, there are more woodlands in Connecticut now than there were in 1898.</a:t>
                      </a:r>
                      <a:br>
                        <a:rPr lang="en-IN" sz="2800" dirty="0"/>
                      </a:br>
                      <a:r>
                        <a:rPr lang="en-IN" sz="2800" strike="sngStrike" dirty="0"/>
                        <a:t>as a matter of fact, </a:t>
                      </a:r>
                      <a:r>
                        <a:rPr lang="en-IN" sz="2800" dirty="0"/>
                        <a:t>There are more woodlands in Connecticut now than there were in 1898.</a:t>
                      </a:r>
                    </a:p>
                  </a:txBody>
                  <a:tcPr marL="3555" marR="3555" marT="3555" marB="3555" anchor="ctr">
                    <a:lnL>
                      <a:noFill/>
                    </a:lnL>
                    <a:lnR>
                      <a:noFill/>
                    </a:lnR>
                    <a:lnT>
                      <a:noFill/>
                    </a:lnT>
                    <a:lnB>
                      <a:noFill/>
                    </a:lnB>
                  </a:tcPr>
                </a:tc>
              </a:tr>
              <a:tr h="1849623">
                <a:tc>
                  <a:txBody>
                    <a:bodyPr/>
                    <a:lstStyle/>
                    <a:p>
                      <a:r>
                        <a:rPr lang="en-IN" sz="2800"/>
                        <a:t>as far as I'm concerned</a:t>
                      </a:r>
                    </a:p>
                  </a:txBody>
                  <a:tcPr marL="3555" marR="3555" marT="3555" marB="3555">
                    <a:lnL>
                      <a:noFill/>
                    </a:lnL>
                    <a:lnR>
                      <a:noFill/>
                    </a:lnR>
                    <a:lnT>
                      <a:noFill/>
                    </a:lnT>
                    <a:lnB>
                      <a:noFill/>
                    </a:lnB>
                  </a:tcPr>
                </a:tc>
                <a:tc>
                  <a:txBody>
                    <a:bodyPr/>
                    <a:lstStyle/>
                    <a:p>
                      <a:r>
                        <a:rPr lang="en-IN" sz="2800" dirty="0"/>
                        <a:t>As far as I'm concerned, there is no need for further protection of woodlands.</a:t>
                      </a:r>
                      <a:br>
                        <a:rPr lang="en-IN" sz="2800" dirty="0"/>
                      </a:br>
                      <a:r>
                        <a:rPr lang="en-IN" sz="2800" dirty="0"/>
                        <a:t>As far as I'm concerned, there Further protection of woodlands is not needed.</a:t>
                      </a:r>
                    </a:p>
                  </a:txBody>
                  <a:tcPr marL="3555" marR="3555" marT="3555" marB="3555" anchor="ctr">
                    <a:lnL>
                      <a:noFill/>
                    </a:lnL>
                    <a:lnR>
                      <a:noFill/>
                    </a:lnR>
                    <a:lnT>
                      <a:noFill/>
                    </a:lnT>
                    <a:lnB>
                      <a:noFill/>
                    </a:lnB>
                  </a:tcPr>
                </a:tc>
              </a:tr>
            </a:tbl>
          </a:graphicData>
        </a:graphic>
      </p:graphicFrame>
    </p:spTree>
    <p:extLst>
      <p:ext uri="{BB962C8B-B14F-4D97-AF65-F5344CB8AC3E}">
        <p14:creationId xmlns:p14="http://schemas.microsoft.com/office/powerpoint/2010/main" val="27308743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6914" y="870857"/>
            <a:ext cx="8135324" cy="5747657"/>
          </a:xfrm>
          <a:prstGeom prst="rect">
            <a:avLst/>
          </a:prstGeom>
        </p:spPr>
      </p:pic>
    </p:spTree>
    <p:extLst>
      <p:ext uri="{BB962C8B-B14F-4D97-AF65-F5344CB8AC3E}">
        <p14:creationId xmlns:p14="http://schemas.microsoft.com/office/powerpoint/2010/main" val="2481436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0" y="188260"/>
            <a:ext cx="12075459" cy="6562164"/>
          </a:xfrm>
        </p:spPr>
        <p:txBody>
          <a:bodyPr>
            <a:normAutofit/>
          </a:bodyPr>
          <a:lstStyle/>
          <a:p>
            <a:pPr marL="0" indent="0">
              <a:buNone/>
            </a:pPr>
            <a:r>
              <a:rPr lang="en-IN" b="1" dirty="0" smtClean="0"/>
              <a:t>Redundancies</a:t>
            </a:r>
          </a:p>
          <a:p>
            <a:r>
              <a:rPr lang="en-IN" sz="3600" dirty="0" smtClean="0"/>
              <a:t>Advance reservation</a:t>
            </a:r>
          </a:p>
          <a:p>
            <a:r>
              <a:rPr lang="en-IN" sz="3600" dirty="0" smtClean="0"/>
              <a:t>Add an additional copy</a:t>
            </a:r>
          </a:p>
          <a:p>
            <a:r>
              <a:rPr lang="en-IN" sz="3600" dirty="0" smtClean="0"/>
              <a:t>Armed Gunmen</a:t>
            </a:r>
          </a:p>
          <a:p>
            <a:r>
              <a:rPr lang="en-IN" sz="3600" dirty="0" smtClean="0"/>
              <a:t>ATM machine</a:t>
            </a:r>
          </a:p>
          <a:p>
            <a:r>
              <a:rPr lang="en-IN" sz="3600" dirty="0" smtClean="0"/>
              <a:t>Blend together</a:t>
            </a:r>
          </a:p>
          <a:p>
            <a:r>
              <a:rPr lang="en-IN" sz="3600" dirty="0" smtClean="0"/>
              <a:t>Completely filled</a:t>
            </a:r>
          </a:p>
          <a:p>
            <a:r>
              <a:rPr lang="en-IN" sz="3600" dirty="0" smtClean="0"/>
              <a:t>Descend down.</a:t>
            </a:r>
          </a:p>
          <a:p>
            <a:r>
              <a:rPr lang="en-IN" sz="3600" dirty="0" smtClean="0"/>
              <a:t>We currently have vacant rooms</a:t>
            </a:r>
          </a:p>
          <a:p>
            <a:r>
              <a:rPr lang="en-IN" sz="3600" dirty="0" smtClean="0"/>
              <a:t>Get to the point as quickly as possible</a:t>
            </a:r>
          </a:p>
          <a:p>
            <a:endParaRPr lang="en-IN" sz="3600" dirty="0"/>
          </a:p>
        </p:txBody>
      </p:sp>
      <p:sp>
        <p:nvSpPr>
          <p:cNvPr id="6" name="Rectangle 3"/>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6192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
                                            <p:txEl>
                                              <p:pRg st="9" end="9"/>
                                            </p:txEl>
                                          </p:spTgt>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
                                            <p:txEl>
                                              <p:pRg st="0" end="0"/>
                                            </p:txEl>
                                          </p:spTgt>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
                                            <p:txEl>
                                              <p:pRg st="1" end="1"/>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
                                            <p:txEl>
                                              <p:pRg st="2" end="2"/>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
                                            <p:txEl>
                                              <p:pRg st="3" end="3"/>
                                            </p:txEl>
                                          </p:spTgt>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
                                            <p:txEl>
                                              <p:pRg st="4" end="4"/>
                                            </p:txEl>
                                          </p:spTgt>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3">
                                            <p:txEl>
                                              <p:pRg st="5" end="5"/>
                                            </p:txEl>
                                          </p:spTgt>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3">
                                            <p:txEl>
                                              <p:pRg st="6" end="6"/>
                                            </p:txEl>
                                          </p:spTgt>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3">
                                            <p:txEl>
                                              <p:pRg st="7" end="7"/>
                                            </p:txEl>
                                          </p:spTgt>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3">
                                            <p:txEl>
                                              <p:pRg st="8" end="8"/>
                                            </p:txEl>
                                          </p:spTgt>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029" y="178574"/>
            <a:ext cx="9289142" cy="6679426"/>
          </a:xfrm>
          <a:prstGeom prst="rect">
            <a:avLst/>
          </a:prstGeom>
        </p:spPr>
      </p:pic>
    </p:spTree>
    <p:extLst>
      <p:ext uri="{BB962C8B-B14F-4D97-AF65-F5344CB8AC3E}">
        <p14:creationId xmlns:p14="http://schemas.microsoft.com/office/powerpoint/2010/main" val="21688354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71" y="121023"/>
            <a:ext cx="11846857" cy="5693866"/>
          </a:xfrm>
          <a:prstGeom prst="rect">
            <a:avLst/>
          </a:prstGeom>
        </p:spPr>
        <p:txBody>
          <a:bodyPr wrap="square">
            <a:spAutoFit/>
          </a:bodyPr>
          <a:lstStyle/>
          <a:p>
            <a:r>
              <a:rPr lang="en-IN" sz="3600" b="1" dirty="0" smtClean="0"/>
              <a:t>vague</a:t>
            </a:r>
            <a:r>
              <a:rPr lang="en-IN" sz="3600" b="1" dirty="0"/>
              <a:t>: </a:t>
            </a:r>
            <a:r>
              <a:rPr lang="en-IN" sz="3600" dirty="0"/>
              <a:t>Consumer demand is rising </a:t>
            </a:r>
            <a:r>
              <a:rPr lang="en-IN" sz="3600" i="1" dirty="0"/>
              <a:t>in the area of </a:t>
            </a:r>
            <a:r>
              <a:rPr lang="en-IN" sz="3600" dirty="0"/>
              <a:t>services.</a:t>
            </a:r>
          </a:p>
          <a:p>
            <a:r>
              <a:rPr lang="en-IN" sz="3600" b="1" dirty="0"/>
              <a:t>Precise: </a:t>
            </a:r>
            <a:r>
              <a:rPr lang="en-IN" sz="3600" dirty="0"/>
              <a:t>Consumers are demanding more services</a:t>
            </a:r>
            <a:r>
              <a:rPr lang="en-IN" dirty="0" smtClean="0"/>
              <a:t>.</a:t>
            </a:r>
          </a:p>
          <a:p>
            <a:endParaRPr lang="en-IN" dirty="0"/>
          </a:p>
          <a:p>
            <a:r>
              <a:rPr lang="en-IN" sz="3200" b="1" dirty="0"/>
              <a:t>Vague: </a:t>
            </a:r>
            <a:r>
              <a:rPr lang="en-IN" sz="3200" dirty="0"/>
              <a:t>Strong reading skills are </a:t>
            </a:r>
            <a:r>
              <a:rPr lang="en-IN" sz="3200" i="1" dirty="0"/>
              <a:t>an important factor</a:t>
            </a:r>
            <a:r>
              <a:rPr lang="en-IN" sz="3200" dirty="0"/>
              <a:t> in students' success in college. </a:t>
            </a:r>
          </a:p>
          <a:p>
            <a:r>
              <a:rPr lang="en-IN" sz="3200" b="1" dirty="0"/>
              <a:t>Precise: </a:t>
            </a:r>
            <a:r>
              <a:rPr lang="en-IN" sz="3200" dirty="0"/>
              <a:t>Students' success in college depends on their reading </a:t>
            </a:r>
            <a:r>
              <a:rPr lang="en-IN" sz="3200" dirty="0" smtClean="0"/>
              <a:t>skills</a:t>
            </a:r>
          </a:p>
          <a:p>
            <a:endParaRPr lang="en-IN" sz="3200" dirty="0"/>
          </a:p>
          <a:p>
            <a:r>
              <a:rPr lang="en-IN" sz="3200" b="1" dirty="0"/>
              <a:t>Vague: </a:t>
            </a:r>
            <a:r>
              <a:rPr lang="en-IN" sz="3200" dirty="0"/>
              <a:t>Photography took on new </a:t>
            </a:r>
            <a:r>
              <a:rPr lang="en-IN" sz="3200" i="1" dirty="0"/>
              <a:t>aspects</a:t>
            </a:r>
            <a:r>
              <a:rPr lang="en-IN" sz="3200" dirty="0"/>
              <a:t> during the Civil War. </a:t>
            </a:r>
          </a:p>
          <a:p>
            <a:r>
              <a:rPr lang="en-IN" sz="3200" b="1" dirty="0"/>
              <a:t>Precise: </a:t>
            </a:r>
            <a:r>
              <a:rPr lang="en-IN" sz="3200" dirty="0"/>
              <a:t>The Civil War saw the advent of graphic battlefield photography. </a:t>
            </a:r>
          </a:p>
          <a:p>
            <a:endParaRPr lang="en-IN" sz="3200" dirty="0"/>
          </a:p>
          <a:p>
            <a:endParaRPr lang="en-IN" dirty="0"/>
          </a:p>
        </p:txBody>
      </p:sp>
    </p:spTree>
    <p:extLst>
      <p:ext uri="{BB962C8B-B14F-4D97-AF65-F5344CB8AC3E}">
        <p14:creationId xmlns:p14="http://schemas.microsoft.com/office/powerpoint/2010/main" val="4433875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2889" y="214489"/>
            <a:ext cx="11909778" cy="6231467"/>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ctrTitle"/>
          </p:nvPr>
        </p:nvSpPr>
        <p:spPr>
          <a:xfrm>
            <a:off x="1569720" y="214489"/>
            <a:ext cx="9098280" cy="1111391"/>
          </a:xfrm>
        </p:spPr>
        <p:txBody>
          <a:bodyPr>
            <a:normAutofit fontScale="90000"/>
          </a:bodyPr>
          <a:lstStyle/>
          <a:p>
            <a:r>
              <a:rPr lang="en-IN" sz="4000" dirty="0" smtClean="0"/>
              <a:t/>
            </a:r>
            <a:br>
              <a:rPr lang="en-IN" sz="4000" dirty="0" smtClean="0"/>
            </a:br>
            <a:r>
              <a:rPr lang="en-IN" sz="4000" dirty="0"/>
              <a:t/>
            </a:r>
            <a:br>
              <a:rPr lang="en-IN" sz="4000" dirty="0"/>
            </a:br>
            <a:endParaRPr lang="en-IN" sz="4000" dirty="0"/>
          </a:p>
        </p:txBody>
      </p:sp>
      <p:sp>
        <p:nvSpPr>
          <p:cNvPr id="3" name="Subtitle 2"/>
          <p:cNvSpPr>
            <a:spLocks noGrp="1"/>
          </p:cNvSpPr>
          <p:nvPr>
            <p:ph type="subTitle" idx="1"/>
          </p:nvPr>
        </p:nvSpPr>
        <p:spPr>
          <a:xfrm>
            <a:off x="215053" y="293511"/>
            <a:ext cx="11672147" cy="5650089"/>
          </a:xfrm>
        </p:spPr>
        <p:txBody>
          <a:bodyPr>
            <a:normAutofit fontScale="40000" lnSpcReduction="20000"/>
          </a:bodyPr>
          <a:lstStyle/>
          <a:p>
            <a:pPr algn="l"/>
            <a:r>
              <a:rPr lang="en-IN" sz="9000" dirty="0" smtClean="0"/>
              <a:t>Can this be simpler?</a:t>
            </a:r>
          </a:p>
          <a:p>
            <a:pPr algn="l"/>
            <a:endParaRPr lang="en-IN" sz="2800" dirty="0"/>
          </a:p>
          <a:p>
            <a:pPr marL="1143000" indent="-1143000" algn="l">
              <a:buFont typeface="Arial" panose="020B0604020202020204" pitchFamily="34" charset="0"/>
              <a:buChar char="•"/>
            </a:pPr>
            <a:r>
              <a:rPr lang="en-IN" sz="7300" dirty="0" smtClean="0"/>
              <a:t>Your presence is highly solicited.</a:t>
            </a:r>
          </a:p>
          <a:p>
            <a:pPr algn="l"/>
            <a:endParaRPr lang="en-IN" sz="7300" dirty="0"/>
          </a:p>
          <a:p>
            <a:pPr marL="1143000" indent="-1143000" algn="l">
              <a:buFont typeface="Arial" panose="020B0604020202020204" pitchFamily="34" charset="0"/>
              <a:buChar char="•"/>
            </a:pPr>
            <a:r>
              <a:rPr lang="en-IN" sz="7300" dirty="0" smtClean="0"/>
              <a:t>This is to inform you that the meeting will be held on July 26,2017.</a:t>
            </a:r>
          </a:p>
          <a:p>
            <a:pPr marL="1143000" indent="-1143000" algn="l">
              <a:buFont typeface="Arial" panose="020B0604020202020204" pitchFamily="34" charset="0"/>
              <a:buChar char="•"/>
            </a:pPr>
            <a:endParaRPr lang="en-IN" sz="7300" dirty="0"/>
          </a:p>
          <a:p>
            <a:pPr marL="1143000" indent="-1143000" algn="l">
              <a:buFont typeface="Arial" panose="020B0604020202020204" pitchFamily="34" charset="0"/>
              <a:buChar char="•"/>
            </a:pPr>
            <a:r>
              <a:rPr lang="en-IN" sz="7300" dirty="0" smtClean="0"/>
              <a:t>It will be extremely difficult for us to consider your application of leave</a:t>
            </a:r>
          </a:p>
          <a:p>
            <a:pPr marL="1143000" indent="-1143000" algn="l">
              <a:buFont typeface="Arial" panose="020B0604020202020204" pitchFamily="34" charset="0"/>
              <a:buChar char="•"/>
            </a:pPr>
            <a:endParaRPr lang="en-IN" sz="7300" dirty="0" smtClean="0"/>
          </a:p>
          <a:p>
            <a:pPr marL="1143000" indent="-1143000" algn="l">
              <a:buFont typeface="Arial" panose="020B0604020202020204" pitchFamily="34" charset="0"/>
              <a:buChar char="•"/>
            </a:pPr>
            <a:r>
              <a:rPr lang="en-IN" sz="7300" dirty="0" smtClean="0"/>
              <a:t>Looking into the azure blue sky we could see the golden or of the sun slip gently beneath the Western sky</a:t>
            </a:r>
            <a:r>
              <a:rPr lang="en-IN" sz="5200" dirty="0" smtClean="0"/>
              <a:t>.</a:t>
            </a:r>
          </a:p>
          <a:p>
            <a:pPr marL="685800" indent="-685800" algn="l">
              <a:buFont typeface="Arial" panose="020B0604020202020204" pitchFamily="34" charset="0"/>
              <a:buChar char="•"/>
            </a:pPr>
            <a:endParaRPr lang="en-IN" sz="5200" dirty="0"/>
          </a:p>
          <a:p>
            <a:pPr marL="457200" indent="-457200" algn="l">
              <a:buFont typeface="Arial" panose="020B0604020202020204" pitchFamily="34" charset="0"/>
              <a:buChar char="•"/>
            </a:pPr>
            <a:r>
              <a:rPr lang="en-IN" sz="3200" dirty="0" smtClean="0"/>
              <a:t> </a:t>
            </a:r>
          </a:p>
        </p:txBody>
      </p:sp>
      <p:sp>
        <p:nvSpPr>
          <p:cNvPr id="5" name="TextBox 4"/>
          <p:cNvSpPr txBox="1"/>
          <p:nvPr/>
        </p:nvSpPr>
        <p:spPr>
          <a:xfrm rot="10800000" flipV="1">
            <a:off x="215053" y="4961477"/>
            <a:ext cx="10779157" cy="369332"/>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3950375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1008" y="316264"/>
            <a:ext cx="10000752" cy="6807607"/>
          </a:xfrm>
        </p:spPr>
      </p:pic>
    </p:spTree>
    <p:extLst>
      <p:ext uri="{BB962C8B-B14F-4D97-AF65-F5344CB8AC3E}">
        <p14:creationId xmlns:p14="http://schemas.microsoft.com/office/powerpoint/2010/main" val="17264745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2889" y="214489"/>
            <a:ext cx="11909778" cy="6231467"/>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ctrTitle"/>
          </p:nvPr>
        </p:nvSpPr>
        <p:spPr>
          <a:xfrm>
            <a:off x="1569720" y="214489"/>
            <a:ext cx="9098280" cy="1111391"/>
          </a:xfrm>
        </p:spPr>
        <p:txBody>
          <a:bodyPr>
            <a:normAutofit fontScale="90000"/>
          </a:bodyPr>
          <a:lstStyle/>
          <a:p>
            <a:r>
              <a:rPr lang="en-IN" sz="4000" dirty="0" smtClean="0"/>
              <a:t/>
            </a:r>
            <a:br>
              <a:rPr lang="en-IN" sz="4000" dirty="0" smtClean="0"/>
            </a:br>
            <a:r>
              <a:rPr lang="en-IN" sz="4000" dirty="0"/>
              <a:t/>
            </a:r>
            <a:br>
              <a:rPr lang="en-IN" sz="4000" dirty="0"/>
            </a:br>
            <a:endParaRPr lang="en-IN" sz="4000" dirty="0"/>
          </a:p>
        </p:txBody>
      </p:sp>
      <p:sp>
        <p:nvSpPr>
          <p:cNvPr id="3" name="Subtitle 2"/>
          <p:cNvSpPr>
            <a:spLocks noGrp="1"/>
          </p:cNvSpPr>
          <p:nvPr>
            <p:ph type="subTitle" idx="1"/>
          </p:nvPr>
        </p:nvSpPr>
        <p:spPr>
          <a:xfrm>
            <a:off x="215053" y="293511"/>
            <a:ext cx="10362637" cy="5650089"/>
          </a:xfrm>
        </p:spPr>
        <p:txBody>
          <a:bodyPr>
            <a:normAutofit/>
          </a:bodyPr>
          <a:lstStyle/>
          <a:p>
            <a:pPr algn="l"/>
            <a:endParaRPr lang="en-IN" sz="2800" dirty="0" smtClean="0"/>
          </a:p>
          <a:p>
            <a:pPr algn="l"/>
            <a:r>
              <a:rPr lang="en-IN" sz="4000" dirty="0" smtClean="0"/>
              <a:t>I wish to express indebted gratitude and special thanks to Ms. </a:t>
            </a:r>
            <a:r>
              <a:rPr lang="en-IN" sz="4000" dirty="0" err="1" smtClean="0"/>
              <a:t>Ruchi</a:t>
            </a:r>
            <a:r>
              <a:rPr lang="en-IN" sz="4000" dirty="0" smtClean="0"/>
              <a:t> Pawar, my zonal manager. In spite of being extremely busy with her duties she took time out to hear, guide and keep me in the right track. she allowed me to carry out my project at their esteemed institute</a:t>
            </a:r>
            <a:r>
              <a:rPr lang="en-IN" sz="2800" dirty="0" smtClean="0"/>
              <a:t>.</a:t>
            </a:r>
          </a:p>
        </p:txBody>
      </p:sp>
    </p:spTree>
    <p:extLst>
      <p:ext uri="{BB962C8B-B14F-4D97-AF65-F5344CB8AC3E}">
        <p14:creationId xmlns:p14="http://schemas.microsoft.com/office/powerpoint/2010/main" val="12955524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1365" y="0"/>
            <a:ext cx="11524129" cy="6247864"/>
          </a:xfrm>
          <a:prstGeom prst="rect">
            <a:avLst/>
          </a:prstGeom>
        </p:spPr>
        <p:txBody>
          <a:bodyPr wrap="square">
            <a:spAutoFit/>
          </a:bodyPr>
          <a:lstStyle/>
          <a:p>
            <a:pPr algn="just"/>
            <a:r>
              <a:rPr lang="en-IN" sz="4000" dirty="0" smtClean="0">
                <a:latin typeface="Calibri" panose="020F0502020204030204" pitchFamily="34" charset="0"/>
              </a:rPr>
              <a:t>Basically</a:t>
            </a:r>
            <a:r>
              <a:rPr lang="en-IN" sz="4000" dirty="0">
                <a:latin typeface="Calibri" panose="020F0502020204030204" pitchFamily="34" charset="0"/>
              </a:rPr>
              <a:t>, I'm learning to write. Writing grammatically is totally difficult because of all the tenses, parts of speech, punctuation, etc. I kind of want to learn </a:t>
            </a:r>
            <a:r>
              <a:rPr lang="en-IN" sz="4000" dirty="0" err="1">
                <a:latin typeface="Calibri" panose="020F0502020204030204" pitchFamily="34" charset="0"/>
              </a:rPr>
              <a:t>irregardless</a:t>
            </a:r>
            <a:r>
              <a:rPr lang="en-IN" sz="4000" dirty="0">
                <a:latin typeface="Calibri" panose="020F0502020204030204" pitchFamily="34" charset="0"/>
              </a:rPr>
              <a:t>. Each and every paper that I write has improved, in terms of grammar. Firstly, I've been working on my sentence structure and also my spelling. Secondly, I've been trying to get rid of awkward phrases that plague my writing. I got a B+ on my last paper! Being as I've worked literally hundreds of hours to improve, this is totally an accomplishment. </a:t>
            </a:r>
          </a:p>
        </p:txBody>
      </p:sp>
    </p:spTree>
    <p:extLst>
      <p:ext uri="{BB962C8B-B14F-4D97-AF65-F5344CB8AC3E}">
        <p14:creationId xmlns:p14="http://schemas.microsoft.com/office/powerpoint/2010/main" val="3767940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2889" y="214489"/>
            <a:ext cx="11909778" cy="6231467"/>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ctrTitle"/>
          </p:nvPr>
        </p:nvSpPr>
        <p:spPr>
          <a:xfrm>
            <a:off x="1569720" y="214489"/>
            <a:ext cx="9098280" cy="1111391"/>
          </a:xfrm>
        </p:spPr>
        <p:txBody>
          <a:bodyPr>
            <a:normAutofit fontScale="90000"/>
          </a:bodyPr>
          <a:lstStyle/>
          <a:p>
            <a:r>
              <a:rPr lang="en-IN" sz="4000" dirty="0" smtClean="0"/>
              <a:t/>
            </a:r>
            <a:br>
              <a:rPr lang="en-IN" sz="4000" dirty="0" smtClean="0"/>
            </a:br>
            <a:r>
              <a:rPr lang="en-IN" sz="4000" dirty="0"/>
              <a:t/>
            </a:r>
            <a:br>
              <a:rPr lang="en-IN" sz="4000" dirty="0"/>
            </a:br>
            <a:endParaRPr lang="en-IN" sz="4000" dirty="0"/>
          </a:p>
        </p:txBody>
      </p:sp>
      <p:sp>
        <p:nvSpPr>
          <p:cNvPr id="3" name="Subtitle 2"/>
          <p:cNvSpPr>
            <a:spLocks noGrp="1"/>
          </p:cNvSpPr>
          <p:nvPr>
            <p:ph type="subTitle" idx="1"/>
          </p:nvPr>
        </p:nvSpPr>
        <p:spPr>
          <a:xfrm>
            <a:off x="215053" y="293511"/>
            <a:ext cx="10362637" cy="5650089"/>
          </a:xfrm>
        </p:spPr>
        <p:txBody>
          <a:bodyPr>
            <a:normAutofit/>
          </a:bodyPr>
          <a:lstStyle/>
          <a:p>
            <a:pPr algn="l"/>
            <a:endParaRPr lang="en-IN" sz="2800" dirty="0" smtClean="0"/>
          </a:p>
          <a:p>
            <a:r>
              <a:rPr lang="en-IN" sz="2800" dirty="0" smtClean="0"/>
              <a:t>Elements of Written Communication</a:t>
            </a:r>
          </a:p>
          <a:p>
            <a:pPr algn="l"/>
            <a:endParaRPr lang="en-IN" sz="2800" dirty="0" smtClean="0"/>
          </a:p>
          <a:p>
            <a:pPr algn="l"/>
            <a:r>
              <a:rPr lang="en-IN" sz="2800" dirty="0" smtClean="0"/>
              <a:t>Technical Elements                               Elements of form</a:t>
            </a:r>
          </a:p>
          <a:p>
            <a:pPr marL="457200" indent="-457200" algn="l">
              <a:buFont typeface="Arial" panose="020B0604020202020204" pitchFamily="34" charset="0"/>
              <a:buChar char="•"/>
            </a:pPr>
            <a:r>
              <a:rPr lang="en-IN" dirty="0" smtClean="0"/>
              <a:t>Words                                                  Sentence Length</a:t>
            </a:r>
          </a:p>
          <a:p>
            <a:pPr marL="457200" indent="-457200" algn="l">
              <a:buFont typeface="Arial" panose="020B0604020202020204" pitchFamily="34" charset="0"/>
              <a:buChar char="•"/>
            </a:pPr>
            <a:r>
              <a:rPr lang="en-IN" dirty="0" smtClean="0"/>
              <a:t>Sentences                                          Vocabulary-choice of words</a:t>
            </a:r>
          </a:p>
          <a:p>
            <a:pPr marL="457200" indent="-457200" algn="l">
              <a:buFont typeface="Arial" panose="020B0604020202020204" pitchFamily="34" charset="0"/>
              <a:buChar char="•"/>
            </a:pPr>
            <a:r>
              <a:rPr lang="en-IN" dirty="0" smtClean="0"/>
              <a:t>Paragraphs                                        Coherence and Transition</a:t>
            </a:r>
          </a:p>
          <a:p>
            <a:pPr marL="457200" indent="-457200" algn="l">
              <a:buFont typeface="Arial" panose="020B0604020202020204" pitchFamily="34" charset="0"/>
              <a:buChar char="•"/>
            </a:pPr>
            <a:r>
              <a:rPr lang="en-IN" dirty="0" smtClean="0"/>
              <a:t>Grammar                                           </a:t>
            </a:r>
          </a:p>
          <a:p>
            <a:pPr marL="457200" indent="-457200" algn="l">
              <a:buFont typeface="Arial" panose="020B0604020202020204" pitchFamily="34" charset="0"/>
              <a:buChar char="•"/>
            </a:pPr>
            <a:r>
              <a:rPr lang="en-IN" dirty="0" smtClean="0"/>
              <a:t>Punctuation</a:t>
            </a:r>
          </a:p>
          <a:p>
            <a:pPr marL="457200" indent="-457200" algn="l">
              <a:buFont typeface="Arial" panose="020B0604020202020204" pitchFamily="34" charset="0"/>
              <a:buChar char="•"/>
            </a:pPr>
            <a:r>
              <a:rPr lang="en-IN" dirty="0"/>
              <a:t>S</a:t>
            </a:r>
            <a:r>
              <a:rPr lang="en-IN" dirty="0" smtClean="0"/>
              <a:t>tructure</a:t>
            </a:r>
          </a:p>
          <a:p>
            <a:pPr algn="l"/>
            <a:endParaRPr lang="en-IN" sz="2800" dirty="0" smtClean="0"/>
          </a:p>
        </p:txBody>
      </p:sp>
    </p:spTree>
    <p:extLst>
      <p:ext uri="{BB962C8B-B14F-4D97-AF65-F5344CB8AC3E}">
        <p14:creationId xmlns:p14="http://schemas.microsoft.com/office/powerpoint/2010/main" val="2442133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9283" y="510988"/>
            <a:ext cx="11524130" cy="4524315"/>
          </a:xfrm>
          <a:prstGeom prst="rect">
            <a:avLst/>
          </a:prstGeom>
        </p:spPr>
        <p:txBody>
          <a:bodyPr wrap="square">
            <a:spAutoFit/>
          </a:bodyPr>
          <a:lstStyle/>
          <a:p>
            <a:pPr algn="just"/>
            <a:r>
              <a:rPr lang="en-IN" sz="3600" dirty="0">
                <a:latin typeface="Calibri" panose="020F0502020204030204" pitchFamily="34" charset="0"/>
              </a:rPr>
              <a:t>Due to the fact that my English teacher stresses the importance of grammar, every student in my class is essentially learning it, whether he/she wants to or not. And he/she had ought to continue to read a lot, since reading is equally as important as writing. As to whether you like my writing, I hope it is considered to be easy to understand. Well, I've got to go to work and/or shopping. </a:t>
            </a:r>
            <a:r>
              <a:rPr lang="en-IN" sz="3600" dirty="0" err="1">
                <a:latin typeface="Calibri" panose="020F0502020204030204" pitchFamily="34" charset="0"/>
              </a:rPr>
              <a:t>Irregardless</a:t>
            </a:r>
            <a:r>
              <a:rPr lang="en-IN" sz="3600" dirty="0" smtClean="0">
                <a:latin typeface="Calibri" panose="020F0502020204030204" pitchFamily="34" charset="0"/>
              </a:rPr>
              <a:t>,  </a:t>
            </a:r>
            <a:r>
              <a:rPr lang="en-IN" sz="3600" dirty="0">
                <a:latin typeface="Calibri" panose="020F0502020204030204" pitchFamily="34" charset="0"/>
              </a:rPr>
              <a:t>I literally must say goodbye!</a:t>
            </a:r>
            <a:endParaRPr lang="en-IN" sz="3600" dirty="0"/>
          </a:p>
        </p:txBody>
      </p:sp>
    </p:spTree>
    <p:extLst>
      <p:ext uri="{BB962C8B-B14F-4D97-AF65-F5344CB8AC3E}">
        <p14:creationId xmlns:p14="http://schemas.microsoft.com/office/powerpoint/2010/main" val="5473737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Albert Einstein - If you can't explain it simply, you..."/>
          <p:cNvSpPr>
            <a:spLocks noChangeAspect="1" noChangeArrowheads="1"/>
          </p:cNvSpPr>
          <p:nvPr/>
        </p:nvSpPr>
        <p:spPr bwMode="auto">
          <a:xfrm>
            <a:off x="155575" y="-738188"/>
            <a:ext cx="2952750" cy="15525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 name="Picture 2"/>
          <p:cNvPicPr>
            <a:picLocks noChangeAspect="1"/>
          </p:cNvPicPr>
          <p:nvPr/>
        </p:nvPicPr>
        <p:blipFill>
          <a:blip r:embed="rId2"/>
          <a:stretch>
            <a:fillRect/>
          </a:stretch>
        </p:blipFill>
        <p:spPr>
          <a:xfrm>
            <a:off x="155574" y="1"/>
            <a:ext cx="12036425" cy="6669740"/>
          </a:xfrm>
          <a:prstGeom prst="rect">
            <a:avLst/>
          </a:prstGeom>
        </p:spPr>
      </p:pic>
    </p:spTree>
    <p:extLst>
      <p:ext uri="{BB962C8B-B14F-4D97-AF65-F5344CB8AC3E}">
        <p14:creationId xmlns:p14="http://schemas.microsoft.com/office/powerpoint/2010/main" val="38014771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632F0050-CAF1-45B6-A50B-8ACE935D6111}"/>
              </a:ext>
            </a:extLst>
          </p:cNvPr>
          <p:cNvSpPr>
            <a:spLocks noChangeArrowheads="1"/>
          </p:cNvSpPr>
          <p:nvPr/>
        </p:nvSpPr>
        <p:spPr bwMode="auto">
          <a:xfrm>
            <a:off x="106017" y="-160283"/>
            <a:ext cx="11131826"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02124"/>
                </a:solidFill>
                <a:effectLst/>
                <a:latin typeface="Roboto"/>
              </a:rPr>
              <a:t>Focus each sentence on a single idea, thought, or concept. Just as statements in a program execute a single task, sentences should execute a single idea.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02124"/>
                </a:solidFill>
                <a:effectLst/>
                <a:latin typeface="Roboto"/>
              </a:rPr>
              <a:t> For example, the following very long sentence contains multiple thoughts: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The late 1950s was a key era for programming languages because IBM introduced Fortran in 1957 and John McCarthy introduced Lisp the following year, which gave programmers both an iterative way of solving problems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and a recursive way.</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400" b="0" i="0" dirty="0">
                <a:solidFill>
                  <a:srgbClr val="202124"/>
                </a:solidFill>
                <a:effectLst/>
                <a:latin typeface="Roboto"/>
              </a:rPr>
              <a:t>The late 1950s was a key era for programming languages. IBM introduced Fortran in 1957. John McCarthy invented Lisp the following year. Consequently, by the late 1950s, programmers could solve problems iteratively or recursively.</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65506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iterate type="wd">
                                    <p:tmPct val="10000"/>
                                  </p:iterate>
                                  <p:childTnLst>
                                    <p:set>
                                      <p:cBhvr>
                                        <p:cTn id="6" dur="1" fill="hold">
                                          <p:stCondLst>
                                            <p:cond delay="0"/>
                                          </p:stCondLst>
                                        </p:cTn>
                                        <p:tgtEl>
                                          <p:spTgt spid="2">
                                            <p:txEl>
                                              <p:pRg st="8" end="8"/>
                                            </p:txEl>
                                          </p:spTgt>
                                        </p:tgtEl>
                                        <p:attrNameLst>
                                          <p:attrName>style.visibility</p:attrName>
                                        </p:attrNameLst>
                                      </p:cBhvr>
                                      <p:to>
                                        <p:strVal val="visible"/>
                                      </p:to>
                                    </p:set>
                                    <p:animEffect transition="in" filter="wipe(left)">
                                      <p:cBhvr>
                                        <p:cTn id="7" dur="500"/>
                                        <p:tgtEl>
                                          <p:spTgt spid="2">
                                            <p:txEl>
                                              <p:pRg st="8" end="8"/>
                                            </p:txEl>
                                          </p:spTgt>
                                        </p:tgtEl>
                                      </p:cBhvr>
                                    </p:animEffect>
                                  </p:childTnLst>
                                  <p:subTnLst>
                                    <p:animClr clrSpc="rgb" dir="cw">
                                      <p:cBhvr override="childStyle">
                                        <p:cTn dur="1" fill="hold" display="0" masterRel="nextClick" afterEffect="1"/>
                                        <p:tgtEl>
                                          <p:spTgt spid="2">
                                            <p:txEl>
                                              <p:pRg st="8" end="8"/>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4A4E55B0-5BC4-4BCC-9746-E9194BE76C20}"/>
              </a:ext>
            </a:extLst>
          </p:cNvPr>
          <p:cNvSpPr txBox="1"/>
          <p:nvPr/>
        </p:nvSpPr>
        <p:spPr>
          <a:xfrm>
            <a:off x="269823" y="119921"/>
            <a:ext cx="11737298" cy="3385542"/>
          </a:xfrm>
          <a:prstGeom prst="rect">
            <a:avLst/>
          </a:prstGeom>
          <a:noFill/>
        </p:spPr>
        <p:txBody>
          <a:bodyPr wrap="square">
            <a:spAutoFit/>
          </a:bodyPr>
          <a:lstStyle/>
          <a:p>
            <a:r>
              <a:rPr lang="en-US" sz="3200" b="0" i="0" dirty="0">
                <a:solidFill>
                  <a:srgbClr val="202124"/>
                </a:solidFill>
                <a:effectLst/>
                <a:latin typeface="Roboto"/>
              </a:rPr>
              <a:t>In bash, use the if, then, and fi statements to implement a simple conditional branching block in which the if statement evaluates an expression, the then statement introduces a block of statements to run when the if expression is true, and the fi statement marks the end of the conditional branching block</a:t>
            </a:r>
            <a:r>
              <a:rPr lang="en-US" b="0" i="0" dirty="0">
                <a:solidFill>
                  <a:srgbClr val="202124"/>
                </a:solidFill>
                <a:effectLst/>
                <a:latin typeface="Roboto"/>
              </a:rPr>
              <a:t>.</a:t>
            </a:r>
          </a:p>
          <a:p>
            <a:endParaRPr lang="en-US" dirty="0">
              <a:solidFill>
                <a:srgbClr val="202124"/>
              </a:solidFill>
              <a:latin typeface="Roboto"/>
            </a:endParaRPr>
          </a:p>
          <a:p>
            <a:endParaRPr lang="en-US" dirty="0">
              <a:solidFill>
                <a:srgbClr val="202124"/>
              </a:solidFill>
              <a:latin typeface="Roboto"/>
            </a:endParaRPr>
          </a:p>
          <a:p>
            <a:endParaRPr lang="en-IN" dirty="0"/>
          </a:p>
        </p:txBody>
      </p:sp>
    </p:spTree>
    <p:extLst>
      <p:ext uri="{BB962C8B-B14F-4D97-AF65-F5344CB8AC3E}">
        <p14:creationId xmlns:p14="http://schemas.microsoft.com/office/powerpoint/2010/main" val="8856679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121023" y="107576"/>
            <a:ext cx="11819963" cy="2246769"/>
          </a:xfrm>
          <a:prstGeom prst="rect">
            <a:avLst/>
          </a:prstGeom>
          <a:noFill/>
        </p:spPr>
        <p:txBody>
          <a:bodyPr wrap="square" rtlCol="0">
            <a:spAutoFit/>
          </a:bodyPr>
          <a:lstStyle/>
          <a:p>
            <a:pPr algn="ctr"/>
            <a:r>
              <a:rPr lang="en-IN" sz="4400" dirty="0" smtClean="0"/>
              <a:t>Accessibility</a:t>
            </a:r>
          </a:p>
          <a:p>
            <a:r>
              <a:rPr lang="en-IN" sz="3200" dirty="0" smtClean="0"/>
              <a:t>In </a:t>
            </a:r>
            <a:r>
              <a:rPr lang="en-IN" sz="3200" dirty="0"/>
              <a:t>technical writing, accessibility refers to the ability for users to search, acquire, download, and understand complex communications. </a:t>
            </a:r>
            <a:endParaRPr lang="en-IN" sz="3200" dirty="0" smtClean="0"/>
          </a:p>
          <a:p>
            <a:endParaRPr lang="en-IN" sz="3200" dirty="0"/>
          </a:p>
        </p:txBody>
      </p:sp>
      <p:sp>
        <p:nvSpPr>
          <p:cNvPr id="3" name="Rectangle 2"/>
          <p:cNvSpPr/>
          <p:nvPr/>
        </p:nvSpPr>
        <p:spPr>
          <a:xfrm>
            <a:off x="0" y="2124635"/>
            <a:ext cx="11940986" cy="3046988"/>
          </a:xfrm>
          <a:prstGeom prst="rect">
            <a:avLst/>
          </a:prstGeom>
        </p:spPr>
        <p:txBody>
          <a:bodyPr wrap="square">
            <a:spAutoFit/>
          </a:bodyPr>
          <a:lstStyle/>
          <a:p>
            <a:r>
              <a:rPr lang="en-IN" sz="3200" b="1" dirty="0"/>
              <a:t>Headings</a:t>
            </a:r>
          </a:p>
          <a:p>
            <a:r>
              <a:rPr lang="en-IN" sz="3200" dirty="0"/>
              <a:t>Headings don’t only visually break up information, they also create metadata that screen readers rely on. Screen readers can recognize and vocalize division in information, that’s why you should pay attention to headings and make it more informative, so screen readers can vocalize it effectively.</a:t>
            </a:r>
          </a:p>
        </p:txBody>
      </p:sp>
    </p:spTree>
    <p:extLst>
      <p:ext uri="{BB962C8B-B14F-4D97-AF65-F5344CB8AC3E}">
        <p14:creationId xmlns:p14="http://schemas.microsoft.com/office/powerpoint/2010/main" val="23645962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1906" y="-637609"/>
            <a:ext cx="8041342" cy="7367608"/>
          </a:xfrm>
          <a:prstGeom prst="rect">
            <a:avLst/>
          </a:prstGeom>
        </p:spPr>
      </p:pic>
    </p:spTree>
    <p:extLst>
      <p:ext uri="{BB962C8B-B14F-4D97-AF65-F5344CB8AC3E}">
        <p14:creationId xmlns:p14="http://schemas.microsoft.com/office/powerpoint/2010/main" val="22098678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2859" y="53717"/>
            <a:ext cx="6696635" cy="6661389"/>
          </a:xfrm>
          <a:prstGeom prst="rect">
            <a:avLst/>
          </a:prstGeom>
        </p:spPr>
      </p:pic>
    </p:spTree>
    <p:extLst>
      <p:ext uri="{BB962C8B-B14F-4D97-AF65-F5344CB8AC3E}">
        <p14:creationId xmlns:p14="http://schemas.microsoft.com/office/powerpoint/2010/main" val="2753724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088906" cy="6124754"/>
          </a:xfrm>
          <a:prstGeom prst="rect">
            <a:avLst/>
          </a:prstGeom>
        </p:spPr>
        <p:txBody>
          <a:bodyPr wrap="square">
            <a:spAutoFit/>
          </a:bodyPr>
          <a:lstStyle/>
          <a:p>
            <a:r>
              <a:rPr lang="en-IN" sz="2800" b="1" dirty="0"/>
              <a:t>Text Size, Alignment, and Spacing</a:t>
            </a:r>
          </a:p>
          <a:p>
            <a:r>
              <a:rPr lang="en-IN" sz="2800" dirty="0"/>
              <a:t>The first and foremost, text should be clear and concise, so screen readers can also recognize and vocalize it properly. Speaking of formatting, text size, alignment, and spacing make all the difference in readability, that’s why text should not fall below 11pt font to be legible by the naked eye, and it should also be aligned left</a:t>
            </a:r>
            <a:r>
              <a:rPr lang="en-IN" sz="2800" dirty="0" smtClean="0"/>
              <a:t>.</a:t>
            </a:r>
          </a:p>
          <a:p>
            <a:r>
              <a:rPr lang="en-IN" sz="2800" b="1" dirty="0"/>
              <a:t>Tables and Images</a:t>
            </a:r>
          </a:p>
          <a:p>
            <a:r>
              <a:rPr lang="en-IN" sz="2800" dirty="0"/>
              <a:t>Despite the fact the tables and images are visual-based, screen readers can vocalize their information that’s why you should pay attention to a few things to make your tables and images more accessible:</a:t>
            </a:r>
          </a:p>
          <a:p>
            <a:r>
              <a:rPr lang="en-IN" sz="2800" b="1" dirty="0"/>
              <a:t>Alternate Text. </a:t>
            </a:r>
            <a:r>
              <a:rPr lang="en-IN" sz="2800" dirty="0"/>
              <a:t>An alternate text is a text that’s put in the properties of the table or image. Screen readers rely on this text, in order to vocalize tables and images. The text should not only describe the look but the content and intent of the table or image. </a:t>
            </a:r>
          </a:p>
        </p:txBody>
      </p:sp>
    </p:spTree>
    <p:extLst>
      <p:ext uri="{BB962C8B-B14F-4D97-AF65-F5344CB8AC3E}">
        <p14:creationId xmlns:p14="http://schemas.microsoft.com/office/powerpoint/2010/main" val="8110803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088906" cy="2677656"/>
          </a:xfrm>
          <a:prstGeom prst="rect">
            <a:avLst/>
          </a:prstGeom>
        </p:spPr>
        <p:txBody>
          <a:bodyPr wrap="square">
            <a:spAutoFit/>
          </a:bodyPr>
          <a:lstStyle/>
          <a:p>
            <a:r>
              <a:rPr lang="en-IN" sz="2800" b="1" dirty="0"/>
              <a:t>Colors</a:t>
            </a:r>
          </a:p>
          <a:p>
            <a:r>
              <a:rPr lang="en-IN" sz="2800" dirty="0"/>
              <a:t>When you create charts, visual presentations, graphs, and the like, keep in mind common </a:t>
            </a:r>
            <a:r>
              <a:rPr lang="en-IN" sz="2800" dirty="0" err="1"/>
              <a:t>color</a:t>
            </a:r>
            <a:r>
              <a:rPr lang="en-IN" sz="2800" dirty="0"/>
              <a:t> combinations affected by </a:t>
            </a:r>
            <a:r>
              <a:rPr lang="en-IN" sz="2800" dirty="0" err="1"/>
              <a:t>colorblindness</a:t>
            </a:r>
            <a:r>
              <a:rPr lang="en-IN" sz="2800" dirty="0"/>
              <a:t>. For example, blue text with a purple background will be muddied and unreadable to many people who are </a:t>
            </a:r>
            <a:r>
              <a:rPr lang="en-IN" sz="2800" dirty="0" err="1"/>
              <a:t>colorblind</a:t>
            </a:r>
            <a:r>
              <a:rPr lang="en-IN" sz="2800" dirty="0"/>
              <a:t>.</a:t>
            </a:r>
          </a:p>
          <a:p>
            <a:endParaRPr lang="en-IN" sz="2800" dirty="0"/>
          </a:p>
        </p:txBody>
      </p:sp>
    </p:spTree>
    <p:extLst>
      <p:ext uri="{BB962C8B-B14F-4D97-AF65-F5344CB8AC3E}">
        <p14:creationId xmlns:p14="http://schemas.microsoft.com/office/powerpoint/2010/main" val="167690231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1871" y="543339"/>
            <a:ext cx="7234517" cy="5347252"/>
          </a:xfrm>
          <a:prstGeom prst="rect">
            <a:avLst/>
          </a:prstGeom>
        </p:spPr>
      </p:pic>
    </p:spTree>
    <p:extLst>
      <p:ext uri="{BB962C8B-B14F-4D97-AF65-F5344CB8AC3E}">
        <p14:creationId xmlns:p14="http://schemas.microsoft.com/office/powerpoint/2010/main" val="34315806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2889" y="214489"/>
            <a:ext cx="11909778" cy="6231467"/>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ctrTitle"/>
          </p:nvPr>
        </p:nvSpPr>
        <p:spPr>
          <a:xfrm>
            <a:off x="1569720" y="214489"/>
            <a:ext cx="9098280" cy="1111391"/>
          </a:xfrm>
        </p:spPr>
        <p:txBody>
          <a:bodyPr>
            <a:normAutofit fontScale="90000"/>
          </a:bodyPr>
          <a:lstStyle/>
          <a:p>
            <a:r>
              <a:rPr lang="en-IN" sz="4000" dirty="0" smtClean="0"/>
              <a:t/>
            </a:r>
            <a:br>
              <a:rPr lang="en-IN" sz="4000" dirty="0" smtClean="0"/>
            </a:br>
            <a:r>
              <a:rPr lang="en-IN" sz="4000" dirty="0"/>
              <a:t/>
            </a:r>
            <a:br>
              <a:rPr lang="en-IN" sz="4000" dirty="0"/>
            </a:br>
            <a:endParaRPr lang="en-IN" sz="4000" dirty="0"/>
          </a:p>
        </p:txBody>
      </p:sp>
      <p:sp>
        <p:nvSpPr>
          <p:cNvPr id="3" name="Subtitle 2"/>
          <p:cNvSpPr>
            <a:spLocks noGrp="1"/>
          </p:cNvSpPr>
          <p:nvPr>
            <p:ph type="subTitle" idx="1"/>
          </p:nvPr>
        </p:nvSpPr>
        <p:spPr>
          <a:xfrm>
            <a:off x="1433689" y="838200"/>
            <a:ext cx="9144000" cy="4148667"/>
          </a:xfrm>
        </p:spPr>
        <p:txBody>
          <a:bodyPr>
            <a:normAutofit/>
          </a:bodyPr>
          <a:lstStyle/>
          <a:p>
            <a:pPr algn="l"/>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067" y="828675"/>
            <a:ext cx="10532533" cy="5200650"/>
          </a:xfrm>
          <a:prstGeom prst="rect">
            <a:avLst/>
          </a:prstGeom>
        </p:spPr>
      </p:pic>
    </p:spTree>
    <p:extLst>
      <p:ext uri="{BB962C8B-B14F-4D97-AF65-F5344CB8AC3E}">
        <p14:creationId xmlns:p14="http://schemas.microsoft.com/office/powerpoint/2010/main" val="1427462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2889" y="214489"/>
            <a:ext cx="11909778" cy="6231467"/>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ctrTitle"/>
          </p:nvPr>
        </p:nvSpPr>
        <p:spPr>
          <a:xfrm>
            <a:off x="1569720" y="214489"/>
            <a:ext cx="9098280" cy="1111391"/>
          </a:xfrm>
        </p:spPr>
        <p:txBody>
          <a:bodyPr>
            <a:normAutofit fontScale="90000"/>
          </a:bodyPr>
          <a:lstStyle/>
          <a:p>
            <a:r>
              <a:rPr lang="en-IN" sz="4000" dirty="0" smtClean="0"/>
              <a:t/>
            </a:r>
            <a:br>
              <a:rPr lang="en-IN" sz="4000" dirty="0" smtClean="0"/>
            </a:br>
            <a:r>
              <a:rPr lang="en-IN" sz="4000" dirty="0"/>
              <a:t/>
            </a:r>
            <a:br>
              <a:rPr lang="en-IN" sz="4000" dirty="0"/>
            </a:br>
            <a:endParaRPr lang="en-IN" sz="4000" dirty="0"/>
          </a:p>
        </p:txBody>
      </p:sp>
      <p:sp>
        <p:nvSpPr>
          <p:cNvPr id="3" name="Subtitle 2"/>
          <p:cNvSpPr>
            <a:spLocks noGrp="1"/>
          </p:cNvSpPr>
          <p:nvPr>
            <p:ph type="subTitle" idx="1"/>
          </p:nvPr>
        </p:nvSpPr>
        <p:spPr>
          <a:xfrm>
            <a:off x="1433689" y="838200"/>
            <a:ext cx="9144000" cy="4148667"/>
          </a:xfrm>
        </p:spPr>
        <p:txBody>
          <a:bodyPr>
            <a:normAutofit/>
          </a:bodyPr>
          <a:lstStyle/>
          <a:p>
            <a:pPr algn="l"/>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0843" y="828675"/>
            <a:ext cx="9934223" cy="5200650"/>
          </a:xfrm>
          <a:prstGeom prst="rect">
            <a:avLst/>
          </a:prstGeom>
        </p:spPr>
      </p:pic>
    </p:spTree>
    <p:extLst>
      <p:ext uri="{BB962C8B-B14F-4D97-AF65-F5344CB8AC3E}">
        <p14:creationId xmlns:p14="http://schemas.microsoft.com/office/powerpoint/2010/main" val="3519175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Sexist Language</a:t>
            </a:r>
            <a:endParaRPr lang="en-IN" b="1" dirty="0"/>
          </a:p>
        </p:txBody>
      </p:sp>
      <p:sp>
        <p:nvSpPr>
          <p:cNvPr id="4" name="Rectangle 1"/>
          <p:cNvSpPr>
            <a:spLocks noGrp="1" noChangeArrowheads="1"/>
          </p:cNvSpPr>
          <p:nvPr>
            <p:ph idx="1"/>
          </p:nvPr>
        </p:nvSpPr>
        <p:spPr bwMode="auto">
          <a:xfrm>
            <a:off x="332508" y="1161023"/>
            <a:ext cx="10529455" cy="4647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1" u="none" strike="noStrike" cap="none" normalizeH="0" baseline="0" dirty="0" smtClean="0">
                <a:ln>
                  <a:noFill/>
                </a:ln>
                <a:solidFill>
                  <a:schemeClr val="tx1"/>
                </a:solidFill>
                <a:effectLst/>
                <a:latin typeface="Arial" panose="020B0604020202020204" pitchFamily="34" charset="0"/>
              </a:rPr>
              <a:t>A police officer should remember that </a:t>
            </a:r>
            <a:r>
              <a:rPr kumimoji="0" lang="en-US" altLang="en-US" sz="3600" b="1" i="1" u="none" strike="noStrike" cap="none" normalizeH="0" baseline="0" dirty="0" smtClean="0">
                <a:ln>
                  <a:noFill/>
                </a:ln>
                <a:solidFill>
                  <a:schemeClr val="tx1"/>
                </a:solidFill>
                <a:effectLst/>
                <a:latin typeface="Arial" panose="020B0604020202020204" pitchFamily="34" charset="0"/>
              </a:rPr>
              <a:t>he/she</a:t>
            </a:r>
            <a:r>
              <a:rPr kumimoji="0" lang="en-US" altLang="en-US" sz="3600" b="0" i="1" u="none" strike="noStrike" cap="none" normalizeH="0" baseline="0" dirty="0" smtClean="0">
                <a:ln>
                  <a:noFill/>
                </a:ln>
                <a:solidFill>
                  <a:schemeClr val="tx1"/>
                </a:solidFill>
                <a:effectLst/>
                <a:latin typeface="Arial" panose="020B0604020202020204" pitchFamily="34" charset="0"/>
              </a:rPr>
              <a:t> is a public servant and should therefore always be polite.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1" u="none" strike="noStrike" cap="none" normalizeH="0" baseline="0" dirty="0" smtClean="0">
                <a:ln>
                  <a:noFill/>
                </a:ln>
                <a:solidFill>
                  <a:schemeClr val="tx1"/>
                </a:solidFill>
                <a:effectLst/>
                <a:latin typeface="Arial" panose="020B0604020202020204" pitchFamily="34" charset="0"/>
              </a:rPr>
              <a:t> It is </a:t>
            </a:r>
            <a:r>
              <a:rPr kumimoji="0" lang="en-US" altLang="en-US" sz="3600" b="1" i="1" u="none" strike="noStrike" cap="none" normalizeH="0" baseline="0" dirty="0" smtClean="0">
                <a:ln>
                  <a:noFill/>
                </a:ln>
                <a:solidFill>
                  <a:schemeClr val="tx1"/>
                </a:solidFill>
                <a:effectLst/>
                <a:latin typeface="Arial" panose="020B0604020202020204" pitchFamily="34" charset="0"/>
              </a:rPr>
              <a:t>his/her</a:t>
            </a:r>
            <a:r>
              <a:rPr kumimoji="0" lang="en-US" altLang="en-US" sz="3600" b="0" i="1" u="none" strike="noStrike" cap="none" normalizeH="0" baseline="0" dirty="0" smtClean="0">
                <a:ln>
                  <a:noFill/>
                </a:ln>
                <a:solidFill>
                  <a:schemeClr val="tx1"/>
                </a:solidFill>
                <a:effectLst/>
                <a:latin typeface="Arial" panose="020B0604020202020204" pitchFamily="34" charset="0"/>
              </a:rPr>
              <a:t> duty to assist the public.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1" u="none" strike="noStrike" cap="none" normalizeH="0" baseline="0" dirty="0" smtClean="0">
                <a:ln>
                  <a:noFill/>
                </a:ln>
                <a:solidFill>
                  <a:schemeClr val="tx1"/>
                </a:solidFill>
                <a:effectLst/>
                <a:latin typeface="Arial" panose="020B0604020202020204" pitchFamily="34" charset="0"/>
              </a:rPr>
              <a:t>University administrator: Could each candidate please leave </a:t>
            </a:r>
            <a:r>
              <a:rPr kumimoji="0" lang="en-US" altLang="en-US" sz="3600" b="1" i="1" u="none" strike="noStrike" cap="none" normalizeH="0" baseline="0" dirty="0" smtClean="0">
                <a:ln>
                  <a:noFill/>
                </a:ln>
                <a:solidFill>
                  <a:schemeClr val="tx1"/>
                </a:solidFill>
                <a:effectLst/>
                <a:latin typeface="Arial" panose="020B0604020202020204" pitchFamily="34" charset="0"/>
              </a:rPr>
              <a:t>his or her</a:t>
            </a:r>
            <a:r>
              <a:rPr kumimoji="0" lang="en-US" altLang="en-US" sz="3600" b="0" i="1" u="none" strike="noStrike" cap="none" normalizeH="0" baseline="0" dirty="0" smtClean="0">
                <a:ln>
                  <a:noFill/>
                </a:ln>
                <a:solidFill>
                  <a:schemeClr val="tx1"/>
                </a:solidFill>
                <a:effectLst/>
                <a:latin typeface="Arial" panose="020B0604020202020204" pitchFamily="34" charset="0"/>
              </a:rPr>
              <a:t> exam registration form at the office before midday, please?</a:t>
            </a:r>
            <a:r>
              <a:rPr kumimoji="0" lang="en-US" altLang="en-US" sz="3600" b="0" i="0" u="none" strike="noStrike" cap="none" normalizeH="0" baseline="0" dirty="0" smtClean="0">
                <a:ln>
                  <a:noFill/>
                </a:ln>
                <a:solidFill>
                  <a:schemeClr val="tx1"/>
                </a:solidFill>
                <a:effectLst/>
                <a:latin typeface="Arial" panose="020B0604020202020204" pitchFamily="34" charset="0"/>
              </a:rPr>
              <a:t> </a:t>
            </a:r>
            <a:r>
              <a:rPr kumimoji="0" lang="en-US" altLang="en-US" sz="4400" b="0" i="0" u="none" strike="noStrike" cap="none" normalizeH="0" baseline="0" dirty="0" smtClean="0">
                <a:ln>
                  <a:noFill/>
                </a:ln>
                <a:solidFill>
                  <a:schemeClr val="tx1"/>
                </a:solidFill>
                <a:effectLst/>
                <a:latin typeface="Arial" panose="020B0604020202020204" pitchFamily="34" charset="0"/>
              </a:rPr>
              <a:t>(spoken</a:t>
            </a:r>
            <a:r>
              <a:rPr lang="en-US" altLang="en-US" sz="4400" dirty="0">
                <a:latin typeface="Arial" panose="020B0604020202020204" pitchFamily="34" charset="0"/>
              </a:rPr>
              <a:t>)</a:t>
            </a:r>
            <a:endParaRPr kumimoji="0" lang="en-US" altLang="en-US" sz="4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7243648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2889" y="214489"/>
            <a:ext cx="11909778" cy="6231467"/>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ctrTitle"/>
          </p:nvPr>
        </p:nvSpPr>
        <p:spPr>
          <a:xfrm>
            <a:off x="1569720" y="214489"/>
            <a:ext cx="9098280" cy="1111391"/>
          </a:xfrm>
        </p:spPr>
        <p:txBody>
          <a:bodyPr>
            <a:normAutofit fontScale="90000"/>
          </a:bodyPr>
          <a:lstStyle/>
          <a:p>
            <a:r>
              <a:rPr lang="en-IN" sz="4000" dirty="0" smtClean="0"/>
              <a:t/>
            </a:r>
            <a:br>
              <a:rPr lang="en-IN" sz="4000" dirty="0" smtClean="0"/>
            </a:br>
            <a:r>
              <a:rPr lang="en-IN" sz="4000" dirty="0"/>
              <a:t/>
            </a:r>
            <a:br>
              <a:rPr lang="en-IN" sz="4000" dirty="0"/>
            </a:br>
            <a:endParaRPr lang="en-IN" sz="4000" dirty="0"/>
          </a:p>
        </p:txBody>
      </p:sp>
      <p:sp>
        <p:nvSpPr>
          <p:cNvPr id="3" name="Subtitle 2"/>
          <p:cNvSpPr>
            <a:spLocks noGrp="1"/>
          </p:cNvSpPr>
          <p:nvPr>
            <p:ph type="subTitle" idx="1"/>
          </p:nvPr>
        </p:nvSpPr>
        <p:spPr>
          <a:xfrm>
            <a:off x="215053" y="293511"/>
            <a:ext cx="10362637" cy="5650089"/>
          </a:xfrm>
        </p:spPr>
        <p:txBody>
          <a:bodyPr>
            <a:normAutofit/>
          </a:bodyPr>
          <a:lstStyle/>
          <a:p>
            <a:pPr algn="l"/>
            <a:endParaRPr lang="en-IN" sz="2800" dirty="0" smtClean="0"/>
          </a:p>
          <a:p>
            <a:pPr algn="l"/>
            <a:r>
              <a:rPr lang="en-IN" sz="2800" dirty="0" smtClean="0"/>
              <a:t>UNDERSTANDING WRITTEN COMMUNICATION</a:t>
            </a:r>
          </a:p>
          <a:p>
            <a:pPr algn="l"/>
            <a:endParaRPr lang="en-IN" sz="2800" dirty="0" smtClean="0"/>
          </a:p>
          <a:p>
            <a:pPr marL="457200" indent="-457200" algn="l">
              <a:buFont typeface="Arial" panose="020B0604020202020204" pitchFamily="34" charset="0"/>
              <a:buChar char="•"/>
            </a:pPr>
            <a:r>
              <a:rPr lang="en-IN" sz="2800" dirty="0" smtClean="0"/>
              <a:t>Single Reader, multiple readers, unintended readers</a:t>
            </a:r>
          </a:p>
          <a:p>
            <a:pPr marL="457200" indent="-457200" algn="l">
              <a:buFont typeface="Arial" panose="020B0604020202020204" pitchFamily="34" charset="0"/>
              <a:buChar char="•"/>
            </a:pPr>
            <a:r>
              <a:rPr lang="en-IN" sz="2800" dirty="0" smtClean="0"/>
              <a:t>No opportunity of clarification or seeking feedback</a:t>
            </a:r>
          </a:p>
          <a:p>
            <a:pPr marL="457200" indent="-457200" algn="l">
              <a:buFont typeface="Arial" panose="020B0604020202020204" pitchFamily="34" charset="0"/>
              <a:buChar char="•"/>
            </a:pPr>
            <a:r>
              <a:rPr lang="en-IN" sz="2800" dirty="0" smtClean="0"/>
              <a:t>Establishing a context</a:t>
            </a:r>
          </a:p>
          <a:p>
            <a:pPr marL="457200" indent="-457200" algn="l">
              <a:buFont typeface="Arial" panose="020B0604020202020204" pitchFamily="34" charset="0"/>
              <a:buChar char="•"/>
            </a:pPr>
            <a:r>
              <a:rPr lang="en-IN" sz="2800" dirty="0" smtClean="0"/>
              <a:t>Closing the message</a:t>
            </a:r>
            <a:endParaRPr lang="en-IN" sz="2800" dirty="0"/>
          </a:p>
        </p:txBody>
      </p:sp>
    </p:spTree>
    <p:extLst>
      <p:ext uri="{BB962C8B-B14F-4D97-AF65-F5344CB8AC3E}">
        <p14:creationId xmlns:p14="http://schemas.microsoft.com/office/powerpoint/2010/main" val="856671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IN" dirty="0"/>
              <a:t>Every pilot must inspect the outside of his plane before he gets into the cockpit. </a:t>
            </a:r>
          </a:p>
          <a:p>
            <a:r>
              <a:rPr lang="en-IN" dirty="0"/>
              <a:t> </a:t>
            </a:r>
          </a:p>
          <a:p>
            <a:r>
              <a:rPr lang="en-IN" dirty="0"/>
              <a:t>Throughout the history of mankind, war has been the main way countries have obtained additional land. </a:t>
            </a:r>
          </a:p>
          <a:p>
            <a:r>
              <a:rPr lang="en-IN" dirty="0"/>
              <a:t> </a:t>
            </a:r>
          </a:p>
          <a:p>
            <a:r>
              <a:rPr lang="en-IN" dirty="0"/>
              <a:t>In my opinion, a person cannot be a good doctor if he is not caring, concerned, and competent. </a:t>
            </a:r>
          </a:p>
          <a:p>
            <a:pPr marL="0" indent="0">
              <a:buNone/>
            </a:pPr>
            <a:endParaRPr lang="en-IN" dirty="0"/>
          </a:p>
          <a:p>
            <a:r>
              <a:rPr lang="en-IN" dirty="0"/>
              <a:t>Every student has been tested</a:t>
            </a:r>
          </a:p>
          <a:p>
            <a:endParaRPr lang="en-IN" dirty="0"/>
          </a:p>
        </p:txBody>
      </p:sp>
    </p:spTree>
    <p:extLst>
      <p:ext uri="{BB962C8B-B14F-4D97-AF65-F5344CB8AC3E}">
        <p14:creationId xmlns:p14="http://schemas.microsoft.com/office/powerpoint/2010/main" val="200133141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625" y="134471"/>
            <a:ext cx="11004175" cy="753035"/>
          </a:xfrm>
        </p:spPr>
        <p:txBody>
          <a:bodyPr/>
          <a:lstStyle/>
          <a:p>
            <a:r>
              <a:rPr lang="en-IN" dirty="0" smtClean="0"/>
              <a:t>Euphemisms</a:t>
            </a:r>
            <a:endParaRPr lang="en-IN" dirty="0"/>
          </a:p>
        </p:txBody>
      </p:sp>
      <p:sp>
        <p:nvSpPr>
          <p:cNvPr id="3" name="Content Placeholder 2"/>
          <p:cNvSpPr>
            <a:spLocks noGrp="1"/>
          </p:cNvSpPr>
          <p:nvPr>
            <p:ph idx="1"/>
          </p:nvPr>
        </p:nvSpPr>
        <p:spPr>
          <a:xfrm>
            <a:off x="349625" y="1250576"/>
            <a:ext cx="11004176" cy="4926387"/>
          </a:xfrm>
        </p:spPr>
        <p:txBody>
          <a:bodyPr>
            <a:normAutofit fontScale="92500" lnSpcReduction="10000"/>
          </a:bodyPr>
          <a:lstStyle/>
          <a:p>
            <a:endParaRPr lang="en-IN" dirty="0" smtClean="0"/>
          </a:p>
          <a:p>
            <a:r>
              <a:rPr lang="en-IN" dirty="0" smtClean="0"/>
              <a:t>Ethnic Cleansing</a:t>
            </a:r>
          </a:p>
          <a:p>
            <a:r>
              <a:rPr lang="en-IN" dirty="0" smtClean="0"/>
              <a:t>Enhanced interrogation</a:t>
            </a:r>
          </a:p>
          <a:p>
            <a:r>
              <a:rPr lang="en-IN" dirty="0" smtClean="0"/>
              <a:t>Kicked the bucket</a:t>
            </a:r>
          </a:p>
          <a:p>
            <a:r>
              <a:rPr lang="en-IN" dirty="0" smtClean="0"/>
              <a:t>Correction facility</a:t>
            </a:r>
          </a:p>
          <a:p>
            <a:r>
              <a:rPr lang="en-IN" dirty="0" smtClean="0"/>
              <a:t>Differently abled</a:t>
            </a:r>
          </a:p>
          <a:p>
            <a:r>
              <a:rPr lang="en-IN" dirty="0" smtClean="0"/>
              <a:t>Domestic engineer</a:t>
            </a:r>
          </a:p>
          <a:p>
            <a:r>
              <a:rPr lang="en-IN" dirty="0" smtClean="0"/>
              <a:t>Letting some one go</a:t>
            </a:r>
          </a:p>
          <a:p>
            <a:r>
              <a:rPr lang="en-IN" dirty="0" smtClean="0"/>
              <a:t>Big-boned</a:t>
            </a:r>
          </a:p>
          <a:p>
            <a:r>
              <a:rPr lang="en-IN" dirty="0" smtClean="0"/>
              <a:t>Pre-loved vehicle</a:t>
            </a:r>
          </a:p>
          <a:p>
            <a:r>
              <a:rPr lang="en-IN" dirty="0" smtClean="0"/>
              <a:t>On the streets</a:t>
            </a:r>
          </a:p>
          <a:p>
            <a:endParaRPr lang="en-IN" dirty="0"/>
          </a:p>
          <a:p>
            <a:endParaRPr lang="en-IN" dirty="0" smtClean="0"/>
          </a:p>
          <a:p>
            <a:endParaRPr lang="en-IN" dirty="0"/>
          </a:p>
        </p:txBody>
      </p:sp>
    </p:spTree>
    <p:extLst>
      <p:ext uri="{BB962C8B-B14F-4D97-AF65-F5344CB8AC3E}">
        <p14:creationId xmlns:p14="http://schemas.microsoft.com/office/powerpoint/2010/main" val="2020198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
                                            <p:txEl>
                                              <p:pRg st="10" end="10"/>
                                            </p:txEl>
                                          </p:spTgt>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
                                            <p:txEl>
                                              <p:pRg st="1" end="1"/>
                                            </p:txEl>
                                          </p:spTgt>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
                                            <p:txEl>
                                              <p:pRg st="2" end="2"/>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
                                            <p:txEl>
                                              <p:pRg st="3" end="3"/>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
                                            <p:txEl>
                                              <p:pRg st="4" end="4"/>
                                            </p:txEl>
                                          </p:spTgt>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
                                            <p:txEl>
                                              <p:pRg st="5" end="5"/>
                                            </p:txEl>
                                          </p:spTgt>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3">
                                            <p:txEl>
                                              <p:pRg st="6" end="6"/>
                                            </p:txEl>
                                          </p:spTgt>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3">
                                            <p:txEl>
                                              <p:pRg st="7" end="7"/>
                                            </p:txEl>
                                          </p:spTgt>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3">
                                            <p:txEl>
                                              <p:pRg st="8" end="8"/>
                                            </p:txEl>
                                          </p:spTgt>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3">
                                            <p:txEl>
                                              <p:pRg st="9" end="9"/>
                                            </p:txEl>
                                          </p:spTgt>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2889" y="214489"/>
            <a:ext cx="11909778" cy="6231467"/>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ctrTitle"/>
          </p:nvPr>
        </p:nvSpPr>
        <p:spPr>
          <a:xfrm>
            <a:off x="1569720" y="214489"/>
            <a:ext cx="9098280" cy="1111391"/>
          </a:xfrm>
        </p:spPr>
        <p:txBody>
          <a:bodyPr>
            <a:normAutofit fontScale="90000"/>
          </a:bodyPr>
          <a:lstStyle/>
          <a:p>
            <a:r>
              <a:rPr lang="en-IN" sz="4000" dirty="0" smtClean="0"/>
              <a:t/>
            </a:r>
            <a:br>
              <a:rPr lang="en-IN" sz="4000" dirty="0" smtClean="0"/>
            </a:br>
            <a:r>
              <a:rPr lang="en-IN" sz="4000" dirty="0"/>
              <a:t/>
            </a:r>
            <a:br>
              <a:rPr lang="en-IN" sz="4000" dirty="0"/>
            </a:br>
            <a:endParaRPr lang="en-IN" sz="4000" dirty="0"/>
          </a:p>
        </p:txBody>
      </p:sp>
      <p:sp>
        <p:nvSpPr>
          <p:cNvPr id="3" name="Subtitle 2"/>
          <p:cNvSpPr>
            <a:spLocks noGrp="1"/>
          </p:cNvSpPr>
          <p:nvPr>
            <p:ph type="subTitle" idx="1"/>
          </p:nvPr>
        </p:nvSpPr>
        <p:spPr>
          <a:xfrm>
            <a:off x="215053" y="293511"/>
            <a:ext cx="10362637" cy="5650089"/>
          </a:xfrm>
        </p:spPr>
        <p:txBody>
          <a:bodyPr>
            <a:normAutofit/>
          </a:bodyPr>
          <a:lstStyle/>
          <a:p>
            <a:pPr algn="l"/>
            <a:r>
              <a:rPr lang="en-IN" sz="4000" dirty="0" smtClean="0"/>
              <a:t>Conciseness</a:t>
            </a:r>
          </a:p>
          <a:p>
            <a:pPr algn="l"/>
            <a:r>
              <a:rPr lang="en-IN" sz="2800" dirty="0" smtClean="0"/>
              <a:t>1.At </a:t>
            </a:r>
            <a:r>
              <a:rPr lang="en-IN" sz="2800" dirty="0"/>
              <a:t>this point in time we can't ascertain the reason as to why the screen door was left </a:t>
            </a:r>
            <a:r>
              <a:rPr lang="en-IN" sz="2800" dirty="0" smtClean="0"/>
              <a:t>open.</a:t>
            </a:r>
          </a:p>
          <a:p>
            <a:pPr algn="l"/>
            <a:r>
              <a:rPr lang="en-IN" sz="2800" dirty="0"/>
              <a:t>We don't know why the screen door was left open</a:t>
            </a:r>
            <a:r>
              <a:rPr lang="en-IN" sz="2800" dirty="0" smtClean="0"/>
              <a:t>.</a:t>
            </a:r>
            <a:endParaRPr lang="en-IN" sz="2800" dirty="0"/>
          </a:p>
          <a:p>
            <a:pPr algn="l"/>
            <a:r>
              <a:rPr lang="en-IN" sz="2800" dirty="0" smtClean="0"/>
              <a:t>2.My </a:t>
            </a:r>
            <a:r>
              <a:rPr lang="en-IN" sz="2800" dirty="0"/>
              <a:t>sister, who is employed as a nutritionist at the University of Michigan, recommends the daily intake of </a:t>
            </a:r>
            <a:r>
              <a:rPr lang="en-IN" sz="2800" dirty="0" err="1"/>
              <a:t>megadoses</a:t>
            </a:r>
            <a:r>
              <a:rPr lang="en-IN" sz="2800" dirty="0"/>
              <a:t> of Vitamin </a:t>
            </a:r>
            <a:r>
              <a:rPr lang="en-IN" sz="2800" dirty="0" smtClean="0"/>
              <a:t>C.</a:t>
            </a:r>
          </a:p>
          <a:p>
            <a:pPr algn="l"/>
            <a:r>
              <a:rPr lang="en-IN" sz="2800" dirty="0"/>
              <a:t>My sister, a nutritionist at the University of Michigan, recommends daily </a:t>
            </a:r>
            <a:r>
              <a:rPr lang="en-IN" sz="2800" dirty="0" err="1"/>
              <a:t>megadoses</a:t>
            </a:r>
            <a:r>
              <a:rPr lang="en-IN" sz="2800" dirty="0"/>
              <a:t> of Vitamin C</a:t>
            </a:r>
            <a:r>
              <a:rPr lang="en-IN" sz="2800" dirty="0" smtClean="0"/>
              <a:t>.</a:t>
            </a:r>
          </a:p>
          <a:p>
            <a:pPr algn="l"/>
            <a:r>
              <a:rPr lang="en-IN" sz="2800" dirty="0" smtClean="0"/>
              <a:t>3.It </a:t>
            </a:r>
            <a:r>
              <a:rPr lang="en-IN" sz="2800" dirty="0"/>
              <a:t>is to be hoped that we discover a means to create an absolutely proper and fitting tribute to Professor </a:t>
            </a:r>
            <a:r>
              <a:rPr lang="en-IN" sz="2800" dirty="0" smtClean="0"/>
              <a:t>Espinoza</a:t>
            </a:r>
          </a:p>
          <a:p>
            <a:pPr algn="l"/>
            <a:r>
              <a:rPr lang="en-IN" sz="2800" dirty="0"/>
              <a:t>We hope for an appropriate tribute to Professor Espinoza.</a:t>
            </a:r>
          </a:p>
        </p:txBody>
      </p:sp>
    </p:spTree>
    <p:extLst>
      <p:ext uri="{BB962C8B-B14F-4D97-AF65-F5344CB8AC3E}">
        <p14:creationId xmlns:p14="http://schemas.microsoft.com/office/powerpoint/2010/main" val="1840346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541867" y="835378"/>
            <a:ext cx="10811933" cy="5341585"/>
          </a:xfrm>
        </p:spPr>
        <p:txBody>
          <a:bodyPr>
            <a:normAutofit fontScale="92500" lnSpcReduction="10000"/>
          </a:bodyPr>
          <a:lstStyle/>
          <a:p>
            <a:r>
              <a:rPr lang="en-IN" dirty="0"/>
              <a:t>He dropped out of school on account of the fact that it was necessary for him to help support his family</a:t>
            </a:r>
            <a:r>
              <a:rPr lang="en-IN" dirty="0" smtClean="0"/>
              <a:t>.</a:t>
            </a:r>
          </a:p>
          <a:p>
            <a:r>
              <a:rPr lang="en-IN" dirty="0"/>
              <a:t>It is very unusual to find someone who has never told a deliberate lie on purpose</a:t>
            </a:r>
            <a:r>
              <a:rPr lang="en-IN" dirty="0" smtClean="0"/>
              <a:t>.</a:t>
            </a:r>
          </a:p>
          <a:p>
            <a:r>
              <a:rPr lang="en-IN" dirty="0"/>
              <a:t>A campus rally was attended by more than a thousand students. Five students were arrested by campus police for disorderly conduct, while several others are charged by campus administrators with organizing a public meeting without being issued a permit to do so</a:t>
            </a:r>
            <a:r>
              <a:rPr lang="en-IN" dirty="0" smtClean="0"/>
              <a:t>.</a:t>
            </a:r>
          </a:p>
          <a:p>
            <a:r>
              <a:rPr lang="en-IN" dirty="0"/>
              <a:t>He dropped out of school to support his family</a:t>
            </a:r>
            <a:r>
              <a:rPr lang="en-IN" dirty="0" smtClean="0"/>
              <a:t>.</a:t>
            </a:r>
          </a:p>
          <a:p>
            <a:r>
              <a:rPr lang="en-IN" dirty="0"/>
              <a:t>Rarely will you find someone who has never told a deliberate </a:t>
            </a:r>
            <a:r>
              <a:rPr lang="en-IN" dirty="0" smtClean="0"/>
              <a:t>lie</a:t>
            </a:r>
          </a:p>
          <a:p>
            <a:r>
              <a:rPr lang="en-IN" dirty="0"/>
              <a:t>Five out of more than a thousand students at a campus rally were arrested for disorderly conduct, and several others were charged by campus administrators with organizing a public meeting without a permit.</a:t>
            </a:r>
          </a:p>
        </p:txBody>
      </p:sp>
    </p:spTree>
    <p:extLst>
      <p:ext uri="{BB962C8B-B14F-4D97-AF65-F5344CB8AC3E}">
        <p14:creationId xmlns:p14="http://schemas.microsoft.com/office/powerpoint/2010/main" val="2364521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3" end="3"/>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
                                            <p:txEl>
                                              <p:pRg st="4" end="4"/>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Rectangle 1"/>
          <p:cNvSpPr>
            <a:spLocks noGrp="1" noChangeArrowheads="1"/>
          </p:cNvSpPr>
          <p:nvPr>
            <p:ph idx="1"/>
          </p:nvPr>
        </p:nvSpPr>
        <p:spPr bwMode="auto">
          <a:xfrm>
            <a:off x="268941" y="1673703"/>
            <a:ext cx="11241742" cy="4308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smtClean="0">
                <a:ln>
                  <a:noFill/>
                </a:ln>
                <a:solidFill>
                  <a:schemeClr val="tx1"/>
                </a:solidFill>
                <a:effectLst/>
              </a:rPr>
              <a:t>In the cellar there are four wooden-type crates with nothing in them that might perhaps be used by us</a:t>
            </a:r>
            <a:r>
              <a:rPr kumimoji="0" lang="en-US" altLang="en-US" sz="3200" b="0" i="0" u="none" strike="noStrike" cap="none" normalizeH="0" dirty="0" smtClean="0">
                <a:ln>
                  <a:noFill/>
                </a:ln>
                <a:solidFill>
                  <a:schemeClr val="tx1"/>
                </a:solidFill>
                <a:effectLst/>
              </a:rPr>
              <a:t> </a:t>
            </a:r>
            <a:r>
              <a:rPr kumimoji="0" lang="en-US" altLang="en-US" sz="3200" b="0" i="0" u="none" strike="noStrike" cap="none" normalizeH="0" baseline="0" dirty="0" smtClean="0">
                <a:ln>
                  <a:noFill/>
                </a:ln>
                <a:solidFill>
                  <a:schemeClr val="tx1"/>
                </a:solidFill>
                <a:effectLst/>
              </a:rPr>
              <a:t>for storing paint cans inside of.</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smtClean="0">
                <a:ln>
                  <a:noFill/>
                </a:ln>
                <a:solidFill>
                  <a:schemeClr val="tx1"/>
                </a:solidFill>
                <a:effectLst/>
              </a:rPr>
              <a:t>This morning at 6:30 a.m., I woke up out of sleep to hear my alarm go off, but the alarm was turned off by me,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3200" b="0" i="0" u="none" strike="noStrike" cap="none" normalizeH="0" baseline="0" dirty="0" smtClean="0">
                <a:ln>
                  <a:noFill/>
                </a:ln>
                <a:solidFill>
                  <a:schemeClr val="tx1"/>
                </a:solidFill>
                <a:effectLst/>
              </a:rPr>
              <a:t> and I returned back to a sleeping state.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smtClean="0">
                <a:ln>
                  <a:noFill/>
                </a:ln>
                <a:solidFill>
                  <a:schemeClr val="tx1"/>
                </a:solidFill>
                <a:effectLst/>
              </a:rPr>
              <a:t>The reason that </a:t>
            </a:r>
            <a:r>
              <a:rPr kumimoji="0" lang="en-US" altLang="en-US" sz="3200" b="0" i="0" u="none" strike="noStrike" cap="none" normalizeH="0" baseline="0" dirty="0" err="1" smtClean="0">
                <a:ln>
                  <a:noFill/>
                </a:ln>
                <a:solidFill>
                  <a:schemeClr val="tx1"/>
                </a:solidFill>
                <a:effectLst/>
              </a:rPr>
              <a:t>Merdine</a:t>
            </a:r>
            <a:r>
              <a:rPr kumimoji="0" lang="en-US" altLang="en-US" sz="3200" b="0" i="0" u="none" strike="noStrike" cap="none" normalizeH="0" baseline="0" dirty="0" smtClean="0">
                <a:ln>
                  <a:noFill/>
                </a:ln>
                <a:solidFill>
                  <a:schemeClr val="tx1"/>
                </a:solidFill>
                <a:effectLst/>
              </a:rPr>
              <a:t> was not able to be in attendance at the hockey game was because she had jury duty. </a:t>
            </a:r>
            <a:r>
              <a:rPr kumimoji="0" lang="en-US" altLang="en-US" sz="3200" b="0" i="0" u="none" strike="noStrike" cap="none" normalizeH="0" baseline="0" smtClean="0">
                <a:ln>
                  <a:noFill/>
                </a:ln>
                <a:solidFill>
                  <a:schemeClr val="tx1"/>
                </a:solidFill>
                <a:effectLst/>
                <a:hlinkClick r:id="rId2" action="ppaction://hlinkfile"/>
              </a:rPr>
              <a:t>conciseness-2.pdf</a:t>
            </a:r>
            <a:endParaRPr kumimoji="0" lang="en-US" altLang="en-US" sz="32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30082587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2889" y="214489"/>
            <a:ext cx="11909778" cy="6231467"/>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ctrTitle"/>
          </p:nvPr>
        </p:nvSpPr>
        <p:spPr>
          <a:xfrm>
            <a:off x="1569720" y="214489"/>
            <a:ext cx="9098280" cy="1111391"/>
          </a:xfrm>
        </p:spPr>
        <p:txBody>
          <a:bodyPr>
            <a:normAutofit fontScale="90000"/>
          </a:bodyPr>
          <a:lstStyle/>
          <a:p>
            <a:r>
              <a:rPr lang="en-IN" sz="4000" dirty="0" smtClean="0"/>
              <a:t/>
            </a:r>
            <a:br>
              <a:rPr lang="en-IN" sz="4000" dirty="0" smtClean="0"/>
            </a:br>
            <a:r>
              <a:rPr lang="en-IN" sz="4000" dirty="0"/>
              <a:t/>
            </a:r>
            <a:br>
              <a:rPr lang="en-IN" sz="4000" dirty="0"/>
            </a:br>
            <a:endParaRPr lang="en-IN" sz="4000" dirty="0"/>
          </a:p>
        </p:txBody>
      </p:sp>
      <p:sp>
        <p:nvSpPr>
          <p:cNvPr id="3" name="Subtitle 2"/>
          <p:cNvSpPr>
            <a:spLocks noGrp="1"/>
          </p:cNvSpPr>
          <p:nvPr>
            <p:ph type="subTitle" idx="1"/>
          </p:nvPr>
        </p:nvSpPr>
        <p:spPr>
          <a:xfrm>
            <a:off x="1264920" y="838200"/>
            <a:ext cx="9312769" cy="5105400"/>
          </a:xfrm>
        </p:spPr>
        <p:txBody>
          <a:bodyPr>
            <a:normAutofit/>
          </a:bodyPr>
          <a:lstStyle/>
          <a:p>
            <a:pPr algn="l"/>
            <a:r>
              <a:rPr lang="en-IN" dirty="0" smtClean="0"/>
              <a:t>FORMAT</a:t>
            </a:r>
          </a:p>
          <a:p>
            <a:pPr algn="l"/>
            <a:endParaRPr lang="en-IN" dirty="0" smtClean="0"/>
          </a:p>
          <a:p>
            <a:pPr marL="571500" indent="-571500" algn="l">
              <a:buFont typeface="Wingdings" panose="05000000000000000000" pitchFamily="2" charset="2"/>
              <a:buChar char="§"/>
            </a:pPr>
            <a:r>
              <a:rPr lang="en-IN" sz="4000" dirty="0" smtClean="0"/>
              <a:t>Introduction</a:t>
            </a:r>
          </a:p>
          <a:p>
            <a:pPr marL="571500" indent="-571500" algn="l">
              <a:buFont typeface="Wingdings" panose="05000000000000000000" pitchFamily="2" charset="2"/>
              <a:buChar char="§"/>
            </a:pPr>
            <a:r>
              <a:rPr lang="en-IN" sz="4000" dirty="0" smtClean="0"/>
              <a:t>Procedure</a:t>
            </a:r>
          </a:p>
          <a:p>
            <a:pPr marL="571500" indent="-571500" algn="l">
              <a:buFont typeface="Wingdings" panose="05000000000000000000" pitchFamily="2" charset="2"/>
              <a:buChar char="§"/>
            </a:pPr>
            <a:r>
              <a:rPr lang="en-IN" sz="4000" dirty="0" smtClean="0"/>
              <a:t>Results</a:t>
            </a:r>
          </a:p>
          <a:p>
            <a:pPr marL="571500" indent="-571500" algn="l">
              <a:buFont typeface="Wingdings" panose="05000000000000000000" pitchFamily="2" charset="2"/>
              <a:buChar char="§"/>
            </a:pPr>
            <a:r>
              <a:rPr lang="en-IN" sz="4000" dirty="0" smtClean="0"/>
              <a:t>Discussion</a:t>
            </a:r>
          </a:p>
          <a:p>
            <a:pPr marL="571500" indent="-571500" algn="l">
              <a:buFont typeface="Wingdings" panose="05000000000000000000" pitchFamily="2" charset="2"/>
              <a:buChar char="§"/>
            </a:pPr>
            <a:r>
              <a:rPr lang="en-IN" sz="4000" dirty="0" smtClean="0"/>
              <a:t>Recommendations</a:t>
            </a:r>
            <a:endParaRPr lang="en-IN" sz="4000" dirty="0"/>
          </a:p>
        </p:txBody>
      </p:sp>
    </p:spTree>
    <p:extLst>
      <p:ext uri="{BB962C8B-B14F-4D97-AF65-F5344CB8AC3E}">
        <p14:creationId xmlns:p14="http://schemas.microsoft.com/office/powerpoint/2010/main" val="166489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2889" y="214489"/>
            <a:ext cx="11909778" cy="6231467"/>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ctrTitle"/>
          </p:nvPr>
        </p:nvSpPr>
        <p:spPr>
          <a:xfrm>
            <a:off x="1569720" y="214489"/>
            <a:ext cx="9098280" cy="1111391"/>
          </a:xfrm>
        </p:spPr>
        <p:txBody>
          <a:bodyPr>
            <a:normAutofit fontScale="90000"/>
          </a:bodyPr>
          <a:lstStyle/>
          <a:p>
            <a:r>
              <a:rPr lang="en-IN" sz="4000" dirty="0" smtClean="0"/>
              <a:t/>
            </a:r>
            <a:br>
              <a:rPr lang="en-IN" sz="4000" dirty="0" smtClean="0"/>
            </a:br>
            <a:r>
              <a:rPr lang="en-IN" sz="4000" dirty="0"/>
              <a:t/>
            </a:r>
            <a:br>
              <a:rPr lang="en-IN" sz="4000" dirty="0"/>
            </a:br>
            <a:r>
              <a:rPr lang="en-IN" sz="4000" dirty="0" smtClean="0"/>
              <a:t>Verbs that establish facts:</a:t>
            </a:r>
            <a:br>
              <a:rPr lang="en-IN" sz="4000" dirty="0" smtClean="0"/>
            </a:br>
            <a:endParaRPr lang="en-IN" sz="4000" dirty="0"/>
          </a:p>
        </p:txBody>
      </p:sp>
      <p:sp>
        <p:nvSpPr>
          <p:cNvPr id="3" name="Subtitle 2"/>
          <p:cNvSpPr>
            <a:spLocks noGrp="1"/>
          </p:cNvSpPr>
          <p:nvPr>
            <p:ph type="subTitle" idx="1"/>
          </p:nvPr>
        </p:nvSpPr>
        <p:spPr>
          <a:xfrm>
            <a:off x="1433689" y="2636520"/>
            <a:ext cx="9144000" cy="2350347"/>
          </a:xfrm>
        </p:spPr>
        <p:txBody>
          <a:bodyPr>
            <a:normAutofit fontScale="92500"/>
          </a:bodyPr>
          <a:lstStyle/>
          <a:p>
            <a:pPr algn="l"/>
            <a:r>
              <a:rPr lang="en-IN" dirty="0" smtClean="0"/>
              <a:t>concluded, passed, approved, developed discovered, deduced, failed solved.</a:t>
            </a:r>
          </a:p>
          <a:p>
            <a:pPr algn="l"/>
            <a:endParaRPr lang="en-IN" dirty="0"/>
          </a:p>
          <a:p>
            <a:pPr algn="l"/>
            <a:r>
              <a:rPr lang="en-IN" dirty="0" smtClean="0"/>
              <a:t>Verbs that do not establish facts:</a:t>
            </a:r>
          </a:p>
          <a:p>
            <a:pPr algn="l"/>
            <a:endParaRPr lang="en-IN" dirty="0" smtClean="0"/>
          </a:p>
          <a:p>
            <a:pPr algn="l"/>
            <a:r>
              <a:rPr lang="en-IN" dirty="0" smtClean="0"/>
              <a:t>May be, perhaps, likely, suggest, suppose…</a:t>
            </a:r>
            <a:endParaRPr lang="en-IN" dirty="0"/>
          </a:p>
        </p:txBody>
      </p:sp>
    </p:spTree>
    <p:extLst>
      <p:ext uri="{BB962C8B-B14F-4D97-AF65-F5344CB8AC3E}">
        <p14:creationId xmlns:p14="http://schemas.microsoft.com/office/powerpoint/2010/main" val="3771654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2889" y="214489"/>
            <a:ext cx="11909778" cy="6231467"/>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ctrTitle"/>
          </p:nvPr>
        </p:nvSpPr>
        <p:spPr>
          <a:xfrm>
            <a:off x="1569720" y="214489"/>
            <a:ext cx="9098280" cy="1111391"/>
          </a:xfrm>
        </p:spPr>
        <p:txBody>
          <a:bodyPr>
            <a:normAutofit fontScale="90000"/>
          </a:bodyPr>
          <a:lstStyle/>
          <a:p>
            <a:r>
              <a:rPr lang="en-IN" sz="4000" dirty="0" smtClean="0"/>
              <a:t/>
            </a:r>
            <a:br>
              <a:rPr lang="en-IN" sz="4000" dirty="0" smtClean="0"/>
            </a:br>
            <a:r>
              <a:rPr lang="en-IN" sz="4000" dirty="0"/>
              <a:t/>
            </a:r>
            <a:br>
              <a:rPr lang="en-IN" sz="4000" dirty="0"/>
            </a:br>
            <a:endParaRPr lang="en-IN" sz="4000" dirty="0"/>
          </a:p>
        </p:txBody>
      </p:sp>
      <p:sp>
        <p:nvSpPr>
          <p:cNvPr id="3" name="Subtitle 2"/>
          <p:cNvSpPr>
            <a:spLocks noGrp="1"/>
          </p:cNvSpPr>
          <p:nvPr>
            <p:ph type="subTitle" idx="1"/>
          </p:nvPr>
        </p:nvSpPr>
        <p:spPr>
          <a:xfrm>
            <a:off x="215053" y="293511"/>
            <a:ext cx="10362637" cy="5650089"/>
          </a:xfrm>
        </p:spPr>
        <p:txBody>
          <a:bodyPr>
            <a:normAutofit/>
          </a:bodyPr>
          <a:lstStyle/>
          <a:p>
            <a:pPr algn="l"/>
            <a:r>
              <a:rPr lang="en-IN" sz="2800" dirty="0" smtClean="0"/>
              <a:t> </a:t>
            </a:r>
          </a:p>
          <a:p>
            <a:r>
              <a:rPr lang="en-IN" sz="2800" dirty="0" smtClean="0"/>
              <a:t>What is a simple sentence?</a:t>
            </a:r>
          </a:p>
          <a:p>
            <a:endParaRPr lang="en-IN" sz="2800" dirty="0"/>
          </a:p>
          <a:p>
            <a:pPr marL="457200" indent="-457200" algn="l">
              <a:buFont typeface="Arial" panose="020B0604020202020204" pitchFamily="34" charset="0"/>
              <a:buChar char="•"/>
            </a:pPr>
            <a:r>
              <a:rPr lang="en-IN" sz="2800" dirty="0" smtClean="0"/>
              <a:t>It is easy to read</a:t>
            </a:r>
          </a:p>
          <a:p>
            <a:pPr marL="457200" indent="-457200" algn="l">
              <a:buFont typeface="Arial" panose="020B0604020202020204" pitchFamily="34" charset="0"/>
              <a:buChar char="•"/>
            </a:pPr>
            <a:r>
              <a:rPr lang="en-IN" sz="2800" dirty="0" smtClean="0"/>
              <a:t>It makes a single point</a:t>
            </a:r>
          </a:p>
          <a:p>
            <a:pPr marL="457200" indent="-457200" algn="l">
              <a:buFont typeface="Arial" panose="020B0604020202020204" pitchFamily="34" charset="0"/>
              <a:buChar char="•"/>
            </a:pPr>
            <a:r>
              <a:rPr lang="en-IN" sz="2800" dirty="0" smtClean="0"/>
              <a:t>It is short. The preferred length is </a:t>
            </a:r>
            <a:r>
              <a:rPr lang="en-IN" sz="2800" dirty="0" smtClean="0">
                <a:solidFill>
                  <a:srgbClr val="FF0000"/>
                </a:solidFill>
              </a:rPr>
              <a:t>15-20 </a:t>
            </a:r>
            <a:r>
              <a:rPr lang="en-IN" sz="2800" dirty="0" smtClean="0"/>
              <a:t> words.</a:t>
            </a:r>
          </a:p>
          <a:p>
            <a:pPr marL="457200" indent="-457200" algn="l">
              <a:buFont typeface="Arial" panose="020B0604020202020204" pitchFamily="34" charset="0"/>
              <a:buChar char="•"/>
            </a:pPr>
            <a:r>
              <a:rPr lang="en-IN" sz="2800" dirty="0" smtClean="0"/>
              <a:t>The message can be read in single reading.</a:t>
            </a:r>
          </a:p>
          <a:p>
            <a:pPr marL="457200" indent="-457200" algn="l">
              <a:buFont typeface="Arial" panose="020B0604020202020204" pitchFamily="34" charset="0"/>
              <a:buChar char="•"/>
            </a:pPr>
            <a:r>
              <a:rPr lang="en-IN" sz="2800" dirty="0" smtClean="0"/>
              <a:t>It creates no ambiguity. / ambiguous</a:t>
            </a:r>
          </a:p>
          <a:p>
            <a:pPr algn="l"/>
            <a:endParaRPr lang="en-IN" dirty="0" smtClean="0"/>
          </a:p>
        </p:txBody>
      </p:sp>
    </p:spTree>
    <p:extLst>
      <p:ext uri="{BB962C8B-B14F-4D97-AF65-F5344CB8AC3E}">
        <p14:creationId xmlns:p14="http://schemas.microsoft.com/office/powerpoint/2010/main" val="4169162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930" y="739587"/>
            <a:ext cx="10626886" cy="5338481"/>
          </a:xfrm>
          <a:prstGeom prst="rect">
            <a:avLst/>
          </a:prstGeom>
        </p:spPr>
      </p:pic>
    </p:spTree>
    <p:extLst>
      <p:ext uri="{BB962C8B-B14F-4D97-AF65-F5344CB8AC3E}">
        <p14:creationId xmlns:p14="http://schemas.microsoft.com/office/powerpoint/2010/main" val="13297852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54853" t="9502" r="16777" b="11701"/>
          <a:stretch/>
        </p:blipFill>
        <p:spPr>
          <a:xfrm rot="5400000">
            <a:off x="2702854" y="-2070848"/>
            <a:ext cx="6494931" cy="10636628"/>
          </a:xfrm>
          <a:prstGeom prst="rect">
            <a:avLst/>
          </a:prstGeom>
        </p:spPr>
      </p:pic>
    </p:spTree>
    <p:extLst>
      <p:ext uri="{BB962C8B-B14F-4D97-AF65-F5344CB8AC3E}">
        <p14:creationId xmlns:p14="http://schemas.microsoft.com/office/powerpoint/2010/main" val="127074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9900" y="1270001"/>
            <a:ext cx="11377386" cy="3785652"/>
          </a:xfrm>
          <a:prstGeom prst="rect">
            <a:avLst/>
          </a:prstGeom>
        </p:spPr>
        <p:txBody>
          <a:bodyPr wrap="square">
            <a:spAutoFit/>
          </a:bodyPr>
          <a:lstStyle/>
          <a:p>
            <a:r>
              <a:rPr lang="en-IN" sz="2400" dirty="0" smtClean="0"/>
              <a:t>Respected Sir/Madam,</a:t>
            </a:r>
            <a:br>
              <a:rPr lang="en-IN" sz="2400" dirty="0" smtClean="0"/>
            </a:br>
            <a:endParaRPr lang="en-IN" sz="2400" dirty="0" smtClean="0"/>
          </a:p>
          <a:p>
            <a:r>
              <a:rPr lang="en-IN" sz="2400" dirty="0" smtClean="0"/>
              <a:t>Greetings.</a:t>
            </a:r>
          </a:p>
          <a:p>
            <a:r>
              <a:rPr lang="en-IN" sz="2400" dirty="0" smtClean="0"/>
              <a:t>Kindly find enclosed herewith the list of First Review Attendance of off-line students whose Roll Numbers are not visible in the MIS records.</a:t>
            </a:r>
          </a:p>
          <a:p>
            <a:r>
              <a:rPr lang="en-IN" sz="2400" dirty="0" smtClean="0"/>
              <a:t>These students pertain to VII Sem. B.Tech.</a:t>
            </a:r>
          </a:p>
          <a:p>
            <a:r>
              <a:rPr lang="en-IN" sz="2400" dirty="0" smtClean="0"/>
              <a:t>Kindly do the needful to reach the same to concerned faculty advisors of concerned Department without any delay i.e. </a:t>
            </a:r>
            <a:r>
              <a:rPr lang="en-IN" sz="2400" b="1" u="sng" dirty="0" smtClean="0"/>
              <a:t>TODAY itself</a:t>
            </a:r>
            <a:r>
              <a:rPr lang="en-IN" sz="2400" dirty="0" smtClean="0"/>
              <a:t>.</a:t>
            </a:r>
            <a:br>
              <a:rPr lang="en-IN" sz="2400" dirty="0" smtClean="0"/>
            </a:br>
            <a:endParaRPr lang="en-IN" sz="2400" dirty="0" smtClean="0"/>
          </a:p>
          <a:p>
            <a:r>
              <a:rPr lang="en-IN" sz="2400" dirty="0" smtClean="0"/>
              <a:t>Thanking you,</a:t>
            </a:r>
            <a:endParaRPr lang="en-IN" sz="2400" dirty="0"/>
          </a:p>
        </p:txBody>
      </p:sp>
    </p:spTree>
    <p:extLst>
      <p:ext uri="{BB962C8B-B14F-4D97-AF65-F5344CB8AC3E}">
        <p14:creationId xmlns:p14="http://schemas.microsoft.com/office/powerpoint/2010/main" val="9734824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7017</TotalTime>
  <Words>2122</Words>
  <Application>Microsoft Office PowerPoint</Application>
  <PresentationFormat>Widescreen</PresentationFormat>
  <Paragraphs>227</Paragraphs>
  <Slides>48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Arial</vt:lpstr>
      <vt:lpstr>Calibri</vt:lpstr>
      <vt:lpstr>Calibri Light</vt:lpstr>
      <vt:lpstr>Roboto</vt:lpstr>
      <vt:lpstr>Times New Roman</vt:lpstr>
      <vt:lpstr>Wingdings</vt:lpstr>
      <vt:lpstr>Office Theme</vt:lpstr>
      <vt:lpstr>PowerPoint Presentation</vt:lpstr>
      <vt:lpstr>  </vt:lpstr>
      <vt:lpstr>  </vt:lpstr>
      <vt:lpstr>  </vt:lpstr>
      <vt:lpstr>  Verbs that establish facts: </vt:lpstr>
      <vt:lpstr>  </vt:lpstr>
      <vt:lpstr>PowerPoint Presentation</vt:lpstr>
      <vt:lpstr>PowerPoint Presentation</vt:lpstr>
      <vt:lpstr>PowerPoint Presentation</vt:lpstr>
      <vt:lpstr>  </vt:lpstr>
      <vt:lpstr>  </vt:lpstr>
      <vt:lpstr>  </vt:lpstr>
      <vt:lpstr>Components of writing</vt:lpstr>
      <vt:lpstr>PowerPoint Presentation</vt:lpstr>
      <vt:lpstr>Technical Writing Traits</vt:lpstr>
      <vt:lpstr>PowerPoint Presentation</vt:lpstr>
      <vt:lpstr>Conciseness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Sexist Language</vt:lpstr>
      <vt:lpstr>  </vt:lpstr>
      <vt:lpstr>PowerPoint Presentation</vt:lpstr>
      <vt:lpstr>Euphemisms</vt:lpstr>
      <vt:lpstr>  </vt:lpstr>
      <vt:lpstr>PowerPoint Presentation</vt:lpstr>
      <vt:lpstr>PowerPoint Presentation</vt:lpstr>
      <vt:lpstr>  </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MH17</dc:creator>
  <cp:lastModifiedBy>MH17</cp:lastModifiedBy>
  <cp:revision>43</cp:revision>
  <dcterms:created xsi:type="dcterms:W3CDTF">2019-01-23T03:44:05Z</dcterms:created>
  <dcterms:modified xsi:type="dcterms:W3CDTF">2020-09-30T09:41:24Z</dcterms:modified>
</cp:coreProperties>
</file>