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12" r:id="rId1"/>
  </p:sldMasterIdLst>
  <p:notesMasterIdLst>
    <p:notesMasterId r:id="rId57"/>
  </p:notesMasterIdLst>
  <p:handoutMasterIdLst>
    <p:handoutMasterId r:id="rId58"/>
  </p:handoutMasterIdLst>
  <p:sldIdLst>
    <p:sldId id="452" r:id="rId2"/>
    <p:sldId id="405" r:id="rId3"/>
    <p:sldId id="406" r:id="rId4"/>
    <p:sldId id="442" r:id="rId5"/>
    <p:sldId id="444" r:id="rId6"/>
    <p:sldId id="408" r:id="rId7"/>
    <p:sldId id="409" r:id="rId8"/>
    <p:sldId id="411" r:id="rId9"/>
    <p:sldId id="412" r:id="rId10"/>
    <p:sldId id="413" r:id="rId11"/>
    <p:sldId id="415" r:id="rId12"/>
    <p:sldId id="451" r:id="rId13"/>
    <p:sldId id="501" r:id="rId14"/>
    <p:sldId id="463" r:id="rId15"/>
    <p:sldId id="464" r:id="rId16"/>
    <p:sldId id="465" r:id="rId17"/>
    <p:sldId id="466" r:id="rId18"/>
    <p:sldId id="470" r:id="rId19"/>
    <p:sldId id="467" r:id="rId20"/>
    <p:sldId id="468" r:id="rId21"/>
    <p:sldId id="469" r:id="rId22"/>
    <p:sldId id="502" r:id="rId23"/>
    <p:sldId id="416" r:id="rId24"/>
    <p:sldId id="419" r:id="rId25"/>
    <p:sldId id="420" r:id="rId26"/>
    <p:sldId id="421" r:id="rId27"/>
    <p:sldId id="473" r:id="rId28"/>
    <p:sldId id="474" r:id="rId29"/>
    <p:sldId id="475" r:id="rId30"/>
    <p:sldId id="476" r:id="rId31"/>
    <p:sldId id="471" r:id="rId32"/>
    <p:sldId id="472" r:id="rId33"/>
    <p:sldId id="458" r:id="rId34"/>
    <p:sldId id="483" r:id="rId35"/>
    <p:sldId id="459" r:id="rId36"/>
    <p:sldId id="460" r:id="rId37"/>
    <p:sldId id="461" r:id="rId38"/>
    <p:sldId id="503" r:id="rId39"/>
    <p:sldId id="477" r:id="rId40"/>
    <p:sldId id="478" r:id="rId41"/>
    <p:sldId id="479" r:id="rId42"/>
    <p:sldId id="487" r:id="rId43"/>
    <p:sldId id="480" r:id="rId44"/>
    <p:sldId id="485" r:id="rId45"/>
    <p:sldId id="486" r:id="rId46"/>
    <p:sldId id="481" r:id="rId47"/>
    <p:sldId id="484" r:id="rId48"/>
    <p:sldId id="429" r:id="rId49"/>
    <p:sldId id="430" r:id="rId50"/>
    <p:sldId id="431" r:id="rId51"/>
    <p:sldId id="432" r:id="rId52"/>
    <p:sldId id="433" r:id="rId53"/>
    <p:sldId id="509" r:id="rId54"/>
    <p:sldId id="435" r:id="rId55"/>
    <p:sldId id="500" r:id="rId56"/>
  </p:sldIdLst>
  <p:sldSz cx="9144000" cy="5143500" type="screen16x9"/>
  <p:notesSz cx="6845300" cy="9396413"/>
  <p:defaultTex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959">
          <p15:clr>
            <a:srgbClr val="A4A3A4"/>
          </p15:clr>
        </p15:guide>
        <p15:guide id="2" pos="215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001D"/>
    <a:srgbClr val="A40508"/>
    <a:srgbClr val="A50021"/>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480" autoAdjust="0"/>
    <p:restoredTop sz="86871" autoAdjust="0"/>
  </p:normalViewPr>
  <p:slideViewPr>
    <p:cSldViewPr>
      <p:cViewPr varScale="1">
        <p:scale>
          <a:sx n="73" d="100"/>
          <a:sy n="73" d="100"/>
        </p:scale>
        <p:origin x="780" y="36"/>
      </p:cViewPr>
      <p:guideLst>
        <p:guide orient="horz" pos="1620"/>
        <p:guide pos="2880"/>
      </p:guideLst>
    </p:cSldViewPr>
  </p:slideViewPr>
  <p:outlineViewPr>
    <p:cViewPr>
      <p:scale>
        <a:sx n="33" d="100"/>
        <a:sy n="33" d="100"/>
      </p:scale>
      <p:origin x="0" y="0"/>
    </p:cViewPr>
    <p:sldLst>
      <p:sld r:id="rId1" collapse="1"/>
      <p:sld r:id="rId2" collapse="1"/>
      <p:sld r:id="rId3" collapse="1"/>
      <p:sld r:id="rId4" collapse="1"/>
      <p:sld r:id="rId5" collapse="1"/>
    </p:sldLst>
  </p:outlineViewPr>
  <p:notesTextViewPr>
    <p:cViewPr>
      <p:scale>
        <a:sx n="100" d="100"/>
        <a:sy n="100" d="100"/>
      </p:scale>
      <p:origin x="0" y="0"/>
    </p:cViewPr>
  </p:notesTextViewPr>
  <p:sorterViewPr>
    <p:cViewPr>
      <p:scale>
        <a:sx n="100" d="100"/>
        <a:sy n="100" d="100"/>
      </p:scale>
      <p:origin x="0" y="10240"/>
    </p:cViewPr>
  </p:sorterViewPr>
  <p:notesViewPr>
    <p:cSldViewPr snapToGrid="0" snapToObjects="1">
      <p:cViewPr varScale="1">
        <p:scale>
          <a:sx n="62" d="100"/>
          <a:sy n="62" d="100"/>
        </p:scale>
        <p:origin x="-2224" y="-112"/>
      </p:cViewPr>
      <p:guideLst>
        <p:guide orient="horz" pos="2959"/>
        <p:guide pos="2156"/>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_rels/viewProps.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slide" Target="slides/slide4.xml"/><Relationship Id="rId1" Type="http://schemas.openxmlformats.org/officeDocument/2006/relationships/slide" Target="slides/slide3.xml"/><Relationship Id="rId5" Type="http://schemas.openxmlformats.org/officeDocument/2006/relationships/slide" Target="slides/slide7.xml"/><Relationship Id="rId4"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bwMode="auto">
          <a:xfrm>
            <a:off x="0" y="0"/>
            <a:ext cx="296703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charset="0"/>
                <a:ea typeface="+mn-ea"/>
                <a:cs typeface="+mn-cs"/>
              </a:defRPr>
            </a:lvl1pPr>
          </a:lstStyle>
          <a:p>
            <a:pPr>
              <a:defRPr/>
            </a:pPr>
            <a:endParaRPr lang="en-US"/>
          </a:p>
        </p:txBody>
      </p:sp>
      <p:sp>
        <p:nvSpPr>
          <p:cNvPr id="97283" name="Rectangle 3"/>
          <p:cNvSpPr>
            <a:spLocks noGrp="1" noChangeArrowheads="1"/>
          </p:cNvSpPr>
          <p:nvPr>
            <p:ph type="dt" sz="quarter" idx="1"/>
          </p:nvPr>
        </p:nvSpPr>
        <p:spPr bwMode="auto">
          <a:xfrm>
            <a:off x="3878263" y="0"/>
            <a:ext cx="2967037"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charset="0"/>
                <a:ea typeface="+mn-ea"/>
                <a:cs typeface="+mn-cs"/>
              </a:defRPr>
            </a:lvl1pPr>
          </a:lstStyle>
          <a:p>
            <a:pPr>
              <a:defRPr/>
            </a:pPr>
            <a:endParaRPr lang="en-US"/>
          </a:p>
        </p:txBody>
      </p:sp>
      <p:sp>
        <p:nvSpPr>
          <p:cNvPr id="97284" name="Rectangle 4"/>
          <p:cNvSpPr>
            <a:spLocks noGrp="1" noChangeArrowheads="1"/>
          </p:cNvSpPr>
          <p:nvPr>
            <p:ph type="ftr" sz="quarter" idx="2"/>
          </p:nvPr>
        </p:nvSpPr>
        <p:spPr bwMode="auto">
          <a:xfrm>
            <a:off x="0" y="8926513"/>
            <a:ext cx="296703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charset="0"/>
                <a:ea typeface="+mn-ea"/>
                <a:cs typeface="+mn-cs"/>
              </a:defRPr>
            </a:lvl1pPr>
          </a:lstStyle>
          <a:p>
            <a:pPr>
              <a:defRPr/>
            </a:pPr>
            <a:endParaRPr lang="en-US"/>
          </a:p>
        </p:txBody>
      </p:sp>
      <p:sp>
        <p:nvSpPr>
          <p:cNvPr id="97285" name="Rectangle 5"/>
          <p:cNvSpPr>
            <a:spLocks noGrp="1" noChangeArrowheads="1"/>
          </p:cNvSpPr>
          <p:nvPr>
            <p:ph type="sldNum" sz="quarter" idx="3"/>
          </p:nvPr>
        </p:nvSpPr>
        <p:spPr bwMode="auto">
          <a:xfrm>
            <a:off x="3878263" y="8926513"/>
            <a:ext cx="2967037"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charset="0"/>
              </a:defRPr>
            </a:lvl1pPr>
          </a:lstStyle>
          <a:p>
            <a:fld id="{8A029216-D615-3945-A1F3-D96FC886DA62}" type="slidenum">
              <a:rPr lang="en-US"/>
              <a:pPr/>
              <a:t>‹#›</a:t>
            </a:fld>
            <a:endParaRPr lang="en-US"/>
          </a:p>
        </p:txBody>
      </p:sp>
    </p:spTree>
    <p:extLst>
      <p:ext uri="{BB962C8B-B14F-4D97-AF65-F5344CB8AC3E}">
        <p14:creationId xmlns:p14="http://schemas.microsoft.com/office/powerpoint/2010/main" val="32517263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0834" name="Rectangle 2"/>
          <p:cNvSpPr>
            <a:spLocks noGrp="1" noChangeArrowheads="1"/>
          </p:cNvSpPr>
          <p:nvPr>
            <p:ph type="hdr" sz="quarter"/>
          </p:nvPr>
        </p:nvSpPr>
        <p:spPr bwMode="auto">
          <a:xfrm>
            <a:off x="0" y="0"/>
            <a:ext cx="296703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mn-ea"/>
                <a:cs typeface="+mn-cs"/>
              </a:defRPr>
            </a:lvl1pPr>
          </a:lstStyle>
          <a:p>
            <a:pPr>
              <a:defRPr/>
            </a:pPr>
            <a:endParaRPr lang="en-US"/>
          </a:p>
        </p:txBody>
      </p:sp>
      <p:sp>
        <p:nvSpPr>
          <p:cNvPr id="120835" name="Rectangle 3"/>
          <p:cNvSpPr>
            <a:spLocks noGrp="1" noChangeArrowheads="1"/>
          </p:cNvSpPr>
          <p:nvPr>
            <p:ph type="dt" idx="1"/>
          </p:nvPr>
        </p:nvSpPr>
        <p:spPr bwMode="auto">
          <a:xfrm>
            <a:off x="3878263" y="0"/>
            <a:ext cx="2967037"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n-ea"/>
                <a:cs typeface="+mn-cs"/>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290513" y="704850"/>
            <a:ext cx="6264275" cy="3524250"/>
          </a:xfrm>
          <a:prstGeom prst="rect">
            <a:avLst/>
          </a:prstGeom>
          <a:noFill/>
          <a:ln w="9525">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20837" name="Rectangle 5"/>
          <p:cNvSpPr>
            <a:spLocks noGrp="1" noChangeArrowheads="1"/>
          </p:cNvSpPr>
          <p:nvPr>
            <p:ph type="body" sz="quarter" idx="3"/>
          </p:nvPr>
        </p:nvSpPr>
        <p:spPr bwMode="auto">
          <a:xfrm>
            <a:off x="912813" y="4464050"/>
            <a:ext cx="5019675" cy="42275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0838" name="Rectangle 6"/>
          <p:cNvSpPr>
            <a:spLocks noGrp="1" noChangeArrowheads="1"/>
          </p:cNvSpPr>
          <p:nvPr>
            <p:ph type="ftr" sz="quarter" idx="4"/>
          </p:nvPr>
        </p:nvSpPr>
        <p:spPr bwMode="auto">
          <a:xfrm>
            <a:off x="0" y="8926513"/>
            <a:ext cx="296703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mn-ea"/>
                <a:cs typeface="+mn-cs"/>
              </a:defRPr>
            </a:lvl1pPr>
          </a:lstStyle>
          <a:p>
            <a:pPr>
              <a:defRPr/>
            </a:pPr>
            <a:endParaRPr lang="en-US"/>
          </a:p>
        </p:txBody>
      </p:sp>
      <p:sp>
        <p:nvSpPr>
          <p:cNvPr id="120839" name="Rectangle 7"/>
          <p:cNvSpPr>
            <a:spLocks noGrp="1" noChangeArrowheads="1"/>
          </p:cNvSpPr>
          <p:nvPr>
            <p:ph type="sldNum" sz="quarter" idx="5"/>
          </p:nvPr>
        </p:nvSpPr>
        <p:spPr bwMode="auto">
          <a:xfrm>
            <a:off x="3878263" y="8926513"/>
            <a:ext cx="2967037"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EB9031F-EB71-7642-8F3C-6FDC1408CB92}" type="slidenum">
              <a:rPr lang="en-US"/>
              <a:pPr/>
              <a:t>‹#›</a:t>
            </a:fld>
            <a:endParaRPr lang="en-US"/>
          </a:p>
        </p:txBody>
      </p:sp>
    </p:spTree>
    <p:extLst>
      <p:ext uri="{BB962C8B-B14F-4D97-AF65-F5344CB8AC3E}">
        <p14:creationId xmlns:p14="http://schemas.microsoft.com/office/powerpoint/2010/main" val="37862732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ＭＳ Ｐゴシック" pitchFamily="-65" charset="-128"/>
      </a:defRPr>
    </a:lvl1pPr>
    <a:lvl2pPr marL="4572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2pPr>
    <a:lvl3pPr marL="9144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3pPr>
    <a:lvl4pPr marL="13716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4pPr>
    <a:lvl5pPr marL="18288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1</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653396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A0149E1A-5C54-D64B-9E9D-5A113A6AF7E6}" type="slidenum">
              <a:rPr lang="en-US"/>
              <a:pPr/>
              <a:t>10</a:t>
            </a:fld>
            <a:endParaRPr lang="en-US"/>
          </a:p>
        </p:txBody>
      </p:sp>
      <p:sp>
        <p:nvSpPr>
          <p:cNvPr id="87043" name="Rectangle 2"/>
          <p:cNvSpPr>
            <a:spLocks noGrp="1" noRot="1" noChangeAspect="1" noChangeArrowheads="1"/>
          </p:cNvSpPr>
          <p:nvPr>
            <p:ph type="sldImg"/>
          </p:nvPr>
        </p:nvSpPr>
        <p:spPr>
          <a:solidFill>
            <a:srgbClr val="FFFFFF"/>
          </a:solidFill>
          <a:ln/>
        </p:spPr>
      </p:sp>
      <p:sp>
        <p:nvSpPr>
          <p:cNvPr id="8704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16384620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12</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3908682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13</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Regular expression play a very powerful role when they are used to </a:t>
            </a:r>
            <a:r>
              <a:rPr lang="en-US" b="1" dirty="0">
                <a:latin typeface="Arial" charset="0"/>
                <a:ea typeface="ＭＳ Ｐゴシック" charset="0"/>
                <a:cs typeface="ＭＳ Ｐゴシック" charset="0"/>
              </a:rPr>
              <a:t>change</a:t>
            </a:r>
            <a:r>
              <a:rPr lang="en-US" dirty="0">
                <a:latin typeface="Arial" charset="0"/>
                <a:ea typeface="ＭＳ Ｐゴシック" charset="0"/>
                <a:cs typeface="ＭＳ Ｐゴシック" charset="0"/>
              </a:rPr>
              <a:t> strings, substituting one string for another.  And this power to easily model string substitutions turns out to play a role in one of the earliest NLP systems, the pioneering 1966 chatbot ELIZA.</a:t>
            </a:r>
          </a:p>
        </p:txBody>
      </p:sp>
    </p:spTree>
    <p:extLst>
      <p:ext uri="{BB962C8B-B14F-4D97-AF65-F5344CB8AC3E}">
        <p14:creationId xmlns:p14="http://schemas.microsoft.com/office/powerpoint/2010/main" val="28955418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syntax for substitutions is simple. For example the python "S" command can be used to change a string matched by a regex to the substitute, another string.</a:t>
            </a:r>
          </a:p>
        </p:txBody>
      </p:sp>
      <p:sp>
        <p:nvSpPr>
          <p:cNvPr id="4" name="Slide Number Placeholder 3"/>
          <p:cNvSpPr>
            <a:spLocks noGrp="1"/>
          </p:cNvSpPr>
          <p:nvPr>
            <p:ph type="sldNum" sz="quarter" idx="5"/>
          </p:nvPr>
        </p:nvSpPr>
        <p:spPr/>
        <p:txBody>
          <a:bodyPr/>
          <a:lstStyle/>
          <a:p>
            <a:fld id="{3EB9031F-EB71-7642-8F3C-6FDC1408CB92}" type="slidenum">
              <a:rPr lang="en-US" smtClean="0"/>
              <a:pPr/>
              <a:t>14</a:t>
            </a:fld>
            <a:endParaRPr lang="en-US"/>
          </a:p>
        </p:txBody>
      </p:sp>
    </p:spTree>
    <p:extLst>
      <p:ext uri="{BB962C8B-B14F-4D97-AF65-F5344CB8AC3E}">
        <p14:creationId xmlns:p14="http://schemas.microsoft.com/office/powerpoint/2010/main" val="6711268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effectLst/>
                <a:latin typeface="Arial" pitchFamily="-65" charset="0"/>
                <a:ea typeface="ＭＳ Ｐゴシック" pitchFamily="-65" charset="-128"/>
                <a:cs typeface="ＭＳ Ｐゴシック" pitchFamily="-65" charset="-128"/>
              </a:rPr>
              <a:t>It is often useful to be able to refer to a particular subpart of the string matching the first pattern. </a:t>
            </a:r>
            <a:r>
              <a:rPr lang="en-US" dirty="0"/>
              <a:t>  For that, we can use "capture groups", a way of storing part of the pattern into a "register" so we can refer to it later in the substitution string.</a:t>
            </a:r>
          </a:p>
        </p:txBody>
      </p:sp>
      <p:sp>
        <p:nvSpPr>
          <p:cNvPr id="4" name="Slide Number Placeholder 3"/>
          <p:cNvSpPr>
            <a:spLocks noGrp="1"/>
          </p:cNvSpPr>
          <p:nvPr>
            <p:ph type="sldNum" sz="quarter" idx="5"/>
          </p:nvPr>
        </p:nvSpPr>
        <p:spPr/>
        <p:txBody>
          <a:bodyPr/>
          <a:lstStyle/>
          <a:p>
            <a:fld id="{3EB9031F-EB71-7642-8F3C-6FDC1408CB92}" type="slidenum">
              <a:rPr lang="en-US" smtClean="0"/>
              <a:pPr/>
              <a:t>15</a:t>
            </a:fld>
            <a:endParaRPr lang="en-US"/>
          </a:p>
        </p:txBody>
      </p:sp>
    </p:spTree>
    <p:extLst>
      <p:ext uri="{BB962C8B-B14F-4D97-AF65-F5344CB8AC3E}">
        <p14:creationId xmlns:p14="http://schemas.microsoft.com/office/powerpoint/2010/main" val="19906607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very complex patterns, we'll want to use more than one register; here's an example where we first capture two strings, and then refer to them both in order.</a:t>
            </a:r>
          </a:p>
        </p:txBody>
      </p:sp>
      <p:sp>
        <p:nvSpPr>
          <p:cNvPr id="4" name="Slide Number Placeholder 3"/>
          <p:cNvSpPr>
            <a:spLocks noGrp="1"/>
          </p:cNvSpPr>
          <p:nvPr>
            <p:ph type="sldNum" sz="quarter" idx="5"/>
          </p:nvPr>
        </p:nvSpPr>
        <p:spPr/>
        <p:txBody>
          <a:bodyPr/>
          <a:lstStyle/>
          <a:p>
            <a:fld id="{3EB9031F-EB71-7642-8F3C-6FDC1408CB92}" type="slidenum">
              <a:rPr lang="en-US" smtClean="0"/>
              <a:pPr/>
              <a:t>16</a:t>
            </a:fld>
            <a:endParaRPr lang="en-US"/>
          </a:p>
        </p:txBody>
      </p:sp>
    </p:spTree>
    <p:extLst>
      <p:ext uri="{BB962C8B-B14F-4D97-AF65-F5344CB8AC3E}">
        <p14:creationId xmlns:p14="http://schemas.microsoft.com/office/powerpoint/2010/main" val="38360765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problem: parenthesis are used to specify capture groups.  But they are also how we group terms, for example for disjunctions, like an expression for a string matching "people" or "cats".  How do we specify that we are using the capture groups just for grouping and not for capturing?  We simply add a "question mark colon" after the open paren.</a:t>
            </a:r>
          </a:p>
        </p:txBody>
      </p:sp>
      <p:sp>
        <p:nvSpPr>
          <p:cNvPr id="4" name="Slide Number Placeholder 3"/>
          <p:cNvSpPr>
            <a:spLocks noGrp="1"/>
          </p:cNvSpPr>
          <p:nvPr>
            <p:ph type="sldNum" sz="quarter" idx="5"/>
          </p:nvPr>
        </p:nvSpPr>
        <p:spPr/>
        <p:txBody>
          <a:bodyPr/>
          <a:lstStyle/>
          <a:p>
            <a:fld id="{3EB9031F-EB71-7642-8F3C-6FDC1408CB92}" type="slidenum">
              <a:rPr lang="en-US" smtClean="0"/>
              <a:pPr/>
              <a:t>17</a:t>
            </a:fld>
            <a:endParaRPr lang="en-US"/>
          </a:p>
        </p:txBody>
      </p:sp>
    </p:spTree>
    <p:extLst>
      <p:ext uri="{BB962C8B-B14F-4D97-AF65-F5344CB8AC3E}">
        <p14:creationId xmlns:p14="http://schemas.microsoft.com/office/powerpoint/2010/main" val="28402358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effectLst/>
                <a:latin typeface="Arial" pitchFamily="-65" charset="0"/>
                <a:ea typeface="ＭＳ Ｐゴシック" pitchFamily="-65" charset="-128"/>
                <a:cs typeface="ＭＳ Ｐゴシック" pitchFamily="-65" charset="-128"/>
              </a:rPr>
              <a:t>Finally, there will be times when we need to predict the future: look ahead in the text to see if some pattern matches, but not advance the match cursor, so that we can then deal with the pattern if it occurs. </a:t>
            </a: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effectLst/>
                <a:latin typeface="Arial" pitchFamily="-65" charset="0"/>
                <a:ea typeface="ＭＳ Ｐゴシック" pitchFamily="-65" charset="-128"/>
                <a:cs typeface="ＭＳ Ｐゴシック" pitchFamily="-65" charset="-128"/>
              </a:rPr>
              <a:t>These "</a:t>
            </a:r>
            <a:r>
              <a:rPr kumimoji="1" lang="en-US" sz="1200" b="0" kern="1200" dirty="0">
                <a:solidFill>
                  <a:schemeClr val="tx1"/>
                </a:solidFill>
                <a:effectLst/>
                <a:latin typeface="Arial" pitchFamily="-65" charset="0"/>
                <a:ea typeface="ＭＳ Ｐゴシック" pitchFamily="-65" charset="-128"/>
                <a:cs typeface="ＭＳ Ｐゴシック" pitchFamily="-65" charset="-128"/>
              </a:rPr>
              <a:t>lookahead </a:t>
            </a:r>
            <a:r>
              <a:rPr kumimoji="1" lang="en-US" sz="1200" kern="1200" dirty="0">
                <a:solidFill>
                  <a:schemeClr val="tx1"/>
                </a:solidFill>
                <a:effectLst/>
                <a:latin typeface="Arial" pitchFamily="-65" charset="0"/>
                <a:ea typeface="ＭＳ Ｐゴシック" pitchFamily="-65" charset="-128"/>
                <a:cs typeface="ＭＳ Ｐゴシック" pitchFamily="-65" charset="-128"/>
              </a:rPr>
              <a:t>assertions" make use of the (? syntax that we just introduced for non-capture groups. The operator (?= pattern) is true if the pattern occurs, but is </a:t>
            </a:r>
            <a:r>
              <a:rPr kumimoji="1" lang="en-US" sz="1200" b="0" kern="1200" dirty="0">
                <a:solidFill>
                  <a:schemeClr val="tx1"/>
                </a:solidFill>
                <a:effectLst/>
                <a:latin typeface="Arial" pitchFamily="-65" charset="0"/>
                <a:ea typeface="ＭＳ Ｐゴシック" pitchFamily="-65" charset="-128"/>
                <a:cs typeface="ＭＳ Ｐゴシック" pitchFamily="-65" charset="-128"/>
              </a:rPr>
              <a:t>zero-width</a:t>
            </a:r>
            <a:r>
              <a:rPr kumimoji="1" lang="en-US" sz="1200" kern="1200" dirty="0">
                <a:solidFill>
                  <a:schemeClr val="tx1"/>
                </a:solidFill>
                <a:effectLst/>
                <a:latin typeface="Arial" pitchFamily="-65" charset="0"/>
                <a:ea typeface="ＭＳ Ｐゴシック" pitchFamily="-65" charset="-128"/>
                <a:cs typeface="ＭＳ Ｐゴシック" pitchFamily="-65" charset="-128"/>
              </a:rPr>
              <a:t>, meaning the match pointer doesn’t advance. And the negative lookahead, ?! pattern only returns true if a pattern does not match, but again is zero-width. Negative lookahead is commonly used when we are parsing some complex pattern but want to rule out a special case. For example this last pattern here matches, at the beginning of a line, any single word that doesn’t start with “Volcano”. </a:t>
            </a: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pPr/>
              <a:t>18</a:t>
            </a:fld>
            <a:endParaRPr lang="en-US"/>
          </a:p>
        </p:txBody>
      </p:sp>
    </p:spTree>
    <p:extLst>
      <p:ext uri="{BB962C8B-B14F-4D97-AF65-F5344CB8AC3E}">
        <p14:creationId xmlns:p14="http://schemas.microsoft.com/office/powerpoint/2010/main" val="37956160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Substitutions and capture groups </a:t>
            </a:r>
            <a:r>
              <a:rPr kumimoji="1" lang="en-US" sz="1200" kern="1200" dirty="0">
                <a:solidFill>
                  <a:schemeClr val="tx1"/>
                </a:solidFill>
                <a:effectLst/>
                <a:latin typeface="Arial" pitchFamily="-65" charset="0"/>
                <a:ea typeface="ＭＳ Ｐゴシック" pitchFamily="-65" charset="-128"/>
                <a:cs typeface="ＭＳ Ｐゴシック" pitchFamily="-65" charset="-128"/>
              </a:rPr>
              <a:t>are very useful in implementing simple chat-bots like ELIZA. ELIZA , one of the most important historical NLP systems, was created by pioneering AI researcher Joseph </a:t>
            </a:r>
            <a:r>
              <a:rPr kumimoji="1" lang="en-US" sz="1200" kern="1200" dirty="0" err="1">
                <a:solidFill>
                  <a:schemeClr val="tx1"/>
                </a:solidFill>
                <a:effectLst/>
                <a:latin typeface="Arial" pitchFamily="-65" charset="0"/>
                <a:ea typeface="ＭＳ Ｐゴシック" pitchFamily="-65" charset="-128"/>
                <a:cs typeface="ＭＳ Ｐゴシック" pitchFamily="-65" charset="-128"/>
              </a:rPr>
              <a:t>Weizenbaum</a:t>
            </a:r>
            <a:r>
              <a:rPr kumimoji="1" lang="en-US" sz="1200" kern="1200" dirty="0">
                <a:solidFill>
                  <a:schemeClr val="tx1"/>
                </a:solidFill>
                <a:effectLst/>
                <a:latin typeface="Arial" pitchFamily="-65" charset="0"/>
                <a:ea typeface="ＭＳ Ｐゴシック" pitchFamily="-65" charset="-128"/>
                <a:cs typeface="ＭＳ Ｐゴシック" pitchFamily="-65" charset="-128"/>
              </a:rPr>
              <a:t> in 1966, and simulates a Rogerian psychologist, a kind of therapist who emphasizes  mirroring back what they hear. ELIZA is a surprisingly simple program that uses pattern matching to recognize phrases like “I need X” and translate them into suitable outputs like “What would it mean to you if you got X?”. This simple technique succeeds in this domain because ELIZA doesn’t actually need to </a:t>
            </a:r>
            <a:r>
              <a:rPr kumimoji="1" lang="en-US" sz="1200" i="1" kern="1200" dirty="0">
                <a:solidFill>
                  <a:schemeClr val="tx1"/>
                </a:solidFill>
                <a:effectLst/>
                <a:latin typeface="Arial" pitchFamily="-65" charset="0"/>
                <a:ea typeface="ＭＳ Ｐゴシック" pitchFamily="-65" charset="-128"/>
                <a:cs typeface="ＭＳ Ｐゴシック" pitchFamily="-65" charset="-128"/>
              </a:rPr>
              <a:t>know </a:t>
            </a:r>
            <a:r>
              <a:rPr kumimoji="1" lang="en-US" sz="1200" kern="1200" dirty="0">
                <a:solidFill>
                  <a:schemeClr val="tx1"/>
                </a:solidFill>
                <a:effectLst/>
                <a:latin typeface="Arial" pitchFamily="-65" charset="0"/>
                <a:ea typeface="ＭＳ Ｐゴシック" pitchFamily="-65" charset="-128"/>
                <a:cs typeface="ＭＳ Ｐゴシック" pitchFamily="-65" charset="-128"/>
              </a:rPr>
              <a:t>anything to mimic a Rogerian psychotherapist. This is one of the few dialogue genres where listeners can act as if they know nothing of the world.</a:t>
            </a:r>
            <a:endParaRPr lang="en-US" dirty="0"/>
          </a:p>
          <a:p>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pPr/>
              <a:t>19</a:t>
            </a:fld>
            <a:endParaRPr lang="en-US"/>
          </a:p>
        </p:txBody>
      </p:sp>
    </p:spTree>
    <p:extLst>
      <p:ext uri="{BB962C8B-B14F-4D97-AF65-F5344CB8AC3E}">
        <p14:creationId xmlns:p14="http://schemas.microsoft.com/office/powerpoint/2010/main" val="3210358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some fragments from a sample conversation with ELIZA in 1966. </a:t>
            </a:r>
            <a:r>
              <a:rPr kumimoji="1" lang="en-US" sz="1200" kern="1200" dirty="0">
                <a:solidFill>
                  <a:schemeClr val="tx1"/>
                </a:solidFill>
                <a:effectLst/>
                <a:latin typeface="Arial" pitchFamily="-65" charset="0"/>
                <a:ea typeface="ＭＳ Ｐゴシック" pitchFamily="-65" charset="-128"/>
                <a:cs typeface="ＭＳ Ｐゴシック" pitchFamily="-65" charset="-128"/>
              </a:rPr>
              <a:t>Eliza’s mimicry of human conversation was remarkably successful: many people who interacted with ELIZA came to believe that it really </a:t>
            </a:r>
            <a:r>
              <a:rPr kumimoji="1" lang="en-US" sz="1200" i="1" kern="1200" dirty="0">
                <a:solidFill>
                  <a:schemeClr val="tx1"/>
                </a:solidFill>
                <a:effectLst/>
                <a:latin typeface="Arial" pitchFamily="-65" charset="0"/>
                <a:ea typeface="ＭＳ Ｐゴシック" pitchFamily="-65" charset="-128"/>
                <a:cs typeface="ＭＳ Ｐゴシック" pitchFamily="-65" charset="-128"/>
              </a:rPr>
              <a:t>understood </a:t>
            </a:r>
            <a:r>
              <a:rPr kumimoji="1" lang="en-US" sz="1200" kern="1200" dirty="0">
                <a:solidFill>
                  <a:schemeClr val="tx1"/>
                </a:solidFill>
                <a:effectLst/>
                <a:latin typeface="Arial" pitchFamily="-65" charset="0"/>
                <a:ea typeface="ＭＳ Ｐゴシック" pitchFamily="-65" charset="-128"/>
                <a:cs typeface="ＭＳ Ｐゴシック" pitchFamily="-65" charset="-128"/>
              </a:rPr>
              <a:t>them and their problems, and in very prescient early work, </a:t>
            </a:r>
            <a:r>
              <a:rPr kumimoji="1" lang="en-US" sz="1200" kern="1200" dirty="0" err="1">
                <a:solidFill>
                  <a:schemeClr val="tx1"/>
                </a:solidFill>
                <a:effectLst/>
                <a:latin typeface="Arial" pitchFamily="-65" charset="0"/>
                <a:ea typeface="ＭＳ Ｐゴシック" pitchFamily="-65" charset="-128"/>
                <a:cs typeface="ＭＳ Ｐゴシック" pitchFamily="-65" charset="-128"/>
              </a:rPr>
              <a:t>Weizenbaum</a:t>
            </a:r>
            <a:r>
              <a:rPr kumimoji="1" lang="en-US" sz="1200" kern="1200" dirty="0">
                <a:solidFill>
                  <a:schemeClr val="tx1"/>
                </a:solidFill>
                <a:effectLst/>
                <a:latin typeface="Arial" pitchFamily="-65" charset="0"/>
                <a:ea typeface="ＭＳ Ｐゴシック" pitchFamily="-65" charset="-128"/>
                <a:cs typeface="ＭＳ Ｐゴシック" pitchFamily="-65" charset="-128"/>
              </a:rPr>
              <a:t> pointed out the ethical issues in this attribution of human qualities to an artificial agent.   We'll return to this issue in the dialogue lectures.</a:t>
            </a:r>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pPr/>
              <a:t>20</a:t>
            </a:fld>
            <a:endParaRPr lang="en-US"/>
          </a:p>
        </p:txBody>
      </p:sp>
    </p:spTree>
    <p:extLst>
      <p:ext uri="{BB962C8B-B14F-4D97-AF65-F5344CB8AC3E}">
        <p14:creationId xmlns:p14="http://schemas.microsoft.com/office/powerpoint/2010/main" val="1750537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2E64B176-3CE7-6A41-BE1E-57EEC52B0665}" type="slidenum">
              <a:rPr lang="en-US"/>
              <a:pPr/>
              <a:t>2</a:t>
            </a:fld>
            <a:endParaRPr lang="en-US"/>
          </a:p>
        </p:txBody>
      </p:sp>
      <p:sp>
        <p:nvSpPr>
          <p:cNvPr id="70659" name="Rectangle 2"/>
          <p:cNvSpPr>
            <a:spLocks noGrp="1" noRot="1" noChangeAspect="1" noChangeArrowheads="1"/>
          </p:cNvSpPr>
          <p:nvPr>
            <p:ph type="sldImg"/>
          </p:nvPr>
        </p:nvSpPr>
        <p:spPr>
          <a:solidFill>
            <a:srgbClr val="FFFFFF"/>
          </a:solidFill>
          <a:ln/>
        </p:spPr>
      </p:sp>
      <p:sp>
        <p:nvSpPr>
          <p:cNvPr id="7066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3165545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ELIZA consists mainly of a series of substitution patterns, with some control for deciding what pattern to select, and some higher-level dialogue structure that we'll come back to. Here we can see examples of capture groups for capturing the adjectives the user writes to describes themselves, and simple patterns for asking more details when the user uses generic statements containing "all" or "always".</a:t>
            </a:r>
          </a:p>
        </p:txBody>
      </p:sp>
      <p:sp>
        <p:nvSpPr>
          <p:cNvPr id="4" name="Slide Number Placeholder 3"/>
          <p:cNvSpPr>
            <a:spLocks noGrp="1"/>
          </p:cNvSpPr>
          <p:nvPr>
            <p:ph type="sldNum" sz="quarter" idx="5"/>
          </p:nvPr>
        </p:nvSpPr>
        <p:spPr/>
        <p:txBody>
          <a:bodyPr/>
          <a:lstStyle/>
          <a:p>
            <a:fld id="{3EB9031F-EB71-7642-8F3C-6FDC1408CB92}" type="slidenum">
              <a:rPr lang="en-US" smtClean="0"/>
              <a:pPr/>
              <a:t>21</a:t>
            </a:fld>
            <a:endParaRPr lang="en-US"/>
          </a:p>
        </p:txBody>
      </p:sp>
    </p:spTree>
    <p:extLst>
      <p:ext uri="{BB962C8B-B14F-4D97-AF65-F5344CB8AC3E}">
        <p14:creationId xmlns:p14="http://schemas.microsoft.com/office/powerpoint/2010/main" val="29412538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22</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You'll find regular expression substitutions, and more powerful tools like lookahead, to be useful in all sorts of applications. And later on we'll be returning to ELIZA and the general issue of building agents that can interact conversationally.</a:t>
            </a:r>
          </a:p>
        </p:txBody>
      </p:sp>
    </p:spTree>
    <p:extLst>
      <p:ext uri="{BB962C8B-B14F-4D97-AF65-F5344CB8AC3E}">
        <p14:creationId xmlns:p14="http://schemas.microsoft.com/office/powerpoint/2010/main" val="18440923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23</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Let's continue our study of basic text processing methods.  In this lecture we'll talk about some basic properties of words. How many words are there? And what are the properties of corpora, that's the plural of corpus, meaning bodies of text?</a:t>
            </a:r>
          </a:p>
        </p:txBody>
      </p:sp>
    </p:spTree>
    <p:extLst>
      <p:ext uri="{BB962C8B-B14F-4D97-AF65-F5344CB8AC3E}">
        <p14:creationId xmlns:p14="http://schemas.microsoft.com/office/powerpoint/2010/main" val="21230162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AA652608-6990-6E43-AA5F-49A5045801F2}" type="slidenum">
              <a:rPr lang="en-US"/>
              <a:pPr/>
              <a:t>24</a:t>
            </a:fld>
            <a:endParaRPr lang="en-US"/>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Let's start by asking how many words are in just one sentence? Here's a sentence: </a:t>
            </a:r>
            <a:r>
              <a:rPr lang="en-US" sz="1200" dirty="0"/>
              <a:t>"I do uh main- mainly business data processing". How many words are in that sentence? It's a complicated question.  Is "uh" a word? What about the cutoff "main" the first time I started to say "mainly". We call things like "main" here a fragment, and we call "uh" and "um" filled pauses. So for certain applications, like speech applications, we might want to be counting these.  Or how about "cat" and "cats" in this Dr. Seuss sentence?   It will help to introduce the distinction between "lemma" and "wordform". Two words are the same lemma if they have the same stem, the same part of speech, the same sense.  Whereas wordform is the exact surface form of the word, with all its inflections or endings.  So if we're counting lemmas, "cat" and "cats" count as the same lemma.  If we're counting wordforms, "cat" and "cats" are different.</a:t>
            </a:r>
          </a:p>
          <a:p>
            <a:endParaRPr lang="en-US" dirty="0"/>
          </a:p>
          <a:p>
            <a:endParaRPr lang="en-US" dirty="0"/>
          </a:p>
        </p:txBody>
      </p:sp>
    </p:spTree>
    <p:extLst>
      <p:ext uri="{BB962C8B-B14F-4D97-AF65-F5344CB8AC3E}">
        <p14:creationId xmlns:p14="http://schemas.microsoft.com/office/powerpoint/2010/main" val="12023762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ABE383AF-40C9-E847-ACCB-98F997084513}" type="slidenum">
              <a:rPr lang="en-US"/>
              <a:pPr/>
              <a:t>25</a:t>
            </a:fld>
            <a:endParaRPr 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r>
              <a:rPr lang="en-US" dirty="0"/>
              <a:t>Let's look at a part of another sentence. How many words are in this sentence?  Pause the video and count for yourself. Again, it depends how you count. We could count word types, the number of unique words that occur in the sentence.  By that count we only count "the" once, even though it appears twice.  Word tokens we're counting every word token on the page, so the two "</a:t>
            </a:r>
            <a:r>
              <a:rPr lang="en-US" dirty="0" err="1"/>
              <a:t>the"s</a:t>
            </a:r>
            <a:r>
              <a:rPr lang="en-US" dirty="0"/>
              <a:t> count twice.  And what about San Francisco?  One word or two?  And how about "they and their". Different  wordforms, same lemma. Again, it depends on our goals, and it's important to make that clear whenever you report word counts</a:t>
            </a:r>
          </a:p>
        </p:txBody>
      </p:sp>
    </p:spTree>
    <p:extLst>
      <p:ext uri="{BB962C8B-B14F-4D97-AF65-F5344CB8AC3E}">
        <p14:creationId xmlns:p14="http://schemas.microsoft.com/office/powerpoint/2010/main" val="18962364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ABE383AF-40C9-E847-ACCB-98F997084513}" type="slidenum">
              <a:rPr lang="en-US"/>
              <a:pPr/>
              <a:t>26</a:t>
            </a:fld>
            <a:endParaRPr 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r>
              <a:rPr lang="en-US" dirty="0"/>
              <a:t>In general, we'll refer to the number of tokens with capital N. And we'll use capital V to mean the vocabulary, the set of all words.  So the cardinality of V is the size of vocabulary, the number of word types. although sometimes for simplification, we'll just use capital V to mean the vocabulary size when it's not ambiguous. There's a relationship between these two in running text, called Heaps Law or </a:t>
            </a:r>
            <a:r>
              <a:rPr lang="en-US" dirty="0" err="1"/>
              <a:t>Herdan's</a:t>
            </a:r>
            <a:r>
              <a:rPr lang="en-US" dirty="0"/>
              <a:t> Law, which is that the size of the vocabulary grows with </a:t>
            </a:r>
            <a:r>
              <a:rPr lang="en-US" dirty="0" err="1"/>
              <a:t>spmething</a:t>
            </a:r>
            <a:r>
              <a:rPr lang="en-US" dirty="0"/>
              <a:t> over the square root of the number of word tokens.  So a large corpus of N words tokens, you can expect to see N to the .7 word types.  Here are the numbers for some common corpora,… </a:t>
            </a:r>
            <a:r>
              <a:rPr kumimoji="1" lang="en-US" sz="1200" kern="1200" dirty="0">
                <a:solidFill>
                  <a:schemeClr val="tx1"/>
                </a:solidFill>
                <a:effectLst/>
                <a:latin typeface="Arial" pitchFamily="-65" charset="0"/>
                <a:ea typeface="ＭＳ Ｐゴシック" pitchFamily="-65" charset="-128"/>
                <a:cs typeface="ＭＳ Ｐゴシック" pitchFamily="-65" charset="-128"/>
              </a:rPr>
              <a:t>The switchboard corpus of phone conversations has 2.4 million word tokens. And there's 20,000 word types in those 2.4</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millions words. Shakespeare has just under a million word tokens. Shakespeare is</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quite a small corpus. He wrote, 800,000 words in his lifetime. And in that less</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than a million words, he actually used 31,000 distinct words. So he had a very,</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very broad vocabulary famously. And if you look at a very huge corpus, the Google</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N-grams corpus that has a trillion different tokens, a very large number of</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words, there's. Thirteen million types, so how many words are there in English? Well,</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if you look at conversation, 20,000 different words. If you look at</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Shakespeare, 30,000 words. And if you combine the two, probably somewhere, not</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quite the sum of the two, but some larger number. But if you look at the Google</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engrams, we have thirteen million. And of course, some of those are probably </a:t>
            </a:r>
            <a:r>
              <a:rPr kumimoji="1" lang="en-US" sz="1200" kern="1200" dirty="0" err="1">
                <a:solidFill>
                  <a:schemeClr val="tx1"/>
                </a:solidFill>
                <a:effectLst/>
                <a:latin typeface="Arial" pitchFamily="-65" charset="0"/>
                <a:ea typeface="ＭＳ Ｐゴシック" pitchFamily="-65" charset="-128"/>
                <a:cs typeface="ＭＳ Ｐゴシック" pitchFamily="-65" charset="-128"/>
              </a:rPr>
              <a:t>urls</a:t>
            </a:r>
            <a:r>
              <a:rPr kumimoji="1" lang="en-US" sz="1200" kern="1200" dirty="0">
                <a:solidFill>
                  <a:schemeClr val="tx1"/>
                </a:solidFill>
                <a:effectLst/>
                <a:latin typeface="Arial" pitchFamily="-65" charset="0"/>
                <a:ea typeface="ＭＳ Ｐゴシック" pitchFamily="-65" charset="-128"/>
                <a:cs typeface="ＭＳ Ｐゴシック" pitchFamily="-65" charset="-128"/>
              </a:rPr>
              <a:t>,</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and. And email addresses, but even if you eliminate all of those, the number of</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words in a language is very large, maybe there's a million words of English.</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1271677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Where did these corpora come from?  …. These characteristics of a text influence properties of the text.</a:t>
            </a:r>
          </a:p>
        </p:txBody>
      </p:sp>
      <p:sp>
        <p:nvSpPr>
          <p:cNvPr id="4" name="Slide Number Placeholder 3"/>
          <p:cNvSpPr>
            <a:spLocks noGrp="1"/>
          </p:cNvSpPr>
          <p:nvPr>
            <p:ph type="sldNum" sz="quarter" idx="5"/>
          </p:nvPr>
        </p:nvSpPr>
        <p:spPr/>
        <p:txBody>
          <a:bodyPr/>
          <a:lstStyle/>
          <a:p>
            <a:fld id="{3EB9031F-EB71-7642-8F3C-6FDC1408CB92}" type="slidenum">
              <a:rPr lang="en-US" smtClean="0"/>
              <a:pPr/>
              <a:t>27</a:t>
            </a:fld>
            <a:endParaRPr lang="en-US"/>
          </a:p>
        </p:txBody>
      </p:sp>
    </p:spTree>
    <p:extLst>
      <p:ext uri="{BB962C8B-B14F-4D97-AF65-F5344CB8AC3E}">
        <p14:creationId xmlns:p14="http://schemas.microsoft.com/office/powerpoint/2010/main" val="11673415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what language is the text in?  As we'll see when we get to talking about word tokenization, what counts as a word can be different in different languages.</a:t>
            </a:r>
          </a:p>
        </p:txBody>
      </p:sp>
      <p:sp>
        <p:nvSpPr>
          <p:cNvPr id="4" name="Slide Number Placeholder 3"/>
          <p:cNvSpPr>
            <a:spLocks noGrp="1"/>
          </p:cNvSpPr>
          <p:nvPr>
            <p:ph type="sldNum" sz="quarter" idx="5"/>
          </p:nvPr>
        </p:nvSpPr>
        <p:spPr/>
        <p:txBody>
          <a:bodyPr/>
          <a:lstStyle/>
          <a:p>
            <a:fld id="{3EB9031F-EB71-7642-8F3C-6FDC1408CB92}" type="slidenum">
              <a:rPr lang="en-US" smtClean="0"/>
              <a:pPr/>
              <a:t>28</a:t>
            </a:fld>
            <a:endParaRPr lang="en-US"/>
          </a:p>
        </p:txBody>
      </p:sp>
    </p:spTree>
    <p:extLst>
      <p:ext uri="{BB962C8B-B14F-4D97-AF65-F5344CB8AC3E}">
        <p14:creationId xmlns:p14="http://schemas.microsoft.com/office/powerpoint/2010/main" val="24330043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You'll need to make sure you consider all those properties of a text when you are using it for processing purposes.  And there are even more properties of corpora that it's important to consider.  Who collected this corpus? </a:t>
            </a:r>
          </a:p>
          <a:p>
            <a:r>
              <a:rPr lang="en-US" dirty="0"/>
              <a:t>Whenever you build a corpus, you should be documenting these decisions in a datasheet for the corpus.</a:t>
            </a:r>
          </a:p>
        </p:txBody>
      </p:sp>
      <p:sp>
        <p:nvSpPr>
          <p:cNvPr id="4" name="Slide Number Placeholder 3"/>
          <p:cNvSpPr>
            <a:spLocks noGrp="1"/>
          </p:cNvSpPr>
          <p:nvPr>
            <p:ph type="sldNum" sz="quarter" idx="5"/>
          </p:nvPr>
        </p:nvSpPr>
        <p:spPr/>
        <p:txBody>
          <a:bodyPr/>
          <a:lstStyle/>
          <a:p>
            <a:fld id="{3EB9031F-EB71-7642-8F3C-6FDC1408CB92}" type="slidenum">
              <a:rPr lang="en-US" smtClean="0"/>
              <a:pPr/>
              <a:t>29</a:t>
            </a:fld>
            <a:endParaRPr lang="en-US"/>
          </a:p>
        </p:txBody>
      </p:sp>
    </p:spTree>
    <p:extLst>
      <p:ext uri="{BB962C8B-B14F-4D97-AF65-F5344CB8AC3E}">
        <p14:creationId xmlns:p14="http://schemas.microsoft.com/office/powerpoint/2010/main" val="30856640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30</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In summary, when you study text in corpora it's important to be explicit about what you mean by word (type or token, lemma or wordform) and what are the properties of the corpora; their genre, their language variety, who wrote them and how they were collected.</a:t>
            </a:r>
          </a:p>
        </p:txBody>
      </p:sp>
    </p:spTree>
    <p:extLst>
      <p:ext uri="{BB962C8B-B14F-4D97-AF65-F5344CB8AC3E}">
        <p14:creationId xmlns:p14="http://schemas.microsoft.com/office/powerpoint/2010/main" val="17516879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AD123507-3658-094F-A348-B086D6EDE221}" type="slidenum">
              <a:rPr lang="en-US"/>
              <a:pPr/>
              <a:t>3</a:t>
            </a:fld>
            <a:endParaRPr lang="en-US"/>
          </a:p>
        </p:txBody>
      </p:sp>
      <p:sp>
        <p:nvSpPr>
          <p:cNvPr id="72707" name="Rectangle 2"/>
          <p:cNvSpPr>
            <a:spLocks noGrp="1" noRot="1" noChangeAspect="1" noChangeArrowheads="1" noTextEdit="1"/>
          </p:cNvSpPr>
          <p:nvPr>
            <p:ph type="sldImg"/>
          </p:nvPr>
        </p:nvSpPr>
        <p:spPr>
          <a:solidFill>
            <a:srgbClr val="FFFFFF"/>
          </a:solidFill>
          <a:ln/>
        </p:spPr>
      </p:sp>
      <p:sp>
        <p:nvSpPr>
          <p:cNvPr id="72708" name="Rectangle 3"/>
          <p:cNvSpPr>
            <a:spLocks noGrp="1" noChangeArrowheads="1"/>
          </p:cNvSpPr>
          <p:nvPr>
            <p:ph type="body" idx="1"/>
          </p:nvPr>
        </p:nvSpPr>
        <p:spPr>
          <a:xfrm>
            <a:off x="912707" y="4463296"/>
            <a:ext cx="5019887" cy="4228386"/>
          </a:xfrm>
          <a:solidFill>
            <a:srgbClr val="FFFFFF"/>
          </a:solidFill>
          <a:ln>
            <a:solidFill>
              <a:srgbClr val="000000"/>
            </a:solidFill>
          </a:ln>
        </p:spPr>
        <p:txBody>
          <a:bodyPr lIns="91435" tIns="45718" rIns="91435" bIns="45718"/>
          <a:lstStyle/>
          <a:p>
            <a:pPr eaLnBrk="1" hangingPunct="1"/>
            <a:endParaRPr lang="en-US" b="1" dirty="0"/>
          </a:p>
        </p:txBody>
      </p:sp>
    </p:spTree>
    <p:extLst>
      <p:ext uri="{BB962C8B-B14F-4D97-AF65-F5344CB8AC3E}">
        <p14:creationId xmlns:p14="http://schemas.microsoft.com/office/powerpoint/2010/main" val="14184682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31</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In the next few lectures we'll introduce text normalization, the process of turning a text into standard formatting of words or sentences. We'll start by thinking about how to break up a text into word tokens.</a:t>
            </a:r>
          </a:p>
        </p:txBody>
      </p:sp>
    </p:spTree>
    <p:extLst>
      <p:ext uri="{BB962C8B-B14F-4D97-AF65-F5344CB8AC3E}">
        <p14:creationId xmlns:p14="http://schemas.microsoft.com/office/powerpoint/2010/main" val="39359574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D4E9F685-F098-8E4C-B6D8-D94BDE4D6D6B}" type="slidenum">
              <a:rPr lang="en-US"/>
              <a:pPr/>
              <a:t>32</a:t>
            </a:fld>
            <a:endParaRPr lang="en-US"/>
          </a:p>
        </p:txBody>
      </p:sp>
      <p:sp>
        <p:nvSpPr>
          <p:cNvPr id="21507" name="Rectangle 2"/>
          <p:cNvSpPr>
            <a:spLocks noGrp="1" noRot="1" noChangeAspect="1" noChangeArrowheads="1"/>
          </p:cNvSpPr>
          <p:nvPr>
            <p:ph type="sldImg"/>
          </p:nvPr>
        </p:nvSpPr>
        <p:spPr>
          <a:solidFill>
            <a:srgbClr val="FFFFFF"/>
          </a:solidFill>
          <a:ln/>
        </p:spPr>
      </p:sp>
      <p:sp>
        <p:nvSpPr>
          <p:cNvPr id="21508" name="Rectangle 3"/>
          <p:cNvSpPr>
            <a:spLocks noGrp="1" noChangeArrowheads="1"/>
          </p:cNvSpPr>
          <p:nvPr>
            <p:ph type="body" idx="1"/>
          </p:nvPr>
        </p:nvSpPr>
        <p:spPr>
          <a:solidFill>
            <a:srgbClr val="FFFFFF"/>
          </a:solidFill>
          <a:ln>
            <a:solidFill>
              <a:srgbClr val="000000"/>
            </a:solidFill>
          </a:ln>
        </p:spPr>
        <p:txBody>
          <a:bodyPr/>
          <a:lstStyle/>
          <a:p>
            <a:endParaRPr lang="en-US"/>
          </a:p>
        </p:txBody>
      </p:sp>
    </p:spTree>
    <p:extLst>
      <p:ext uri="{BB962C8B-B14F-4D97-AF65-F5344CB8AC3E}">
        <p14:creationId xmlns:p14="http://schemas.microsoft.com/office/powerpoint/2010/main" val="37879036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now introduce some simple Unix tools for text processing, starting with the UNIX "tr" command for space-based word tokenization. Our goal will be to take a text file and output word tokens and their frequencies.</a:t>
            </a:r>
          </a:p>
        </p:txBody>
      </p:sp>
      <p:sp>
        <p:nvSpPr>
          <p:cNvPr id="4" name="Slide Number Placeholder 3"/>
          <p:cNvSpPr>
            <a:spLocks noGrp="1"/>
          </p:cNvSpPr>
          <p:nvPr>
            <p:ph type="sldNum" sz="quarter" idx="5"/>
          </p:nvPr>
        </p:nvSpPr>
        <p:spPr/>
        <p:txBody>
          <a:bodyPr/>
          <a:lstStyle/>
          <a:p>
            <a:fld id="{3EB9031F-EB71-7642-8F3C-6FDC1408CB92}" type="slidenum">
              <a:rPr lang="en-US" smtClean="0"/>
              <a:pPr/>
              <a:t>33</a:t>
            </a:fld>
            <a:endParaRPr lang="en-US"/>
          </a:p>
        </p:txBody>
      </p:sp>
    </p:spTree>
    <p:extLst>
      <p:ext uri="{BB962C8B-B14F-4D97-AF65-F5344CB8AC3E}">
        <p14:creationId xmlns:p14="http://schemas.microsoft.com/office/powerpoint/2010/main" val="30811840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 course, tokenization in most real situations isn't as simple as I've suggested with the simple UNIX tools.</a:t>
            </a:r>
          </a:p>
        </p:txBody>
      </p:sp>
      <p:sp>
        <p:nvSpPr>
          <p:cNvPr id="4" name="Slide Number Placeholder 3"/>
          <p:cNvSpPr>
            <a:spLocks noGrp="1"/>
          </p:cNvSpPr>
          <p:nvPr>
            <p:ph type="sldNum" sz="quarter" idx="5"/>
          </p:nvPr>
        </p:nvSpPr>
        <p:spPr/>
        <p:txBody>
          <a:bodyPr/>
          <a:lstStyle/>
          <a:p>
            <a:fld id="{3EB9031F-EB71-7642-8F3C-6FDC1408CB92}" type="slidenum">
              <a:rPr lang="en-US" smtClean="0"/>
              <a:pPr/>
              <a:t>38</a:t>
            </a:fld>
            <a:endParaRPr lang="en-US"/>
          </a:p>
        </p:txBody>
      </p:sp>
    </p:spTree>
    <p:extLst>
      <p:ext uri="{BB962C8B-B14F-4D97-AF65-F5344CB8AC3E}">
        <p14:creationId xmlns:p14="http://schemas.microsoft.com/office/powerpoint/2010/main" val="24327337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most standard tokenization programs for English or languages with similar writing systems need to deal with each of these issues. Here's a simple python tokenizer in the Natural Language Toolkit that has little regular expressions for dealing with </a:t>
            </a:r>
            <a:r>
              <a:rPr lang="en-US" dirty="0" err="1"/>
              <a:t>hypthens</a:t>
            </a:r>
            <a:r>
              <a:rPr lang="en-US" dirty="0"/>
              <a:t>, and currency, and whatnot</a:t>
            </a:r>
          </a:p>
        </p:txBody>
      </p:sp>
      <p:sp>
        <p:nvSpPr>
          <p:cNvPr id="4" name="Slide Number Placeholder 3"/>
          <p:cNvSpPr>
            <a:spLocks noGrp="1"/>
          </p:cNvSpPr>
          <p:nvPr>
            <p:ph type="sldNum" sz="quarter" idx="5"/>
          </p:nvPr>
        </p:nvSpPr>
        <p:spPr/>
        <p:txBody>
          <a:bodyPr/>
          <a:lstStyle/>
          <a:p>
            <a:fld id="{3EB9031F-EB71-7642-8F3C-6FDC1408CB92}" type="slidenum">
              <a:rPr lang="en-US" smtClean="0"/>
              <a:pPr/>
              <a:t>39</a:t>
            </a:fld>
            <a:endParaRPr lang="en-US"/>
          </a:p>
        </p:txBody>
      </p:sp>
    </p:spTree>
    <p:extLst>
      <p:ext uri="{BB962C8B-B14F-4D97-AF65-F5344CB8AC3E}">
        <p14:creationId xmlns:p14="http://schemas.microsoft.com/office/powerpoint/2010/main" val="20530485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wait, what about all the languages that don't have spaces! </a:t>
            </a:r>
          </a:p>
        </p:txBody>
      </p:sp>
      <p:sp>
        <p:nvSpPr>
          <p:cNvPr id="4" name="Slide Number Placeholder 3"/>
          <p:cNvSpPr>
            <a:spLocks noGrp="1"/>
          </p:cNvSpPr>
          <p:nvPr>
            <p:ph type="sldNum" sz="quarter" idx="5"/>
          </p:nvPr>
        </p:nvSpPr>
        <p:spPr/>
        <p:txBody>
          <a:bodyPr/>
          <a:lstStyle/>
          <a:p>
            <a:fld id="{3EB9031F-EB71-7642-8F3C-6FDC1408CB92}" type="slidenum">
              <a:rPr lang="en-US" smtClean="0"/>
              <a:pPr/>
              <a:t>40</a:t>
            </a:fld>
            <a:endParaRPr lang="en-US"/>
          </a:p>
        </p:txBody>
      </p:sp>
    </p:spTree>
    <p:extLst>
      <p:ext uri="{BB962C8B-B14F-4D97-AF65-F5344CB8AC3E}">
        <p14:creationId xmlns:p14="http://schemas.microsoft.com/office/powerpoint/2010/main" val="29869659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47</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Word tokenization is an important step in text normalization. Here we introduced some common baseline methods, space-based and character-based tokenization.</a:t>
            </a:r>
          </a:p>
        </p:txBody>
      </p:sp>
    </p:spTree>
    <p:extLst>
      <p:ext uri="{BB962C8B-B14F-4D97-AF65-F5344CB8AC3E}">
        <p14:creationId xmlns:p14="http://schemas.microsoft.com/office/powerpoint/2010/main" val="423875598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pPr/>
              <a:t>48</a:t>
            </a:fld>
            <a:endParaRPr lang="en-US"/>
          </a:p>
        </p:txBody>
      </p:sp>
    </p:spTree>
    <p:extLst>
      <p:ext uri="{BB962C8B-B14F-4D97-AF65-F5344CB8AC3E}">
        <p14:creationId xmlns:p14="http://schemas.microsoft.com/office/powerpoint/2010/main" val="116837737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C01B9DA1-D091-A64A-A0FC-8E8CCCAFB71C}" type="slidenum">
              <a:rPr lang="en-US"/>
              <a:pPr/>
              <a:t>51</a:t>
            </a:fld>
            <a:endParaRPr 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67420943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CBE32076-AB54-DD42-AB81-EE05460AD3D3}" type="slidenum">
              <a:rPr lang="en-US"/>
              <a:pPr/>
              <a:t>54</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9870596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71945E12-28F4-EC45-9FE6-6861EFD09E6C}" type="slidenum">
              <a:rPr lang="en-US"/>
              <a:pPr/>
              <a:t>4</a:t>
            </a:fld>
            <a:endParaRPr lang="en-US"/>
          </a:p>
        </p:txBody>
      </p:sp>
      <p:sp>
        <p:nvSpPr>
          <p:cNvPr id="74755" name="Rectangle 2"/>
          <p:cNvSpPr>
            <a:spLocks noGrp="1" noRot="1" noChangeAspect="1" noChangeArrowheads="1" noTextEdit="1"/>
          </p:cNvSpPr>
          <p:nvPr>
            <p:ph type="sldImg"/>
          </p:nvPr>
        </p:nvSpPr>
        <p:spPr>
          <a:solidFill>
            <a:srgbClr val="FFFFFF"/>
          </a:solidFill>
          <a:ln/>
        </p:spPr>
      </p:sp>
      <p:sp>
        <p:nvSpPr>
          <p:cNvPr id="74756" name="Rectangle 3"/>
          <p:cNvSpPr>
            <a:spLocks noGrp="1" noChangeArrowheads="1"/>
          </p:cNvSpPr>
          <p:nvPr>
            <p:ph type="body" idx="1"/>
          </p:nvPr>
        </p:nvSpPr>
        <p:spPr>
          <a:xfrm>
            <a:off x="912707" y="4463296"/>
            <a:ext cx="5019887" cy="4228386"/>
          </a:xfrm>
          <a:solidFill>
            <a:srgbClr val="FFFFFF"/>
          </a:solidFill>
          <a:ln>
            <a:solidFill>
              <a:srgbClr val="000000"/>
            </a:solidFill>
          </a:ln>
        </p:spPr>
        <p:txBody>
          <a:bodyPr lIns="91435" tIns="45718" rIns="91435" bIns="45718"/>
          <a:lstStyle/>
          <a:p>
            <a:pPr eaLnBrk="1" hangingPunct="1"/>
            <a:endParaRPr lang="en-US" b="1"/>
          </a:p>
        </p:txBody>
      </p:sp>
    </p:spTree>
    <p:extLst>
      <p:ext uri="{BB962C8B-B14F-4D97-AF65-F5344CB8AC3E}">
        <p14:creationId xmlns:p14="http://schemas.microsoft.com/office/powerpoint/2010/main" val="1269233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874D6FAE-BAB2-4B44-B9CF-68A8BE4C6FBA}" type="slidenum">
              <a:rPr lang="en-US"/>
              <a:pPr/>
              <a:t>55</a:t>
            </a:fld>
            <a:endParaRPr lang="en-US"/>
          </a:p>
        </p:txBody>
      </p:sp>
      <p:sp>
        <p:nvSpPr>
          <p:cNvPr id="60419" name="Rectangle 2"/>
          <p:cNvSpPr>
            <a:spLocks noGrp="1" noRot="1" noChangeAspect="1" noChangeArrowheads="1"/>
          </p:cNvSpPr>
          <p:nvPr>
            <p:ph type="sldImg"/>
          </p:nvPr>
        </p:nvSpPr>
        <p:spPr>
          <a:solidFill>
            <a:srgbClr val="FFFFFF"/>
          </a:solidFill>
          <a:ln/>
        </p:spPr>
      </p:sp>
      <p:sp>
        <p:nvSpPr>
          <p:cNvPr id="60420" name="Rectangle 3"/>
          <p:cNvSpPr>
            <a:spLocks noGrp="1" noChangeArrowheads="1"/>
          </p:cNvSpPr>
          <p:nvPr>
            <p:ph type="body" idx="1"/>
          </p:nvPr>
        </p:nvSpPr>
        <p:spPr>
          <a:solidFill>
            <a:srgbClr val="FFFFFF"/>
          </a:solidFill>
          <a:ln>
            <a:solidFill>
              <a:srgbClr val="000000"/>
            </a:solidFill>
          </a:ln>
        </p:spPr>
        <p:txBody>
          <a:bodyPr/>
          <a:lstStyle/>
          <a:p>
            <a:endParaRPr lang="en-US"/>
          </a:p>
        </p:txBody>
      </p:sp>
    </p:spTree>
    <p:extLst>
      <p:ext uri="{BB962C8B-B14F-4D97-AF65-F5344CB8AC3E}">
        <p14:creationId xmlns:p14="http://schemas.microsoft.com/office/powerpoint/2010/main" val="22595420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71945E12-28F4-EC45-9FE6-6861EFD09E6C}" type="slidenum">
              <a:rPr lang="en-US"/>
              <a:pPr/>
              <a:t>5</a:t>
            </a:fld>
            <a:endParaRPr lang="en-US"/>
          </a:p>
        </p:txBody>
      </p:sp>
      <p:sp>
        <p:nvSpPr>
          <p:cNvPr id="74755" name="Rectangle 2"/>
          <p:cNvSpPr>
            <a:spLocks noGrp="1" noRot="1" noChangeAspect="1" noChangeArrowheads="1" noTextEdit="1"/>
          </p:cNvSpPr>
          <p:nvPr>
            <p:ph type="sldImg"/>
          </p:nvPr>
        </p:nvSpPr>
        <p:spPr>
          <a:solidFill>
            <a:srgbClr val="FFFFFF"/>
          </a:solidFill>
          <a:ln/>
        </p:spPr>
      </p:sp>
      <p:sp>
        <p:nvSpPr>
          <p:cNvPr id="74756" name="Rectangle 3"/>
          <p:cNvSpPr>
            <a:spLocks noGrp="1" noChangeArrowheads="1"/>
          </p:cNvSpPr>
          <p:nvPr>
            <p:ph type="body" idx="1"/>
          </p:nvPr>
        </p:nvSpPr>
        <p:spPr>
          <a:xfrm>
            <a:off x="912707" y="4463296"/>
            <a:ext cx="5019887" cy="4228386"/>
          </a:xfrm>
          <a:solidFill>
            <a:srgbClr val="FFFFFF"/>
          </a:solidFill>
          <a:ln>
            <a:solidFill>
              <a:srgbClr val="000000"/>
            </a:solidFill>
          </a:ln>
        </p:spPr>
        <p:txBody>
          <a:bodyPr lIns="91435" tIns="45718" rIns="91435" bIns="45718"/>
          <a:lstStyle/>
          <a:p>
            <a:pPr eaLnBrk="1" hangingPunct="1"/>
            <a:endParaRPr lang="en-US" b="1"/>
          </a:p>
        </p:txBody>
      </p:sp>
    </p:spTree>
    <p:extLst>
      <p:ext uri="{BB962C8B-B14F-4D97-AF65-F5344CB8AC3E}">
        <p14:creationId xmlns:p14="http://schemas.microsoft.com/office/powerpoint/2010/main" val="17003135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48DFDE8B-28E4-4047-85D4-57A6728EBAFF}" type="slidenum">
              <a:rPr lang="en-US"/>
              <a:pPr/>
              <a:t>6</a:t>
            </a:fld>
            <a:endParaRPr lang="en-US"/>
          </a:p>
        </p:txBody>
      </p:sp>
      <p:sp>
        <p:nvSpPr>
          <p:cNvPr id="76803" name="Rectangle 2"/>
          <p:cNvSpPr>
            <a:spLocks noGrp="1" noRot="1" noChangeAspect="1" noChangeArrowheads="1" noTextEdit="1"/>
          </p:cNvSpPr>
          <p:nvPr>
            <p:ph type="sldImg"/>
          </p:nvPr>
        </p:nvSpPr>
        <p:spPr>
          <a:solidFill>
            <a:srgbClr val="FFFFFF"/>
          </a:solidFill>
          <a:ln/>
        </p:spPr>
      </p:sp>
      <p:sp>
        <p:nvSpPr>
          <p:cNvPr id="76804" name="Rectangle 3"/>
          <p:cNvSpPr>
            <a:spLocks noGrp="1" noChangeArrowheads="1"/>
          </p:cNvSpPr>
          <p:nvPr>
            <p:ph type="body" idx="1"/>
          </p:nvPr>
        </p:nvSpPr>
        <p:spPr>
          <a:xfrm>
            <a:off x="912707" y="4463296"/>
            <a:ext cx="5019887" cy="4228386"/>
          </a:xfrm>
          <a:solidFill>
            <a:srgbClr val="FFFFFF"/>
          </a:solidFill>
          <a:ln>
            <a:solidFill>
              <a:srgbClr val="000000"/>
            </a:solidFill>
          </a:ln>
        </p:spPr>
        <p:txBody>
          <a:bodyPr lIns="91435" tIns="45718" rIns="91435" bIns="45718"/>
          <a:lstStyle/>
          <a:p>
            <a:pPr eaLnBrk="1" hangingPunct="1"/>
            <a:endParaRPr lang="en-US" b="1"/>
          </a:p>
        </p:txBody>
      </p:sp>
    </p:spTree>
    <p:extLst>
      <p:ext uri="{BB962C8B-B14F-4D97-AF65-F5344CB8AC3E}">
        <p14:creationId xmlns:p14="http://schemas.microsoft.com/office/powerpoint/2010/main" val="18745458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1B422F39-6D47-7E4A-B2A9-7EB2D50CD805}" type="slidenum">
              <a:rPr lang="en-US"/>
              <a:pPr/>
              <a:t>7</a:t>
            </a:fld>
            <a:endParaRPr lang="en-US"/>
          </a:p>
        </p:txBody>
      </p:sp>
      <p:sp>
        <p:nvSpPr>
          <p:cNvPr id="78851" name="Rectangle 2"/>
          <p:cNvSpPr>
            <a:spLocks noGrp="1" noRot="1" noChangeAspect="1" noChangeArrowheads="1" noTextEdit="1"/>
          </p:cNvSpPr>
          <p:nvPr>
            <p:ph type="sldImg"/>
          </p:nvPr>
        </p:nvSpPr>
        <p:spPr>
          <a:solidFill>
            <a:srgbClr val="FFFFFF"/>
          </a:solidFill>
          <a:ln/>
        </p:spPr>
      </p:sp>
      <p:sp>
        <p:nvSpPr>
          <p:cNvPr id="78852" name="Rectangle 3"/>
          <p:cNvSpPr>
            <a:spLocks noGrp="1" noChangeArrowheads="1"/>
          </p:cNvSpPr>
          <p:nvPr>
            <p:ph type="body" idx="1"/>
          </p:nvPr>
        </p:nvSpPr>
        <p:spPr>
          <a:xfrm>
            <a:off x="912707" y="4463296"/>
            <a:ext cx="5019887" cy="4228386"/>
          </a:xfrm>
          <a:solidFill>
            <a:srgbClr val="FFFFFF"/>
          </a:solidFill>
          <a:ln>
            <a:solidFill>
              <a:srgbClr val="000000"/>
            </a:solidFill>
          </a:ln>
        </p:spPr>
        <p:txBody>
          <a:bodyPr lIns="91435" tIns="45718" rIns="91435" bIns="45718"/>
          <a:lstStyle/>
          <a:p>
            <a:pPr eaLnBrk="1" hangingPunct="1"/>
            <a:endParaRPr lang="en-US" b="1"/>
          </a:p>
        </p:txBody>
      </p:sp>
    </p:spTree>
    <p:extLst>
      <p:ext uri="{BB962C8B-B14F-4D97-AF65-F5344CB8AC3E}">
        <p14:creationId xmlns:p14="http://schemas.microsoft.com/office/powerpoint/2010/main" val="12066744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E0D70C18-464E-3545-9CA1-FC88A632BD18}" type="slidenum">
              <a:rPr lang="en-US"/>
              <a:pPr/>
              <a:t>8</a:t>
            </a:fld>
            <a:endParaRPr lang="en-US"/>
          </a:p>
        </p:txBody>
      </p:sp>
      <p:sp>
        <p:nvSpPr>
          <p:cNvPr id="82947" name="Rectangle 2"/>
          <p:cNvSpPr>
            <a:spLocks noGrp="1" noRot="1" noChangeAspect="1" noChangeArrowheads="1"/>
          </p:cNvSpPr>
          <p:nvPr>
            <p:ph type="sldImg"/>
          </p:nvPr>
        </p:nvSpPr>
        <p:spPr>
          <a:solidFill>
            <a:srgbClr val="FFFFFF"/>
          </a:solidFill>
          <a:ln/>
        </p:spPr>
      </p:sp>
      <p:sp>
        <p:nvSpPr>
          <p:cNvPr id="8294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1861254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3F82BD90-5842-9D48-A685-621D2A4C3779}" type="slidenum">
              <a:rPr lang="en-US"/>
              <a:pPr/>
              <a:t>9</a:t>
            </a:fld>
            <a:endParaRPr lang="en-US"/>
          </a:p>
        </p:txBody>
      </p:sp>
      <p:sp>
        <p:nvSpPr>
          <p:cNvPr id="84995" name="Rectangle 2"/>
          <p:cNvSpPr>
            <a:spLocks noGrp="1" noRot="1" noChangeAspect="1" noChangeArrowheads="1"/>
          </p:cNvSpPr>
          <p:nvPr>
            <p:ph type="sldImg"/>
          </p:nvPr>
        </p:nvSpPr>
        <p:spPr>
          <a:solidFill>
            <a:srgbClr val="FFFFFF"/>
          </a:solidFill>
          <a:ln/>
        </p:spPr>
      </p:sp>
      <p:sp>
        <p:nvSpPr>
          <p:cNvPr id="8499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3642349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341716"/>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0CDC23-E565-C848-9AF6-12BD09C53D91}" type="datetimeFigureOut">
              <a:rPr lang="en-US" smtClean="0"/>
              <a:t>3/14/2022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sp>
        <p:nvSpPr>
          <p:cNvPr id="11" name="Rectangle 10"/>
          <p:cNvSpPr/>
          <p:nvPr userDrawn="1"/>
        </p:nvSpPr>
        <p:spPr>
          <a:xfrm rot="16200000">
            <a:off x="-2549264" y="2474314"/>
            <a:ext cx="5143502" cy="19487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userDrawn="1"/>
        </p:nvSpPr>
        <p:spPr>
          <a:xfrm rot="16200000" flipV="1">
            <a:off x="-2442604" y="2560132"/>
            <a:ext cx="5143502"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73126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1253728"/>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04800" y="1733550"/>
            <a:ext cx="4040188"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2626" y="1253728"/>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92626" y="1733550"/>
            <a:ext cx="4041775"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5"/>
          <p:cNvSpPr>
            <a:spLocks noGrp="1" noChangeArrowheads="1"/>
          </p:cNvSpPr>
          <p:nvPr>
            <p:ph type="dt" sz="half" idx="10"/>
          </p:nvPr>
        </p:nvSpPr>
        <p:spPr>
          <a:xfrm>
            <a:off x="6248400" y="4705350"/>
            <a:ext cx="1981200" cy="342900"/>
          </a:xfrm>
          <a:ln/>
        </p:spPr>
        <p:txBody>
          <a:bodyPr/>
          <a:lstStyle>
            <a:lvl1pPr>
              <a:defRPr/>
            </a:lvl1pPr>
          </a:lstStyle>
          <a:p>
            <a:pPr>
              <a:defRPr/>
            </a:pPr>
            <a:endParaRPr lang="en-US"/>
          </a:p>
        </p:txBody>
      </p:sp>
      <p:sp>
        <p:nvSpPr>
          <p:cNvPr id="8" name="Rectangle 6"/>
          <p:cNvSpPr>
            <a:spLocks noGrp="1" noChangeArrowheads="1"/>
          </p:cNvSpPr>
          <p:nvPr>
            <p:ph type="ftr" sz="quarter" idx="11"/>
          </p:nvPr>
        </p:nvSpPr>
        <p:spPr>
          <a:xfrm>
            <a:off x="2819400" y="4705350"/>
            <a:ext cx="2895600" cy="342900"/>
          </a:xfrm>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ln/>
        </p:spPr>
        <p:txBody>
          <a:bodyPr/>
          <a:lstStyle>
            <a:lvl1pPr>
              <a:defRPr/>
            </a:lvl1pPr>
          </a:lstStyle>
          <a:p>
            <a:fld id="{231C68C3-6089-F349-9232-42643877B0CF}" type="slidenum">
              <a:rPr lang="en-US"/>
              <a:pPr/>
              <a:t>‹#›</a:t>
            </a:fld>
            <a:endParaRPr lang="en-US"/>
          </a:p>
        </p:txBody>
      </p:sp>
      <p:sp>
        <p:nvSpPr>
          <p:cNvPr id="10"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1" name="Title 1"/>
          <p:cNvSpPr>
            <a:spLocks noGrp="1"/>
          </p:cNvSpPr>
          <p:nvPr>
            <p:ph type="title"/>
          </p:nvPr>
        </p:nvSpPr>
        <p:spPr>
          <a:xfrm>
            <a:off x="1371600" y="381000"/>
            <a:ext cx="7467600" cy="742950"/>
          </a:xfrm>
        </p:spPr>
        <p:txBody>
          <a:bodyPr/>
          <a:lstStyle/>
          <a:p>
            <a:r>
              <a:rPr lang="en-US"/>
              <a:t>Click to edit Master title style</a:t>
            </a:r>
            <a:endParaRPr lang="en-US" dirty="0"/>
          </a:p>
        </p:txBody>
      </p:sp>
    </p:spTree>
    <p:extLst>
      <p:ext uri="{BB962C8B-B14F-4D97-AF65-F5344CB8AC3E}">
        <p14:creationId xmlns:p14="http://schemas.microsoft.com/office/powerpoint/2010/main" val="480275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over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1314450"/>
            <a:ext cx="7772400" cy="1628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3057525"/>
            <a:ext cx="7772400" cy="1628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E943D734-B240-FB4D-AF6E-6869FD669100}" type="slidenum">
              <a:rPr lang="en-US"/>
              <a:pPr/>
              <a:t>‹#›</a:t>
            </a:fld>
            <a:endParaRPr lang="en-US"/>
          </a:p>
        </p:txBody>
      </p:sp>
      <p:sp>
        <p:nvSpPr>
          <p:cNvPr id="9"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0" name="Title 1"/>
          <p:cNvSpPr>
            <a:spLocks noGrp="1"/>
          </p:cNvSpPr>
          <p:nvPr>
            <p:ph type="title"/>
          </p:nvPr>
        </p:nvSpPr>
        <p:spPr>
          <a:xfrm>
            <a:off x="1371600" y="381000"/>
            <a:ext cx="7467600" cy="742950"/>
          </a:xfrm>
        </p:spPr>
        <p:txBody>
          <a:bodyPr/>
          <a:lstStyle/>
          <a:p>
            <a:r>
              <a:rPr lang="en-US"/>
              <a:t>Click to edit Master title style</a:t>
            </a:r>
            <a:endParaRPr lang="en-US" dirty="0"/>
          </a:p>
        </p:txBody>
      </p:sp>
    </p:spTree>
    <p:extLst>
      <p:ext uri="{BB962C8B-B14F-4D97-AF65-F5344CB8AC3E}">
        <p14:creationId xmlns:p14="http://schemas.microsoft.com/office/powerpoint/2010/main" val="3495300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22960" y="119702"/>
            <a:ext cx="7543800" cy="680397"/>
          </a:xfrm>
        </p:spPr>
        <p:txBody>
          <a:bodyPr/>
          <a:lstStyle/>
          <a:p>
            <a:r>
              <a:rPr lang="en-US" dirty="0"/>
              <a:t>Click to edit Master title style</a:t>
            </a:r>
          </a:p>
        </p:txBody>
      </p:sp>
      <p:sp>
        <p:nvSpPr>
          <p:cNvPr id="3" name="Content Placeholder 2"/>
          <p:cNvSpPr>
            <a:spLocks noGrp="1"/>
          </p:cNvSpPr>
          <p:nvPr>
            <p:ph idx="1"/>
          </p:nvPr>
        </p:nvSpPr>
        <p:spPr>
          <a:xfrm>
            <a:off x="822960" y="1200150"/>
            <a:ext cx="7543801" cy="3429000"/>
          </a:xfrm>
        </p:spPr>
        <p:txBody>
          <a:bodyPr/>
          <a:lstStyle>
            <a:lvl1pPr marL="7938" indent="-7938">
              <a:tabLst/>
              <a:defRPr sz="2800" baseline="0"/>
            </a:lvl1pPr>
            <a:lvl2pPr marL="404813" indent="-254000">
              <a:tabLst/>
              <a:defRPr sz="2400" baseline="0"/>
            </a:lvl2pPr>
            <a:lvl3pPr marL="515938" indent="-228600">
              <a:tabLst/>
              <a:defRPr sz="2000" baseline="0"/>
            </a:lvl3pPr>
            <a:lvl4pPr marL="690563" indent="-265113">
              <a:tabLst/>
              <a:defRPr sz="1600" baseline="0"/>
            </a:lvl4pPr>
            <a:lvl5pPr marL="801688" indent="-239713">
              <a:tabLst/>
              <a:defRPr sz="1400" baseline="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0CDC23-E565-C848-9AF6-12BD09C53D91}" type="datetimeFigureOut">
              <a:rPr lang="en-US" smtClean="0"/>
              <a:t>3/14/2022</a:t>
            </a:fld>
            <a:endParaRPr lang="en-US"/>
          </a:p>
        </p:txBody>
      </p:sp>
      <p:sp>
        <p:nvSpPr>
          <p:cNvPr id="5" name="Footer Placeholder 4"/>
          <p:cNvSpPr>
            <a:spLocks noGrp="1"/>
          </p:cNvSpPr>
          <p:nvPr>
            <p:ph type="ftr" sz="quarter" idx="11"/>
          </p:nvPr>
        </p:nvSpPr>
        <p:spPr>
          <a:xfrm>
            <a:off x="2764640" y="5029201"/>
            <a:ext cx="3617103" cy="89483"/>
          </a:xfrm>
        </p:spPr>
        <p:txBody>
          <a:bodyPr/>
          <a:lstStyle>
            <a:lvl1pPr>
              <a:defRPr sz="600">
                <a:solidFill>
                  <a:schemeClr val="tx1"/>
                </a:solidFill>
              </a:defRPr>
            </a:lvl1pPr>
          </a:lstStyle>
          <a:p>
            <a:r>
              <a:rPr lang="en-US" dirty="0"/>
              <a:t>Slides adapted from Jure </a:t>
            </a:r>
            <a:r>
              <a:rPr lang="en-US" dirty="0" err="1"/>
              <a:t>Leskovec</a:t>
            </a:r>
            <a:endParaRPr lang="en-US" sz="525" dirty="0"/>
          </a:p>
          <a:p>
            <a:endParaRPr lang="en-US" dirty="0"/>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2757257237"/>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0CDC23-E565-C848-9AF6-12BD09C53D91}" type="datetimeFigureOut">
              <a:rPr lang="en-US" smtClean="0"/>
              <a:t>3/14/2022</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rot="16200000">
            <a:off x="-2556759" y="2481809"/>
            <a:ext cx="5143502" cy="1798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userDrawn="1"/>
        </p:nvSpPr>
        <p:spPr>
          <a:xfrm rot="16200000" flipV="1">
            <a:off x="-2472584" y="2548889"/>
            <a:ext cx="5143502"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10457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384303"/>
            <a:ext cx="3703320" cy="30175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0CDC23-E565-C848-9AF6-12BD09C53D91}" type="datetimeFigureOut">
              <a:rPr lang="en-US" smtClean="0"/>
              <a:t>3/14/2022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935320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2960" y="1936751"/>
            <a:ext cx="3703320" cy="2465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440" y="1936751"/>
            <a:ext cx="3703320" cy="2465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0CDC23-E565-C848-9AF6-12BD09C53D91}" type="datetimeFigureOut">
              <a:rPr lang="en-US" smtClean="0"/>
              <a:t>3/14/2022</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3123705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22960" y="214953"/>
            <a:ext cx="7543800" cy="60419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0CDC23-E565-C848-9AF6-12BD09C53D91}" type="datetimeFigureOut">
              <a:rPr lang="en-US" smtClean="0"/>
              <a:t>3/14/2022</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84758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4"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8" y="548640"/>
            <a:ext cx="5009393" cy="394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349135" y="4844840"/>
            <a:ext cx="1963883" cy="273844"/>
          </a:xfrm>
        </p:spPr>
        <p:txBody>
          <a:bodyPr/>
          <a:lstStyle>
            <a:lvl1pPr algn="l">
              <a:defRPr/>
            </a:lvl1pPr>
          </a:lstStyle>
          <a:p>
            <a:fld id="{240CDC23-E565-C848-9AF6-12BD09C53D91}" type="datetimeFigureOut">
              <a:rPr lang="en-US" smtClean="0"/>
              <a:t>3/14/2022</a:t>
            </a:fld>
            <a:endParaRPr lang="en-US"/>
          </a:p>
        </p:txBody>
      </p:sp>
      <p:sp>
        <p:nvSpPr>
          <p:cNvPr id="6" name="Footer Placeholder 5"/>
          <p:cNvSpPr>
            <a:spLocks noGrp="1"/>
          </p:cNvSpPr>
          <p:nvPr>
            <p:ph type="ftr" sz="quarter" idx="11"/>
          </p:nvPr>
        </p:nvSpPr>
        <p:spPr>
          <a:xfrm>
            <a:off x="3600450" y="4844840"/>
            <a:ext cx="3486150" cy="273844"/>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07771B2-D7F7-364E-B6F3-F7FE93606BCE}" type="slidenum">
              <a:rPr lang="en-US" smtClean="0"/>
              <a:t>‹#›</a:t>
            </a:fld>
            <a:endParaRPr lang="en-US"/>
          </a:p>
        </p:txBody>
      </p:sp>
    </p:spTree>
    <p:extLst>
      <p:ext uri="{BB962C8B-B14F-4D97-AF65-F5344CB8AC3E}">
        <p14:creationId xmlns:p14="http://schemas.microsoft.com/office/powerpoint/2010/main" val="3461649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0CDC23-E565-C848-9AF6-12BD09C53D91}" type="datetimeFigureOut">
              <a:rPr lang="en-US" smtClean="0"/>
              <a:t>3/14/2022</a:t>
            </a:fld>
            <a:r>
              <a:rPr lang="en-US" dirty="0" err="1"/>
              <a:t>sss</a:t>
            </a:r>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a:t>Slides adapted from Jure </a:t>
            </a:r>
            <a:r>
              <a:rPr lang="en-US" dirty="0" err="1"/>
              <a:t>Leskovec</a:t>
            </a:r>
            <a:endParaRPr lang="en-US" sz="600" dirty="0"/>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1267728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sp>
        <p:nvSpPr>
          <p:cNvPr id="205826" name="Rectangle 2"/>
          <p:cNvSpPr>
            <a:spLocks noGrp="1" noChangeArrowheads="1"/>
          </p:cNvSpPr>
          <p:nvPr>
            <p:ph type="ctrTitle"/>
          </p:nvPr>
        </p:nvSpPr>
        <p:spPr>
          <a:xfrm>
            <a:off x="4572000" y="510778"/>
            <a:ext cx="3890964" cy="1298972"/>
          </a:xfrm>
        </p:spPr>
        <p:txBody>
          <a:bodyPr/>
          <a:lstStyle>
            <a:lvl1pPr algn="ctr">
              <a:defRPr sz="2400" b="1"/>
            </a:lvl1pPr>
          </a:lstStyle>
          <a:p>
            <a:r>
              <a:rPr lang="en-US"/>
              <a:t>Click to edit Master title style</a:t>
            </a:r>
            <a:endParaRPr lang="en-US" dirty="0"/>
          </a:p>
        </p:txBody>
      </p:sp>
      <p:sp>
        <p:nvSpPr>
          <p:cNvPr id="205827" name="Rectangle 3"/>
          <p:cNvSpPr>
            <a:spLocks noGrp="1" noChangeArrowheads="1"/>
          </p:cNvSpPr>
          <p:nvPr>
            <p:ph type="subTitle" idx="1"/>
          </p:nvPr>
        </p:nvSpPr>
        <p:spPr>
          <a:xfrm>
            <a:off x="4572000" y="2876550"/>
            <a:ext cx="3886200" cy="1676400"/>
          </a:xfrm>
        </p:spPr>
        <p:txBody>
          <a:bodyPr/>
          <a:lstStyle>
            <a:lvl1pPr marL="0" indent="0" algn="ctr">
              <a:spcBef>
                <a:spcPts val="675"/>
              </a:spcBef>
              <a:buFont typeface="Times" pitchFamily="-65" charset="0"/>
              <a:buNone/>
              <a:defRPr/>
            </a:lvl1pPr>
          </a:lstStyle>
          <a:p>
            <a:r>
              <a:rPr lang="en-US"/>
              <a:t>Click to edit Master subtitle style</a:t>
            </a:r>
            <a:endParaRPr lang="en-US" dirty="0"/>
          </a:p>
        </p:txBody>
      </p:sp>
      <p:sp>
        <p:nvSpPr>
          <p:cNvPr id="5" name="Rectangle 4"/>
          <p:cNvSpPr>
            <a:spLocks noGrp="1" noChangeArrowheads="1"/>
          </p:cNvSpPr>
          <p:nvPr>
            <p:ph type="dt" sz="half" idx="10"/>
          </p:nvPr>
        </p:nvSpPr>
        <p:spPr>
          <a:xfrm>
            <a:off x="7239000" y="4705350"/>
            <a:ext cx="1219200" cy="342900"/>
          </a:xfrm>
        </p:spPr>
        <p:txBody>
          <a:bodyPr anchor="b"/>
          <a:lstStyle>
            <a:lvl1pPr>
              <a:defRPr>
                <a:solidFill>
                  <a:schemeClr val="bg2"/>
                </a:solidFill>
              </a:defRPr>
            </a:lvl1pPr>
          </a:lstStyle>
          <a:p>
            <a:pPr>
              <a:defRPr/>
            </a:pPr>
            <a:endParaRPr lang="en-US" dirty="0"/>
          </a:p>
        </p:txBody>
      </p:sp>
      <p:sp>
        <p:nvSpPr>
          <p:cNvPr id="6" name="Rectangle 5"/>
          <p:cNvSpPr>
            <a:spLocks noGrp="1" noChangeArrowheads="1"/>
          </p:cNvSpPr>
          <p:nvPr>
            <p:ph type="ftr" sz="quarter" idx="11"/>
          </p:nvPr>
        </p:nvSpPr>
        <p:spPr>
          <a:xfrm>
            <a:off x="5334000" y="4705350"/>
            <a:ext cx="1905000" cy="342900"/>
          </a:xfrm>
        </p:spPr>
        <p:txBody>
          <a:bodyPr anchor="b"/>
          <a:lstStyle>
            <a:lvl1pPr>
              <a:defRPr>
                <a:solidFill>
                  <a:schemeClr val="bg2"/>
                </a:solidFill>
              </a:defRPr>
            </a:lvl1pPr>
          </a:lstStyle>
          <a:p>
            <a:pPr>
              <a:defRPr/>
            </a:pPr>
            <a:endParaRPr lang="en-US" dirty="0"/>
          </a:p>
        </p:txBody>
      </p:sp>
      <p:sp>
        <p:nvSpPr>
          <p:cNvPr id="11" name="Rectangle 6"/>
          <p:cNvSpPr>
            <a:spLocks noGrp="1" noChangeArrowheads="1"/>
          </p:cNvSpPr>
          <p:nvPr>
            <p:ph type="sldNum" sz="quarter" idx="12"/>
          </p:nvPr>
        </p:nvSpPr>
        <p:spPr>
          <a:xfrm>
            <a:off x="4572000" y="4705350"/>
            <a:ext cx="765174" cy="342900"/>
          </a:xfrm>
        </p:spPr>
        <p:txBody>
          <a:bodyPr anchor="b"/>
          <a:lstStyle>
            <a:lvl1pPr>
              <a:defRPr>
                <a:solidFill>
                  <a:schemeClr val="bg2"/>
                </a:solidFill>
              </a:defRPr>
            </a:lvl1pPr>
          </a:lstStyle>
          <a:p>
            <a:fld id="{E74C7FEE-6B48-4643-BCFB-F13B0E13E171}" type="slidenum">
              <a:rPr lang="en-US"/>
              <a:pPr/>
              <a:t>‹#›</a:t>
            </a:fld>
            <a:endParaRPr lang="en-US" dirty="0"/>
          </a:p>
        </p:txBody>
      </p:sp>
    </p:spTree>
    <p:extLst>
      <p:ext uri="{BB962C8B-B14F-4D97-AF65-F5344CB8AC3E}">
        <p14:creationId xmlns:p14="http://schemas.microsoft.com/office/powerpoint/2010/main" val="2855181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rot="16200000">
            <a:off x="-2518606" y="2473636"/>
            <a:ext cx="5143502" cy="19622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rot="16200000" flipV="1">
            <a:off x="-2442604" y="2560132"/>
            <a:ext cx="5143502"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384301"/>
            <a:ext cx="7543801" cy="301752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2" y="4844840"/>
            <a:ext cx="1854203" cy="273844"/>
          </a:xfrm>
          <a:prstGeom prst="rect">
            <a:avLst/>
          </a:prstGeom>
        </p:spPr>
        <p:txBody>
          <a:bodyPr vert="horz" lIns="91440" tIns="45720" rIns="91440" bIns="45720" rtlCol="0" anchor="ctr"/>
          <a:lstStyle>
            <a:lvl1pPr algn="l">
              <a:defRPr sz="675">
                <a:solidFill>
                  <a:srgbClr val="FFFFFF"/>
                </a:solidFill>
              </a:defRPr>
            </a:lvl1pPr>
          </a:lstStyle>
          <a:p>
            <a:fld id="{240CDC23-E565-C848-9AF6-12BD09C53D91}" type="datetimeFigureOut">
              <a:rPr lang="en-US" smtClean="0"/>
              <a:t>3/14/2022</a:t>
            </a:fld>
            <a:endParaRPr lang="en-US"/>
          </a:p>
        </p:txBody>
      </p:sp>
      <p:sp>
        <p:nvSpPr>
          <p:cNvPr id="5" name="Footer Placeholder 4"/>
          <p:cNvSpPr>
            <a:spLocks noGrp="1"/>
          </p:cNvSpPr>
          <p:nvPr>
            <p:ph type="ftr" sz="quarter" idx="3"/>
          </p:nvPr>
        </p:nvSpPr>
        <p:spPr>
          <a:xfrm>
            <a:off x="2764640" y="4844840"/>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5" y="4844840"/>
            <a:ext cx="984019" cy="273844"/>
          </a:xfrm>
          <a:prstGeom prst="rect">
            <a:avLst/>
          </a:prstGeom>
        </p:spPr>
        <p:txBody>
          <a:bodyPr vert="horz" lIns="91440" tIns="45720" rIns="91440" bIns="45720" rtlCol="0" anchor="ctr"/>
          <a:lstStyle>
            <a:lvl1pPr algn="r">
              <a:defRPr sz="788">
                <a:solidFill>
                  <a:srgbClr val="FFFFFF"/>
                </a:solidFill>
              </a:defRPr>
            </a:lvl1pPr>
          </a:lstStyle>
          <a:p>
            <a:fld id="{D07771B2-D7F7-364E-B6F3-F7FE93606BCE}" type="slidenum">
              <a:rPr lang="en-US" smtClean="0"/>
              <a:t>‹#›</a:t>
            </a:fld>
            <a:endParaRPr lang="en-US"/>
          </a:p>
        </p:txBody>
      </p:sp>
    </p:spTree>
    <p:extLst>
      <p:ext uri="{BB962C8B-B14F-4D97-AF65-F5344CB8AC3E}">
        <p14:creationId xmlns:p14="http://schemas.microsoft.com/office/powerpoint/2010/main" val="397419414"/>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02" r:id="rId10"/>
    <p:sldLayoutId id="2147483709" r:id="rId11"/>
  </p:sldLayoutIdLst>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lstStyle/>
          <a:p>
            <a:pPr eaLnBrk="1" hangingPunct="1"/>
            <a:r>
              <a:rPr lang="en-US" sz="4000" dirty="0">
                <a:latin typeface="Calibri (Headings)"/>
                <a:ea typeface="ＭＳ Ｐゴシック" charset="0"/>
                <a:cs typeface="Calibri (Headings)"/>
              </a:rPr>
              <a:t>Basic Text Processing</a:t>
            </a:r>
          </a:p>
        </p:txBody>
      </p:sp>
      <p:sp>
        <p:nvSpPr>
          <p:cNvPr id="16387" name="Rectangle 6"/>
          <p:cNvSpPr>
            <a:spLocks noGrp="1" noChangeArrowheads="1"/>
          </p:cNvSpPr>
          <p:nvPr>
            <p:ph idx="1"/>
          </p:nvPr>
        </p:nvSpPr>
        <p:spPr>
          <a:xfrm>
            <a:off x="3460238" y="2800350"/>
            <a:ext cx="5009393" cy="1691640"/>
          </a:xfrm>
        </p:spPr>
        <p:txBody>
          <a:bodyPr/>
          <a:lstStyle/>
          <a:p>
            <a:pPr eaLnBrk="1" hangingPunct="1">
              <a:buFont typeface="Times" charset="0"/>
              <a:buNone/>
            </a:pPr>
            <a:r>
              <a:rPr lang="en-US" sz="3600" dirty="0">
                <a:solidFill>
                  <a:srgbClr val="A4001D"/>
                </a:solidFill>
                <a:latin typeface="Calibri"/>
                <a:ea typeface="ＭＳ Ｐゴシック" charset="0"/>
                <a:cs typeface="Calibri"/>
              </a:rPr>
              <a:t>Regular Expressions</a:t>
            </a:r>
          </a:p>
        </p:txBody>
      </p:sp>
      <p:sp>
        <p:nvSpPr>
          <p:cNvPr id="2" name="Text Placeholder 1">
            <a:extLst>
              <a:ext uri="{FF2B5EF4-FFF2-40B4-BE49-F238E27FC236}">
                <a16:creationId xmlns:a16="http://schemas.microsoft.com/office/drawing/2014/main" id="{9A75E902-FA31-A14D-9EDA-DACF849E978B}"/>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828486777"/>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dirty="0"/>
              <a:t>Errors cont.</a:t>
            </a:r>
          </a:p>
        </p:txBody>
      </p:sp>
      <p:sp>
        <p:nvSpPr>
          <p:cNvPr id="86019" name="Rectangle 3"/>
          <p:cNvSpPr>
            <a:spLocks noGrp="1" noChangeArrowheads="1"/>
          </p:cNvSpPr>
          <p:nvPr>
            <p:ph idx="1"/>
          </p:nvPr>
        </p:nvSpPr>
        <p:spPr/>
        <p:txBody>
          <a:bodyPr/>
          <a:lstStyle/>
          <a:p>
            <a:r>
              <a:rPr lang="en-US" sz="2800" dirty="0"/>
              <a:t>In NLP we are always dealing with these kinds of errors.</a:t>
            </a:r>
          </a:p>
          <a:p>
            <a:r>
              <a:rPr lang="en-US" sz="2800" dirty="0"/>
              <a:t>Reducing the error rate for an application often involves two antagonistic efforts: </a:t>
            </a:r>
          </a:p>
          <a:p>
            <a:pPr lvl="1"/>
            <a:r>
              <a:rPr lang="en-US" sz="2400" dirty="0">
                <a:solidFill>
                  <a:srgbClr val="008000"/>
                </a:solidFill>
              </a:rPr>
              <a:t>Increasing accuracy or precision </a:t>
            </a:r>
            <a:r>
              <a:rPr lang="en-US" sz="2400" dirty="0"/>
              <a:t>(minimizing false positives)</a:t>
            </a:r>
          </a:p>
          <a:p>
            <a:pPr lvl="1"/>
            <a:r>
              <a:rPr lang="en-US" sz="2400" dirty="0">
                <a:solidFill>
                  <a:srgbClr val="008000"/>
                </a:solidFill>
              </a:rPr>
              <a:t>Increasing coverage or recall </a:t>
            </a:r>
            <a:r>
              <a:rPr lang="en-US" sz="2400" dirty="0"/>
              <a:t>(minimizing false negatives).</a:t>
            </a:r>
          </a:p>
        </p:txBody>
      </p:sp>
    </p:spTree>
    <p:extLst>
      <p:ext uri="{BB962C8B-B14F-4D97-AF65-F5344CB8AC3E}">
        <p14:creationId xmlns:p14="http://schemas.microsoft.com/office/powerpoint/2010/main" val="2926071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p:txBody>
          <a:bodyPr/>
          <a:lstStyle/>
          <a:p>
            <a:r>
              <a:rPr lang="en-US"/>
              <a:t>Summary</a:t>
            </a:r>
          </a:p>
        </p:txBody>
      </p:sp>
      <p:sp>
        <p:nvSpPr>
          <p:cNvPr id="90115" name="Content Placeholder 2"/>
          <p:cNvSpPr>
            <a:spLocks noGrp="1"/>
          </p:cNvSpPr>
          <p:nvPr>
            <p:ph idx="1"/>
          </p:nvPr>
        </p:nvSpPr>
        <p:spPr/>
        <p:txBody>
          <a:bodyPr/>
          <a:lstStyle/>
          <a:p>
            <a:r>
              <a:rPr lang="en-US" sz="2800" dirty="0"/>
              <a:t>Regular expressions play a surprisingly large role</a:t>
            </a:r>
          </a:p>
          <a:p>
            <a:pPr lvl="1"/>
            <a:r>
              <a:rPr lang="en-US" sz="2400" dirty="0"/>
              <a:t>Sophisticated sequences of regular expressions are often the first model for any text processing text</a:t>
            </a:r>
          </a:p>
          <a:p>
            <a:r>
              <a:rPr lang="en-US" sz="2800" dirty="0"/>
              <a:t>For hard tasks, we use machine learning classifiers</a:t>
            </a:r>
          </a:p>
          <a:p>
            <a:pPr lvl="1"/>
            <a:r>
              <a:rPr lang="en-US" sz="2400" dirty="0"/>
              <a:t>But regular expressions are still used for pre-processing, or as features in the classifiers</a:t>
            </a:r>
          </a:p>
          <a:p>
            <a:pPr lvl="1"/>
            <a:r>
              <a:rPr lang="en-US" sz="2400" dirty="0"/>
              <a:t>Can be very useful in capturing generalizations</a:t>
            </a:r>
          </a:p>
          <a:p>
            <a:pPr lvl="1"/>
            <a:endParaRPr lang="en-US" dirty="0"/>
          </a:p>
        </p:txBody>
      </p:sp>
      <p:sp>
        <p:nvSpPr>
          <p:cNvPr id="90118" name="Slide Number Placeholder 5"/>
          <p:cNvSpPr>
            <a:spLocks noGrp="1"/>
          </p:cNvSpPr>
          <p:nvPr>
            <p:ph type="sldNum" sz="quarter" idx="12"/>
          </p:nvPr>
        </p:nvSpPr>
        <p:spPr>
          <a:noFill/>
        </p:spPr>
        <p:txBody>
          <a:bodyPr/>
          <a:lstStyle/>
          <a:p>
            <a:fld id="{BB8C8334-E00B-3A45-A77B-332115BBC150}" type="slidenum">
              <a:rPr lang="en-US"/>
              <a:pPr/>
              <a:t>11</a:t>
            </a:fld>
            <a:endParaRPr lang="en-US"/>
          </a:p>
        </p:txBody>
      </p:sp>
    </p:spTree>
    <p:extLst>
      <p:ext uri="{BB962C8B-B14F-4D97-AF65-F5344CB8AC3E}">
        <p14:creationId xmlns:p14="http://schemas.microsoft.com/office/powerpoint/2010/main" val="2816820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lstStyle/>
          <a:p>
            <a:pPr eaLnBrk="1" hangingPunct="1"/>
            <a:r>
              <a:rPr lang="en-US" sz="4000" dirty="0">
                <a:latin typeface="Calibri (Headings)"/>
                <a:ea typeface="ＭＳ Ｐゴシック" charset="0"/>
                <a:cs typeface="Calibri (Headings)"/>
              </a:rPr>
              <a:t>Basic Text Processing</a:t>
            </a:r>
          </a:p>
        </p:txBody>
      </p:sp>
      <p:sp>
        <p:nvSpPr>
          <p:cNvPr id="16387" name="Rectangle 6"/>
          <p:cNvSpPr>
            <a:spLocks noGrp="1" noChangeArrowheads="1"/>
          </p:cNvSpPr>
          <p:nvPr>
            <p:ph idx="1"/>
          </p:nvPr>
        </p:nvSpPr>
        <p:spPr>
          <a:xfrm>
            <a:off x="3460238" y="3257550"/>
            <a:ext cx="5009393" cy="1234440"/>
          </a:xfrm>
        </p:spPr>
        <p:txBody>
          <a:bodyPr/>
          <a:lstStyle/>
          <a:p>
            <a:pPr eaLnBrk="1" hangingPunct="1">
              <a:buFont typeface="Times" charset="0"/>
              <a:buNone/>
            </a:pPr>
            <a:r>
              <a:rPr lang="en-US" sz="3600" dirty="0">
                <a:solidFill>
                  <a:srgbClr val="A4001D"/>
                </a:solidFill>
                <a:latin typeface="Calibri"/>
                <a:ea typeface="ＭＳ Ｐゴシック" charset="0"/>
                <a:cs typeface="Calibri"/>
              </a:rPr>
              <a:t>Regular Expressions</a:t>
            </a:r>
          </a:p>
        </p:txBody>
      </p:sp>
      <p:sp>
        <p:nvSpPr>
          <p:cNvPr id="2" name="Text Placeholder 1">
            <a:extLst>
              <a:ext uri="{FF2B5EF4-FFF2-40B4-BE49-F238E27FC236}">
                <a16:creationId xmlns:a16="http://schemas.microsoft.com/office/drawing/2014/main" id="{37BD3B14-D265-A74B-80D1-0D065A287D43}"/>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85909202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lstStyle/>
          <a:p>
            <a:pPr eaLnBrk="1" hangingPunct="1"/>
            <a:r>
              <a:rPr lang="en-US" sz="4000" dirty="0">
                <a:latin typeface="Calibri (Headings)"/>
                <a:ea typeface="ＭＳ Ｐゴシック" charset="0"/>
                <a:cs typeface="Calibri (Headings)"/>
              </a:rPr>
              <a:t>Basic Text Processing</a:t>
            </a:r>
          </a:p>
        </p:txBody>
      </p:sp>
      <p:sp>
        <p:nvSpPr>
          <p:cNvPr id="16387" name="Rectangle 6"/>
          <p:cNvSpPr>
            <a:spLocks noGrp="1" noChangeArrowheads="1"/>
          </p:cNvSpPr>
          <p:nvPr>
            <p:ph idx="1"/>
          </p:nvPr>
        </p:nvSpPr>
        <p:spPr>
          <a:xfrm>
            <a:off x="3657600" y="209550"/>
            <a:ext cx="5009393" cy="1691640"/>
          </a:xfrm>
        </p:spPr>
        <p:txBody>
          <a:bodyPr/>
          <a:lstStyle/>
          <a:p>
            <a:pPr eaLnBrk="1" hangingPunct="1">
              <a:buFont typeface="Times" charset="0"/>
              <a:buNone/>
            </a:pPr>
            <a:r>
              <a:rPr lang="en-US" sz="3600" dirty="0">
                <a:solidFill>
                  <a:srgbClr val="A4001D"/>
                </a:solidFill>
                <a:latin typeface="Calibri"/>
                <a:ea typeface="ＭＳ Ｐゴシック" charset="0"/>
                <a:cs typeface="Calibri"/>
              </a:rPr>
              <a:t>More Regular Expressions: Substitutions and ELIZA</a:t>
            </a:r>
          </a:p>
        </p:txBody>
      </p:sp>
      <p:sp>
        <p:nvSpPr>
          <p:cNvPr id="2" name="Text Placeholder 1">
            <a:extLst>
              <a:ext uri="{FF2B5EF4-FFF2-40B4-BE49-F238E27FC236}">
                <a16:creationId xmlns:a16="http://schemas.microsoft.com/office/drawing/2014/main" id="{9A75E902-FA31-A14D-9EDA-DACF849E978B}"/>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92854040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7FF0D-4852-8048-A9B1-C3391943242A}"/>
              </a:ext>
            </a:extLst>
          </p:cNvPr>
          <p:cNvSpPr>
            <a:spLocks noGrp="1"/>
          </p:cNvSpPr>
          <p:nvPr>
            <p:ph type="title"/>
          </p:nvPr>
        </p:nvSpPr>
        <p:spPr/>
        <p:txBody>
          <a:bodyPr/>
          <a:lstStyle/>
          <a:p>
            <a:r>
              <a:rPr lang="en-US" dirty="0"/>
              <a:t>Substitutions</a:t>
            </a:r>
          </a:p>
        </p:txBody>
      </p:sp>
      <p:sp>
        <p:nvSpPr>
          <p:cNvPr id="3" name="Content Placeholder 2">
            <a:extLst>
              <a:ext uri="{FF2B5EF4-FFF2-40B4-BE49-F238E27FC236}">
                <a16:creationId xmlns:a16="http://schemas.microsoft.com/office/drawing/2014/main" id="{586C7D4C-A915-2641-A45A-49F4CB7C1475}"/>
              </a:ext>
            </a:extLst>
          </p:cNvPr>
          <p:cNvSpPr>
            <a:spLocks noGrp="1"/>
          </p:cNvSpPr>
          <p:nvPr>
            <p:ph idx="1"/>
          </p:nvPr>
        </p:nvSpPr>
        <p:spPr/>
        <p:txBody>
          <a:bodyPr/>
          <a:lstStyle/>
          <a:p>
            <a:r>
              <a:rPr lang="en-US" dirty="0">
                <a:latin typeface="Calibri" panose="020F0502020204030204" pitchFamily="34" charset="0"/>
                <a:cs typeface="Calibri" panose="020F0502020204030204" pitchFamily="34" charset="0"/>
              </a:rPr>
              <a:t>Substitution in Python and UNIX commands:</a:t>
            </a:r>
          </a:p>
          <a:p>
            <a:endParaRPr lang="en-US" dirty="0">
              <a:latin typeface="Courier" pitchFamily="2" charset="0"/>
            </a:endParaRPr>
          </a:p>
          <a:p>
            <a:r>
              <a:rPr lang="en-US" dirty="0">
                <a:latin typeface="Courier" pitchFamily="2" charset="0"/>
              </a:rPr>
              <a:t>s/regexp1/pattern/ </a:t>
            </a:r>
          </a:p>
          <a:p>
            <a:r>
              <a:rPr lang="en-US" dirty="0">
                <a:latin typeface="Calibri" panose="020F0502020204030204" pitchFamily="34" charset="0"/>
                <a:cs typeface="Calibri" panose="020F0502020204030204" pitchFamily="34" charset="0"/>
              </a:rPr>
              <a:t>e.g.:</a:t>
            </a:r>
          </a:p>
          <a:p>
            <a:r>
              <a:rPr lang="en-US" dirty="0">
                <a:latin typeface="Courier" pitchFamily="2" charset="0"/>
              </a:rPr>
              <a:t>s/</a:t>
            </a:r>
            <a:r>
              <a:rPr lang="en-US" dirty="0" err="1">
                <a:latin typeface="Courier" pitchFamily="2" charset="0"/>
              </a:rPr>
              <a:t>colour</a:t>
            </a:r>
            <a:r>
              <a:rPr lang="en-US" dirty="0">
                <a:latin typeface="Courier" pitchFamily="2" charset="0"/>
              </a:rPr>
              <a:t>/color/ </a:t>
            </a:r>
          </a:p>
          <a:p>
            <a:endParaRPr lang="en-US" dirty="0"/>
          </a:p>
        </p:txBody>
      </p:sp>
    </p:spTree>
    <p:extLst>
      <p:ext uri="{BB962C8B-B14F-4D97-AF65-F5344CB8AC3E}">
        <p14:creationId xmlns:p14="http://schemas.microsoft.com/office/powerpoint/2010/main" val="1249745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7FF0D-4852-8048-A9B1-C3391943242A}"/>
              </a:ext>
            </a:extLst>
          </p:cNvPr>
          <p:cNvSpPr>
            <a:spLocks noGrp="1"/>
          </p:cNvSpPr>
          <p:nvPr>
            <p:ph type="title"/>
          </p:nvPr>
        </p:nvSpPr>
        <p:spPr/>
        <p:txBody>
          <a:bodyPr/>
          <a:lstStyle/>
          <a:p>
            <a:r>
              <a:rPr lang="en-US" dirty="0"/>
              <a:t>Capture Groups</a:t>
            </a:r>
          </a:p>
        </p:txBody>
      </p:sp>
      <p:sp>
        <p:nvSpPr>
          <p:cNvPr id="3" name="Content Placeholder 2">
            <a:extLst>
              <a:ext uri="{FF2B5EF4-FFF2-40B4-BE49-F238E27FC236}">
                <a16:creationId xmlns:a16="http://schemas.microsoft.com/office/drawing/2014/main" id="{586C7D4C-A915-2641-A45A-49F4CB7C1475}"/>
              </a:ext>
            </a:extLst>
          </p:cNvPr>
          <p:cNvSpPr>
            <a:spLocks noGrp="1"/>
          </p:cNvSpPr>
          <p:nvPr>
            <p:ph idx="1"/>
          </p:nvPr>
        </p:nvSpPr>
        <p:spPr>
          <a:xfrm>
            <a:off x="822960" y="1200150"/>
            <a:ext cx="7863840" cy="3429000"/>
          </a:xfrm>
        </p:spPr>
        <p:txBody>
          <a:bodyPr/>
          <a:lstStyle/>
          <a:p>
            <a:pPr marL="349250" indent="-349250">
              <a:buFont typeface="Arial" panose="020B0604020202020204" pitchFamily="34" charset="0"/>
              <a:buChar char="•"/>
            </a:pPr>
            <a:r>
              <a:rPr lang="en-US" dirty="0">
                <a:latin typeface="Calibri" panose="020F0502020204030204" pitchFamily="34" charset="0"/>
                <a:cs typeface="Calibri" panose="020F0502020204030204" pitchFamily="34" charset="0"/>
              </a:rPr>
              <a:t>Say we want to put angles around all numbers:</a:t>
            </a:r>
          </a:p>
          <a:p>
            <a:pPr marL="219456" lvl="1" indent="0">
              <a:buNone/>
            </a:pPr>
            <a:r>
              <a:rPr lang="en-US" sz="2800" i="1" dirty="0"/>
              <a:t>           </a:t>
            </a:r>
            <a:r>
              <a:rPr lang="en-US" sz="2800" i="1" dirty="0">
                <a:highlight>
                  <a:srgbClr val="C0C0C0"/>
                </a:highlight>
              </a:rPr>
              <a:t>the 35 boxes</a:t>
            </a:r>
            <a:r>
              <a:rPr lang="en-US" sz="2800" i="1" dirty="0"/>
              <a:t> </a:t>
            </a:r>
            <a:r>
              <a:rPr lang="en-US" sz="2800" i="1" dirty="0">
                <a:sym typeface="Wingdings" pitchFamily="2" charset="2"/>
              </a:rPr>
              <a:t></a:t>
            </a:r>
            <a:r>
              <a:rPr lang="en-US" sz="2800" dirty="0"/>
              <a:t> </a:t>
            </a:r>
            <a:r>
              <a:rPr lang="en-US" sz="2800" i="1" dirty="0">
                <a:highlight>
                  <a:srgbClr val="C0C0C0"/>
                </a:highlight>
              </a:rPr>
              <a:t>the </a:t>
            </a:r>
            <a:r>
              <a:rPr lang="en-US" sz="2800" dirty="0">
                <a:highlight>
                  <a:srgbClr val="C0C0C0"/>
                </a:highlight>
              </a:rPr>
              <a:t>&lt;</a:t>
            </a:r>
            <a:r>
              <a:rPr lang="en-US" sz="2800" i="1" dirty="0">
                <a:highlight>
                  <a:srgbClr val="C0C0C0"/>
                </a:highlight>
              </a:rPr>
              <a:t>35</a:t>
            </a:r>
            <a:r>
              <a:rPr lang="en-US" sz="2800" dirty="0">
                <a:highlight>
                  <a:srgbClr val="C0C0C0"/>
                </a:highlight>
              </a:rPr>
              <a:t>&gt; </a:t>
            </a:r>
            <a:r>
              <a:rPr lang="en-US" sz="2800" i="1" dirty="0">
                <a:highlight>
                  <a:srgbClr val="C0C0C0"/>
                </a:highlight>
              </a:rPr>
              <a:t>boxes </a:t>
            </a:r>
            <a:endParaRPr lang="en-US" sz="2800" dirty="0">
              <a:highlight>
                <a:srgbClr val="C0C0C0"/>
              </a:highlight>
            </a:endParaRPr>
          </a:p>
          <a:p>
            <a:pPr marL="349250" indent="-349250">
              <a:buFont typeface="Arial" panose="020B0604020202020204" pitchFamily="34" charset="0"/>
              <a:buChar char="•"/>
            </a:pPr>
            <a:r>
              <a:rPr lang="en-US" dirty="0">
                <a:latin typeface="Calibri" panose="020F0502020204030204" pitchFamily="34" charset="0"/>
                <a:cs typeface="Calibri" panose="020F0502020204030204" pitchFamily="34" charset="0"/>
              </a:rPr>
              <a:t>Use </a:t>
            </a:r>
            <a:r>
              <a:rPr lang="en-US" dirty="0" err="1">
                <a:latin typeface="Calibri" panose="020F0502020204030204" pitchFamily="34" charset="0"/>
                <a:cs typeface="Calibri" panose="020F0502020204030204" pitchFamily="34" charset="0"/>
              </a:rPr>
              <a:t>parens</a:t>
            </a:r>
            <a:r>
              <a:rPr lang="en-US" dirty="0">
                <a:latin typeface="Calibri" panose="020F0502020204030204" pitchFamily="34" charset="0"/>
                <a:cs typeface="Calibri" panose="020F0502020204030204" pitchFamily="34" charset="0"/>
              </a:rPr>
              <a:t> () to "capture" a pattern into a numbered register (1, 2, 3…)</a:t>
            </a:r>
          </a:p>
          <a:p>
            <a:pPr marL="349250" indent="-349250">
              <a:buFont typeface="Arial" panose="020B0604020202020204" pitchFamily="34" charset="0"/>
              <a:buChar char="•"/>
            </a:pPr>
            <a:r>
              <a:rPr lang="en-US" dirty="0">
                <a:latin typeface="Calibri" panose="020F0502020204030204" pitchFamily="34" charset="0"/>
                <a:cs typeface="Calibri" panose="020F0502020204030204" pitchFamily="34" charset="0"/>
              </a:rPr>
              <a:t>Use \1  to refer to the contents of the register</a:t>
            </a:r>
          </a:p>
          <a:p>
            <a:pPr marL="219456" lvl="1" indent="0">
              <a:buNone/>
            </a:pPr>
            <a:r>
              <a:rPr lang="en-US" sz="3200" dirty="0">
                <a:latin typeface="Courier" pitchFamily="2" charset="0"/>
              </a:rPr>
              <a:t>s/([0-9]+)/&lt;\1&gt;/ </a:t>
            </a:r>
          </a:p>
          <a:p>
            <a:endParaRPr lang="en-US" dirty="0"/>
          </a:p>
        </p:txBody>
      </p:sp>
    </p:spTree>
    <p:extLst>
      <p:ext uri="{BB962C8B-B14F-4D97-AF65-F5344CB8AC3E}">
        <p14:creationId xmlns:p14="http://schemas.microsoft.com/office/powerpoint/2010/main" val="33849756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C25FA-9DD8-6943-8090-55A911091040}"/>
              </a:ext>
            </a:extLst>
          </p:cNvPr>
          <p:cNvSpPr>
            <a:spLocks noGrp="1"/>
          </p:cNvSpPr>
          <p:nvPr>
            <p:ph type="title"/>
          </p:nvPr>
        </p:nvSpPr>
        <p:spPr/>
        <p:txBody>
          <a:bodyPr/>
          <a:lstStyle/>
          <a:p>
            <a:r>
              <a:rPr lang="en-US" dirty="0"/>
              <a:t>Capture groups: multiple registers</a:t>
            </a:r>
          </a:p>
        </p:txBody>
      </p:sp>
      <p:sp>
        <p:nvSpPr>
          <p:cNvPr id="3" name="Content Placeholder 2">
            <a:extLst>
              <a:ext uri="{FF2B5EF4-FFF2-40B4-BE49-F238E27FC236}">
                <a16:creationId xmlns:a16="http://schemas.microsoft.com/office/drawing/2014/main" id="{2EF699C7-9364-4D43-B45A-FA8854ED269E}"/>
              </a:ext>
            </a:extLst>
          </p:cNvPr>
          <p:cNvSpPr>
            <a:spLocks noGrp="1"/>
          </p:cNvSpPr>
          <p:nvPr>
            <p:ph idx="1"/>
          </p:nvPr>
        </p:nvSpPr>
        <p:spPr>
          <a:xfrm>
            <a:off x="822960" y="1200150"/>
            <a:ext cx="7863840" cy="3429000"/>
          </a:xfrm>
        </p:spPr>
        <p:txBody>
          <a:bodyPr/>
          <a:lstStyle/>
          <a:p>
            <a:r>
              <a:rPr lang="en-US" sz="2600" dirty="0">
                <a:latin typeface="Courier" pitchFamily="2" charset="0"/>
              </a:rPr>
              <a:t>/the (.*)er they (.*), the \1er we \2/ </a:t>
            </a:r>
          </a:p>
          <a:p>
            <a:r>
              <a:rPr lang="en-US" dirty="0"/>
              <a:t>Matches</a:t>
            </a:r>
          </a:p>
          <a:p>
            <a:r>
              <a:rPr lang="en-US" i="1" dirty="0"/>
              <a:t>     the </a:t>
            </a:r>
            <a:r>
              <a:rPr lang="en-US" i="1" dirty="0">
                <a:solidFill>
                  <a:srgbClr val="0070C0"/>
                </a:solidFill>
              </a:rPr>
              <a:t>fast</a:t>
            </a:r>
            <a:r>
              <a:rPr lang="en-US" i="1" dirty="0"/>
              <a:t>er they </a:t>
            </a:r>
            <a:r>
              <a:rPr lang="en-US" i="1" dirty="0">
                <a:solidFill>
                  <a:srgbClr val="C00000"/>
                </a:solidFill>
              </a:rPr>
              <a:t>ran</a:t>
            </a:r>
            <a:r>
              <a:rPr lang="en-US" i="1" dirty="0"/>
              <a:t>, the </a:t>
            </a:r>
            <a:r>
              <a:rPr lang="en-US" i="1" dirty="0">
                <a:solidFill>
                  <a:srgbClr val="0070C0"/>
                </a:solidFill>
              </a:rPr>
              <a:t>fast</a:t>
            </a:r>
            <a:r>
              <a:rPr lang="en-US" i="1" dirty="0"/>
              <a:t>er we </a:t>
            </a:r>
            <a:r>
              <a:rPr lang="en-US" i="1" dirty="0">
                <a:solidFill>
                  <a:srgbClr val="C00000"/>
                </a:solidFill>
              </a:rPr>
              <a:t>ran</a:t>
            </a:r>
            <a:r>
              <a:rPr lang="en-US" i="1" dirty="0"/>
              <a:t> </a:t>
            </a:r>
          </a:p>
          <a:p>
            <a:r>
              <a:rPr lang="en-US" i="1" dirty="0"/>
              <a:t>But not</a:t>
            </a:r>
          </a:p>
          <a:p>
            <a:r>
              <a:rPr lang="en-US" i="1" dirty="0"/>
              <a:t>     the </a:t>
            </a:r>
            <a:r>
              <a:rPr lang="en-US" i="1" dirty="0">
                <a:solidFill>
                  <a:srgbClr val="0070C0"/>
                </a:solidFill>
              </a:rPr>
              <a:t>fast</a:t>
            </a:r>
            <a:r>
              <a:rPr lang="en-US" i="1" dirty="0"/>
              <a:t>er they </a:t>
            </a:r>
            <a:r>
              <a:rPr lang="en-US" i="1" dirty="0">
                <a:solidFill>
                  <a:srgbClr val="C00000"/>
                </a:solidFill>
              </a:rPr>
              <a:t>ran</a:t>
            </a:r>
            <a:r>
              <a:rPr lang="en-US" i="1" dirty="0"/>
              <a:t>, the </a:t>
            </a:r>
            <a:r>
              <a:rPr lang="en-US" i="1" dirty="0">
                <a:solidFill>
                  <a:srgbClr val="0070C0"/>
                </a:solidFill>
              </a:rPr>
              <a:t>fast</a:t>
            </a:r>
            <a:r>
              <a:rPr lang="en-US" i="1" dirty="0"/>
              <a:t>er we ate </a:t>
            </a:r>
            <a:endParaRPr lang="en-US" dirty="0"/>
          </a:p>
          <a:p>
            <a:endParaRPr lang="en-US" dirty="0"/>
          </a:p>
        </p:txBody>
      </p:sp>
    </p:spTree>
    <p:extLst>
      <p:ext uri="{BB962C8B-B14F-4D97-AF65-F5344CB8AC3E}">
        <p14:creationId xmlns:p14="http://schemas.microsoft.com/office/powerpoint/2010/main" val="11623896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D9020-F9BD-3845-90F1-E9845365B8A8}"/>
              </a:ext>
            </a:extLst>
          </p:cNvPr>
          <p:cNvSpPr>
            <a:spLocks noGrp="1"/>
          </p:cNvSpPr>
          <p:nvPr>
            <p:ph type="title"/>
          </p:nvPr>
        </p:nvSpPr>
        <p:spPr/>
        <p:txBody>
          <a:bodyPr/>
          <a:lstStyle/>
          <a:p>
            <a:r>
              <a:rPr lang="en-US" dirty="0"/>
              <a:t>But suppose we don't want to capture?</a:t>
            </a:r>
          </a:p>
        </p:txBody>
      </p:sp>
      <p:sp>
        <p:nvSpPr>
          <p:cNvPr id="3" name="Content Placeholder 2">
            <a:extLst>
              <a:ext uri="{FF2B5EF4-FFF2-40B4-BE49-F238E27FC236}">
                <a16:creationId xmlns:a16="http://schemas.microsoft.com/office/drawing/2014/main" id="{B177A1F5-E883-8041-A08E-E9AE2DCA089F}"/>
              </a:ext>
            </a:extLst>
          </p:cNvPr>
          <p:cNvSpPr>
            <a:spLocks noGrp="1"/>
          </p:cNvSpPr>
          <p:nvPr>
            <p:ph idx="1"/>
          </p:nvPr>
        </p:nvSpPr>
        <p:spPr>
          <a:xfrm>
            <a:off x="822960" y="1200150"/>
            <a:ext cx="8168640" cy="3733800"/>
          </a:xfrm>
        </p:spPr>
        <p:txBody>
          <a:bodyPr>
            <a:normAutofit/>
          </a:bodyPr>
          <a:lstStyle/>
          <a:p>
            <a:pPr marL="0" indent="0">
              <a:buNone/>
            </a:pPr>
            <a:r>
              <a:rPr lang="en-US" sz="2400" dirty="0"/>
              <a:t>Parentheses have a double function: grouping terms, and capturing</a:t>
            </a:r>
          </a:p>
          <a:p>
            <a:pPr marL="0" indent="0">
              <a:buNone/>
            </a:pPr>
            <a:r>
              <a:rPr lang="en-US" sz="2400" dirty="0"/>
              <a:t>Non-capturing groups: add a ?: after </a:t>
            </a:r>
            <a:r>
              <a:rPr lang="en-US" sz="2400" dirty="0" err="1"/>
              <a:t>paren</a:t>
            </a:r>
            <a:r>
              <a:rPr lang="en-US" sz="2400" dirty="0"/>
              <a:t>:</a:t>
            </a:r>
          </a:p>
          <a:p>
            <a:r>
              <a:rPr lang="en-US" sz="2400" dirty="0">
                <a:solidFill>
                  <a:srgbClr val="1A24F4"/>
                </a:solidFill>
                <a:latin typeface="Courier" pitchFamily="2" charset="0"/>
              </a:rPr>
              <a:t>/(?:</a:t>
            </a:r>
            <a:r>
              <a:rPr lang="en-US" sz="2400" dirty="0" err="1">
                <a:solidFill>
                  <a:srgbClr val="1A24F4"/>
                </a:solidFill>
                <a:latin typeface="Courier" pitchFamily="2" charset="0"/>
              </a:rPr>
              <a:t>some|a</a:t>
            </a:r>
            <a:r>
              <a:rPr lang="en-US" sz="2400" dirty="0">
                <a:solidFill>
                  <a:srgbClr val="1A24F4"/>
                </a:solidFill>
                <a:latin typeface="Courier" pitchFamily="2" charset="0"/>
              </a:rPr>
              <a:t> few) (</a:t>
            </a:r>
            <a:r>
              <a:rPr lang="en-US" sz="2400" dirty="0" err="1">
                <a:solidFill>
                  <a:srgbClr val="1A24F4"/>
                </a:solidFill>
                <a:latin typeface="Courier" pitchFamily="2" charset="0"/>
              </a:rPr>
              <a:t>people|cats</a:t>
            </a:r>
            <a:r>
              <a:rPr lang="en-US" sz="2400" dirty="0">
                <a:solidFill>
                  <a:srgbClr val="1A24F4"/>
                </a:solidFill>
                <a:latin typeface="Courier" pitchFamily="2" charset="0"/>
              </a:rPr>
              <a:t>) like some \1/ </a:t>
            </a:r>
          </a:p>
          <a:p>
            <a:r>
              <a:rPr lang="en-US" sz="2400" dirty="0"/>
              <a:t>matches </a:t>
            </a:r>
          </a:p>
          <a:p>
            <a:pPr lvl="1"/>
            <a:r>
              <a:rPr lang="en-US" dirty="0">
                <a:latin typeface="Courier" pitchFamily="2" charset="0"/>
              </a:rPr>
              <a:t>some cats like some cats </a:t>
            </a:r>
          </a:p>
          <a:p>
            <a:r>
              <a:rPr lang="en-US" sz="2400" dirty="0"/>
              <a:t>but not </a:t>
            </a:r>
          </a:p>
          <a:p>
            <a:pPr lvl="1"/>
            <a:r>
              <a:rPr lang="en-US" dirty="0">
                <a:latin typeface="Courier" pitchFamily="2" charset="0"/>
              </a:rPr>
              <a:t>some cats like some some</a:t>
            </a:r>
          </a:p>
        </p:txBody>
      </p:sp>
    </p:spTree>
    <p:extLst>
      <p:ext uri="{BB962C8B-B14F-4D97-AF65-F5344CB8AC3E}">
        <p14:creationId xmlns:p14="http://schemas.microsoft.com/office/powerpoint/2010/main" val="11000626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19603-F345-034C-9DFC-4FA105BDB1C5}"/>
              </a:ext>
            </a:extLst>
          </p:cNvPr>
          <p:cNvSpPr>
            <a:spLocks noGrp="1"/>
          </p:cNvSpPr>
          <p:nvPr>
            <p:ph type="title"/>
          </p:nvPr>
        </p:nvSpPr>
        <p:spPr/>
        <p:txBody>
          <a:bodyPr/>
          <a:lstStyle/>
          <a:p>
            <a:r>
              <a:rPr lang="en-US" dirty="0"/>
              <a:t>Lookahead assertions</a:t>
            </a:r>
          </a:p>
        </p:txBody>
      </p:sp>
      <p:sp>
        <p:nvSpPr>
          <p:cNvPr id="3" name="Content Placeholder 2">
            <a:extLst>
              <a:ext uri="{FF2B5EF4-FFF2-40B4-BE49-F238E27FC236}">
                <a16:creationId xmlns:a16="http://schemas.microsoft.com/office/drawing/2014/main" id="{F7B5AC33-30DF-874B-91DD-24AA8035675B}"/>
              </a:ext>
            </a:extLst>
          </p:cNvPr>
          <p:cNvSpPr>
            <a:spLocks noGrp="1"/>
          </p:cNvSpPr>
          <p:nvPr>
            <p:ph idx="1"/>
          </p:nvPr>
        </p:nvSpPr>
        <p:spPr>
          <a:xfrm>
            <a:off x="822960" y="1200150"/>
            <a:ext cx="8092440" cy="3429000"/>
          </a:xfrm>
        </p:spPr>
        <p:txBody>
          <a:bodyPr>
            <a:normAutofit/>
          </a:bodyPr>
          <a:lstStyle/>
          <a:p>
            <a:r>
              <a:rPr lang="en-US" dirty="0">
                <a:solidFill>
                  <a:srgbClr val="0070C0"/>
                </a:solidFill>
                <a:latin typeface="Courier" pitchFamily="2" charset="0"/>
              </a:rPr>
              <a:t>(?= pattern) </a:t>
            </a:r>
            <a:r>
              <a:rPr lang="en-US" dirty="0"/>
              <a:t>is true if pattern matches, but is </a:t>
            </a:r>
            <a:r>
              <a:rPr lang="en-US" b="1" dirty="0"/>
              <a:t>zero-width; doesn't advance character pointer</a:t>
            </a:r>
          </a:p>
          <a:p>
            <a:r>
              <a:rPr lang="en-US" dirty="0">
                <a:solidFill>
                  <a:srgbClr val="0070C0"/>
                </a:solidFill>
                <a:latin typeface="Courier" pitchFamily="2" charset="0"/>
              </a:rPr>
              <a:t>(?! pattern) </a:t>
            </a:r>
            <a:r>
              <a:rPr lang="en-US" dirty="0"/>
              <a:t>true if a pattern does not match </a:t>
            </a:r>
          </a:p>
          <a:p>
            <a:r>
              <a:rPr lang="en-US" dirty="0"/>
              <a:t>How to match, at the beginning of a line, any single word that doesn’t start with “Volcano”: </a:t>
            </a:r>
          </a:p>
          <a:p>
            <a:r>
              <a:rPr lang="en-US" dirty="0">
                <a:solidFill>
                  <a:srgbClr val="0070C0"/>
                </a:solidFill>
                <a:latin typeface="Courier" pitchFamily="2" charset="0"/>
              </a:rPr>
              <a:t>/ˆ(?!Volcano)[A-Za-z]+/ </a:t>
            </a:r>
          </a:p>
          <a:p>
            <a:pPr marL="0" indent="0">
              <a:buNone/>
            </a:pPr>
            <a:endParaRPr lang="en-US" dirty="0"/>
          </a:p>
          <a:p>
            <a:endParaRPr lang="en-US" dirty="0"/>
          </a:p>
        </p:txBody>
      </p:sp>
    </p:spTree>
    <p:extLst>
      <p:ext uri="{BB962C8B-B14F-4D97-AF65-F5344CB8AC3E}">
        <p14:creationId xmlns:p14="http://schemas.microsoft.com/office/powerpoint/2010/main" val="10596975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671F1-759D-C248-88B3-ADB0259AB9F4}"/>
              </a:ext>
            </a:extLst>
          </p:cNvPr>
          <p:cNvSpPr>
            <a:spLocks noGrp="1"/>
          </p:cNvSpPr>
          <p:nvPr>
            <p:ph type="title"/>
          </p:nvPr>
        </p:nvSpPr>
        <p:spPr/>
        <p:txBody>
          <a:bodyPr/>
          <a:lstStyle/>
          <a:p>
            <a:r>
              <a:rPr lang="en-US" dirty="0"/>
              <a:t>Simple Application: ELIZA</a:t>
            </a:r>
          </a:p>
        </p:txBody>
      </p:sp>
      <p:sp>
        <p:nvSpPr>
          <p:cNvPr id="3" name="Content Placeholder 2">
            <a:extLst>
              <a:ext uri="{FF2B5EF4-FFF2-40B4-BE49-F238E27FC236}">
                <a16:creationId xmlns:a16="http://schemas.microsoft.com/office/drawing/2014/main" id="{1A6F93A5-B9A5-DC48-8FAB-5840888DF198}"/>
              </a:ext>
            </a:extLst>
          </p:cNvPr>
          <p:cNvSpPr>
            <a:spLocks noGrp="1"/>
          </p:cNvSpPr>
          <p:nvPr>
            <p:ph idx="1"/>
          </p:nvPr>
        </p:nvSpPr>
        <p:spPr>
          <a:xfrm>
            <a:off x="822960" y="971550"/>
            <a:ext cx="8244840" cy="3429000"/>
          </a:xfrm>
        </p:spPr>
        <p:txBody>
          <a:bodyPr>
            <a:noAutofit/>
          </a:bodyPr>
          <a:lstStyle/>
          <a:p>
            <a:r>
              <a:rPr lang="en-US" dirty="0"/>
              <a:t>Early NLP system that imitated a Rogerian psychotherapist </a:t>
            </a:r>
          </a:p>
          <a:p>
            <a:pPr lvl="1"/>
            <a:r>
              <a:rPr lang="en-US" dirty="0"/>
              <a:t>Joseph </a:t>
            </a:r>
            <a:r>
              <a:rPr lang="en-US" dirty="0" err="1"/>
              <a:t>Weizenbaum</a:t>
            </a:r>
            <a:r>
              <a:rPr lang="en-US" dirty="0"/>
              <a:t>, 1966. </a:t>
            </a:r>
          </a:p>
          <a:p>
            <a:endParaRPr lang="en-US" dirty="0"/>
          </a:p>
          <a:p>
            <a:r>
              <a:rPr lang="en-US" dirty="0"/>
              <a:t>Uses pattern matching to match, e.g.,:</a:t>
            </a:r>
          </a:p>
          <a:p>
            <a:pPr lvl="1"/>
            <a:r>
              <a:rPr lang="en-US" dirty="0">
                <a:solidFill>
                  <a:srgbClr val="0070C0"/>
                </a:solidFill>
                <a:latin typeface="Courier" pitchFamily="2" charset="0"/>
              </a:rPr>
              <a:t>“I need X” </a:t>
            </a:r>
          </a:p>
          <a:p>
            <a:pPr marL="150876" lvl="1" indent="0">
              <a:buNone/>
            </a:pPr>
            <a:r>
              <a:rPr lang="en-US" sz="2800" dirty="0"/>
              <a:t>and translates them into, e.g.</a:t>
            </a:r>
          </a:p>
          <a:p>
            <a:pPr lvl="1"/>
            <a:r>
              <a:rPr lang="en-US" dirty="0">
                <a:solidFill>
                  <a:srgbClr val="0070C0"/>
                </a:solidFill>
                <a:latin typeface="Courier" pitchFamily="2" charset="0"/>
              </a:rPr>
              <a:t>“What would it mean to you if you got X? </a:t>
            </a:r>
          </a:p>
        </p:txBody>
      </p:sp>
    </p:spTree>
    <p:extLst>
      <p:ext uri="{BB962C8B-B14F-4D97-AF65-F5344CB8AC3E}">
        <p14:creationId xmlns:p14="http://schemas.microsoft.com/office/powerpoint/2010/main" val="3847098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822960" y="214953"/>
            <a:ext cx="7543800" cy="680397"/>
          </a:xfrm>
        </p:spPr>
        <p:txBody>
          <a:bodyPr/>
          <a:lstStyle/>
          <a:p>
            <a:pPr eaLnBrk="1" hangingPunct="1"/>
            <a:r>
              <a:rPr lang="en-US" dirty="0"/>
              <a:t>Regular expressions</a:t>
            </a:r>
          </a:p>
        </p:txBody>
      </p:sp>
      <p:sp>
        <p:nvSpPr>
          <p:cNvPr id="69635" name="Rectangle 3"/>
          <p:cNvSpPr>
            <a:spLocks noGrp="1" noChangeArrowheads="1"/>
          </p:cNvSpPr>
          <p:nvPr>
            <p:ph idx="1"/>
          </p:nvPr>
        </p:nvSpPr>
        <p:spPr>
          <a:xfrm>
            <a:off x="381000" y="1200150"/>
            <a:ext cx="8534400" cy="3543300"/>
          </a:xfrm>
        </p:spPr>
        <p:txBody>
          <a:bodyPr/>
          <a:lstStyle/>
          <a:p>
            <a:pPr eaLnBrk="1" hangingPunct="1"/>
            <a:r>
              <a:rPr lang="en-US" sz="2400" dirty="0"/>
              <a:t>A formal language for specifying text strings</a:t>
            </a:r>
          </a:p>
          <a:p>
            <a:pPr eaLnBrk="1" hangingPunct="1"/>
            <a:r>
              <a:rPr lang="en-US" sz="2400" dirty="0"/>
              <a:t>How can we search for any of these?</a:t>
            </a:r>
          </a:p>
          <a:p>
            <a:pPr lvl="1" eaLnBrk="1" hangingPunct="1"/>
            <a:r>
              <a:rPr lang="en-US" sz="2400" dirty="0"/>
              <a:t>woodchuck</a:t>
            </a:r>
          </a:p>
          <a:p>
            <a:pPr lvl="1" eaLnBrk="1" hangingPunct="1"/>
            <a:r>
              <a:rPr lang="en-US" sz="2400" dirty="0"/>
              <a:t>woodchucks</a:t>
            </a:r>
          </a:p>
          <a:p>
            <a:pPr lvl="1" eaLnBrk="1" hangingPunct="1"/>
            <a:r>
              <a:rPr lang="en-US" sz="2400" dirty="0"/>
              <a:t>Woodchuck</a:t>
            </a:r>
          </a:p>
          <a:p>
            <a:pPr lvl="1" eaLnBrk="1" hangingPunct="1"/>
            <a:r>
              <a:rPr lang="en-US" sz="2400" dirty="0"/>
              <a:t>Woodchucks</a:t>
            </a:r>
          </a:p>
          <a:p>
            <a:pPr marL="457200" lvl="1" indent="0" eaLnBrk="1" hangingPunct="1">
              <a:buNone/>
            </a:pPr>
            <a:endParaRPr lang="en-US" dirty="0"/>
          </a:p>
          <a:p>
            <a:pPr eaLnBrk="1" hangingPunct="1"/>
            <a:endParaRPr lang="en-US" dirty="0"/>
          </a:p>
        </p:txBody>
      </p:sp>
      <p:pic>
        <p:nvPicPr>
          <p:cNvPr id="2" name="Picture 1" descr="220px-Groundhog3.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400" y="2190750"/>
            <a:ext cx="3657600" cy="2743200"/>
          </a:xfrm>
          <a:prstGeom prst="rect">
            <a:avLst/>
          </a:prstGeom>
        </p:spPr>
      </p:pic>
    </p:spTree>
    <p:extLst>
      <p:ext uri="{BB962C8B-B14F-4D97-AF65-F5344CB8AC3E}">
        <p14:creationId xmlns:p14="http://schemas.microsoft.com/office/powerpoint/2010/main" val="5557434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671F1-759D-C248-88B3-ADB0259AB9F4}"/>
              </a:ext>
            </a:extLst>
          </p:cNvPr>
          <p:cNvSpPr>
            <a:spLocks noGrp="1"/>
          </p:cNvSpPr>
          <p:nvPr>
            <p:ph type="title"/>
          </p:nvPr>
        </p:nvSpPr>
        <p:spPr/>
        <p:txBody>
          <a:bodyPr/>
          <a:lstStyle/>
          <a:p>
            <a:r>
              <a:rPr lang="en-US" dirty="0"/>
              <a:t>Simple Application: ELIZA</a:t>
            </a:r>
          </a:p>
        </p:txBody>
      </p:sp>
      <p:sp>
        <p:nvSpPr>
          <p:cNvPr id="3" name="Content Placeholder 2">
            <a:extLst>
              <a:ext uri="{FF2B5EF4-FFF2-40B4-BE49-F238E27FC236}">
                <a16:creationId xmlns:a16="http://schemas.microsoft.com/office/drawing/2014/main" id="{1A6F93A5-B9A5-DC48-8FAB-5840888DF198}"/>
              </a:ext>
            </a:extLst>
          </p:cNvPr>
          <p:cNvSpPr>
            <a:spLocks noGrp="1"/>
          </p:cNvSpPr>
          <p:nvPr>
            <p:ph idx="1"/>
          </p:nvPr>
        </p:nvSpPr>
        <p:spPr>
          <a:xfrm>
            <a:off x="822960" y="971550"/>
            <a:ext cx="7543801" cy="3429000"/>
          </a:xfrm>
        </p:spPr>
        <p:txBody>
          <a:bodyPr>
            <a:noAutofit/>
          </a:bodyPr>
          <a:lstStyle/>
          <a:p>
            <a:pPr marL="0" indent="0">
              <a:buNone/>
            </a:pPr>
            <a:r>
              <a:rPr lang="en-US" sz="2600" dirty="0"/>
              <a:t>Men are all alike.</a:t>
            </a:r>
            <a:br>
              <a:rPr lang="en-US" sz="2600" dirty="0"/>
            </a:br>
            <a:r>
              <a:rPr lang="en-US" sz="2600" dirty="0">
                <a:solidFill>
                  <a:srgbClr val="00B050"/>
                </a:solidFill>
              </a:rPr>
              <a:t>IN WHAT WAY</a:t>
            </a:r>
            <a:endParaRPr lang="en-US" sz="2600" dirty="0"/>
          </a:p>
          <a:p>
            <a:pPr marL="0" indent="0">
              <a:buNone/>
            </a:pPr>
            <a:r>
              <a:rPr lang="en-US" sz="2600" dirty="0"/>
              <a:t>They're always bugging us about something or other. </a:t>
            </a:r>
            <a:r>
              <a:rPr lang="en-US" sz="2600" dirty="0">
                <a:solidFill>
                  <a:srgbClr val="00B050"/>
                </a:solidFill>
              </a:rPr>
              <a:t>CAN YOU THINK OF A SPECIFIC EXAMPLE </a:t>
            </a:r>
          </a:p>
          <a:p>
            <a:pPr marL="0" indent="0">
              <a:buNone/>
            </a:pPr>
            <a:r>
              <a:rPr lang="en-US" sz="2600" dirty="0"/>
              <a:t>Well, my boyfriend made me come here.</a:t>
            </a:r>
            <a:br>
              <a:rPr lang="en-US" sz="2600" dirty="0"/>
            </a:br>
            <a:r>
              <a:rPr lang="en-US" sz="2600" dirty="0">
                <a:solidFill>
                  <a:srgbClr val="00B050"/>
                </a:solidFill>
              </a:rPr>
              <a:t>YOUR BOYFRIEND MADE YOU COME HERE </a:t>
            </a:r>
          </a:p>
          <a:p>
            <a:pPr marL="0" indent="0">
              <a:buNone/>
            </a:pPr>
            <a:r>
              <a:rPr lang="en-US" sz="2600" dirty="0"/>
              <a:t>He says I'm depressed much of the time.</a:t>
            </a:r>
            <a:br>
              <a:rPr lang="en-US" sz="2600" dirty="0"/>
            </a:br>
            <a:r>
              <a:rPr lang="en-US" sz="2600" dirty="0">
                <a:solidFill>
                  <a:srgbClr val="00B050"/>
                </a:solidFill>
              </a:rPr>
              <a:t>I AM SORRY TO HEAR YOU ARE DEPRESSED </a:t>
            </a:r>
          </a:p>
        </p:txBody>
      </p:sp>
    </p:spTree>
    <p:extLst>
      <p:ext uri="{BB962C8B-B14F-4D97-AF65-F5344CB8AC3E}">
        <p14:creationId xmlns:p14="http://schemas.microsoft.com/office/powerpoint/2010/main" val="21617488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F1DCC-7DC2-CB45-B174-F86CD1C63159}"/>
              </a:ext>
            </a:extLst>
          </p:cNvPr>
          <p:cNvSpPr>
            <a:spLocks noGrp="1"/>
          </p:cNvSpPr>
          <p:nvPr>
            <p:ph type="title"/>
          </p:nvPr>
        </p:nvSpPr>
        <p:spPr/>
        <p:txBody>
          <a:bodyPr/>
          <a:lstStyle/>
          <a:p>
            <a:r>
              <a:rPr lang="en-US" dirty="0"/>
              <a:t>How ELIZA works</a:t>
            </a:r>
          </a:p>
        </p:txBody>
      </p:sp>
      <p:sp>
        <p:nvSpPr>
          <p:cNvPr id="3" name="Content Placeholder 2">
            <a:extLst>
              <a:ext uri="{FF2B5EF4-FFF2-40B4-BE49-F238E27FC236}">
                <a16:creationId xmlns:a16="http://schemas.microsoft.com/office/drawing/2014/main" id="{9F854953-485B-6B45-91CE-A27B6E7F6738}"/>
              </a:ext>
            </a:extLst>
          </p:cNvPr>
          <p:cNvSpPr>
            <a:spLocks noGrp="1"/>
          </p:cNvSpPr>
          <p:nvPr>
            <p:ph idx="1"/>
          </p:nvPr>
        </p:nvSpPr>
        <p:spPr>
          <a:xfrm>
            <a:off x="822960" y="1200150"/>
            <a:ext cx="7940040" cy="3429000"/>
          </a:xfrm>
        </p:spPr>
        <p:txBody>
          <a:bodyPr/>
          <a:lstStyle/>
          <a:p>
            <a:r>
              <a:rPr lang="en-US" sz="2400" dirty="0"/>
              <a:t>s/.* I’M (</a:t>
            </a:r>
            <a:r>
              <a:rPr lang="en-US" sz="2400" dirty="0" err="1"/>
              <a:t>depressed|sad</a:t>
            </a:r>
            <a:r>
              <a:rPr lang="en-US" sz="2400" dirty="0"/>
              <a:t>) .*/I AM SORRY TO HEAR YOU ARE \1/ </a:t>
            </a:r>
          </a:p>
          <a:p>
            <a:r>
              <a:rPr lang="en-US" sz="2400" dirty="0"/>
              <a:t>s/.* I AM (</a:t>
            </a:r>
            <a:r>
              <a:rPr lang="en-US" sz="2400" dirty="0" err="1"/>
              <a:t>depressed|sad</a:t>
            </a:r>
            <a:r>
              <a:rPr lang="en-US" sz="2400" dirty="0"/>
              <a:t>) .*/WHY DO YOU THINK YOU ARE \1/</a:t>
            </a:r>
          </a:p>
          <a:p>
            <a:r>
              <a:rPr lang="en-US" sz="2400" dirty="0"/>
              <a:t>s/.* all .*/IN WHAT WAY?/ </a:t>
            </a:r>
          </a:p>
          <a:p>
            <a:r>
              <a:rPr lang="en-US" sz="2400" dirty="0"/>
              <a:t>s/.* always .*/CAN YOU THINK OF A SPECIFIC EXAMPLE?/ </a:t>
            </a:r>
          </a:p>
          <a:p>
            <a:pPr marL="0" indent="0">
              <a:buNone/>
            </a:pPr>
            <a:endParaRPr lang="en-US" dirty="0"/>
          </a:p>
        </p:txBody>
      </p:sp>
    </p:spTree>
    <p:extLst>
      <p:ext uri="{BB962C8B-B14F-4D97-AF65-F5344CB8AC3E}">
        <p14:creationId xmlns:p14="http://schemas.microsoft.com/office/powerpoint/2010/main" val="11036545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lstStyle/>
          <a:p>
            <a:pPr eaLnBrk="1" hangingPunct="1"/>
            <a:r>
              <a:rPr lang="en-US" sz="4000" dirty="0">
                <a:latin typeface="Calibri (Headings)"/>
                <a:ea typeface="ＭＳ Ｐゴシック" charset="0"/>
                <a:cs typeface="Calibri (Headings)"/>
              </a:rPr>
              <a:t>Basic Text Processing</a:t>
            </a:r>
          </a:p>
        </p:txBody>
      </p:sp>
      <p:sp>
        <p:nvSpPr>
          <p:cNvPr id="16387" name="Rectangle 6"/>
          <p:cNvSpPr>
            <a:spLocks noGrp="1" noChangeArrowheads="1"/>
          </p:cNvSpPr>
          <p:nvPr>
            <p:ph idx="1"/>
          </p:nvPr>
        </p:nvSpPr>
        <p:spPr>
          <a:xfrm>
            <a:off x="3657600" y="209550"/>
            <a:ext cx="5009393" cy="1691640"/>
          </a:xfrm>
        </p:spPr>
        <p:txBody>
          <a:bodyPr/>
          <a:lstStyle/>
          <a:p>
            <a:pPr eaLnBrk="1" hangingPunct="1">
              <a:buFont typeface="Times" charset="0"/>
              <a:buNone/>
            </a:pPr>
            <a:r>
              <a:rPr lang="en-US" sz="3600" dirty="0">
                <a:solidFill>
                  <a:srgbClr val="A4001D"/>
                </a:solidFill>
                <a:latin typeface="Calibri"/>
                <a:ea typeface="ＭＳ Ｐゴシック" charset="0"/>
                <a:cs typeface="Calibri"/>
              </a:rPr>
              <a:t>More Regular Expressions: Substitutions and ELIZA</a:t>
            </a:r>
          </a:p>
        </p:txBody>
      </p:sp>
      <p:sp>
        <p:nvSpPr>
          <p:cNvPr id="2" name="Text Placeholder 1">
            <a:extLst>
              <a:ext uri="{FF2B5EF4-FFF2-40B4-BE49-F238E27FC236}">
                <a16:creationId xmlns:a16="http://schemas.microsoft.com/office/drawing/2014/main" id="{9A75E902-FA31-A14D-9EDA-DACF849E978B}"/>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734324971"/>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a:bodyPr>
          <a:lstStyle/>
          <a:p>
            <a:r>
              <a:rPr lang="en-US" sz="4000" dirty="0"/>
              <a:t>Basic Text Processing</a:t>
            </a:r>
            <a:endParaRPr lang="en-US" sz="4000" dirty="0">
              <a:latin typeface="Lucida Sans" charset="0"/>
              <a:ea typeface="ＭＳ Ｐゴシック" charset="0"/>
              <a:cs typeface="ＭＳ Ｐゴシック" charset="0"/>
            </a:endParaRPr>
          </a:p>
        </p:txBody>
      </p:sp>
      <p:sp>
        <p:nvSpPr>
          <p:cNvPr id="16387" name="Rectangle 6"/>
          <p:cNvSpPr>
            <a:spLocks noGrp="1" noChangeArrowheads="1"/>
          </p:cNvSpPr>
          <p:nvPr>
            <p:ph idx="1"/>
          </p:nvPr>
        </p:nvSpPr>
        <p:spPr>
          <a:xfrm>
            <a:off x="3581400" y="285750"/>
            <a:ext cx="5009393" cy="1463040"/>
          </a:xfrm>
        </p:spPr>
        <p:txBody>
          <a:bodyPr/>
          <a:lstStyle/>
          <a:p>
            <a:r>
              <a:rPr lang="en-US" sz="3600" dirty="0">
                <a:solidFill>
                  <a:srgbClr val="A4001D"/>
                </a:solidFill>
                <a:latin typeface="Calibri" charset="0"/>
              </a:rPr>
              <a:t>Words and Corpora</a:t>
            </a:r>
          </a:p>
          <a:p>
            <a:pPr eaLnBrk="1" hangingPunct="1">
              <a:buFont typeface="Times" charset="0"/>
              <a:buNone/>
            </a:pPr>
            <a:endParaRPr lang="en-US" dirty="0">
              <a:latin typeface="Lucida Sans" charset="0"/>
              <a:ea typeface="ＭＳ Ｐゴシック" charset="0"/>
              <a:cs typeface="ＭＳ Ｐゴシック" charset="0"/>
            </a:endParaRPr>
          </a:p>
        </p:txBody>
      </p:sp>
      <p:sp>
        <p:nvSpPr>
          <p:cNvPr id="2" name="Text Placeholder 1">
            <a:extLst>
              <a:ext uri="{FF2B5EF4-FFF2-40B4-BE49-F238E27FC236}">
                <a16:creationId xmlns:a16="http://schemas.microsoft.com/office/drawing/2014/main" id="{449648BA-D7BB-1940-92DD-8DBDCD8E956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923995457"/>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dirty="0"/>
              <a:t>How many words in a sentence?</a:t>
            </a:r>
          </a:p>
        </p:txBody>
      </p:sp>
      <p:sp>
        <p:nvSpPr>
          <p:cNvPr id="22531" name="Rectangle 3"/>
          <p:cNvSpPr>
            <a:spLocks noGrp="1" noChangeArrowheads="1"/>
          </p:cNvSpPr>
          <p:nvPr>
            <p:ph idx="1"/>
          </p:nvPr>
        </p:nvSpPr>
        <p:spPr/>
        <p:txBody>
          <a:bodyPr/>
          <a:lstStyle/>
          <a:p>
            <a:r>
              <a:rPr lang="en-US" sz="2800" dirty="0"/>
              <a:t>"I do uh main- mainly business data processing"</a:t>
            </a:r>
          </a:p>
          <a:p>
            <a:pPr lvl="1"/>
            <a:r>
              <a:rPr lang="en-US" sz="2400" dirty="0"/>
              <a:t>Fragments, filled pauses</a:t>
            </a:r>
          </a:p>
          <a:p>
            <a:r>
              <a:rPr lang="en-US" sz="2800" dirty="0"/>
              <a:t>"Seuss’s </a:t>
            </a:r>
            <a:r>
              <a:rPr lang="en-US" sz="2800" dirty="0">
                <a:solidFill>
                  <a:srgbClr val="FF0000"/>
                </a:solidFill>
              </a:rPr>
              <a:t>cat </a:t>
            </a:r>
            <a:r>
              <a:rPr lang="en-US" sz="2800" dirty="0"/>
              <a:t>in the hat is different from other</a:t>
            </a:r>
            <a:r>
              <a:rPr lang="en-US" sz="2800" dirty="0">
                <a:solidFill>
                  <a:srgbClr val="FF0000"/>
                </a:solidFill>
              </a:rPr>
              <a:t> cats!" </a:t>
            </a:r>
            <a:endParaRPr lang="en-US" sz="2800" dirty="0"/>
          </a:p>
          <a:p>
            <a:pPr lvl="1"/>
            <a:r>
              <a:rPr lang="en-US" sz="2400" b="1" dirty="0"/>
              <a:t>Lemma</a:t>
            </a:r>
            <a:r>
              <a:rPr lang="en-US" sz="2400" dirty="0"/>
              <a:t>: same stem, part of speech, rough word sense</a:t>
            </a:r>
          </a:p>
          <a:p>
            <a:pPr lvl="2"/>
            <a:r>
              <a:rPr lang="en-US" sz="2400" dirty="0">
                <a:solidFill>
                  <a:srgbClr val="FF0000"/>
                </a:solidFill>
              </a:rPr>
              <a:t>cat </a:t>
            </a:r>
            <a:r>
              <a:rPr lang="en-US" sz="2400" dirty="0"/>
              <a:t>and </a:t>
            </a:r>
            <a:r>
              <a:rPr lang="en-US" sz="2400" dirty="0">
                <a:solidFill>
                  <a:srgbClr val="FF0000"/>
                </a:solidFill>
              </a:rPr>
              <a:t>cats </a:t>
            </a:r>
            <a:r>
              <a:rPr lang="en-US" sz="2400" dirty="0"/>
              <a:t>= same lemma</a:t>
            </a:r>
          </a:p>
          <a:p>
            <a:pPr lvl="1"/>
            <a:r>
              <a:rPr lang="en-US" sz="2400" b="1" dirty="0" err="1"/>
              <a:t>Wordform</a:t>
            </a:r>
            <a:r>
              <a:rPr lang="en-US" sz="2400" dirty="0"/>
              <a:t>: the full inflected surface form</a:t>
            </a:r>
          </a:p>
          <a:p>
            <a:pPr lvl="2"/>
            <a:r>
              <a:rPr lang="en-US" sz="2400" dirty="0">
                <a:solidFill>
                  <a:srgbClr val="FF0000"/>
                </a:solidFill>
              </a:rPr>
              <a:t>cat </a:t>
            </a:r>
            <a:r>
              <a:rPr lang="en-US" sz="2400" dirty="0"/>
              <a:t>and </a:t>
            </a:r>
            <a:r>
              <a:rPr lang="en-US" sz="2400" dirty="0">
                <a:solidFill>
                  <a:srgbClr val="FF0000"/>
                </a:solidFill>
              </a:rPr>
              <a:t>cats </a:t>
            </a:r>
            <a:r>
              <a:rPr lang="en-US" sz="2400" dirty="0"/>
              <a:t>= different </a:t>
            </a:r>
            <a:r>
              <a:rPr lang="en-US" sz="2400" dirty="0" err="1"/>
              <a:t>wordforms</a:t>
            </a:r>
            <a:endParaRPr lang="en-US" sz="2400" dirty="0"/>
          </a:p>
        </p:txBody>
      </p:sp>
    </p:spTree>
    <p:extLst>
      <p:ext uri="{BB962C8B-B14F-4D97-AF65-F5344CB8AC3E}">
        <p14:creationId xmlns:p14="http://schemas.microsoft.com/office/powerpoint/2010/main" val="2977914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3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531">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53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2531">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53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a:t>How many words in a sentence?</a:t>
            </a:r>
          </a:p>
        </p:txBody>
      </p:sp>
      <p:sp>
        <p:nvSpPr>
          <p:cNvPr id="24579" name="Rectangle 3"/>
          <p:cNvSpPr>
            <a:spLocks noGrp="1" noChangeArrowheads="1"/>
          </p:cNvSpPr>
          <p:nvPr>
            <p:ph idx="1"/>
          </p:nvPr>
        </p:nvSpPr>
        <p:spPr>
          <a:xfrm>
            <a:off x="914400" y="1314450"/>
            <a:ext cx="7452360" cy="3543300"/>
          </a:xfrm>
        </p:spPr>
        <p:txBody>
          <a:bodyPr>
            <a:normAutofit lnSpcReduction="10000"/>
          </a:bodyPr>
          <a:lstStyle/>
          <a:p>
            <a:pPr marL="0" indent="0">
              <a:buNone/>
            </a:pPr>
            <a:r>
              <a:rPr lang="en-US" sz="2200" dirty="0">
                <a:solidFill>
                  <a:srgbClr val="FF0000"/>
                </a:solidFill>
              </a:rPr>
              <a:t>they lay back on the San Francisco grass and looked at the stars and their</a:t>
            </a:r>
          </a:p>
          <a:p>
            <a:endParaRPr lang="en-US" dirty="0">
              <a:solidFill>
                <a:srgbClr val="FF0000"/>
              </a:solidFill>
            </a:endParaRPr>
          </a:p>
          <a:p>
            <a:r>
              <a:rPr lang="en-US" b="1" dirty="0">
                <a:solidFill>
                  <a:srgbClr val="000000"/>
                </a:solidFill>
              </a:rPr>
              <a:t>Type</a:t>
            </a:r>
            <a:r>
              <a:rPr lang="en-US" dirty="0">
                <a:solidFill>
                  <a:srgbClr val="000000"/>
                </a:solidFill>
              </a:rPr>
              <a:t>: an element of the vocabulary.</a:t>
            </a:r>
            <a:endParaRPr lang="en-US" b="1" dirty="0">
              <a:solidFill>
                <a:srgbClr val="000000"/>
              </a:solidFill>
            </a:endParaRPr>
          </a:p>
          <a:p>
            <a:r>
              <a:rPr lang="en-US" b="1" dirty="0">
                <a:solidFill>
                  <a:srgbClr val="000000"/>
                </a:solidFill>
              </a:rPr>
              <a:t>Token</a:t>
            </a:r>
            <a:r>
              <a:rPr lang="en-US" dirty="0">
                <a:solidFill>
                  <a:srgbClr val="000000"/>
                </a:solidFill>
              </a:rPr>
              <a:t>: an instance of that type in running text.</a:t>
            </a:r>
          </a:p>
          <a:p>
            <a:r>
              <a:rPr lang="en-US" dirty="0"/>
              <a:t>How many?</a:t>
            </a:r>
          </a:p>
          <a:p>
            <a:pPr lvl="1"/>
            <a:r>
              <a:rPr lang="en-US" dirty="0"/>
              <a:t>15 tokens (or 14)</a:t>
            </a:r>
          </a:p>
          <a:p>
            <a:pPr lvl="1"/>
            <a:r>
              <a:rPr lang="en-US" dirty="0"/>
              <a:t>13 types (or 12) (or 11?)</a:t>
            </a:r>
          </a:p>
        </p:txBody>
      </p:sp>
    </p:spTree>
    <p:extLst>
      <p:ext uri="{BB962C8B-B14F-4D97-AF65-F5344CB8AC3E}">
        <p14:creationId xmlns:p14="http://schemas.microsoft.com/office/powerpoint/2010/main" val="3775226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57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579">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57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57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a:t>How many words in a corpus?</a:t>
            </a:r>
          </a:p>
        </p:txBody>
      </p:sp>
      <p:sp>
        <p:nvSpPr>
          <p:cNvPr id="24579" name="Rectangle 3"/>
          <p:cNvSpPr>
            <a:spLocks noGrp="1" noChangeArrowheads="1"/>
          </p:cNvSpPr>
          <p:nvPr>
            <p:ph idx="1"/>
          </p:nvPr>
        </p:nvSpPr>
        <p:spPr>
          <a:xfrm>
            <a:off x="457200" y="895350"/>
            <a:ext cx="8458200" cy="4419600"/>
          </a:xfrm>
        </p:spPr>
        <p:txBody>
          <a:bodyPr/>
          <a:lstStyle/>
          <a:p>
            <a:pPr marL="0" indent="0">
              <a:buNone/>
            </a:pPr>
            <a:r>
              <a:rPr lang="en-US" sz="2400" b="1" i="1" dirty="0"/>
              <a:t>N</a:t>
            </a:r>
            <a:r>
              <a:rPr lang="en-US" sz="2400" dirty="0"/>
              <a:t> = number of tokens</a:t>
            </a:r>
          </a:p>
          <a:p>
            <a:pPr marL="0" indent="0">
              <a:buNone/>
            </a:pPr>
            <a:r>
              <a:rPr lang="en-US" sz="2400" b="1" i="1" dirty="0"/>
              <a:t>V</a:t>
            </a:r>
            <a:r>
              <a:rPr lang="en-US" sz="2400" dirty="0"/>
              <a:t> = vocabulary = set of types, </a:t>
            </a:r>
            <a:r>
              <a:rPr lang="en-US" sz="2400" b="1" dirty="0"/>
              <a:t>|</a:t>
            </a:r>
            <a:r>
              <a:rPr lang="en-US" sz="2400" b="1" i="1" dirty="0"/>
              <a:t>V</a:t>
            </a:r>
            <a:r>
              <a:rPr lang="en-US" sz="2400" b="1" dirty="0"/>
              <a:t>|</a:t>
            </a:r>
            <a:r>
              <a:rPr lang="en-US" sz="2400" i="1" dirty="0"/>
              <a:t> </a:t>
            </a:r>
            <a:r>
              <a:rPr lang="en-US" sz="2400" dirty="0"/>
              <a:t>is size of vocabulary</a:t>
            </a:r>
          </a:p>
          <a:p>
            <a:pPr marL="0" indent="0">
              <a:buNone/>
            </a:pPr>
            <a:r>
              <a:rPr lang="en-US" sz="2000" dirty="0"/>
              <a:t>Heaps Law = </a:t>
            </a:r>
            <a:r>
              <a:rPr lang="en-US" sz="2000" dirty="0" err="1"/>
              <a:t>Herdan's</a:t>
            </a:r>
            <a:r>
              <a:rPr lang="en-US" sz="2000" dirty="0"/>
              <a:t> Law =                                 where often .67 &lt; β &lt; .75</a:t>
            </a:r>
          </a:p>
          <a:p>
            <a:pPr marL="0" indent="0">
              <a:buNone/>
            </a:pPr>
            <a:r>
              <a:rPr lang="en-US" sz="2000" dirty="0"/>
              <a:t>i.e., vocabulary size grows with &gt; square root of the number of word tokens</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graphicFrame>
        <p:nvGraphicFramePr>
          <p:cNvPr id="2" name="Table 1"/>
          <p:cNvGraphicFramePr>
            <a:graphicFrameLocks noGrp="1"/>
          </p:cNvGraphicFramePr>
          <p:nvPr/>
        </p:nvGraphicFramePr>
        <p:xfrm>
          <a:off x="685800" y="2724150"/>
          <a:ext cx="7848600" cy="1981200"/>
        </p:xfrm>
        <a:graphic>
          <a:graphicData uri="http://schemas.openxmlformats.org/drawingml/2006/table">
            <a:tbl>
              <a:tblPr firstRow="1" bandRow="1">
                <a:tableStyleId>{5C22544A-7EE6-4342-B048-85BDC9FD1C3A}</a:tableStyleId>
              </a:tblPr>
              <a:tblGrid>
                <a:gridCol w="38100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2362200">
                  <a:extLst>
                    <a:ext uri="{9D8B030D-6E8A-4147-A177-3AD203B41FA5}">
                      <a16:colId xmlns:a16="http://schemas.microsoft.com/office/drawing/2014/main" val="20002"/>
                    </a:ext>
                  </a:extLst>
                </a:gridCol>
              </a:tblGrid>
              <a:tr h="370840">
                <a:tc>
                  <a:txBody>
                    <a:bodyPr/>
                    <a:lstStyle/>
                    <a:p>
                      <a:endParaRPr lang="en-US" sz="2000" dirty="0"/>
                    </a:p>
                  </a:txBody>
                  <a:tcPr/>
                </a:tc>
                <a:tc>
                  <a:txBody>
                    <a:bodyPr/>
                    <a:lstStyle/>
                    <a:p>
                      <a:r>
                        <a:rPr lang="en-US" sz="2000" dirty="0"/>
                        <a:t>Tokens = N</a:t>
                      </a:r>
                    </a:p>
                  </a:txBody>
                  <a:tcPr/>
                </a:tc>
                <a:tc>
                  <a:txBody>
                    <a:bodyPr/>
                    <a:lstStyle/>
                    <a:p>
                      <a:r>
                        <a:rPr lang="en-US" sz="2000" dirty="0"/>
                        <a:t>Types = |V|</a:t>
                      </a:r>
                    </a:p>
                  </a:txBody>
                  <a:tcPr/>
                </a:tc>
                <a:extLst>
                  <a:ext uri="{0D108BD9-81ED-4DB2-BD59-A6C34878D82A}">
                    <a16:rowId xmlns:a16="http://schemas.microsoft.com/office/drawing/2014/main" val="10000"/>
                  </a:ext>
                </a:extLst>
              </a:tr>
              <a:tr h="370840">
                <a:tc>
                  <a:txBody>
                    <a:bodyPr/>
                    <a:lstStyle/>
                    <a:p>
                      <a:r>
                        <a:rPr lang="en-US" sz="2000" dirty="0"/>
                        <a:t>Switchboard phone</a:t>
                      </a:r>
                      <a:r>
                        <a:rPr lang="en-US" sz="2000" baseline="0" dirty="0"/>
                        <a:t> conversations</a:t>
                      </a:r>
                      <a:endParaRPr lang="en-US" sz="2000" dirty="0"/>
                    </a:p>
                  </a:txBody>
                  <a:tcPr/>
                </a:tc>
                <a:tc>
                  <a:txBody>
                    <a:bodyPr/>
                    <a:lstStyle/>
                    <a:p>
                      <a:r>
                        <a:rPr lang="en-US" sz="2000" dirty="0"/>
                        <a:t>2.4 million</a:t>
                      </a:r>
                    </a:p>
                  </a:txBody>
                  <a:tcPr/>
                </a:tc>
                <a:tc>
                  <a:txBody>
                    <a:bodyPr/>
                    <a:lstStyle/>
                    <a:p>
                      <a:r>
                        <a:rPr lang="en-US" sz="2000" dirty="0"/>
                        <a:t>20</a:t>
                      </a:r>
                      <a:r>
                        <a:rPr lang="en-US" sz="2000" baseline="0" dirty="0"/>
                        <a:t> thousand</a:t>
                      </a:r>
                      <a:endParaRPr lang="en-US" sz="2000" dirty="0"/>
                    </a:p>
                  </a:txBody>
                  <a:tcPr/>
                </a:tc>
                <a:extLst>
                  <a:ext uri="{0D108BD9-81ED-4DB2-BD59-A6C34878D82A}">
                    <a16:rowId xmlns:a16="http://schemas.microsoft.com/office/drawing/2014/main" val="10001"/>
                  </a:ext>
                </a:extLst>
              </a:tr>
              <a:tr h="370840">
                <a:tc>
                  <a:txBody>
                    <a:bodyPr/>
                    <a:lstStyle/>
                    <a:p>
                      <a:r>
                        <a:rPr lang="en-US" sz="2000" dirty="0"/>
                        <a:t>Shakespeare</a:t>
                      </a:r>
                    </a:p>
                  </a:txBody>
                  <a:tcPr/>
                </a:tc>
                <a:tc>
                  <a:txBody>
                    <a:bodyPr/>
                    <a:lstStyle/>
                    <a:p>
                      <a:r>
                        <a:rPr lang="en-US" sz="2000" dirty="0"/>
                        <a:t>884,000</a:t>
                      </a:r>
                    </a:p>
                  </a:txBody>
                  <a:tcPr/>
                </a:tc>
                <a:tc>
                  <a:txBody>
                    <a:bodyPr/>
                    <a:lstStyle/>
                    <a:p>
                      <a:r>
                        <a:rPr lang="en-US" sz="2000" dirty="0"/>
                        <a:t>31</a:t>
                      </a:r>
                      <a:r>
                        <a:rPr lang="en-US" sz="2000" baseline="0" dirty="0"/>
                        <a:t> thousand</a:t>
                      </a:r>
                      <a:endParaRPr lang="en-US" sz="2000" dirty="0"/>
                    </a:p>
                  </a:txBody>
                  <a:tcPr/>
                </a:tc>
                <a:extLst>
                  <a:ext uri="{0D108BD9-81ED-4DB2-BD59-A6C34878D82A}">
                    <a16:rowId xmlns:a16="http://schemas.microsoft.com/office/drawing/2014/main" val="10002"/>
                  </a:ext>
                </a:extLst>
              </a:tr>
              <a:tr h="370840">
                <a:tc>
                  <a:txBody>
                    <a:bodyPr/>
                    <a:lstStyle/>
                    <a:p>
                      <a:r>
                        <a:rPr lang="en-US" sz="2000" dirty="0"/>
                        <a:t>COCA</a:t>
                      </a:r>
                    </a:p>
                  </a:txBody>
                  <a:tcPr/>
                </a:tc>
                <a:tc>
                  <a:txBody>
                    <a:bodyPr/>
                    <a:lstStyle/>
                    <a:p>
                      <a:r>
                        <a:rPr lang="en-US" sz="2000" dirty="0"/>
                        <a:t>440 million</a:t>
                      </a:r>
                    </a:p>
                  </a:txBody>
                  <a:tcPr/>
                </a:tc>
                <a:tc>
                  <a:txBody>
                    <a:bodyPr/>
                    <a:lstStyle/>
                    <a:p>
                      <a:r>
                        <a:rPr lang="en-US" sz="2000" dirty="0"/>
                        <a:t>2 million</a:t>
                      </a:r>
                    </a:p>
                  </a:txBody>
                  <a:tcPr/>
                </a:tc>
                <a:extLst>
                  <a:ext uri="{0D108BD9-81ED-4DB2-BD59-A6C34878D82A}">
                    <a16:rowId xmlns:a16="http://schemas.microsoft.com/office/drawing/2014/main" val="1983785435"/>
                  </a:ext>
                </a:extLst>
              </a:tr>
              <a:tr h="370840">
                <a:tc>
                  <a:txBody>
                    <a:bodyPr/>
                    <a:lstStyle/>
                    <a:p>
                      <a:r>
                        <a:rPr lang="en-US" sz="2000" dirty="0"/>
                        <a:t>Google N-grams</a:t>
                      </a:r>
                    </a:p>
                  </a:txBody>
                  <a:tcPr/>
                </a:tc>
                <a:tc>
                  <a:txBody>
                    <a:bodyPr/>
                    <a:lstStyle/>
                    <a:p>
                      <a:r>
                        <a:rPr lang="en-US" sz="2000" dirty="0"/>
                        <a:t>1 trillion</a:t>
                      </a:r>
                    </a:p>
                  </a:txBody>
                  <a:tcPr/>
                </a:tc>
                <a:tc>
                  <a:txBody>
                    <a:bodyPr/>
                    <a:lstStyle/>
                    <a:p>
                      <a:r>
                        <a:rPr lang="en-US" sz="2000" dirty="0"/>
                        <a:t>13+ million</a:t>
                      </a:r>
                    </a:p>
                  </a:txBody>
                  <a:tcPr/>
                </a:tc>
                <a:extLst>
                  <a:ext uri="{0D108BD9-81ED-4DB2-BD59-A6C34878D82A}">
                    <a16:rowId xmlns:a16="http://schemas.microsoft.com/office/drawing/2014/main" val="10003"/>
                  </a:ext>
                </a:extLst>
              </a:tr>
            </a:tbl>
          </a:graphicData>
        </a:graphic>
      </p:graphicFrame>
      <p:pic>
        <p:nvPicPr>
          <p:cNvPr id="5" name="Picture 4">
            <a:extLst>
              <a:ext uri="{FF2B5EF4-FFF2-40B4-BE49-F238E27FC236}">
                <a16:creationId xmlns:a16="http://schemas.microsoft.com/office/drawing/2014/main" id="{9C190645-10DD-3842-AC2E-8F06C1260B07}"/>
              </a:ext>
            </a:extLst>
          </p:cNvPr>
          <p:cNvPicPr>
            <a:picLocks noChangeAspect="1"/>
          </p:cNvPicPr>
          <p:nvPr/>
        </p:nvPicPr>
        <p:blipFill>
          <a:blip r:embed="rId3"/>
          <a:stretch>
            <a:fillRect/>
          </a:stretch>
        </p:blipFill>
        <p:spPr>
          <a:xfrm>
            <a:off x="3352800" y="1792025"/>
            <a:ext cx="1778907" cy="469900"/>
          </a:xfrm>
          <a:prstGeom prst="rect">
            <a:avLst/>
          </a:prstGeom>
        </p:spPr>
      </p:pic>
    </p:spTree>
    <p:extLst>
      <p:ext uri="{BB962C8B-B14F-4D97-AF65-F5344CB8AC3E}">
        <p14:creationId xmlns:p14="http://schemas.microsoft.com/office/powerpoint/2010/main" val="2708335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579">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4579">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61BB2-01A8-744B-91FD-B2F4EB7620BB}"/>
              </a:ext>
            </a:extLst>
          </p:cNvPr>
          <p:cNvSpPr>
            <a:spLocks noGrp="1"/>
          </p:cNvSpPr>
          <p:nvPr>
            <p:ph type="title"/>
          </p:nvPr>
        </p:nvSpPr>
        <p:spPr/>
        <p:txBody>
          <a:bodyPr/>
          <a:lstStyle/>
          <a:p>
            <a:r>
              <a:rPr lang="en-US" dirty="0"/>
              <a:t>Corpora</a:t>
            </a:r>
          </a:p>
        </p:txBody>
      </p:sp>
      <p:sp>
        <p:nvSpPr>
          <p:cNvPr id="3" name="Content Placeholder 2">
            <a:extLst>
              <a:ext uri="{FF2B5EF4-FFF2-40B4-BE49-F238E27FC236}">
                <a16:creationId xmlns:a16="http://schemas.microsoft.com/office/drawing/2014/main" id="{11E2A4EB-78DA-7E49-A1DB-7F627AC57471}"/>
              </a:ext>
            </a:extLst>
          </p:cNvPr>
          <p:cNvSpPr>
            <a:spLocks noGrp="1"/>
          </p:cNvSpPr>
          <p:nvPr>
            <p:ph idx="1"/>
          </p:nvPr>
        </p:nvSpPr>
        <p:spPr/>
        <p:txBody>
          <a:bodyPr>
            <a:normAutofit lnSpcReduction="10000"/>
          </a:bodyPr>
          <a:lstStyle/>
          <a:p>
            <a:pPr marL="0" indent="0">
              <a:buNone/>
            </a:pPr>
            <a:r>
              <a:rPr lang="en-US" dirty="0"/>
              <a:t>Words don't appear out of nowhere! </a:t>
            </a:r>
          </a:p>
          <a:p>
            <a:pPr marL="0" indent="0">
              <a:buNone/>
            </a:pPr>
            <a:r>
              <a:rPr lang="en-US" dirty="0"/>
              <a:t>A text is produced by </a:t>
            </a:r>
          </a:p>
          <a:p>
            <a:pPr marL="461963" indent="-225425">
              <a:buFont typeface="Arial" panose="020B0604020202020204" pitchFamily="34" charset="0"/>
              <a:buChar char="•"/>
            </a:pPr>
            <a:r>
              <a:rPr lang="en-US" dirty="0"/>
              <a:t>a specific writer(s), </a:t>
            </a:r>
          </a:p>
          <a:p>
            <a:pPr marL="461963" indent="-225425">
              <a:buFont typeface="Arial" panose="020B0604020202020204" pitchFamily="34" charset="0"/>
              <a:buChar char="•"/>
            </a:pPr>
            <a:r>
              <a:rPr lang="en-US" dirty="0"/>
              <a:t>at a specific time, </a:t>
            </a:r>
          </a:p>
          <a:p>
            <a:pPr marL="461963" indent="-225425">
              <a:buFont typeface="Arial" panose="020B0604020202020204" pitchFamily="34" charset="0"/>
              <a:buChar char="•"/>
            </a:pPr>
            <a:r>
              <a:rPr lang="en-US" dirty="0"/>
              <a:t>in a specific variety,</a:t>
            </a:r>
          </a:p>
          <a:p>
            <a:pPr marL="461963" indent="-225425">
              <a:buFont typeface="Arial" panose="020B0604020202020204" pitchFamily="34" charset="0"/>
              <a:buChar char="•"/>
            </a:pPr>
            <a:r>
              <a:rPr lang="en-US" dirty="0"/>
              <a:t>of a specific language, </a:t>
            </a:r>
          </a:p>
          <a:p>
            <a:pPr marL="461963" indent="-225425">
              <a:buFont typeface="Arial" panose="020B0604020202020204" pitchFamily="34" charset="0"/>
              <a:buChar char="•"/>
            </a:pPr>
            <a:r>
              <a:rPr lang="en-US" dirty="0"/>
              <a:t>for a specific function.</a:t>
            </a:r>
          </a:p>
        </p:txBody>
      </p:sp>
    </p:spTree>
    <p:extLst>
      <p:ext uri="{BB962C8B-B14F-4D97-AF65-F5344CB8AC3E}">
        <p14:creationId xmlns:p14="http://schemas.microsoft.com/office/powerpoint/2010/main" val="4193529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61BB2-01A8-744B-91FD-B2F4EB7620BB}"/>
              </a:ext>
            </a:extLst>
          </p:cNvPr>
          <p:cNvSpPr>
            <a:spLocks noGrp="1"/>
          </p:cNvSpPr>
          <p:nvPr>
            <p:ph type="title"/>
          </p:nvPr>
        </p:nvSpPr>
        <p:spPr/>
        <p:txBody>
          <a:bodyPr/>
          <a:lstStyle/>
          <a:p>
            <a:r>
              <a:rPr lang="en-US" dirty="0"/>
              <a:t>Corpora vary along dimension like</a:t>
            </a:r>
          </a:p>
        </p:txBody>
      </p:sp>
      <p:sp>
        <p:nvSpPr>
          <p:cNvPr id="3" name="Content Placeholder 2">
            <a:extLst>
              <a:ext uri="{FF2B5EF4-FFF2-40B4-BE49-F238E27FC236}">
                <a16:creationId xmlns:a16="http://schemas.microsoft.com/office/drawing/2014/main" id="{11E2A4EB-78DA-7E49-A1DB-7F627AC57471}"/>
              </a:ext>
            </a:extLst>
          </p:cNvPr>
          <p:cNvSpPr>
            <a:spLocks noGrp="1"/>
          </p:cNvSpPr>
          <p:nvPr>
            <p:ph idx="1"/>
          </p:nvPr>
        </p:nvSpPr>
        <p:spPr>
          <a:xfrm>
            <a:off x="762000" y="1047750"/>
            <a:ext cx="8001000" cy="4095750"/>
          </a:xfrm>
        </p:spPr>
        <p:txBody>
          <a:bodyPr>
            <a:normAutofit/>
          </a:bodyPr>
          <a:lstStyle/>
          <a:p>
            <a:pPr lvl="1"/>
            <a:r>
              <a:rPr lang="en-US" b="1" dirty="0"/>
              <a:t>Language</a:t>
            </a:r>
            <a:r>
              <a:rPr lang="en-US" dirty="0"/>
              <a:t>: 7097 languages in the world</a:t>
            </a:r>
          </a:p>
          <a:p>
            <a:pPr lvl="1"/>
            <a:r>
              <a:rPr lang="en-US" b="1" dirty="0"/>
              <a:t>Variety</a:t>
            </a:r>
            <a:r>
              <a:rPr lang="en-US" dirty="0"/>
              <a:t>, like African American Language varieties.</a:t>
            </a:r>
          </a:p>
          <a:p>
            <a:pPr lvl="2"/>
            <a:r>
              <a:rPr lang="en-US" dirty="0"/>
              <a:t>AAE Twitter posts might include forms like "</a:t>
            </a:r>
            <a:r>
              <a:rPr lang="en-US" i="1" dirty="0" err="1"/>
              <a:t>iont</a:t>
            </a:r>
            <a:r>
              <a:rPr lang="en-US" i="1" dirty="0"/>
              <a:t>" (I don't)</a:t>
            </a:r>
          </a:p>
          <a:p>
            <a:pPr lvl="1"/>
            <a:r>
              <a:rPr lang="en-US" b="1" dirty="0"/>
              <a:t>Code switching</a:t>
            </a:r>
            <a:r>
              <a:rPr lang="en-US" dirty="0"/>
              <a:t>, e.g., Spanish/English, Hindi/English:</a:t>
            </a:r>
          </a:p>
          <a:p>
            <a:pPr marL="261938" lvl="2" indent="0">
              <a:buNone/>
            </a:pPr>
            <a:r>
              <a:rPr lang="en-US" sz="1600" dirty="0"/>
              <a:t>	S/E: Por </a:t>
            </a:r>
            <a:r>
              <a:rPr lang="en-US" sz="1600" dirty="0" err="1"/>
              <a:t>primera</a:t>
            </a:r>
            <a:r>
              <a:rPr lang="en-US" sz="1600" dirty="0"/>
              <a:t> </a:t>
            </a:r>
            <a:r>
              <a:rPr lang="en-US" sz="1600" dirty="0" err="1"/>
              <a:t>vez</a:t>
            </a:r>
            <a:r>
              <a:rPr lang="en-US" sz="1600" dirty="0"/>
              <a:t> </a:t>
            </a:r>
            <a:r>
              <a:rPr lang="en-US" sz="1600" dirty="0" err="1"/>
              <a:t>veo</a:t>
            </a:r>
            <a:r>
              <a:rPr lang="en-US" sz="1600" dirty="0"/>
              <a:t> a @username actually being hateful! It was beautiful:) </a:t>
            </a:r>
          </a:p>
          <a:p>
            <a:pPr marL="261938" lvl="2" indent="0">
              <a:buNone/>
            </a:pPr>
            <a:r>
              <a:rPr lang="en-US" sz="1600" i="1" dirty="0"/>
              <a:t>	   [For the first time I get to see @username actually being hateful! it was beautiful:) ] </a:t>
            </a:r>
            <a:endParaRPr lang="en-US" sz="1600" dirty="0"/>
          </a:p>
          <a:p>
            <a:pPr marL="261938" lvl="2" indent="0">
              <a:buNone/>
            </a:pPr>
            <a:r>
              <a:rPr lang="en-US" sz="1600" dirty="0"/>
              <a:t>	H/E: dost </a:t>
            </a:r>
            <a:r>
              <a:rPr lang="en-US" sz="1600" dirty="0" err="1"/>
              <a:t>tha</a:t>
            </a:r>
            <a:r>
              <a:rPr lang="en-US" sz="1600" dirty="0"/>
              <a:t> or ra- </a:t>
            </a:r>
            <a:r>
              <a:rPr lang="en-US" sz="1600" dirty="0" err="1"/>
              <a:t>hega</a:t>
            </a:r>
            <a:r>
              <a:rPr lang="en-US" sz="1600" dirty="0"/>
              <a:t> ... </a:t>
            </a:r>
            <a:r>
              <a:rPr lang="en-US" sz="1600" dirty="0" err="1"/>
              <a:t>dont</a:t>
            </a:r>
            <a:r>
              <a:rPr lang="en-US" sz="1600" dirty="0"/>
              <a:t> </a:t>
            </a:r>
            <a:r>
              <a:rPr lang="en-US" sz="1600" dirty="0" err="1"/>
              <a:t>wory</a:t>
            </a:r>
            <a:r>
              <a:rPr lang="en-US" sz="1600" dirty="0"/>
              <a:t> ... but </a:t>
            </a:r>
            <a:r>
              <a:rPr lang="en-US" sz="1600" dirty="0" err="1"/>
              <a:t>dherya</a:t>
            </a:r>
            <a:r>
              <a:rPr lang="en-US" sz="1600" dirty="0"/>
              <a:t> </a:t>
            </a:r>
            <a:r>
              <a:rPr lang="en-US" sz="1600" dirty="0" err="1"/>
              <a:t>rakhe</a:t>
            </a:r>
            <a:r>
              <a:rPr lang="en-US" sz="1600" dirty="0"/>
              <a:t> </a:t>
            </a:r>
          </a:p>
          <a:p>
            <a:pPr marL="261938" lvl="2" indent="0">
              <a:buNone/>
            </a:pPr>
            <a:r>
              <a:rPr lang="en-US" sz="1600" i="1" dirty="0"/>
              <a:t>	   [“he was and will remain a friend ... don’t worry ... but have faith”] </a:t>
            </a:r>
          </a:p>
          <a:p>
            <a:pPr marL="436563" lvl="1" indent="-285750"/>
            <a:r>
              <a:rPr lang="en-US" b="1" dirty="0"/>
              <a:t>Genre: </a:t>
            </a:r>
            <a:r>
              <a:rPr lang="en-US" dirty="0"/>
              <a:t>newswire, fiction, scientific articles, Wikipedia</a:t>
            </a:r>
          </a:p>
          <a:p>
            <a:pPr marL="436563" lvl="1" indent="-285750"/>
            <a:r>
              <a:rPr lang="en-US" b="1" dirty="0"/>
              <a:t>Author Demographics</a:t>
            </a:r>
            <a:r>
              <a:rPr lang="en-US" dirty="0"/>
              <a:t>: writer's age, gender, ethnicity, SES </a:t>
            </a:r>
          </a:p>
          <a:p>
            <a:pPr marL="436563" lvl="1" indent="-285750"/>
            <a:endParaRPr lang="en-US" b="1" dirty="0"/>
          </a:p>
          <a:p>
            <a:pPr lvl="2"/>
            <a:endParaRPr lang="en-US" dirty="0"/>
          </a:p>
        </p:txBody>
      </p:sp>
    </p:spTree>
    <p:extLst>
      <p:ext uri="{BB962C8B-B14F-4D97-AF65-F5344CB8AC3E}">
        <p14:creationId xmlns:p14="http://schemas.microsoft.com/office/powerpoint/2010/main" val="5983082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039D9-527A-104B-9350-C0FF346088B4}"/>
              </a:ext>
            </a:extLst>
          </p:cNvPr>
          <p:cNvSpPr>
            <a:spLocks noGrp="1"/>
          </p:cNvSpPr>
          <p:nvPr>
            <p:ph type="title"/>
          </p:nvPr>
        </p:nvSpPr>
        <p:spPr>
          <a:xfrm>
            <a:off x="800100" y="361950"/>
            <a:ext cx="7962900" cy="680397"/>
          </a:xfrm>
        </p:spPr>
        <p:txBody>
          <a:bodyPr/>
          <a:lstStyle/>
          <a:p>
            <a:r>
              <a:rPr lang="en-US" dirty="0"/>
              <a:t>Corpus </a:t>
            </a:r>
            <a:r>
              <a:rPr lang="en-US" b="1" dirty="0"/>
              <a:t>datasheets</a:t>
            </a:r>
          </a:p>
        </p:txBody>
      </p:sp>
      <p:sp>
        <p:nvSpPr>
          <p:cNvPr id="3" name="Content Placeholder 2">
            <a:extLst>
              <a:ext uri="{FF2B5EF4-FFF2-40B4-BE49-F238E27FC236}">
                <a16:creationId xmlns:a16="http://schemas.microsoft.com/office/drawing/2014/main" id="{32FCFBA6-B74B-CA45-B8B6-E75CDDAF9296}"/>
              </a:ext>
            </a:extLst>
          </p:cNvPr>
          <p:cNvSpPr>
            <a:spLocks noGrp="1"/>
          </p:cNvSpPr>
          <p:nvPr>
            <p:ph idx="1"/>
          </p:nvPr>
        </p:nvSpPr>
        <p:spPr>
          <a:xfrm>
            <a:off x="822960" y="1722744"/>
            <a:ext cx="8244840" cy="3363606"/>
          </a:xfrm>
        </p:spPr>
        <p:txBody>
          <a:bodyPr>
            <a:normAutofit fontScale="92500" lnSpcReduction="10000"/>
          </a:bodyPr>
          <a:lstStyle/>
          <a:p>
            <a:pPr marL="0" indent="0">
              <a:buNone/>
            </a:pPr>
            <a:r>
              <a:rPr lang="en-US" b="1" dirty="0"/>
              <a:t>Motivation</a:t>
            </a:r>
            <a:r>
              <a:rPr lang="en-US" dirty="0"/>
              <a:t>: </a:t>
            </a:r>
          </a:p>
          <a:p>
            <a:pPr marL="404813" indent="-225425">
              <a:lnSpc>
                <a:spcPct val="80000"/>
              </a:lnSpc>
              <a:spcBef>
                <a:spcPts val="600"/>
              </a:spcBef>
              <a:buFont typeface="Arial" panose="020B0604020202020204" pitchFamily="34" charset="0"/>
              <a:buChar char="•"/>
            </a:pPr>
            <a:r>
              <a:rPr lang="en-US" sz="2600" dirty="0"/>
              <a:t>Why was the corpus collected?</a:t>
            </a:r>
          </a:p>
          <a:p>
            <a:pPr marL="404813" indent="-225425">
              <a:lnSpc>
                <a:spcPct val="80000"/>
              </a:lnSpc>
              <a:spcBef>
                <a:spcPts val="600"/>
              </a:spcBef>
              <a:buFont typeface="Arial" panose="020B0604020202020204" pitchFamily="34" charset="0"/>
              <a:buChar char="•"/>
            </a:pPr>
            <a:r>
              <a:rPr lang="en-US" sz="2600" dirty="0"/>
              <a:t>By whom? </a:t>
            </a:r>
          </a:p>
          <a:p>
            <a:pPr marL="404813" indent="-225425">
              <a:lnSpc>
                <a:spcPct val="80000"/>
              </a:lnSpc>
              <a:spcBef>
                <a:spcPts val="600"/>
              </a:spcBef>
              <a:buFont typeface="Arial" panose="020B0604020202020204" pitchFamily="34" charset="0"/>
              <a:buChar char="•"/>
            </a:pPr>
            <a:r>
              <a:rPr lang="en-US" sz="2600" dirty="0"/>
              <a:t>Who funded it? </a:t>
            </a:r>
          </a:p>
          <a:p>
            <a:pPr marL="0" indent="0">
              <a:buNone/>
            </a:pPr>
            <a:r>
              <a:rPr lang="en-US" b="1" dirty="0"/>
              <a:t>Situation</a:t>
            </a:r>
            <a:r>
              <a:rPr lang="en-US" dirty="0"/>
              <a:t>: </a:t>
            </a:r>
            <a:r>
              <a:rPr lang="en-US" sz="2600" dirty="0"/>
              <a:t>In what situation was the text written?</a:t>
            </a:r>
          </a:p>
          <a:p>
            <a:pPr marL="0" indent="0">
              <a:buNone/>
            </a:pPr>
            <a:r>
              <a:rPr lang="en-US" b="1" dirty="0"/>
              <a:t>Collection process</a:t>
            </a:r>
            <a:r>
              <a:rPr lang="en-US" dirty="0"/>
              <a:t>: </a:t>
            </a:r>
            <a:r>
              <a:rPr lang="en-US" sz="2600" dirty="0"/>
              <a:t>If it is a subsample how was it sampled? Was there consent? Pre-processing?</a:t>
            </a:r>
          </a:p>
          <a:p>
            <a:r>
              <a:rPr lang="en-US" sz="2600" dirty="0"/>
              <a:t>  +</a:t>
            </a:r>
            <a:r>
              <a:rPr lang="en-US" sz="2600" b="1" dirty="0"/>
              <a:t>Annotation process, language variety, demographics, etc.</a:t>
            </a:r>
            <a:endParaRPr lang="en-US" sz="2600" dirty="0"/>
          </a:p>
          <a:p>
            <a:endParaRPr lang="en-US" dirty="0"/>
          </a:p>
          <a:p>
            <a:endParaRPr lang="en-US" dirty="0"/>
          </a:p>
        </p:txBody>
      </p:sp>
      <p:sp>
        <p:nvSpPr>
          <p:cNvPr id="4" name="TextBox 3">
            <a:extLst>
              <a:ext uri="{FF2B5EF4-FFF2-40B4-BE49-F238E27FC236}">
                <a16:creationId xmlns:a16="http://schemas.microsoft.com/office/drawing/2014/main" id="{1F759ACA-793C-0748-83C7-C81875E2F7FD}"/>
              </a:ext>
            </a:extLst>
          </p:cNvPr>
          <p:cNvSpPr txBox="1"/>
          <p:nvPr/>
        </p:nvSpPr>
        <p:spPr>
          <a:xfrm>
            <a:off x="1371600" y="1042347"/>
            <a:ext cx="7348487" cy="461665"/>
          </a:xfrm>
          <a:prstGeom prst="rect">
            <a:avLst/>
          </a:prstGeom>
          <a:noFill/>
        </p:spPr>
        <p:txBody>
          <a:bodyPr wrap="none" rtlCol="0">
            <a:spAutoFit/>
          </a:bodyPr>
          <a:lstStyle/>
          <a:p>
            <a:r>
              <a:rPr lang="en-US" dirty="0" err="1">
                <a:solidFill>
                  <a:srgbClr val="0070C0"/>
                </a:solidFill>
              </a:rPr>
              <a:t>Gebru</a:t>
            </a:r>
            <a:r>
              <a:rPr lang="en-US" dirty="0">
                <a:solidFill>
                  <a:srgbClr val="0070C0"/>
                </a:solidFill>
              </a:rPr>
              <a:t> et al (2020), Bender and Friedman (2018)</a:t>
            </a:r>
          </a:p>
        </p:txBody>
      </p:sp>
    </p:spTree>
    <p:extLst>
      <p:ext uri="{BB962C8B-B14F-4D97-AF65-F5344CB8AC3E}">
        <p14:creationId xmlns:p14="http://schemas.microsoft.com/office/powerpoint/2010/main" val="2211490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822960" y="214953"/>
            <a:ext cx="7543800" cy="604197"/>
          </a:xfrm>
        </p:spPr>
        <p:txBody>
          <a:bodyPr/>
          <a:lstStyle/>
          <a:p>
            <a:pPr eaLnBrk="1" hangingPunct="1"/>
            <a:r>
              <a:rPr lang="en-US" dirty="0"/>
              <a:t>Regular Expressions: Disjunctions</a:t>
            </a:r>
          </a:p>
        </p:txBody>
      </p:sp>
      <p:sp>
        <p:nvSpPr>
          <p:cNvPr id="71683" name="Rectangle 3"/>
          <p:cNvSpPr>
            <a:spLocks noGrp="1" noChangeArrowheads="1"/>
          </p:cNvSpPr>
          <p:nvPr>
            <p:ph idx="1"/>
          </p:nvPr>
        </p:nvSpPr>
        <p:spPr>
          <a:xfrm>
            <a:off x="228600" y="1123951"/>
            <a:ext cx="7786688" cy="3810000"/>
          </a:xfrm>
        </p:spPr>
        <p:txBody>
          <a:bodyPr>
            <a:normAutofit/>
          </a:bodyPr>
          <a:lstStyle/>
          <a:p>
            <a:pPr eaLnBrk="1" hangingPunct="1"/>
            <a:r>
              <a:rPr lang="en-US" sz="2400" dirty="0">
                <a:latin typeface="Calibri"/>
                <a:cs typeface="Calibri"/>
              </a:rPr>
              <a:t>Letters inside square brackets []</a:t>
            </a:r>
          </a:p>
          <a:p>
            <a:pPr eaLnBrk="1" hangingPunct="1"/>
            <a:endParaRPr lang="en-US" sz="1400" dirty="0">
              <a:latin typeface="Calibri"/>
              <a:cs typeface="Calibri"/>
            </a:endParaRPr>
          </a:p>
          <a:p>
            <a:pPr marL="0" indent="0" eaLnBrk="1" hangingPunct="1">
              <a:buNone/>
            </a:pPr>
            <a:endParaRPr lang="en-US" dirty="0">
              <a:latin typeface="Calibri"/>
              <a:cs typeface="Calibri"/>
            </a:endParaRPr>
          </a:p>
          <a:p>
            <a:pPr marL="0" indent="0" eaLnBrk="1" hangingPunct="1">
              <a:buNone/>
            </a:pPr>
            <a:endParaRPr lang="en-US" dirty="0">
              <a:latin typeface="Calibri"/>
              <a:cs typeface="Calibri"/>
            </a:endParaRPr>
          </a:p>
          <a:p>
            <a:r>
              <a:rPr lang="en-US" sz="2400" dirty="0"/>
              <a:t>Ranges </a:t>
            </a:r>
            <a:r>
              <a:rPr lang="en-US" sz="2400" dirty="0">
                <a:solidFill>
                  <a:srgbClr val="CC0000"/>
                </a:solidFill>
                <a:latin typeface="Courier" charset="0"/>
              </a:rPr>
              <a:t>[A-Z]</a:t>
            </a:r>
          </a:p>
          <a:p>
            <a:pPr eaLnBrk="1" hangingPunct="1"/>
            <a:endParaRPr lang="en-US" dirty="0">
              <a:latin typeface="Calibri"/>
              <a:cs typeface="Calibri"/>
            </a:endParaRPr>
          </a:p>
          <a:p>
            <a:pPr marL="0" indent="0" eaLnBrk="1" hangingPunct="1">
              <a:buNone/>
            </a:pPr>
            <a:r>
              <a:rPr lang="en-US" dirty="0">
                <a:solidFill>
                  <a:srgbClr val="CC0000"/>
                </a:solidFill>
                <a:latin typeface="Courier New" charset="0"/>
              </a:rPr>
              <a:t>		</a:t>
            </a:r>
          </a:p>
          <a:p>
            <a:pPr eaLnBrk="1" hangingPunct="1"/>
            <a:endParaRPr lang="en-US" b="1" dirty="0">
              <a:solidFill>
                <a:srgbClr val="CC0000"/>
              </a:solidFill>
              <a:latin typeface="Courier New"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404630076"/>
              </p:ext>
            </p:extLst>
          </p:nvPr>
        </p:nvGraphicFramePr>
        <p:xfrm>
          <a:off x="1524000" y="1809750"/>
          <a:ext cx="6096000" cy="109728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04800">
                <a:tc>
                  <a:txBody>
                    <a:bodyPr/>
                    <a:lstStyle/>
                    <a:p>
                      <a:r>
                        <a:rPr lang="en-US" sz="1800" dirty="0"/>
                        <a:t>Pattern</a:t>
                      </a:r>
                    </a:p>
                  </a:txBody>
                  <a:tcPr/>
                </a:tc>
                <a:tc>
                  <a:txBody>
                    <a:bodyPr/>
                    <a:lstStyle/>
                    <a:p>
                      <a:r>
                        <a:rPr lang="en-US" sz="1800" dirty="0"/>
                        <a:t>Matches</a:t>
                      </a:r>
                    </a:p>
                  </a:txBody>
                  <a:tcPr/>
                </a:tc>
                <a:extLst>
                  <a:ext uri="{0D108BD9-81ED-4DB2-BD59-A6C34878D82A}">
                    <a16:rowId xmlns:a16="http://schemas.microsoft.com/office/drawing/2014/main" val="10000"/>
                  </a:ext>
                </a:extLst>
              </a:tr>
              <a:tr h="304800">
                <a:tc>
                  <a:txBody>
                    <a:bodyPr/>
                    <a:lstStyle/>
                    <a:p>
                      <a:r>
                        <a:rPr lang="en-US" sz="1800" dirty="0">
                          <a:solidFill>
                            <a:srgbClr val="CC0000"/>
                          </a:solidFill>
                          <a:latin typeface="Courier"/>
                          <a:cs typeface="Courier"/>
                        </a:rPr>
                        <a:t>[</a:t>
                      </a:r>
                      <a:r>
                        <a:rPr lang="en-US" sz="1800" dirty="0" err="1">
                          <a:solidFill>
                            <a:srgbClr val="CC0000"/>
                          </a:solidFill>
                          <a:latin typeface="Courier"/>
                          <a:cs typeface="Courier"/>
                        </a:rPr>
                        <a:t>wW</a:t>
                      </a:r>
                      <a:r>
                        <a:rPr lang="en-US" sz="1800" dirty="0">
                          <a:solidFill>
                            <a:srgbClr val="CC0000"/>
                          </a:solidFill>
                          <a:latin typeface="Courier"/>
                          <a:cs typeface="Courier"/>
                        </a:rPr>
                        <a:t>]</a:t>
                      </a:r>
                      <a:r>
                        <a:rPr lang="en-US" sz="1800" dirty="0" err="1">
                          <a:solidFill>
                            <a:srgbClr val="CC0000"/>
                          </a:solidFill>
                          <a:latin typeface="Courier"/>
                          <a:cs typeface="Courier"/>
                        </a:rPr>
                        <a:t>oodchuck</a:t>
                      </a:r>
                      <a:endParaRPr lang="en-US" sz="1800" dirty="0"/>
                    </a:p>
                  </a:txBody>
                  <a:tcPr/>
                </a:tc>
                <a:tc>
                  <a:txBody>
                    <a:bodyPr/>
                    <a:lstStyle/>
                    <a:p>
                      <a:r>
                        <a:rPr lang="en-US" sz="1800" dirty="0"/>
                        <a:t>Woodchuck,</a:t>
                      </a:r>
                      <a:r>
                        <a:rPr lang="en-US" sz="1800" baseline="0" dirty="0"/>
                        <a:t> woodchuck</a:t>
                      </a:r>
                      <a:endParaRPr lang="en-US" sz="1800" dirty="0"/>
                    </a:p>
                  </a:txBody>
                  <a:tcPr/>
                </a:tc>
                <a:extLst>
                  <a:ext uri="{0D108BD9-81ED-4DB2-BD59-A6C34878D82A}">
                    <a16:rowId xmlns:a16="http://schemas.microsoft.com/office/drawing/2014/main" val="10001"/>
                  </a:ext>
                </a:extLst>
              </a:tr>
              <a:tr h="304800">
                <a:tc>
                  <a:txBody>
                    <a:bodyPr/>
                    <a:lstStyle/>
                    <a:p>
                      <a:r>
                        <a:rPr lang="en-US" sz="1800" dirty="0">
                          <a:solidFill>
                            <a:srgbClr val="CC0000"/>
                          </a:solidFill>
                          <a:latin typeface="Courier"/>
                          <a:cs typeface="Courier"/>
                        </a:rPr>
                        <a:t>[1234567890]	</a:t>
                      </a:r>
                      <a:endParaRPr lang="en-US" sz="1800" dirty="0"/>
                    </a:p>
                  </a:txBody>
                  <a:tcPr/>
                </a:tc>
                <a:tc>
                  <a:txBody>
                    <a:bodyPr/>
                    <a:lstStyle/>
                    <a:p>
                      <a:r>
                        <a:rPr lang="en-US" sz="1800" dirty="0"/>
                        <a:t>Any digit</a:t>
                      </a:r>
                    </a:p>
                  </a:txBody>
                  <a:tcPr/>
                </a:tc>
                <a:extLst>
                  <a:ext uri="{0D108BD9-81ED-4DB2-BD59-A6C34878D82A}">
                    <a16:rowId xmlns:a16="http://schemas.microsoft.com/office/drawing/2014/main" val="10002"/>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745703075"/>
              </p:ext>
            </p:extLst>
          </p:nvPr>
        </p:nvGraphicFramePr>
        <p:xfrm>
          <a:off x="762000" y="3516630"/>
          <a:ext cx="8000999" cy="1463040"/>
        </p:xfrm>
        <a:graphic>
          <a:graphicData uri="http://schemas.openxmlformats.org/drawingml/2006/table">
            <a:tbl>
              <a:tblPr firstRow="1" bandRow="1">
                <a:tableStyleId>{5C22544A-7EE6-4342-B048-85BDC9FD1C3A}</a:tableStyleId>
              </a:tblPr>
              <a:tblGrid>
                <a:gridCol w="1306285">
                  <a:extLst>
                    <a:ext uri="{9D8B030D-6E8A-4147-A177-3AD203B41FA5}">
                      <a16:colId xmlns:a16="http://schemas.microsoft.com/office/drawing/2014/main" val="20000"/>
                    </a:ext>
                  </a:extLst>
                </a:gridCol>
                <a:gridCol w="2122715">
                  <a:extLst>
                    <a:ext uri="{9D8B030D-6E8A-4147-A177-3AD203B41FA5}">
                      <a16:colId xmlns:a16="http://schemas.microsoft.com/office/drawing/2014/main" val="20001"/>
                    </a:ext>
                  </a:extLst>
                </a:gridCol>
                <a:gridCol w="4571999">
                  <a:extLst>
                    <a:ext uri="{9D8B030D-6E8A-4147-A177-3AD203B41FA5}">
                      <a16:colId xmlns:a16="http://schemas.microsoft.com/office/drawing/2014/main" val="20002"/>
                    </a:ext>
                  </a:extLst>
                </a:gridCol>
              </a:tblGrid>
              <a:tr h="307546">
                <a:tc>
                  <a:txBody>
                    <a:bodyPr/>
                    <a:lstStyle/>
                    <a:p>
                      <a:r>
                        <a:rPr lang="en-US" sz="1800" dirty="0"/>
                        <a:t>Pattern</a:t>
                      </a:r>
                    </a:p>
                  </a:txBody>
                  <a:tcPr/>
                </a:tc>
                <a:tc>
                  <a:txBody>
                    <a:bodyPr/>
                    <a:lstStyle/>
                    <a:p>
                      <a:r>
                        <a:rPr lang="en-US" sz="1800" dirty="0"/>
                        <a:t>Matches</a:t>
                      </a:r>
                    </a:p>
                  </a:txBody>
                  <a:tcPr/>
                </a:tc>
                <a:tc>
                  <a:txBody>
                    <a:bodyPr/>
                    <a:lstStyle/>
                    <a:p>
                      <a:endParaRPr lang="en-US" sz="1800" dirty="0"/>
                    </a:p>
                  </a:txBody>
                  <a:tcPr/>
                </a:tc>
                <a:extLst>
                  <a:ext uri="{0D108BD9-81ED-4DB2-BD59-A6C34878D82A}">
                    <a16:rowId xmlns:a16="http://schemas.microsoft.com/office/drawing/2014/main" val="10000"/>
                  </a:ext>
                </a:extLst>
              </a:tr>
              <a:tr h="307546">
                <a:tc>
                  <a:txBody>
                    <a:bodyPr/>
                    <a:lstStyle/>
                    <a:p>
                      <a:r>
                        <a:rPr lang="en-US" sz="1800" dirty="0">
                          <a:solidFill>
                            <a:srgbClr val="CC0000"/>
                          </a:solidFill>
                          <a:latin typeface="Courier"/>
                          <a:cs typeface="Courier"/>
                        </a:rPr>
                        <a:t>[A-Z]</a:t>
                      </a:r>
                      <a:endParaRPr lang="en-US" sz="1800" dirty="0"/>
                    </a:p>
                  </a:txBody>
                  <a:tcPr/>
                </a:tc>
                <a:tc>
                  <a:txBody>
                    <a:bodyPr/>
                    <a:lstStyle/>
                    <a:p>
                      <a:r>
                        <a:rPr lang="en-US" sz="1800" dirty="0"/>
                        <a:t>An upper case letter</a:t>
                      </a:r>
                    </a:p>
                  </a:txBody>
                  <a:tcPr/>
                </a:tc>
                <a:tc>
                  <a:txBody>
                    <a:bodyPr/>
                    <a:lstStyle/>
                    <a:p>
                      <a:r>
                        <a:rPr lang="en-US" sz="1800" u="sng" dirty="0">
                          <a:solidFill>
                            <a:srgbClr val="3366FF"/>
                          </a:solidFill>
                          <a:latin typeface="Courier"/>
                          <a:cs typeface="Courier"/>
                        </a:rPr>
                        <a:t>D</a:t>
                      </a:r>
                      <a:r>
                        <a:rPr lang="en-US" sz="1800" dirty="0">
                          <a:latin typeface="Courier"/>
                          <a:cs typeface="Courier"/>
                        </a:rPr>
                        <a:t>renched Blossoms</a:t>
                      </a:r>
                    </a:p>
                  </a:txBody>
                  <a:tcPr/>
                </a:tc>
                <a:extLst>
                  <a:ext uri="{0D108BD9-81ED-4DB2-BD59-A6C34878D82A}">
                    <a16:rowId xmlns:a16="http://schemas.microsoft.com/office/drawing/2014/main" val="10001"/>
                  </a:ext>
                </a:extLst>
              </a:tr>
              <a:tr h="307546">
                <a:tc>
                  <a:txBody>
                    <a:bodyPr/>
                    <a:lstStyle/>
                    <a:p>
                      <a:r>
                        <a:rPr lang="en-US" sz="1800" dirty="0">
                          <a:solidFill>
                            <a:srgbClr val="CC0000"/>
                          </a:solidFill>
                          <a:latin typeface="Courier"/>
                          <a:cs typeface="Courier"/>
                        </a:rPr>
                        <a:t>[a-z]</a:t>
                      </a:r>
                      <a:endParaRPr lang="en-US" sz="1800" dirty="0"/>
                    </a:p>
                  </a:txBody>
                  <a:tcPr/>
                </a:tc>
                <a:tc>
                  <a:txBody>
                    <a:bodyPr/>
                    <a:lstStyle/>
                    <a:p>
                      <a:r>
                        <a:rPr lang="en-US" sz="1800" dirty="0"/>
                        <a:t>A lower case letter</a:t>
                      </a:r>
                    </a:p>
                  </a:txBody>
                  <a:tcPr/>
                </a:tc>
                <a:tc>
                  <a:txBody>
                    <a:bodyPr/>
                    <a:lstStyle/>
                    <a:p>
                      <a:r>
                        <a:rPr lang="en-US" sz="1800" u="sng" dirty="0">
                          <a:solidFill>
                            <a:srgbClr val="3366FF"/>
                          </a:solidFill>
                          <a:latin typeface="Courier"/>
                          <a:cs typeface="Courier"/>
                        </a:rPr>
                        <a:t>m</a:t>
                      </a:r>
                      <a:r>
                        <a:rPr lang="en-US" sz="1800" dirty="0">
                          <a:latin typeface="Courier"/>
                          <a:cs typeface="Courier"/>
                        </a:rPr>
                        <a:t>y beans were impatient</a:t>
                      </a:r>
                    </a:p>
                  </a:txBody>
                  <a:tcPr/>
                </a:tc>
                <a:extLst>
                  <a:ext uri="{0D108BD9-81ED-4DB2-BD59-A6C34878D82A}">
                    <a16:rowId xmlns:a16="http://schemas.microsoft.com/office/drawing/2014/main" val="10002"/>
                  </a:ext>
                </a:extLst>
              </a:tr>
              <a:tr h="307546">
                <a:tc>
                  <a:txBody>
                    <a:bodyPr/>
                    <a:lstStyle/>
                    <a:p>
                      <a:r>
                        <a:rPr lang="en-US" sz="1800" dirty="0">
                          <a:solidFill>
                            <a:srgbClr val="CC0000"/>
                          </a:solidFill>
                          <a:latin typeface="Courier"/>
                          <a:cs typeface="Courier"/>
                        </a:rPr>
                        <a:t>[0-9]</a:t>
                      </a:r>
                      <a:endParaRPr lang="en-US" sz="1800" dirty="0"/>
                    </a:p>
                  </a:txBody>
                  <a:tcPr/>
                </a:tc>
                <a:tc>
                  <a:txBody>
                    <a:bodyPr/>
                    <a:lstStyle/>
                    <a:p>
                      <a:r>
                        <a:rPr lang="en-US" sz="1800" dirty="0"/>
                        <a:t>A single</a:t>
                      </a:r>
                      <a:r>
                        <a:rPr lang="en-US" sz="1800" baseline="0" dirty="0"/>
                        <a:t> digit</a:t>
                      </a:r>
                      <a:endParaRPr lang="en-US" sz="1800" dirty="0"/>
                    </a:p>
                  </a:txBody>
                  <a:tcPr/>
                </a:tc>
                <a:tc>
                  <a:txBody>
                    <a:bodyPr/>
                    <a:lstStyle/>
                    <a:p>
                      <a:r>
                        <a:rPr lang="en-US" sz="1800" dirty="0">
                          <a:latin typeface="Courier"/>
                          <a:cs typeface="Courier"/>
                        </a:rPr>
                        <a:t>Chapter </a:t>
                      </a:r>
                      <a:r>
                        <a:rPr lang="en-US" sz="1800" u="sng" dirty="0">
                          <a:solidFill>
                            <a:srgbClr val="3366FF"/>
                          </a:solidFill>
                          <a:latin typeface="Courier"/>
                          <a:cs typeface="Courier"/>
                        </a:rPr>
                        <a:t>1</a:t>
                      </a:r>
                      <a:r>
                        <a:rPr lang="en-US" sz="1800" dirty="0">
                          <a:latin typeface="Courier"/>
                          <a:cs typeface="Courier"/>
                        </a:rPr>
                        <a:t>: Down the Rabbit Hole</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825220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168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a:bodyPr>
          <a:lstStyle/>
          <a:p>
            <a:r>
              <a:rPr lang="en-US" sz="4000" dirty="0"/>
              <a:t>Basic Text Processing</a:t>
            </a:r>
            <a:endParaRPr lang="en-US" sz="4000" dirty="0">
              <a:latin typeface="Lucida Sans" charset="0"/>
              <a:ea typeface="ＭＳ Ｐゴシック" charset="0"/>
              <a:cs typeface="ＭＳ Ｐゴシック" charset="0"/>
            </a:endParaRPr>
          </a:p>
        </p:txBody>
      </p:sp>
      <p:sp>
        <p:nvSpPr>
          <p:cNvPr id="16387" name="Rectangle 6"/>
          <p:cNvSpPr>
            <a:spLocks noGrp="1" noChangeArrowheads="1"/>
          </p:cNvSpPr>
          <p:nvPr>
            <p:ph idx="1"/>
          </p:nvPr>
        </p:nvSpPr>
        <p:spPr>
          <a:xfrm>
            <a:off x="3581400" y="285750"/>
            <a:ext cx="5009393" cy="1463040"/>
          </a:xfrm>
        </p:spPr>
        <p:txBody>
          <a:bodyPr/>
          <a:lstStyle/>
          <a:p>
            <a:r>
              <a:rPr lang="en-US" sz="3600" dirty="0">
                <a:solidFill>
                  <a:srgbClr val="A4001D"/>
                </a:solidFill>
                <a:latin typeface="Calibri" charset="0"/>
              </a:rPr>
              <a:t>Words and Corpora</a:t>
            </a:r>
          </a:p>
          <a:p>
            <a:pPr eaLnBrk="1" hangingPunct="1">
              <a:buFont typeface="Times" charset="0"/>
              <a:buNone/>
            </a:pPr>
            <a:endParaRPr lang="en-US" dirty="0">
              <a:latin typeface="Lucida Sans" charset="0"/>
              <a:ea typeface="ＭＳ Ｐゴシック" charset="0"/>
              <a:cs typeface="ＭＳ Ｐゴシック" charset="0"/>
            </a:endParaRPr>
          </a:p>
        </p:txBody>
      </p:sp>
      <p:sp>
        <p:nvSpPr>
          <p:cNvPr id="2" name="Text Placeholder 1">
            <a:extLst>
              <a:ext uri="{FF2B5EF4-FFF2-40B4-BE49-F238E27FC236}">
                <a16:creationId xmlns:a16="http://schemas.microsoft.com/office/drawing/2014/main" id="{449648BA-D7BB-1940-92DD-8DBDCD8E956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332123109"/>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a:bodyPr>
          <a:lstStyle/>
          <a:p>
            <a:r>
              <a:rPr lang="en-US" sz="4000" dirty="0"/>
              <a:t>Basic Text Processing</a:t>
            </a:r>
            <a:endParaRPr lang="en-US" sz="4000" dirty="0">
              <a:latin typeface="Lucida Sans" charset="0"/>
              <a:ea typeface="ＭＳ Ｐゴシック" charset="0"/>
              <a:cs typeface="ＭＳ Ｐゴシック" charset="0"/>
            </a:endParaRPr>
          </a:p>
        </p:txBody>
      </p:sp>
      <p:sp>
        <p:nvSpPr>
          <p:cNvPr id="16387" name="Rectangle 6"/>
          <p:cNvSpPr>
            <a:spLocks noGrp="1" noChangeArrowheads="1"/>
          </p:cNvSpPr>
          <p:nvPr>
            <p:ph idx="1"/>
          </p:nvPr>
        </p:nvSpPr>
        <p:spPr>
          <a:xfrm>
            <a:off x="3505200" y="445769"/>
            <a:ext cx="5009393" cy="1463040"/>
          </a:xfrm>
        </p:spPr>
        <p:txBody>
          <a:bodyPr/>
          <a:lstStyle/>
          <a:p>
            <a:r>
              <a:rPr lang="en-US" sz="3600" dirty="0">
                <a:solidFill>
                  <a:srgbClr val="A4001D"/>
                </a:solidFill>
                <a:latin typeface="Calibri" charset="0"/>
              </a:rPr>
              <a:t>Word tokenization</a:t>
            </a:r>
          </a:p>
          <a:p>
            <a:pPr eaLnBrk="1" hangingPunct="1">
              <a:buFont typeface="Times" charset="0"/>
              <a:buNone/>
            </a:pPr>
            <a:endParaRPr lang="en-US" dirty="0">
              <a:latin typeface="Lucida Sans" charset="0"/>
              <a:ea typeface="ＭＳ Ｐゴシック" charset="0"/>
              <a:cs typeface="ＭＳ Ｐゴシック" charset="0"/>
            </a:endParaRPr>
          </a:p>
        </p:txBody>
      </p:sp>
      <p:sp>
        <p:nvSpPr>
          <p:cNvPr id="2" name="Text Placeholder 1">
            <a:extLst>
              <a:ext uri="{FF2B5EF4-FFF2-40B4-BE49-F238E27FC236}">
                <a16:creationId xmlns:a16="http://schemas.microsoft.com/office/drawing/2014/main" id="{449648BA-D7BB-1940-92DD-8DBDCD8E956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421728284"/>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914400" y="16914"/>
            <a:ext cx="8534400" cy="857250"/>
          </a:xfrm>
        </p:spPr>
        <p:txBody>
          <a:bodyPr/>
          <a:lstStyle/>
          <a:p>
            <a:r>
              <a:rPr lang="en-US" dirty="0"/>
              <a:t>Text Normalization</a:t>
            </a:r>
          </a:p>
        </p:txBody>
      </p:sp>
      <p:sp>
        <p:nvSpPr>
          <p:cNvPr id="20483" name="Rectangle 3"/>
          <p:cNvSpPr>
            <a:spLocks noGrp="1" noChangeArrowheads="1"/>
          </p:cNvSpPr>
          <p:nvPr>
            <p:ph idx="1"/>
          </p:nvPr>
        </p:nvSpPr>
        <p:spPr>
          <a:xfrm>
            <a:off x="914400" y="1352550"/>
            <a:ext cx="7772400" cy="3200400"/>
          </a:xfrm>
        </p:spPr>
        <p:txBody>
          <a:bodyPr/>
          <a:lstStyle/>
          <a:p>
            <a:pPr>
              <a:lnSpc>
                <a:spcPct val="90000"/>
              </a:lnSpc>
            </a:pPr>
            <a:r>
              <a:rPr lang="en-US" sz="3200" dirty="0"/>
              <a:t>Every NLP task requires text normalization: </a:t>
            </a:r>
          </a:p>
          <a:p>
            <a:pPr marL="914400" lvl="1" indent="-457200">
              <a:lnSpc>
                <a:spcPct val="90000"/>
              </a:lnSpc>
              <a:buFont typeface="+mj-lt"/>
              <a:buAutoNum type="arabicPeriod"/>
            </a:pPr>
            <a:r>
              <a:rPr lang="en-US" sz="2800" dirty="0"/>
              <a:t>Tokenizing (segmenting) words</a:t>
            </a:r>
          </a:p>
          <a:p>
            <a:pPr marL="914400" lvl="1" indent="-457200">
              <a:lnSpc>
                <a:spcPct val="90000"/>
              </a:lnSpc>
              <a:buFont typeface="+mj-lt"/>
              <a:buAutoNum type="arabicPeriod"/>
            </a:pPr>
            <a:r>
              <a:rPr lang="en-US" sz="2800" dirty="0"/>
              <a:t>Normalizing word formats</a:t>
            </a:r>
          </a:p>
          <a:p>
            <a:pPr marL="914400" lvl="1" indent="-457200">
              <a:lnSpc>
                <a:spcPct val="90000"/>
              </a:lnSpc>
              <a:buFont typeface="+mj-lt"/>
              <a:buAutoNum type="arabicPeriod"/>
            </a:pPr>
            <a:r>
              <a:rPr lang="en-US" sz="2800" dirty="0"/>
              <a:t>Segmenting sentences</a:t>
            </a:r>
            <a:endParaRPr lang="en-US" sz="2000" b="1" dirty="0">
              <a:latin typeface="Courier" charset="0"/>
            </a:endParaRPr>
          </a:p>
          <a:p>
            <a:pPr>
              <a:lnSpc>
                <a:spcPct val="90000"/>
              </a:lnSpc>
            </a:pPr>
            <a:endParaRPr lang="en-US" sz="1800" b="1" dirty="0">
              <a:latin typeface="Courier" charset="0"/>
            </a:endParaRPr>
          </a:p>
          <a:p>
            <a:pPr>
              <a:lnSpc>
                <a:spcPct val="90000"/>
              </a:lnSpc>
            </a:pPr>
            <a:endParaRPr lang="en-US" sz="1800" dirty="0"/>
          </a:p>
        </p:txBody>
      </p:sp>
    </p:spTree>
    <p:extLst>
      <p:ext uri="{BB962C8B-B14F-4D97-AF65-F5344CB8AC3E}">
        <p14:creationId xmlns:p14="http://schemas.microsoft.com/office/powerpoint/2010/main" val="615452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8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Space-based tokenization</a:t>
            </a:r>
          </a:p>
        </p:txBody>
      </p:sp>
      <p:sp>
        <p:nvSpPr>
          <p:cNvPr id="9" name="Content Placeholder 8">
            <a:extLst>
              <a:ext uri="{FF2B5EF4-FFF2-40B4-BE49-F238E27FC236}">
                <a16:creationId xmlns:a16="http://schemas.microsoft.com/office/drawing/2014/main" id="{77E97B3B-C03B-DB48-84FB-2711464CFC8E}"/>
              </a:ext>
            </a:extLst>
          </p:cNvPr>
          <p:cNvSpPr>
            <a:spLocks noGrp="1"/>
          </p:cNvSpPr>
          <p:nvPr>
            <p:ph idx="1"/>
          </p:nvPr>
        </p:nvSpPr>
        <p:spPr>
          <a:xfrm>
            <a:off x="609600" y="1200150"/>
            <a:ext cx="8168640" cy="3657600"/>
          </a:xfrm>
        </p:spPr>
        <p:txBody>
          <a:bodyPr>
            <a:normAutofit/>
          </a:bodyPr>
          <a:lstStyle/>
          <a:p>
            <a:r>
              <a:rPr lang="en-US" dirty="0"/>
              <a:t>A very simple way to tokenize</a:t>
            </a:r>
          </a:p>
          <a:p>
            <a:pPr lvl="1"/>
            <a:r>
              <a:rPr lang="en-US" dirty="0"/>
              <a:t>For languages that use space characters between words</a:t>
            </a:r>
          </a:p>
          <a:p>
            <a:pPr lvl="2"/>
            <a:r>
              <a:rPr lang="en-US" dirty="0"/>
              <a:t>Arabic, Cyrillic, Greek, Latin, etc., based writing systems</a:t>
            </a:r>
          </a:p>
          <a:p>
            <a:pPr lvl="1"/>
            <a:r>
              <a:rPr lang="en-US" dirty="0"/>
              <a:t>Segment off a token between instances of spaces</a:t>
            </a:r>
          </a:p>
          <a:p>
            <a:r>
              <a:rPr lang="en-US" dirty="0"/>
              <a:t>Unix tools for space-based tokenization</a:t>
            </a:r>
          </a:p>
          <a:p>
            <a:pPr lvl="1"/>
            <a:r>
              <a:rPr lang="en-US" dirty="0"/>
              <a:t>The "tr" command</a:t>
            </a:r>
          </a:p>
          <a:p>
            <a:pPr lvl="1"/>
            <a:r>
              <a:rPr lang="en-US" dirty="0"/>
              <a:t>Inspired by Ken Church's UNIX for Poets</a:t>
            </a:r>
          </a:p>
          <a:p>
            <a:pPr lvl="1"/>
            <a:r>
              <a:rPr lang="en-US" dirty="0"/>
              <a:t>Given a text file, output the word tokens and their frequencies</a:t>
            </a:r>
          </a:p>
          <a:p>
            <a:pPr marL="0" indent="0">
              <a:buNone/>
            </a:pPr>
            <a:endParaRPr lang="en-US" dirty="0"/>
          </a:p>
        </p:txBody>
      </p:sp>
    </p:spTree>
    <p:extLst>
      <p:ext uri="{BB962C8B-B14F-4D97-AF65-F5344CB8AC3E}">
        <p14:creationId xmlns:p14="http://schemas.microsoft.com/office/powerpoint/2010/main" val="4155669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Tokenization in UNIX</a:t>
            </a:r>
          </a:p>
        </p:txBody>
      </p:sp>
      <p:sp>
        <p:nvSpPr>
          <p:cNvPr id="3" name="Content Placeholder 2"/>
          <p:cNvSpPr>
            <a:spLocks noGrp="1"/>
          </p:cNvSpPr>
          <p:nvPr>
            <p:ph idx="1"/>
          </p:nvPr>
        </p:nvSpPr>
        <p:spPr>
          <a:xfrm>
            <a:off x="304800" y="752475"/>
            <a:ext cx="8534400" cy="3790950"/>
          </a:xfrm>
        </p:spPr>
        <p:txBody>
          <a:bodyPr>
            <a:normAutofit fontScale="92500" lnSpcReduction="20000"/>
          </a:bodyPr>
          <a:lstStyle/>
          <a:p>
            <a:r>
              <a:rPr lang="en-US" dirty="0"/>
              <a:t>(Inspired by Ken Church’s UNIX for Poets.)</a:t>
            </a:r>
          </a:p>
          <a:p>
            <a:r>
              <a:rPr lang="en-US" dirty="0"/>
              <a:t>Given a text file, output the word tokens and their frequencies</a:t>
            </a:r>
          </a:p>
          <a:p>
            <a:pPr marL="0" indent="0">
              <a:buNone/>
            </a:pPr>
            <a:r>
              <a:rPr lang="fr-FR" sz="2000" dirty="0">
                <a:latin typeface="Courier"/>
                <a:cs typeface="Courier"/>
              </a:rPr>
              <a:t>tr -</a:t>
            </a:r>
            <a:r>
              <a:rPr lang="fr-FR" sz="2000" dirty="0" err="1">
                <a:latin typeface="Courier"/>
                <a:cs typeface="Courier"/>
              </a:rPr>
              <a:t>sc</a:t>
            </a:r>
            <a:r>
              <a:rPr lang="fr-FR" sz="2000" dirty="0">
                <a:latin typeface="Courier"/>
                <a:cs typeface="Courier"/>
              </a:rPr>
              <a:t> ’A-</a:t>
            </a:r>
            <a:r>
              <a:rPr lang="fr-FR" sz="2000" dirty="0" err="1">
                <a:latin typeface="Courier"/>
                <a:cs typeface="Courier"/>
              </a:rPr>
              <a:t>Za</a:t>
            </a:r>
            <a:r>
              <a:rPr lang="fr-FR" sz="2000" dirty="0">
                <a:latin typeface="Courier"/>
                <a:cs typeface="Courier"/>
              </a:rPr>
              <a:t>-z’ ’\n’ &lt; </a:t>
            </a:r>
            <a:r>
              <a:rPr lang="fr-FR" sz="2000" dirty="0" err="1">
                <a:latin typeface="Courier"/>
                <a:cs typeface="Courier"/>
              </a:rPr>
              <a:t>shakes.txt</a:t>
            </a:r>
            <a:r>
              <a:rPr lang="fr-FR" sz="2000" dirty="0">
                <a:latin typeface="Courier"/>
                <a:cs typeface="Courier"/>
              </a:rPr>
              <a:t> </a:t>
            </a:r>
          </a:p>
          <a:p>
            <a:pPr marL="0" indent="0">
              <a:buNone/>
            </a:pPr>
            <a:r>
              <a:rPr lang="fr-FR" sz="2000" dirty="0">
                <a:latin typeface="Courier"/>
                <a:cs typeface="Courier"/>
              </a:rPr>
              <a:t>     | </a:t>
            </a:r>
            <a:r>
              <a:rPr lang="en-US" sz="2000" dirty="0">
                <a:latin typeface="Courier"/>
                <a:cs typeface="Courier"/>
              </a:rPr>
              <a:t>sort </a:t>
            </a:r>
          </a:p>
          <a:p>
            <a:pPr marL="0" indent="0">
              <a:buNone/>
            </a:pPr>
            <a:r>
              <a:rPr lang="en-US" sz="2000" dirty="0">
                <a:latin typeface="Courier"/>
                <a:cs typeface="Courier"/>
              </a:rPr>
              <a:t>     | </a:t>
            </a:r>
            <a:r>
              <a:rPr lang="en-US" sz="2000" dirty="0" err="1">
                <a:latin typeface="Courier"/>
                <a:cs typeface="Courier"/>
              </a:rPr>
              <a:t>uniq</a:t>
            </a:r>
            <a:r>
              <a:rPr lang="en-US" sz="2000" dirty="0">
                <a:latin typeface="Courier"/>
                <a:cs typeface="Courier"/>
              </a:rPr>
              <a:t> –c </a:t>
            </a:r>
          </a:p>
          <a:p>
            <a:pPr marL="0" indent="0">
              <a:buNone/>
            </a:pPr>
            <a:endParaRPr lang="en-US" sz="1400" dirty="0">
              <a:latin typeface="Courier"/>
              <a:cs typeface="Courier"/>
            </a:endParaRPr>
          </a:p>
          <a:p>
            <a:pPr marL="0" indent="0">
              <a:buNone/>
            </a:pPr>
            <a:r>
              <a:rPr lang="en-US" sz="1400" dirty="0">
                <a:latin typeface="Courier"/>
                <a:cs typeface="Courier"/>
              </a:rPr>
              <a:t>1945 A</a:t>
            </a:r>
          </a:p>
          <a:p>
            <a:pPr marL="0" indent="0">
              <a:buNone/>
            </a:pPr>
            <a:r>
              <a:rPr lang="en-US" sz="1400" dirty="0">
                <a:latin typeface="Courier"/>
                <a:cs typeface="Courier"/>
              </a:rPr>
              <a:t>  72 AARON</a:t>
            </a:r>
          </a:p>
          <a:p>
            <a:pPr marL="0" indent="0">
              <a:buNone/>
            </a:pPr>
            <a:r>
              <a:rPr lang="en-US" sz="1400" dirty="0">
                <a:latin typeface="Courier"/>
                <a:cs typeface="Courier"/>
              </a:rPr>
              <a:t>  19 ABBESS</a:t>
            </a:r>
          </a:p>
          <a:p>
            <a:pPr marL="0" indent="0">
              <a:buNone/>
            </a:pPr>
            <a:r>
              <a:rPr lang="en-US" sz="1400" dirty="0">
                <a:latin typeface="Courier"/>
                <a:cs typeface="Courier"/>
              </a:rPr>
              <a:t>   5 ABBOT</a:t>
            </a:r>
          </a:p>
          <a:p>
            <a:pPr marL="0" indent="0">
              <a:buNone/>
            </a:pPr>
            <a:r>
              <a:rPr lang="en-US" sz="1400" dirty="0">
                <a:latin typeface="Courier"/>
                <a:cs typeface="Courier"/>
              </a:rPr>
              <a:t> ... ...</a:t>
            </a:r>
          </a:p>
          <a:p>
            <a:pPr marL="0" indent="0">
              <a:buNone/>
            </a:pPr>
            <a:r>
              <a:rPr lang="it-IT" sz="1200" dirty="0">
                <a:latin typeface="Courier"/>
                <a:cs typeface="Courier"/>
              </a:rPr>
              <a:t> </a:t>
            </a:r>
            <a:r>
              <a:rPr lang="en-US" sz="1200" dirty="0">
                <a:latin typeface="Courier"/>
                <a:cs typeface="Courier"/>
              </a:rPr>
              <a:t>   </a:t>
            </a:r>
            <a:endParaRPr lang="en-US" dirty="0"/>
          </a:p>
        </p:txBody>
      </p:sp>
      <p:sp>
        <p:nvSpPr>
          <p:cNvPr id="5" name="TextBox 4"/>
          <p:cNvSpPr txBox="1"/>
          <p:nvPr/>
        </p:nvSpPr>
        <p:spPr>
          <a:xfrm>
            <a:off x="1905000" y="3543062"/>
            <a:ext cx="1154320" cy="1600438"/>
          </a:xfrm>
          <a:prstGeom prst="rect">
            <a:avLst/>
          </a:prstGeom>
          <a:noFill/>
        </p:spPr>
        <p:txBody>
          <a:bodyPr wrap="none" rtlCol="0">
            <a:spAutoFit/>
          </a:bodyPr>
          <a:lstStyle/>
          <a:p>
            <a:pPr marL="0" indent="0">
              <a:buNone/>
            </a:pPr>
            <a:r>
              <a:rPr lang="it-IT" sz="1400" dirty="0">
                <a:latin typeface="Courier"/>
                <a:cs typeface="Courier"/>
              </a:rPr>
              <a:t>25 Aaron</a:t>
            </a:r>
          </a:p>
          <a:p>
            <a:pPr marL="0" indent="0">
              <a:buNone/>
            </a:pPr>
            <a:r>
              <a:rPr lang="it-IT" sz="1400" dirty="0">
                <a:latin typeface="Courier"/>
                <a:cs typeface="Courier"/>
              </a:rPr>
              <a:t> 6 Abate</a:t>
            </a:r>
          </a:p>
          <a:p>
            <a:pPr marL="0" indent="0">
              <a:buNone/>
            </a:pPr>
            <a:r>
              <a:rPr lang="it-IT" sz="1400" dirty="0">
                <a:latin typeface="Courier"/>
                <a:cs typeface="Courier"/>
              </a:rPr>
              <a:t> 1 </a:t>
            </a:r>
            <a:r>
              <a:rPr lang="it-IT" sz="1400" dirty="0" err="1">
                <a:latin typeface="Courier"/>
                <a:cs typeface="Courier"/>
              </a:rPr>
              <a:t>Abates</a:t>
            </a:r>
            <a:endParaRPr lang="it-IT" sz="1400" dirty="0">
              <a:latin typeface="Courier"/>
              <a:cs typeface="Courier"/>
            </a:endParaRPr>
          </a:p>
          <a:p>
            <a:pPr marL="0" indent="0">
              <a:buNone/>
            </a:pPr>
            <a:r>
              <a:rPr lang="it-IT" sz="1400" dirty="0">
                <a:latin typeface="Courier"/>
                <a:cs typeface="Courier"/>
              </a:rPr>
              <a:t> 5 </a:t>
            </a:r>
            <a:r>
              <a:rPr lang="it-IT" sz="1400" dirty="0" err="1">
                <a:latin typeface="Courier"/>
                <a:cs typeface="Courier"/>
              </a:rPr>
              <a:t>Abbess</a:t>
            </a:r>
            <a:endParaRPr lang="it-IT" sz="1400" dirty="0">
              <a:latin typeface="Courier"/>
              <a:cs typeface="Courier"/>
            </a:endParaRPr>
          </a:p>
          <a:p>
            <a:pPr marL="0" indent="0">
              <a:buNone/>
            </a:pPr>
            <a:r>
              <a:rPr lang="it-IT" sz="1400" dirty="0">
                <a:latin typeface="Courier"/>
                <a:cs typeface="Courier"/>
              </a:rPr>
              <a:t> 6 Abbey</a:t>
            </a:r>
          </a:p>
          <a:p>
            <a:pPr marL="0" indent="0">
              <a:buNone/>
            </a:pPr>
            <a:r>
              <a:rPr lang="it-IT" sz="1400" dirty="0">
                <a:latin typeface="Courier"/>
                <a:cs typeface="Courier"/>
              </a:rPr>
              <a:t> 3 Abbot</a:t>
            </a:r>
            <a:endParaRPr lang="en-US" sz="1400" dirty="0">
              <a:latin typeface="+mn-lt"/>
            </a:endParaRPr>
          </a:p>
          <a:p>
            <a:pPr marL="0" indent="0">
              <a:buNone/>
            </a:pPr>
            <a:r>
              <a:rPr lang="en-US" sz="1400" dirty="0">
                <a:latin typeface="+mn-lt"/>
                <a:cs typeface="Courier"/>
              </a:rPr>
              <a:t>....   …</a:t>
            </a:r>
            <a:endParaRPr lang="en-US" sz="1400" dirty="0">
              <a:latin typeface="Courier"/>
              <a:cs typeface="Courier"/>
            </a:endParaRPr>
          </a:p>
        </p:txBody>
      </p:sp>
      <p:sp>
        <p:nvSpPr>
          <p:cNvPr id="6" name="Rectangle 5"/>
          <p:cNvSpPr/>
          <p:nvPr/>
        </p:nvSpPr>
        <p:spPr bwMode="auto">
          <a:xfrm>
            <a:off x="5715000" y="1581150"/>
            <a:ext cx="3429000" cy="304800"/>
          </a:xfrm>
          <a:prstGeom prst="rect">
            <a:avLst/>
          </a:prstGeom>
          <a:solidFill>
            <a:srgbClr val="FFCC66"/>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a:latin typeface="Lucida Sans" pitchFamily="-65" charset="0"/>
              </a:rPr>
              <a:t>Change all non-alpha </a:t>
            </a:r>
            <a:r>
              <a:rPr kumimoji="0" lang="en-US" sz="1600" b="0" i="0" u="none" strike="noStrike" cap="none" normalizeH="0" baseline="0" dirty="0">
                <a:ln>
                  <a:noFill/>
                </a:ln>
                <a:solidFill>
                  <a:schemeClr val="tx1"/>
                </a:solidFill>
                <a:effectLst/>
                <a:latin typeface="Lucida Sans" pitchFamily="-65" charset="0"/>
              </a:rPr>
              <a:t>to</a:t>
            </a:r>
            <a:r>
              <a:rPr kumimoji="0" lang="en-US" sz="1600" b="0" i="0" u="none" strike="noStrike" cap="none" normalizeH="0" dirty="0">
                <a:ln>
                  <a:noFill/>
                </a:ln>
                <a:solidFill>
                  <a:schemeClr val="tx1"/>
                </a:solidFill>
                <a:effectLst/>
                <a:latin typeface="Lucida Sans" pitchFamily="-65" charset="0"/>
              </a:rPr>
              <a:t> newlines</a:t>
            </a:r>
            <a:endParaRPr kumimoji="0" lang="en-US" sz="1600" b="0" i="0" u="none" strike="noStrike" cap="none" normalizeH="0" baseline="0" dirty="0">
              <a:ln>
                <a:noFill/>
              </a:ln>
              <a:solidFill>
                <a:schemeClr val="tx1"/>
              </a:solidFill>
              <a:effectLst/>
              <a:latin typeface="Lucida Sans" pitchFamily="-65" charset="0"/>
            </a:endParaRPr>
          </a:p>
        </p:txBody>
      </p:sp>
      <p:sp>
        <p:nvSpPr>
          <p:cNvPr id="7" name="Rectangle 6"/>
          <p:cNvSpPr/>
          <p:nvPr/>
        </p:nvSpPr>
        <p:spPr bwMode="auto">
          <a:xfrm>
            <a:off x="2667000" y="1962150"/>
            <a:ext cx="2743200" cy="304800"/>
          </a:xfrm>
          <a:prstGeom prst="rect">
            <a:avLst/>
          </a:prstGeom>
          <a:solidFill>
            <a:srgbClr val="FFCC66"/>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a:latin typeface="Lucida Sans" pitchFamily="-65" charset="0"/>
              </a:rPr>
              <a:t>Sort in alphabetical order</a:t>
            </a:r>
            <a:endParaRPr kumimoji="0" lang="en-US" sz="1600" b="0" i="0" u="none" strike="noStrike" cap="none" normalizeH="0" baseline="0" dirty="0">
              <a:ln>
                <a:noFill/>
              </a:ln>
              <a:solidFill>
                <a:schemeClr val="tx1"/>
              </a:solidFill>
              <a:effectLst/>
              <a:latin typeface="Lucida Sans" pitchFamily="-65" charset="0"/>
            </a:endParaRPr>
          </a:p>
        </p:txBody>
      </p:sp>
      <p:sp>
        <p:nvSpPr>
          <p:cNvPr id="8" name="Rectangle 7"/>
          <p:cNvSpPr/>
          <p:nvPr/>
        </p:nvSpPr>
        <p:spPr bwMode="auto">
          <a:xfrm>
            <a:off x="3200400" y="2343150"/>
            <a:ext cx="2971800" cy="304800"/>
          </a:xfrm>
          <a:prstGeom prst="rect">
            <a:avLst/>
          </a:prstGeom>
          <a:solidFill>
            <a:srgbClr val="FFCC66"/>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a:latin typeface="Lucida Sans" pitchFamily="-65" charset="0"/>
              </a:rPr>
              <a:t>Merge and count each type</a:t>
            </a:r>
            <a:endParaRPr kumimoji="0" lang="en-US" sz="1600" b="0" i="0" u="none" strike="noStrike" cap="none" normalizeH="0" baseline="0" dirty="0">
              <a:ln>
                <a:noFill/>
              </a:ln>
              <a:solidFill>
                <a:schemeClr val="tx1"/>
              </a:solidFill>
              <a:effectLst/>
              <a:latin typeface="Lucida Sans" pitchFamily="-65" charset="0"/>
            </a:endParaRPr>
          </a:p>
        </p:txBody>
      </p:sp>
    </p:spTree>
    <p:extLst>
      <p:ext uri="{BB962C8B-B14F-4D97-AF65-F5344CB8AC3E}">
        <p14:creationId xmlns:p14="http://schemas.microsoft.com/office/powerpoint/2010/main" val="3973247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first step: tokenizing</a:t>
            </a:r>
          </a:p>
        </p:txBody>
      </p:sp>
      <p:sp>
        <p:nvSpPr>
          <p:cNvPr id="3" name="Content Placeholder 2"/>
          <p:cNvSpPr>
            <a:spLocks noGrp="1"/>
          </p:cNvSpPr>
          <p:nvPr>
            <p:ph idx="1"/>
          </p:nvPr>
        </p:nvSpPr>
        <p:spPr/>
        <p:txBody>
          <a:bodyPr>
            <a:normAutofit fontScale="92500" lnSpcReduction="20000"/>
          </a:bodyPr>
          <a:lstStyle/>
          <a:p>
            <a:pPr marL="0" indent="0">
              <a:buNone/>
            </a:pPr>
            <a:r>
              <a:rPr lang="fr-FR" sz="2000" dirty="0">
                <a:latin typeface="Courier"/>
                <a:cs typeface="Courier"/>
              </a:rPr>
              <a:t>tr -</a:t>
            </a:r>
            <a:r>
              <a:rPr lang="fr-FR" sz="2000" dirty="0" err="1">
                <a:latin typeface="Courier"/>
                <a:cs typeface="Courier"/>
              </a:rPr>
              <a:t>sc</a:t>
            </a:r>
            <a:r>
              <a:rPr lang="fr-FR" sz="2000" dirty="0">
                <a:latin typeface="Courier"/>
                <a:cs typeface="Courier"/>
              </a:rPr>
              <a:t> ’A-</a:t>
            </a:r>
            <a:r>
              <a:rPr lang="fr-FR" sz="2000" dirty="0" err="1">
                <a:latin typeface="Courier"/>
                <a:cs typeface="Courier"/>
              </a:rPr>
              <a:t>Za</a:t>
            </a:r>
            <a:r>
              <a:rPr lang="fr-FR" sz="2000" dirty="0">
                <a:latin typeface="Courier"/>
                <a:cs typeface="Courier"/>
              </a:rPr>
              <a:t>-z’ ’\n’ &lt; </a:t>
            </a:r>
            <a:r>
              <a:rPr lang="fr-FR" sz="2000" dirty="0" err="1">
                <a:latin typeface="Courier"/>
                <a:cs typeface="Courier"/>
              </a:rPr>
              <a:t>shakes.txt</a:t>
            </a:r>
            <a:r>
              <a:rPr lang="fr-FR" sz="2000" dirty="0">
                <a:latin typeface="Courier"/>
                <a:cs typeface="Courier"/>
              </a:rPr>
              <a:t> | </a:t>
            </a:r>
            <a:r>
              <a:rPr lang="fr-FR" sz="2000" dirty="0" err="1">
                <a:latin typeface="Courier"/>
                <a:cs typeface="Courier"/>
              </a:rPr>
              <a:t>head</a:t>
            </a:r>
            <a:endParaRPr lang="fr-FR" sz="2000" dirty="0">
              <a:latin typeface="Courier"/>
              <a:cs typeface="Courier"/>
            </a:endParaRPr>
          </a:p>
          <a:p>
            <a:pPr marL="0" indent="0">
              <a:buNone/>
            </a:pPr>
            <a:endParaRPr lang="fr-FR" sz="1400" dirty="0">
              <a:latin typeface="Courier"/>
              <a:cs typeface="Courier"/>
            </a:endParaRPr>
          </a:p>
          <a:p>
            <a:pPr marL="0" indent="0">
              <a:buNone/>
            </a:pPr>
            <a:r>
              <a:rPr lang="fr-FR" sz="1400" dirty="0">
                <a:latin typeface="Courier"/>
                <a:cs typeface="Courier"/>
              </a:rPr>
              <a:t>THE</a:t>
            </a:r>
          </a:p>
          <a:p>
            <a:pPr marL="0" indent="0">
              <a:buNone/>
            </a:pPr>
            <a:r>
              <a:rPr lang="fr-FR" sz="1400" dirty="0">
                <a:latin typeface="Courier"/>
                <a:cs typeface="Courier"/>
              </a:rPr>
              <a:t>SONNETS</a:t>
            </a:r>
          </a:p>
          <a:p>
            <a:pPr marL="0" indent="0">
              <a:buNone/>
            </a:pPr>
            <a:r>
              <a:rPr lang="fr-FR" sz="1400" dirty="0">
                <a:latin typeface="Courier"/>
                <a:cs typeface="Courier"/>
              </a:rPr>
              <a:t>by</a:t>
            </a:r>
          </a:p>
          <a:p>
            <a:pPr marL="0" indent="0">
              <a:buNone/>
            </a:pPr>
            <a:r>
              <a:rPr lang="fr-FR" sz="1400" dirty="0">
                <a:latin typeface="Courier"/>
                <a:cs typeface="Courier"/>
              </a:rPr>
              <a:t>William</a:t>
            </a:r>
          </a:p>
          <a:p>
            <a:pPr marL="0" indent="0">
              <a:buNone/>
            </a:pPr>
            <a:r>
              <a:rPr lang="fr-FR" sz="1400" dirty="0">
                <a:latin typeface="Courier"/>
                <a:cs typeface="Courier"/>
              </a:rPr>
              <a:t>Shakespeare</a:t>
            </a:r>
          </a:p>
          <a:p>
            <a:pPr marL="0" indent="0">
              <a:buNone/>
            </a:pPr>
            <a:r>
              <a:rPr lang="fr-FR" sz="1400" dirty="0" err="1">
                <a:latin typeface="Courier"/>
                <a:cs typeface="Courier"/>
              </a:rPr>
              <a:t>From</a:t>
            </a:r>
            <a:endParaRPr lang="fr-FR" sz="1400" dirty="0">
              <a:latin typeface="Courier"/>
              <a:cs typeface="Courier"/>
            </a:endParaRPr>
          </a:p>
          <a:p>
            <a:pPr marL="0" indent="0">
              <a:buNone/>
            </a:pPr>
            <a:r>
              <a:rPr lang="fr-FR" sz="1400" dirty="0" err="1">
                <a:latin typeface="Courier"/>
                <a:cs typeface="Courier"/>
              </a:rPr>
              <a:t>fairest</a:t>
            </a:r>
            <a:endParaRPr lang="fr-FR" sz="1400" dirty="0">
              <a:latin typeface="Courier"/>
              <a:cs typeface="Courier"/>
            </a:endParaRPr>
          </a:p>
          <a:p>
            <a:pPr marL="0" indent="0">
              <a:buNone/>
            </a:pPr>
            <a:r>
              <a:rPr lang="fr-FR" sz="1400" dirty="0" err="1">
                <a:latin typeface="Courier"/>
                <a:cs typeface="Courier"/>
              </a:rPr>
              <a:t>creatures</a:t>
            </a:r>
            <a:endParaRPr lang="fr-FR" sz="1400" dirty="0">
              <a:latin typeface="Courier"/>
              <a:cs typeface="Courier"/>
            </a:endParaRPr>
          </a:p>
          <a:p>
            <a:pPr marL="0" indent="0">
              <a:buNone/>
            </a:pPr>
            <a:r>
              <a:rPr lang="en-US" sz="1400" dirty="0">
                <a:latin typeface="Courier"/>
                <a:cs typeface="Courier"/>
              </a:rPr>
              <a:t>W</a:t>
            </a:r>
            <a:r>
              <a:rPr lang="fr-FR" sz="1400" dirty="0">
                <a:latin typeface="Courier"/>
                <a:cs typeface="Courier"/>
              </a:rPr>
              <a:t>e</a:t>
            </a:r>
          </a:p>
          <a:p>
            <a:pPr marL="0" indent="0">
              <a:buNone/>
            </a:pPr>
            <a:r>
              <a:rPr lang="fr-FR" sz="1400" dirty="0">
                <a:latin typeface="Courier"/>
                <a:cs typeface="Courier"/>
              </a:rPr>
              <a:t>...</a:t>
            </a:r>
            <a:r>
              <a:rPr lang="it-IT" sz="1000" dirty="0">
                <a:latin typeface="Courier"/>
                <a:cs typeface="Courier"/>
              </a:rPr>
              <a:t> </a:t>
            </a:r>
            <a:r>
              <a:rPr lang="en-US" sz="1000" dirty="0">
                <a:latin typeface="Courier"/>
                <a:cs typeface="Courier"/>
              </a:rPr>
              <a:t>   </a:t>
            </a:r>
            <a:endParaRPr lang="en-US" sz="1600" dirty="0"/>
          </a:p>
        </p:txBody>
      </p:sp>
    </p:spTree>
    <p:extLst>
      <p:ext uri="{BB962C8B-B14F-4D97-AF65-F5344CB8AC3E}">
        <p14:creationId xmlns:p14="http://schemas.microsoft.com/office/powerpoint/2010/main" val="30887486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second step: sorting</a:t>
            </a:r>
          </a:p>
        </p:txBody>
      </p:sp>
      <p:sp>
        <p:nvSpPr>
          <p:cNvPr id="3" name="Content Placeholder 2"/>
          <p:cNvSpPr>
            <a:spLocks noGrp="1"/>
          </p:cNvSpPr>
          <p:nvPr>
            <p:ph idx="1"/>
          </p:nvPr>
        </p:nvSpPr>
        <p:spPr/>
        <p:txBody>
          <a:bodyPr>
            <a:normAutofit fontScale="92500" lnSpcReduction="20000"/>
          </a:bodyPr>
          <a:lstStyle/>
          <a:p>
            <a:pPr marL="0" indent="0">
              <a:buNone/>
            </a:pPr>
            <a:r>
              <a:rPr lang="fr-FR" sz="2000" dirty="0">
                <a:latin typeface="Courier"/>
                <a:cs typeface="Courier"/>
              </a:rPr>
              <a:t>tr -</a:t>
            </a:r>
            <a:r>
              <a:rPr lang="fr-FR" sz="2000" dirty="0" err="1">
                <a:latin typeface="Courier"/>
                <a:cs typeface="Courier"/>
              </a:rPr>
              <a:t>sc</a:t>
            </a:r>
            <a:r>
              <a:rPr lang="fr-FR" sz="2000" dirty="0">
                <a:latin typeface="Courier"/>
                <a:cs typeface="Courier"/>
              </a:rPr>
              <a:t> ’A-</a:t>
            </a:r>
            <a:r>
              <a:rPr lang="fr-FR" sz="2000" dirty="0" err="1">
                <a:latin typeface="Courier"/>
                <a:cs typeface="Courier"/>
              </a:rPr>
              <a:t>Za</a:t>
            </a:r>
            <a:r>
              <a:rPr lang="fr-FR" sz="2000" dirty="0">
                <a:latin typeface="Courier"/>
                <a:cs typeface="Courier"/>
              </a:rPr>
              <a:t>-z’ ’\n’ &lt; </a:t>
            </a:r>
            <a:r>
              <a:rPr lang="fr-FR" sz="2000" dirty="0" err="1">
                <a:latin typeface="Courier"/>
                <a:cs typeface="Courier"/>
              </a:rPr>
              <a:t>shakes.txt</a:t>
            </a:r>
            <a:r>
              <a:rPr lang="fr-FR" sz="2000" dirty="0">
                <a:latin typeface="Courier"/>
                <a:cs typeface="Courier"/>
              </a:rPr>
              <a:t> | sort | </a:t>
            </a:r>
            <a:r>
              <a:rPr lang="fr-FR" sz="2000" dirty="0" err="1">
                <a:latin typeface="Courier"/>
                <a:cs typeface="Courier"/>
              </a:rPr>
              <a:t>head</a:t>
            </a:r>
            <a:endParaRPr lang="fr-FR" sz="2000" dirty="0">
              <a:latin typeface="Courier"/>
              <a:cs typeface="Courier"/>
            </a:endParaRPr>
          </a:p>
          <a:p>
            <a:pPr marL="0" indent="0">
              <a:buNone/>
            </a:pPr>
            <a:endParaRPr lang="fr-FR" sz="1400" dirty="0">
              <a:latin typeface="Courier"/>
              <a:cs typeface="Courier"/>
            </a:endParaRPr>
          </a:p>
          <a:p>
            <a:pPr marL="0" indent="0">
              <a:buNone/>
            </a:pPr>
            <a:r>
              <a:rPr lang="en-US" sz="1400" dirty="0">
                <a:latin typeface="Courier"/>
                <a:cs typeface="Courier"/>
              </a:rPr>
              <a:t>A</a:t>
            </a:r>
          </a:p>
          <a:p>
            <a:pPr marL="0" indent="0">
              <a:buNone/>
            </a:pPr>
            <a:r>
              <a:rPr lang="en-US" sz="1400" dirty="0">
                <a:latin typeface="Courier"/>
                <a:cs typeface="Courier"/>
              </a:rPr>
              <a:t>A</a:t>
            </a:r>
          </a:p>
          <a:p>
            <a:pPr marL="0" indent="0">
              <a:buNone/>
            </a:pPr>
            <a:r>
              <a:rPr lang="en-US" sz="1400" dirty="0">
                <a:latin typeface="Courier"/>
                <a:cs typeface="Courier"/>
              </a:rPr>
              <a:t>A</a:t>
            </a:r>
          </a:p>
          <a:p>
            <a:pPr marL="0" indent="0">
              <a:buNone/>
            </a:pPr>
            <a:r>
              <a:rPr lang="en-US" sz="1400" dirty="0">
                <a:latin typeface="Courier"/>
                <a:cs typeface="Courier"/>
              </a:rPr>
              <a:t>A</a:t>
            </a:r>
          </a:p>
          <a:p>
            <a:pPr marL="0" indent="0">
              <a:buNone/>
            </a:pPr>
            <a:r>
              <a:rPr lang="en-US" sz="1400" dirty="0">
                <a:latin typeface="Courier"/>
                <a:cs typeface="Courier"/>
              </a:rPr>
              <a:t>A</a:t>
            </a:r>
          </a:p>
          <a:p>
            <a:pPr marL="0" indent="0">
              <a:buNone/>
            </a:pPr>
            <a:r>
              <a:rPr lang="en-US" sz="1400" dirty="0">
                <a:latin typeface="Courier"/>
                <a:cs typeface="Courier"/>
              </a:rPr>
              <a:t>A</a:t>
            </a:r>
          </a:p>
          <a:p>
            <a:pPr marL="0" indent="0">
              <a:buNone/>
            </a:pPr>
            <a:r>
              <a:rPr lang="en-US" sz="1400" dirty="0">
                <a:latin typeface="Courier"/>
                <a:cs typeface="Courier"/>
              </a:rPr>
              <a:t>A</a:t>
            </a:r>
          </a:p>
          <a:p>
            <a:pPr marL="0" indent="0">
              <a:buNone/>
            </a:pPr>
            <a:r>
              <a:rPr lang="en-US" sz="1400" dirty="0">
                <a:latin typeface="Courier"/>
                <a:cs typeface="Courier"/>
              </a:rPr>
              <a:t>A</a:t>
            </a:r>
          </a:p>
          <a:p>
            <a:pPr marL="0" indent="0">
              <a:buNone/>
            </a:pPr>
            <a:r>
              <a:rPr lang="en-US" sz="1400" dirty="0">
                <a:latin typeface="Courier"/>
                <a:cs typeface="Courier"/>
              </a:rPr>
              <a:t>A</a:t>
            </a:r>
          </a:p>
          <a:p>
            <a:pPr marL="0" indent="0">
              <a:buNone/>
            </a:pPr>
            <a:r>
              <a:rPr lang="en-US" sz="1400" dirty="0">
                <a:latin typeface="Courier"/>
                <a:cs typeface="Courier"/>
              </a:rPr>
              <a:t>...</a:t>
            </a:r>
            <a:r>
              <a:rPr lang="en-US" sz="1000" dirty="0">
                <a:latin typeface="Courier"/>
                <a:cs typeface="Courier"/>
              </a:rPr>
              <a:t>   </a:t>
            </a:r>
            <a:endParaRPr lang="en-US" sz="1600" dirty="0"/>
          </a:p>
        </p:txBody>
      </p:sp>
    </p:spTree>
    <p:extLst>
      <p:ext uri="{BB962C8B-B14F-4D97-AF65-F5344CB8AC3E}">
        <p14:creationId xmlns:p14="http://schemas.microsoft.com/office/powerpoint/2010/main" val="41759601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85750"/>
            <a:ext cx="7467600" cy="742950"/>
          </a:xfrm>
        </p:spPr>
        <p:txBody>
          <a:bodyPr/>
          <a:lstStyle/>
          <a:p>
            <a:r>
              <a:rPr lang="en-US" dirty="0"/>
              <a:t>More counting</a:t>
            </a:r>
          </a:p>
        </p:txBody>
      </p:sp>
      <p:sp>
        <p:nvSpPr>
          <p:cNvPr id="3" name="Content Placeholder 2"/>
          <p:cNvSpPr>
            <a:spLocks noGrp="1"/>
          </p:cNvSpPr>
          <p:nvPr>
            <p:ph idx="1"/>
          </p:nvPr>
        </p:nvSpPr>
        <p:spPr>
          <a:xfrm>
            <a:off x="228600" y="1123950"/>
            <a:ext cx="8763000" cy="3333750"/>
          </a:xfrm>
        </p:spPr>
        <p:txBody>
          <a:bodyPr/>
          <a:lstStyle/>
          <a:p>
            <a:r>
              <a:rPr lang="en-US" dirty="0"/>
              <a:t>Merging upper and lower case</a:t>
            </a:r>
            <a:endParaRPr lang="en-US" sz="1200" dirty="0">
              <a:latin typeface="Courier"/>
              <a:cs typeface="Courier"/>
            </a:endParaRPr>
          </a:p>
          <a:p>
            <a:pPr marL="0" indent="0">
              <a:buNone/>
            </a:pPr>
            <a:r>
              <a:rPr lang="en-US" sz="1600" dirty="0" err="1">
                <a:latin typeface="Courier"/>
                <a:cs typeface="Courier"/>
              </a:rPr>
              <a:t>tr</a:t>
            </a:r>
            <a:r>
              <a:rPr lang="en-US" sz="1600" dirty="0">
                <a:latin typeface="Courier"/>
                <a:cs typeface="Courier"/>
              </a:rPr>
              <a:t> ‘A-Z’ ‘a-z</a:t>
            </a:r>
            <a:r>
              <a:rPr lang="fr-FR" sz="1600" dirty="0">
                <a:latin typeface="Courier"/>
                <a:cs typeface="Courier"/>
              </a:rPr>
              <a:t>’ &lt; </a:t>
            </a:r>
            <a:r>
              <a:rPr lang="fr-FR" sz="1600" dirty="0" err="1">
                <a:latin typeface="Courier"/>
                <a:cs typeface="Courier"/>
              </a:rPr>
              <a:t>shakes.txt</a:t>
            </a:r>
            <a:r>
              <a:rPr lang="fr-FR" sz="1600" dirty="0">
                <a:latin typeface="Courier"/>
                <a:cs typeface="Courier"/>
              </a:rPr>
              <a:t> | tr </a:t>
            </a:r>
            <a:r>
              <a:rPr lang="en-US" sz="1600" dirty="0">
                <a:latin typeface="Courier"/>
                <a:cs typeface="Courier"/>
              </a:rPr>
              <a:t>–</a:t>
            </a:r>
            <a:r>
              <a:rPr lang="fr-FR" sz="1600" dirty="0" err="1">
                <a:latin typeface="Courier"/>
                <a:cs typeface="Courier"/>
              </a:rPr>
              <a:t>sc</a:t>
            </a:r>
            <a:r>
              <a:rPr lang="fr-FR" sz="1600" dirty="0">
                <a:latin typeface="Courier"/>
                <a:cs typeface="Courier"/>
              </a:rPr>
              <a:t> ‘A-</a:t>
            </a:r>
            <a:r>
              <a:rPr lang="fr-FR" sz="1600" dirty="0" err="1">
                <a:latin typeface="Courier"/>
                <a:cs typeface="Courier"/>
              </a:rPr>
              <a:t>Za</a:t>
            </a:r>
            <a:r>
              <a:rPr lang="fr-FR" sz="1600" dirty="0">
                <a:latin typeface="Courier"/>
                <a:cs typeface="Courier"/>
              </a:rPr>
              <a:t>-z’ ‘\n’ | sort | </a:t>
            </a:r>
            <a:r>
              <a:rPr lang="fr-FR" sz="1600" dirty="0" err="1">
                <a:latin typeface="Courier"/>
                <a:cs typeface="Courier"/>
              </a:rPr>
              <a:t>uniq</a:t>
            </a:r>
            <a:r>
              <a:rPr lang="fr-FR" sz="1600" dirty="0">
                <a:latin typeface="Courier"/>
                <a:cs typeface="Courier"/>
              </a:rPr>
              <a:t> </a:t>
            </a:r>
            <a:r>
              <a:rPr lang="en-US" sz="1600" dirty="0">
                <a:latin typeface="Courier"/>
                <a:cs typeface="Courier"/>
              </a:rPr>
              <a:t>–</a:t>
            </a:r>
            <a:r>
              <a:rPr lang="fr-FR" sz="1600" dirty="0">
                <a:latin typeface="Courier"/>
                <a:cs typeface="Courier"/>
              </a:rPr>
              <a:t>c </a:t>
            </a:r>
            <a:endParaRPr lang="en-US" dirty="0"/>
          </a:p>
          <a:p>
            <a:r>
              <a:rPr lang="en-US" dirty="0"/>
              <a:t>Sorting the counts</a:t>
            </a:r>
          </a:p>
          <a:p>
            <a:pPr marL="0" indent="0">
              <a:buNone/>
            </a:pPr>
            <a:r>
              <a:rPr lang="en-US" sz="1400" dirty="0" err="1">
                <a:latin typeface="Courier"/>
                <a:cs typeface="Courier"/>
              </a:rPr>
              <a:t>tr</a:t>
            </a:r>
            <a:r>
              <a:rPr lang="en-US" sz="1400" dirty="0">
                <a:latin typeface="Courier"/>
                <a:cs typeface="Courier"/>
              </a:rPr>
              <a:t> ‘A-Z’ ‘a-z</a:t>
            </a:r>
            <a:r>
              <a:rPr lang="fr-FR" sz="1400" dirty="0">
                <a:latin typeface="Courier"/>
                <a:cs typeface="Courier"/>
              </a:rPr>
              <a:t>’ &lt; </a:t>
            </a:r>
            <a:r>
              <a:rPr lang="fr-FR" sz="1400" dirty="0" err="1">
                <a:latin typeface="Courier"/>
                <a:cs typeface="Courier"/>
              </a:rPr>
              <a:t>shakes.txt</a:t>
            </a:r>
            <a:r>
              <a:rPr lang="fr-FR" sz="1400" dirty="0">
                <a:latin typeface="Courier"/>
                <a:cs typeface="Courier"/>
              </a:rPr>
              <a:t> | tr </a:t>
            </a:r>
            <a:r>
              <a:rPr lang="en-US" sz="1400" dirty="0">
                <a:latin typeface="Courier"/>
                <a:cs typeface="Courier"/>
              </a:rPr>
              <a:t>–</a:t>
            </a:r>
            <a:r>
              <a:rPr lang="fr-FR" sz="1400" dirty="0" err="1">
                <a:latin typeface="Courier"/>
                <a:cs typeface="Courier"/>
              </a:rPr>
              <a:t>sc</a:t>
            </a:r>
            <a:r>
              <a:rPr lang="fr-FR" sz="1400" dirty="0">
                <a:latin typeface="Courier"/>
                <a:cs typeface="Courier"/>
              </a:rPr>
              <a:t> ‘A-</a:t>
            </a:r>
            <a:r>
              <a:rPr lang="fr-FR" sz="1400" dirty="0" err="1">
                <a:latin typeface="Courier"/>
                <a:cs typeface="Courier"/>
              </a:rPr>
              <a:t>Za</a:t>
            </a:r>
            <a:r>
              <a:rPr lang="fr-FR" sz="1400" dirty="0">
                <a:latin typeface="Courier"/>
                <a:cs typeface="Courier"/>
              </a:rPr>
              <a:t>-z’ ‘\n’ | sort | </a:t>
            </a:r>
            <a:r>
              <a:rPr lang="fr-FR" sz="1400" dirty="0" err="1">
                <a:latin typeface="Courier"/>
                <a:cs typeface="Courier"/>
              </a:rPr>
              <a:t>uniq</a:t>
            </a:r>
            <a:r>
              <a:rPr lang="fr-FR" sz="1400" dirty="0">
                <a:latin typeface="Courier"/>
                <a:cs typeface="Courier"/>
              </a:rPr>
              <a:t> </a:t>
            </a:r>
            <a:r>
              <a:rPr lang="en-US" sz="1400" dirty="0">
                <a:latin typeface="Courier"/>
                <a:cs typeface="Courier"/>
              </a:rPr>
              <a:t>–</a:t>
            </a:r>
            <a:r>
              <a:rPr lang="fr-FR" sz="1400" dirty="0">
                <a:latin typeface="Courier"/>
                <a:cs typeface="Courier"/>
              </a:rPr>
              <a:t>c | sort </a:t>
            </a:r>
            <a:r>
              <a:rPr lang="en-US" sz="1400" dirty="0">
                <a:latin typeface="Courier"/>
                <a:cs typeface="Courier"/>
              </a:rPr>
              <a:t>–</a:t>
            </a:r>
            <a:r>
              <a:rPr lang="fr-FR" sz="1400" dirty="0">
                <a:latin typeface="Courier"/>
                <a:cs typeface="Courier"/>
              </a:rPr>
              <a:t>n </a:t>
            </a:r>
            <a:r>
              <a:rPr lang="en-US" sz="1400" dirty="0">
                <a:latin typeface="Courier"/>
                <a:cs typeface="Courier"/>
              </a:rPr>
              <a:t>–</a:t>
            </a:r>
            <a:r>
              <a:rPr lang="fr-FR" sz="1400" dirty="0">
                <a:latin typeface="Courier"/>
                <a:cs typeface="Courier"/>
              </a:rPr>
              <a:t>r</a:t>
            </a:r>
          </a:p>
        </p:txBody>
      </p:sp>
      <p:sp>
        <p:nvSpPr>
          <p:cNvPr id="5" name="TextBox 4"/>
          <p:cNvSpPr txBox="1"/>
          <p:nvPr/>
        </p:nvSpPr>
        <p:spPr>
          <a:xfrm>
            <a:off x="1676400" y="2876550"/>
            <a:ext cx="1828800" cy="2557623"/>
          </a:xfrm>
          <a:prstGeom prst="rect">
            <a:avLst/>
          </a:prstGeom>
          <a:noFill/>
        </p:spPr>
        <p:txBody>
          <a:bodyPr wrap="square" rtlCol="0">
            <a:spAutoFit/>
          </a:bodyPr>
          <a:lstStyle/>
          <a:p>
            <a:pPr marL="0" indent="0">
              <a:lnSpc>
                <a:spcPct val="90000"/>
              </a:lnSpc>
              <a:buNone/>
            </a:pPr>
            <a:r>
              <a:rPr lang="en-US" sz="1600" dirty="0">
                <a:latin typeface="Courier"/>
                <a:cs typeface="Courier"/>
              </a:rPr>
              <a:t>23243 the</a:t>
            </a:r>
          </a:p>
          <a:p>
            <a:pPr marL="0" indent="0">
              <a:lnSpc>
                <a:spcPct val="90000"/>
              </a:lnSpc>
              <a:buNone/>
            </a:pPr>
            <a:r>
              <a:rPr lang="en-US" sz="1600" dirty="0">
                <a:latin typeface="Courier"/>
                <a:cs typeface="Courier"/>
              </a:rPr>
              <a:t>22225 </a:t>
            </a:r>
            <a:r>
              <a:rPr lang="en-US" sz="1600" dirty="0" err="1">
                <a:latin typeface="Courier"/>
                <a:cs typeface="Courier"/>
              </a:rPr>
              <a:t>i</a:t>
            </a:r>
            <a:endParaRPr lang="en-US" sz="1600" dirty="0">
              <a:latin typeface="Courier"/>
              <a:cs typeface="Courier"/>
            </a:endParaRPr>
          </a:p>
          <a:p>
            <a:pPr marL="0" indent="0">
              <a:lnSpc>
                <a:spcPct val="90000"/>
              </a:lnSpc>
              <a:buNone/>
            </a:pPr>
            <a:r>
              <a:rPr lang="en-US" sz="1600" dirty="0">
                <a:latin typeface="Courier"/>
                <a:cs typeface="Courier"/>
              </a:rPr>
              <a:t>18618 and</a:t>
            </a:r>
          </a:p>
          <a:p>
            <a:pPr marL="0" indent="0">
              <a:lnSpc>
                <a:spcPct val="90000"/>
              </a:lnSpc>
              <a:buNone/>
            </a:pPr>
            <a:r>
              <a:rPr lang="en-US" sz="1600" dirty="0">
                <a:latin typeface="Courier"/>
                <a:cs typeface="Courier"/>
              </a:rPr>
              <a:t>16339 to</a:t>
            </a:r>
          </a:p>
          <a:p>
            <a:pPr marL="0" indent="0">
              <a:lnSpc>
                <a:spcPct val="90000"/>
              </a:lnSpc>
              <a:buNone/>
            </a:pPr>
            <a:r>
              <a:rPr lang="en-US" sz="1600" dirty="0">
                <a:latin typeface="Courier"/>
                <a:cs typeface="Courier"/>
              </a:rPr>
              <a:t>15687 of</a:t>
            </a:r>
          </a:p>
          <a:p>
            <a:pPr marL="0" indent="0">
              <a:lnSpc>
                <a:spcPct val="90000"/>
              </a:lnSpc>
              <a:buNone/>
            </a:pPr>
            <a:r>
              <a:rPr lang="en-US" sz="1600" dirty="0">
                <a:latin typeface="Courier"/>
                <a:cs typeface="Courier"/>
              </a:rPr>
              <a:t>12780 a</a:t>
            </a:r>
          </a:p>
          <a:p>
            <a:pPr marL="0" indent="0">
              <a:lnSpc>
                <a:spcPct val="90000"/>
              </a:lnSpc>
              <a:buNone/>
            </a:pPr>
            <a:r>
              <a:rPr lang="en-US" sz="1600" dirty="0">
                <a:latin typeface="Courier"/>
                <a:cs typeface="Courier"/>
              </a:rPr>
              <a:t>12163 you</a:t>
            </a:r>
          </a:p>
          <a:p>
            <a:pPr marL="0" indent="0">
              <a:lnSpc>
                <a:spcPct val="90000"/>
              </a:lnSpc>
              <a:buNone/>
            </a:pPr>
            <a:r>
              <a:rPr lang="en-US" sz="1600" dirty="0">
                <a:latin typeface="Courier"/>
                <a:cs typeface="Courier"/>
              </a:rPr>
              <a:t>10839 my</a:t>
            </a:r>
          </a:p>
          <a:p>
            <a:pPr marL="0" indent="0">
              <a:lnSpc>
                <a:spcPct val="90000"/>
              </a:lnSpc>
              <a:buNone/>
            </a:pPr>
            <a:r>
              <a:rPr lang="en-US" sz="1600" dirty="0">
                <a:latin typeface="Courier"/>
                <a:cs typeface="Courier"/>
              </a:rPr>
              <a:t>10005 in</a:t>
            </a:r>
          </a:p>
          <a:p>
            <a:pPr marL="0" indent="0">
              <a:lnSpc>
                <a:spcPct val="90000"/>
              </a:lnSpc>
              <a:buNone/>
            </a:pPr>
            <a:r>
              <a:rPr lang="en-US" sz="1600" dirty="0">
                <a:latin typeface="Courier"/>
                <a:cs typeface="Courier"/>
              </a:rPr>
              <a:t>8954  d</a:t>
            </a:r>
          </a:p>
          <a:p>
            <a:pPr>
              <a:lnSpc>
                <a:spcPct val="90000"/>
              </a:lnSpc>
            </a:pPr>
            <a:endParaRPr lang="en-US" sz="1800" dirty="0">
              <a:latin typeface="+mn-lt"/>
            </a:endParaRPr>
          </a:p>
        </p:txBody>
      </p:sp>
      <p:sp>
        <p:nvSpPr>
          <p:cNvPr id="6" name="Rounded Rectangular Callout 5"/>
          <p:cNvSpPr/>
          <p:nvPr/>
        </p:nvSpPr>
        <p:spPr bwMode="auto">
          <a:xfrm>
            <a:off x="4419600" y="4031536"/>
            <a:ext cx="3429000" cy="609600"/>
          </a:xfrm>
          <a:prstGeom prst="wedgeRoundRectCallout">
            <a:avLst>
              <a:gd name="adj1" fmla="val -105310"/>
              <a:gd name="adj2" fmla="val 108014"/>
              <a:gd name="adj3" fmla="val 16667"/>
            </a:avLst>
          </a:prstGeom>
          <a:solidFill>
            <a:srgbClr val="FFCC66"/>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Lucida Sans" pitchFamily="-65" charset="0"/>
              </a:rPr>
              <a:t>What happened here?</a:t>
            </a:r>
          </a:p>
        </p:txBody>
      </p:sp>
    </p:spTree>
    <p:extLst>
      <p:ext uri="{BB962C8B-B14F-4D97-AF65-F5344CB8AC3E}">
        <p14:creationId xmlns:p14="http://schemas.microsoft.com/office/powerpoint/2010/main" val="112308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5" end="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AB9BE-8B11-6A4D-B09A-61BA89812691}"/>
              </a:ext>
            </a:extLst>
          </p:cNvPr>
          <p:cNvSpPr>
            <a:spLocks noGrp="1"/>
          </p:cNvSpPr>
          <p:nvPr>
            <p:ph type="title"/>
          </p:nvPr>
        </p:nvSpPr>
        <p:spPr/>
        <p:txBody>
          <a:bodyPr/>
          <a:lstStyle/>
          <a:p>
            <a:r>
              <a:rPr lang="en-US" dirty="0"/>
              <a:t>Issues in Tokenization</a:t>
            </a:r>
          </a:p>
        </p:txBody>
      </p:sp>
      <p:sp>
        <p:nvSpPr>
          <p:cNvPr id="3" name="Content Placeholder 2">
            <a:extLst>
              <a:ext uri="{FF2B5EF4-FFF2-40B4-BE49-F238E27FC236}">
                <a16:creationId xmlns:a16="http://schemas.microsoft.com/office/drawing/2014/main" id="{FBC2AD46-57B9-E94B-B914-E43733267BFB}"/>
              </a:ext>
            </a:extLst>
          </p:cNvPr>
          <p:cNvSpPr>
            <a:spLocks noGrp="1"/>
          </p:cNvSpPr>
          <p:nvPr>
            <p:ph idx="1"/>
          </p:nvPr>
        </p:nvSpPr>
        <p:spPr>
          <a:xfrm>
            <a:off x="822960" y="971550"/>
            <a:ext cx="7940040" cy="4171950"/>
          </a:xfrm>
        </p:spPr>
        <p:txBody>
          <a:bodyPr>
            <a:normAutofit fontScale="92500" lnSpcReduction="10000"/>
          </a:bodyPr>
          <a:lstStyle/>
          <a:p>
            <a:r>
              <a:rPr lang="en-US" dirty="0"/>
              <a:t>Can't just blindly remove punctuation:</a:t>
            </a:r>
          </a:p>
          <a:p>
            <a:pPr lvl="1"/>
            <a:r>
              <a:rPr lang="en-US" dirty="0">
                <a:solidFill>
                  <a:srgbClr val="0070C0"/>
                </a:solidFill>
              </a:rPr>
              <a:t>m.p.h., Ph.D., AT&amp;T, </a:t>
            </a:r>
            <a:r>
              <a:rPr lang="en-US" dirty="0" err="1">
                <a:solidFill>
                  <a:srgbClr val="0070C0"/>
                </a:solidFill>
              </a:rPr>
              <a:t>cap’n</a:t>
            </a:r>
            <a:endParaRPr lang="en-US" dirty="0"/>
          </a:p>
          <a:p>
            <a:pPr lvl="1"/>
            <a:r>
              <a:rPr lang="en-US" dirty="0"/>
              <a:t>prices </a:t>
            </a:r>
            <a:r>
              <a:rPr lang="en-US" dirty="0">
                <a:solidFill>
                  <a:srgbClr val="0070C0"/>
                </a:solidFill>
              </a:rPr>
              <a:t>($45.55</a:t>
            </a:r>
            <a:r>
              <a:rPr lang="en-US" dirty="0"/>
              <a:t>)</a:t>
            </a:r>
          </a:p>
          <a:p>
            <a:pPr lvl="1"/>
            <a:r>
              <a:rPr lang="en-US" dirty="0"/>
              <a:t>dates (</a:t>
            </a:r>
            <a:r>
              <a:rPr lang="en-US" dirty="0">
                <a:solidFill>
                  <a:srgbClr val="0070C0"/>
                </a:solidFill>
              </a:rPr>
              <a:t>01/02/06</a:t>
            </a:r>
            <a:r>
              <a:rPr lang="en-US" dirty="0"/>
              <a:t>)</a:t>
            </a:r>
          </a:p>
          <a:p>
            <a:pPr lvl="1"/>
            <a:r>
              <a:rPr lang="en-US" dirty="0"/>
              <a:t>URLs (</a:t>
            </a:r>
            <a:r>
              <a:rPr lang="en-US" dirty="0">
                <a:solidFill>
                  <a:srgbClr val="0070C0"/>
                </a:solidFill>
              </a:rPr>
              <a:t>http://</a:t>
            </a:r>
            <a:r>
              <a:rPr lang="en-US" dirty="0" err="1">
                <a:solidFill>
                  <a:srgbClr val="0070C0"/>
                </a:solidFill>
              </a:rPr>
              <a:t>www.stanford.edu</a:t>
            </a:r>
            <a:r>
              <a:rPr lang="en-US" dirty="0"/>
              <a:t>)</a:t>
            </a:r>
          </a:p>
          <a:p>
            <a:pPr lvl="1"/>
            <a:r>
              <a:rPr lang="en-US" dirty="0"/>
              <a:t>hashtags (</a:t>
            </a:r>
            <a:r>
              <a:rPr lang="en-US" dirty="0">
                <a:solidFill>
                  <a:srgbClr val="0070C0"/>
                </a:solidFill>
              </a:rPr>
              <a:t>#</a:t>
            </a:r>
            <a:r>
              <a:rPr lang="en-US" dirty="0" err="1">
                <a:solidFill>
                  <a:srgbClr val="0070C0"/>
                </a:solidFill>
              </a:rPr>
              <a:t>nlproc</a:t>
            </a:r>
            <a:r>
              <a:rPr lang="en-US" dirty="0"/>
              <a:t>)</a:t>
            </a:r>
          </a:p>
          <a:p>
            <a:pPr lvl="1"/>
            <a:r>
              <a:rPr lang="en-US" dirty="0"/>
              <a:t>email addresses (</a:t>
            </a:r>
            <a:r>
              <a:rPr lang="en-US" dirty="0" err="1">
                <a:solidFill>
                  <a:srgbClr val="0070C0"/>
                </a:solidFill>
              </a:rPr>
              <a:t>someone@cs.colorado.edu</a:t>
            </a:r>
            <a:r>
              <a:rPr lang="en-US" dirty="0"/>
              <a:t>)</a:t>
            </a:r>
          </a:p>
          <a:p>
            <a:r>
              <a:rPr lang="en-US" dirty="0"/>
              <a:t>Clitic: a word that doesn't stand on its own</a:t>
            </a:r>
          </a:p>
          <a:p>
            <a:pPr lvl="1"/>
            <a:r>
              <a:rPr lang="en-US" dirty="0">
                <a:solidFill>
                  <a:srgbClr val="0070C0"/>
                </a:solidFill>
              </a:rPr>
              <a:t>"are" </a:t>
            </a:r>
            <a:r>
              <a:rPr lang="en-US" dirty="0">
                <a:solidFill>
                  <a:schemeClr val="tx1"/>
                </a:solidFill>
              </a:rPr>
              <a:t>in</a:t>
            </a:r>
            <a:r>
              <a:rPr lang="en-US" dirty="0">
                <a:solidFill>
                  <a:srgbClr val="0070C0"/>
                </a:solidFill>
              </a:rPr>
              <a:t> we're, </a:t>
            </a:r>
            <a:r>
              <a:rPr lang="en-US" dirty="0">
                <a:sym typeface="Wingdings" pitchFamily="2" charset="2"/>
              </a:rPr>
              <a:t>French "</a:t>
            </a:r>
            <a:r>
              <a:rPr lang="en-US" dirty="0">
                <a:solidFill>
                  <a:srgbClr val="0070C0"/>
                </a:solidFill>
                <a:sym typeface="Wingdings" pitchFamily="2" charset="2"/>
              </a:rPr>
              <a:t>je</a:t>
            </a:r>
            <a:r>
              <a:rPr lang="en-US" dirty="0">
                <a:sym typeface="Wingdings" pitchFamily="2" charset="2"/>
              </a:rPr>
              <a:t>" in </a:t>
            </a:r>
            <a:r>
              <a:rPr lang="en-US" dirty="0" err="1">
                <a:solidFill>
                  <a:srgbClr val="0070C0"/>
                </a:solidFill>
                <a:sym typeface="Wingdings" pitchFamily="2" charset="2"/>
              </a:rPr>
              <a:t>j'ai</a:t>
            </a:r>
            <a:r>
              <a:rPr lang="en-US" dirty="0">
                <a:solidFill>
                  <a:srgbClr val="0070C0"/>
                </a:solidFill>
                <a:sym typeface="Wingdings" pitchFamily="2" charset="2"/>
              </a:rPr>
              <a:t>,</a:t>
            </a:r>
            <a:r>
              <a:rPr lang="en-US" dirty="0">
                <a:sym typeface="Wingdings" pitchFamily="2" charset="2"/>
              </a:rPr>
              <a:t> "</a:t>
            </a:r>
            <a:r>
              <a:rPr lang="en-US" dirty="0">
                <a:solidFill>
                  <a:srgbClr val="0070C0"/>
                </a:solidFill>
                <a:sym typeface="Wingdings" pitchFamily="2" charset="2"/>
              </a:rPr>
              <a:t>le</a:t>
            </a:r>
            <a:r>
              <a:rPr lang="en-US" dirty="0">
                <a:sym typeface="Wingdings" pitchFamily="2" charset="2"/>
              </a:rPr>
              <a:t>" in </a:t>
            </a:r>
            <a:r>
              <a:rPr lang="en-US" dirty="0" err="1">
                <a:solidFill>
                  <a:srgbClr val="0070C0"/>
                </a:solidFill>
                <a:sym typeface="Wingdings" pitchFamily="2" charset="2"/>
              </a:rPr>
              <a:t>l'honneur</a:t>
            </a:r>
            <a:endParaRPr lang="en-US" dirty="0">
              <a:solidFill>
                <a:srgbClr val="0070C0"/>
              </a:solidFill>
              <a:sym typeface="Wingdings" pitchFamily="2" charset="2"/>
            </a:endParaRPr>
          </a:p>
          <a:p>
            <a:r>
              <a:rPr lang="en-US" dirty="0">
                <a:solidFill>
                  <a:schemeClr val="tx1"/>
                </a:solidFill>
                <a:sym typeface="Wingdings" pitchFamily="2" charset="2"/>
              </a:rPr>
              <a:t>When should multiword expressions (MWE) be words?</a:t>
            </a:r>
          </a:p>
          <a:p>
            <a:pPr lvl="1"/>
            <a:r>
              <a:rPr lang="en-US" dirty="0">
                <a:solidFill>
                  <a:srgbClr val="0070C0"/>
                </a:solidFill>
              </a:rPr>
              <a:t>New York, rock ’n’ roll </a:t>
            </a:r>
            <a:endParaRPr lang="en-US" dirty="0">
              <a:solidFill>
                <a:schemeClr val="tx1"/>
              </a:solidFill>
            </a:endParaRPr>
          </a:p>
          <a:p>
            <a:endParaRPr lang="en-US" dirty="0"/>
          </a:p>
          <a:p>
            <a:pPr lvl="1"/>
            <a:endParaRPr lang="en-US" dirty="0"/>
          </a:p>
          <a:p>
            <a:endParaRPr lang="en-US" dirty="0"/>
          </a:p>
          <a:p>
            <a:pPr lvl="1"/>
            <a:endParaRPr lang="en-US" dirty="0"/>
          </a:p>
        </p:txBody>
      </p:sp>
    </p:spTree>
    <p:extLst>
      <p:ext uri="{BB962C8B-B14F-4D97-AF65-F5344CB8AC3E}">
        <p14:creationId xmlns:p14="http://schemas.microsoft.com/office/powerpoint/2010/main" val="120382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1A6D2-8EE5-0342-972F-66164E73080F}"/>
              </a:ext>
            </a:extLst>
          </p:cNvPr>
          <p:cNvSpPr>
            <a:spLocks noGrp="1"/>
          </p:cNvSpPr>
          <p:nvPr>
            <p:ph type="title"/>
          </p:nvPr>
        </p:nvSpPr>
        <p:spPr/>
        <p:txBody>
          <a:bodyPr/>
          <a:lstStyle/>
          <a:p>
            <a:r>
              <a:rPr lang="en-US" dirty="0"/>
              <a:t>Tokenization in NLTK</a:t>
            </a:r>
          </a:p>
        </p:txBody>
      </p:sp>
      <p:sp>
        <p:nvSpPr>
          <p:cNvPr id="3" name="Content Placeholder 2">
            <a:extLst>
              <a:ext uri="{FF2B5EF4-FFF2-40B4-BE49-F238E27FC236}">
                <a16:creationId xmlns:a16="http://schemas.microsoft.com/office/drawing/2014/main" id="{B1FEFFD7-883C-8C4E-81DC-88CA426518B5}"/>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192D168F-4EBE-1143-A9C1-9DCDEFE5540E}"/>
              </a:ext>
            </a:extLst>
          </p:cNvPr>
          <p:cNvPicPr>
            <a:picLocks noChangeAspect="1"/>
          </p:cNvPicPr>
          <p:nvPr/>
        </p:nvPicPr>
        <p:blipFill rotWithShape="1">
          <a:blip r:embed="rId3"/>
          <a:srcRect b="724"/>
          <a:stretch/>
        </p:blipFill>
        <p:spPr>
          <a:xfrm>
            <a:off x="609599" y="1276351"/>
            <a:ext cx="8098625" cy="3048000"/>
          </a:xfrm>
          <a:prstGeom prst="rect">
            <a:avLst/>
          </a:prstGeom>
        </p:spPr>
      </p:pic>
      <p:sp>
        <p:nvSpPr>
          <p:cNvPr id="6" name="TextBox 5">
            <a:extLst>
              <a:ext uri="{FF2B5EF4-FFF2-40B4-BE49-F238E27FC236}">
                <a16:creationId xmlns:a16="http://schemas.microsoft.com/office/drawing/2014/main" id="{A7B0F141-57C8-F84C-A3E5-EBBADDCC748A}"/>
              </a:ext>
            </a:extLst>
          </p:cNvPr>
          <p:cNvSpPr txBox="1"/>
          <p:nvPr/>
        </p:nvSpPr>
        <p:spPr>
          <a:xfrm>
            <a:off x="1905001" y="749470"/>
            <a:ext cx="7086600" cy="338554"/>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Bird, </a:t>
            </a:r>
            <a:r>
              <a:rPr lang="en-US" sz="1600" dirty="0" err="1">
                <a:latin typeface="Calibri" panose="020F0502020204030204" pitchFamily="34" charset="0"/>
                <a:cs typeface="Calibri" panose="020F0502020204030204" pitchFamily="34" charset="0"/>
              </a:rPr>
              <a:t>Loper</a:t>
            </a:r>
            <a:r>
              <a:rPr lang="en-US" sz="1600" dirty="0">
                <a:latin typeface="Calibri" panose="020F0502020204030204" pitchFamily="34" charset="0"/>
                <a:cs typeface="Calibri" panose="020F0502020204030204" pitchFamily="34" charset="0"/>
              </a:rPr>
              <a:t> and Klein (2009), </a:t>
            </a:r>
            <a:r>
              <a:rPr lang="en-US" sz="1600" i="1" dirty="0">
                <a:latin typeface="Calibri" panose="020F0502020204030204" pitchFamily="34" charset="0"/>
                <a:cs typeface="Calibri" panose="020F0502020204030204" pitchFamily="34" charset="0"/>
              </a:rPr>
              <a:t>Natural Language Processing with Python</a:t>
            </a:r>
            <a:r>
              <a:rPr lang="en-US" sz="1600" dirty="0">
                <a:latin typeface="Calibri" panose="020F0502020204030204" pitchFamily="34" charset="0"/>
                <a:cs typeface="Calibri" panose="020F0502020204030204" pitchFamily="34" charset="0"/>
              </a:rPr>
              <a:t>. O’Reilly</a:t>
            </a:r>
          </a:p>
        </p:txBody>
      </p:sp>
    </p:spTree>
    <p:extLst>
      <p:ext uri="{BB962C8B-B14F-4D97-AF65-F5344CB8AC3E}">
        <p14:creationId xmlns:p14="http://schemas.microsoft.com/office/powerpoint/2010/main" val="3336225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533400" y="152400"/>
            <a:ext cx="8610600" cy="742950"/>
          </a:xfrm>
        </p:spPr>
        <p:txBody>
          <a:bodyPr/>
          <a:lstStyle/>
          <a:p>
            <a:pPr eaLnBrk="1" hangingPunct="1"/>
            <a:r>
              <a:rPr lang="en-US" dirty="0"/>
              <a:t>Regular Expressions: Negation in Disjunction</a:t>
            </a:r>
          </a:p>
        </p:txBody>
      </p:sp>
      <p:sp>
        <p:nvSpPr>
          <p:cNvPr id="87043" name="Rectangle 3"/>
          <p:cNvSpPr>
            <a:spLocks noGrp="1" noChangeArrowheads="1"/>
          </p:cNvSpPr>
          <p:nvPr>
            <p:ph idx="1"/>
          </p:nvPr>
        </p:nvSpPr>
        <p:spPr>
          <a:xfrm>
            <a:off x="609600" y="1428750"/>
            <a:ext cx="7620000" cy="4114799"/>
          </a:xfrm>
        </p:spPr>
        <p:txBody>
          <a:bodyPr/>
          <a:lstStyle/>
          <a:p>
            <a:pPr eaLnBrk="1" hangingPunct="1"/>
            <a:r>
              <a:rPr lang="en-US" sz="2800" dirty="0">
                <a:solidFill>
                  <a:srgbClr val="000000"/>
                </a:solidFill>
                <a:latin typeface="Calibri"/>
                <a:cs typeface="Calibri"/>
              </a:rPr>
              <a:t>Negations</a:t>
            </a:r>
            <a:r>
              <a:rPr lang="en-US" sz="2800" dirty="0">
                <a:solidFill>
                  <a:srgbClr val="CC0000"/>
                </a:solidFill>
                <a:latin typeface="Courier" charset="0"/>
              </a:rPr>
              <a:t> [^</a:t>
            </a:r>
            <a:r>
              <a:rPr lang="en-US" sz="2800" dirty="0" err="1">
                <a:solidFill>
                  <a:srgbClr val="CC0000"/>
                </a:solidFill>
                <a:latin typeface="Courier" charset="0"/>
              </a:rPr>
              <a:t>Ss</a:t>
            </a:r>
            <a:r>
              <a:rPr lang="en-US" sz="2800" dirty="0">
                <a:solidFill>
                  <a:srgbClr val="CC0000"/>
                </a:solidFill>
                <a:latin typeface="Courier" charset="0"/>
              </a:rPr>
              <a:t>]</a:t>
            </a:r>
          </a:p>
          <a:p>
            <a:pPr lvl="1"/>
            <a:r>
              <a:rPr lang="en-US" sz="2400" dirty="0">
                <a:latin typeface="Calibri"/>
                <a:cs typeface="Calibri"/>
              </a:rPr>
              <a:t>Carat means negation only when first in []</a:t>
            </a:r>
          </a:p>
          <a:p>
            <a:pPr eaLnBrk="1" hangingPunct="1"/>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68260380"/>
              </p:ext>
            </p:extLst>
          </p:nvPr>
        </p:nvGraphicFramePr>
        <p:xfrm>
          <a:off x="457200" y="2495550"/>
          <a:ext cx="8382000" cy="2286000"/>
        </p:xfrm>
        <a:graphic>
          <a:graphicData uri="http://schemas.openxmlformats.org/drawingml/2006/table">
            <a:tbl>
              <a:tblPr firstRow="1" bandRow="1">
                <a:tableStyleId>{5C22544A-7EE6-4342-B048-85BDC9FD1C3A}</a:tableStyleId>
              </a:tblPr>
              <a:tblGrid>
                <a:gridCol w="1584960">
                  <a:extLst>
                    <a:ext uri="{9D8B030D-6E8A-4147-A177-3AD203B41FA5}">
                      <a16:colId xmlns:a16="http://schemas.microsoft.com/office/drawing/2014/main" val="20000"/>
                    </a:ext>
                  </a:extLst>
                </a:gridCol>
                <a:gridCol w="2453640">
                  <a:extLst>
                    <a:ext uri="{9D8B030D-6E8A-4147-A177-3AD203B41FA5}">
                      <a16:colId xmlns:a16="http://schemas.microsoft.com/office/drawing/2014/main" val="20001"/>
                    </a:ext>
                  </a:extLst>
                </a:gridCol>
                <a:gridCol w="4343400">
                  <a:extLst>
                    <a:ext uri="{9D8B030D-6E8A-4147-A177-3AD203B41FA5}">
                      <a16:colId xmlns:a16="http://schemas.microsoft.com/office/drawing/2014/main" val="20002"/>
                    </a:ext>
                  </a:extLst>
                </a:gridCol>
              </a:tblGrid>
              <a:tr h="370840">
                <a:tc>
                  <a:txBody>
                    <a:bodyPr/>
                    <a:lstStyle/>
                    <a:p>
                      <a:r>
                        <a:rPr lang="en-US" sz="2000" dirty="0"/>
                        <a:t>Pattern</a:t>
                      </a:r>
                    </a:p>
                  </a:txBody>
                  <a:tcPr/>
                </a:tc>
                <a:tc>
                  <a:txBody>
                    <a:bodyPr/>
                    <a:lstStyle/>
                    <a:p>
                      <a:r>
                        <a:rPr lang="en-US" sz="2000" dirty="0"/>
                        <a:t>Matches</a:t>
                      </a:r>
                    </a:p>
                  </a:txBody>
                  <a:tcPr/>
                </a:tc>
                <a:tc>
                  <a:txBody>
                    <a:bodyPr/>
                    <a:lstStyle/>
                    <a:p>
                      <a:endParaRPr lang="en-US" sz="2000" dirty="0"/>
                    </a:p>
                  </a:txBody>
                  <a:tcPr/>
                </a:tc>
                <a:extLst>
                  <a:ext uri="{0D108BD9-81ED-4DB2-BD59-A6C34878D82A}">
                    <a16:rowId xmlns:a16="http://schemas.microsoft.com/office/drawing/2014/main" val="10000"/>
                  </a:ext>
                </a:extLst>
              </a:tr>
              <a:tr h="370840">
                <a:tc>
                  <a:txBody>
                    <a:bodyPr/>
                    <a:lstStyle/>
                    <a:p>
                      <a:r>
                        <a:rPr lang="en-US" sz="2000" dirty="0">
                          <a:solidFill>
                            <a:srgbClr val="CC0000"/>
                          </a:solidFill>
                          <a:latin typeface="Courier"/>
                          <a:cs typeface="Courier"/>
                        </a:rPr>
                        <a:t>[^A-Z]</a:t>
                      </a:r>
                      <a:endParaRPr lang="en-US" sz="2000" dirty="0"/>
                    </a:p>
                  </a:txBody>
                  <a:tcPr/>
                </a:tc>
                <a:tc>
                  <a:txBody>
                    <a:bodyPr/>
                    <a:lstStyle/>
                    <a:p>
                      <a:r>
                        <a:rPr lang="en-US" sz="2000" dirty="0"/>
                        <a:t>Not</a:t>
                      </a:r>
                      <a:r>
                        <a:rPr lang="en-US" sz="2000" baseline="0" dirty="0"/>
                        <a:t> an </a:t>
                      </a:r>
                      <a:r>
                        <a:rPr lang="en-US" sz="2000" dirty="0"/>
                        <a:t>upper case letter</a:t>
                      </a:r>
                    </a:p>
                  </a:txBody>
                  <a:tcPr/>
                </a:tc>
                <a:tc>
                  <a:txBody>
                    <a:bodyPr/>
                    <a:lstStyle/>
                    <a:p>
                      <a:r>
                        <a:rPr lang="en-US" sz="2000" dirty="0" err="1">
                          <a:latin typeface="Courier"/>
                          <a:cs typeface="Courier"/>
                        </a:rPr>
                        <a:t>O</a:t>
                      </a:r>
                      <a:r>
                        <a:rPr lang="en-US" sz="2000" u="sng" dirty="0" err="1">
                          <a:solidFill>
                            <a:srgbClr val="3366FF"/>
                          </a:solidFill>
                          <a:latin typeface="Courier"/>
                          <a:cs typeface="Courier"/>
                        </a:rPr>
                        <a:t>y</a:t>
                      </a:r>
                      <a:r>
                        <a:rPr lang="en-US" sz="2000" dirty="0" err="1">
                          <a:latin typeface="Courier"/>
                          <a:cs typeface="Courier"/>
                        </a:rPr>
                        <a:t>fn</a:t>
                      </a:r>
                      <a:r>
                        <a:rPr lang="en-US" sz="2000" dirty="0">
                          <a:latin typeface="Courier"/>
                          <a:cs typeface="Courier"/>
                        </a:rPr>
                        <a:t> </a:t>
                      </a:r>
                      <a:r>
                        <a:rPr lang="en-US" sz="2000" dirty="0" err="1">
                          <a:latin typeface="Courier"/>
                          <a:cs typeface="Courier"/>
                        </a:rPr>
                        <a:t>pripetchik</a:t>
                      </a:r>
                      <a:endParaRPr lang="en-US" sz="2000" dirty="0">
                        <a:latin typeface="Courier"/>
                        <a:cs typeface="Courier"/>
                      </a:endParaRPr>
                    </a:p>
                  </a:txBody>
                  <a:tcPr/>
                </a:tc>
                <a:extLst>
                  <a:ext uri="{0D108BD9-81ED-4DB2-BD59-A6C34878D82A}">
                    <a16:rowId xmlns:a16="http://schemas.microsoft.com/office/drawing/2014/main" val="10001"/>
                  </a:ext>
                </a:extLst>
              </a:tr>
              <a:tr h="370840">
                <a:tc>
                  <a:txBody>
                    <a:bodyPr/>
                    <a:lstStyle/>
                    <a:p>
                      <a:r>
                        <a:rPr lang="en-US" sz="2000" dirty="0">
                          <a:solidFill>
                            <a:srgbClr val="CC0000"/>
                          </a:solidFill>
                          <a:latin typeface="Courier"/>
                          <a:cs typeface="Courier"/>
                        </a:rPr>
                        <a:t>[^</a:t>
                      </a:r>
                      <a:r>
                        <a:rPr lang="en-US" sz="2000" dirty="0" err="1">
                          <a:solidFill>
                            <a:srgbClr val="CC0000"/>
                          </a:solidFill>
                          <a:latin typeface="Courier"/>
                          <a:cs typeface="Courier"/>
                        </a:rPr>
                        <a:t>Ss</a:t>
                      </a:r>
                      <a:r>
                        <a:rPr lang="en-US" sz="2000" dirty="0">
                          <a:solidFill>
                            <a:srgbClr val="CC0000"/>
                          </a:solidFill>
                          <a:latin typeface="Courier"/>
                          <a:cs typeface="Courier"/>
                        </a:rPr>
                        <a:t>]	</a:t>
                      </a:r>
                      <a:endParaRPr lang="en-US" sz="2000" dirty="0"/>
                    </a:p>
                  </a:txBody>
                  <a:tcPr/>
                </a:tc>
                <a:tc>
                  <a:txBody>
                    <a:bodyPr/>
                    <a:lstStyle/>
                    <a:p>
                      <a:r>
                        <a:rPr lang="en-US" sz="2000" dirty="0">
                          <a:solidFill>
                            <a:srgbClr val="000000"/>
                          </a:solidFill>
                        </a:rPr>
                        <a:t>Neither ‘S’ nor ‘s’</a:t>
                      </a:r>
                    </a:p>
                  </a:txBody>
                  <a:tcPr/>
                </a:tc>
                <a:tc>
                  <a:txBody>
                    <a:bodyPr/>
                    <a:lstStyle/>
                    <a:p>
                      <a:r>
                        <a:rPr lang="en-US" sz="2000" u="sng" dirty="0">
                          <a:solidFill>
                            <a:srgbClr val="3366FF"/>
                          </a:solidFill>
                          <a:latin typeface="Courier"/>
                          <a:cs typeface="Courier"/>
                        </a:rPr>
                        <a:t>I</a:t>
                      </a:r>
                      <a:r>
                        <a:rPr lang="en-US" sz="2000" u="none" dirty="0">
                          <a:solidFill>
                            <a:srgbClr val="000000"/>
                          </a:solidFill>
                          <a:latin typeface="Courier"/>
                          <a:cs typeface="Courier"/>
                        </a:rPr>
                        <a:t> have no exquisite reason”</a:t>
                      </a:r>
                    </a:p>
                  </a:txBody>
                  <a:tcPr/>
                </a:tc>
                <a:extLst>
                  <a:ext uri="{0D108BD9-81ED-4DB2-BD59-A6C34878D82A}">
                    <a16:rowId xmlns:a16="http://schemas.microsoft.com/office/drawing/2014/main" val="10002"/>
                  </a:ext>
                </a:extLst>
              </a:tr>
              <a:tr h="370840">
                <a:tc>
                  <a:txBody>
                    <a:bodyPr/>
                    <a:lstStyle/>
                    <a:p>
                      <a:r>
                        <a:rPr lang="en-US" sz="2000" dirty="0">
                          <a:solidFill>
                            <a:srgbClr val="CC0000"/>
                          </a:solidFill>
                          <a:latin typeface="Courier"/>
                          <a:cs typeface="Courier"/>
                        </a:rPr>
                        <a:t>[^e^]</a:t>
                      </a:r>
                      <a:endParaRPr lang="en-US" sz="2000" dirty="0"/>
                    </a:p>
                  </a:txBody>
                  <a:tcPr/>
                </a:tc>
                <a:tc>
                  <a:txBody>
                    <a:bodyPr/>
                    <a:lstStyle/>
                    <a:p>
                      <a:r>
                        <a:rPr lang="en-US" sz="2000" dirty="0"/>
                        <a:t>Neither e nor ^</a:t>
                      </a:r>
                    </a:p>
                  </a:txBody>
                  <a:tcPr/>
                </a:tc>
                <a:tc>
                  <a:txBody>
                    <a:bodyPr/>
                    <a:lstStyle/>
                    <a:p>
                      <a:r>
                        <a:rPr lang="en-US" sz="2000" dirty="0">
                          <a:latin typeface="Courier"/>
                          <a:cs typeface="Courier"/>
                        </a:rPr>
                        <a:t>Look h</a:t>
                      </a:r>
                      <a:r>
                        <a:rPr lang="en-US" sz="2000" u="sng" dirty="0">
                          <a:solidFill>
                            <a:srgbClr val="3366FF"/>
                          </a:solidFill>
                          <a:latin typeface="Courier"/>
                          <a:cs typeface="Courier"/>
                        </a:rPr>
                        <a:t>e</a:t>
                      </a:r>
                      <a:r>
                        <a:rPr lang="en-US" sz="2000" dirty="0">
                          <a:latin typeface="Courier"/>
                          <a:cs typeface="Courier"/>
                        </a:rPr>
                        <a:t>re</a:t>
                      </a:r>
                    </a:p>
                  </a:txBody>
                  <a:tcPr/>
                </a:tc>
                <a:extLst>
                  <a:ext uri="{0D108BD9-81ED-4DB2-BD59-A6C34878D82A}">
                    <a16:rowId xmlns:a16="http://schemas.microsoft.com/office/drawing/2014/main" val="10003"/>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err="1">
                          <a:solidFill>
                            <a:srgbClr val="CC0000"/>
                          </a:solidFill>
                          <a:latin typeface="Courier"/>
                          <a:cs typeface="Courier"/>
                        </a:rPr>
                        <a:t>a^b</a:t>
                      </a:r>
                      <a:endParaRPr lang="en-US" sz="2000" dirty="0"/>
                    </a:p>
                  </a:txBody>
                  <a:tcPr/>
                </a:tc>
                <a:tc>
                  <a:txBody>
                    <a:bodyPr/>
                    <a:lstStyle/>
                    <a:p>
                      <a:r>
                        <a:rPr lang="en-US" sz="2000" dirty="0"/>
                        <a:t>The pattern</a:t>
                      </a:r>
                      <a:r>
                        <a:rPr lang="en-US" sz="2000" baseline="0" dirty="0"/>
                        <a:t> a</a:t>
                      </a:r>
                      <a:r>
                        <a:rPr lang="en-US" sz="2000" dirty="0"/>
                        <a:t> carat</a:t>
                      </a:r>
                      <a:r>
                        <a:rPr lang="en-US" sz="2000" baseline="0" dirty="0"/>
                        <a:t> b</a:t>
                      </a:r>
                      <a:endParaRPr lang="en-US" sz="2000" dirty="0"/>
                    </a:p>
                  </a:txBody>
                  <a:tcPr/>
                </a:tc>
                <a:tc>
                  <a:txBody>
                    <a:bodyPr/>
                    <a:lstStyle/>
                    <a:p>
                      <a:r>
                        <a:rPr lang="en-US" sz="2000" dirty="0">
                          <a:latin typeface="Courier"/>
                          <a:cs typeface="Courier"/>
                        </a:rPr>
                        <a:t>Look up </a:t>
                      </a:r>
                      <a:r>
                        <a:rPr lang="en-US" sz="2000" u="sng" dirty="0" err="1">
                          <a:solidFill>
                            <a:srgbClr val="3366FF"/>
                          </a:solidFill>
                          <a:latin typeface="Courier"/>
                          <a:cs typeface="Courier"/>
                        </a:rPr>
                        <a:t>a^b</a:t>
                      </a:r>
                      <a:r>
                        <a:rPr lang="en-US" sz="2000" u="sng" dirty="0">
                          <a:solidFill>
                            <a:srgbClr val="3366FF"/>
                          </a:solidFill>
                          <a:latin typeface="Courier"/>
                          <a:cs typeface="Courier"/>
                        </a:rPr>
                        <a:t> </a:t>
                      </a:r>
                      <a:r>
                        <a:rPr lang="en-US" sz="2000" dirty="0">
                          <a:latin typeface="Courier"/>
                          <a:cs typeface="Courier"/>
                        </a:rPr>
                        <a:t>now</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7453546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E770B-C3D5-8549-A182-47BF19B68241}"/>
              </a:ext>
            </a:extLst>
          </p:cNvPr>
          <p:cNvSpPr>
            <a:spLocks noGrp="1"/>
          </p:cNvSpPr>
          <p:nvPr>
            <p:ph type="title"/>
          </p:nvPr>
        </p:nvSpPr>
        <p:spPr/>
        <p:txBody>
          <a:bodyPr/>
          <a:lstStyle/>
          <a:p>
            <a:r>
              <a:rPr lang="en-US" dirty="0"/>
              <a:t>Tokenization in languages without spaces </a:t>
            </a:r>
          </a:p>
        </p:txBody>
      </p:sp>
      <p:sp>
        <p:nvSpPr>
          <p:cNvPr id="3" name="Content Placeholder 2">
            <a:extLst>
              <a:ext uri="{FF2B5EF4-FFF2-40B4-BE49-F238E27FC236}">
                <a16:creationId xmlns:a16="http://schemas.microsoft.com/office/drawing/2014/main" id="{05C03CF6-57D8-B14D-ABE4-124A7C4B82F0}"/>
              </a:ext>
            </a:extLst>
          </p:cNvPr>
          <p:cNvSpPr>
            <a:spLocks noGrp="1"/>
          </p:cNvSpPr>
          <p:nvPr>
            <p:ph idx="1"/>
          </p:nvPr>
        </p:nvSpPr>
        <p:spPr/>
        <p:txBody>
          <a:bodyPr/>
          <a:lstStyle/>
          <a:p>
            <a:pPr marL="0" indent="0">
              <a:buNone/>
            </a:pPr>
            <a:r>
              <a:rPr lang="en-US" dirty="0"/>
              <a:t>Many languages (like Chinese, Japanese, Thai) don't use spaces to separate words!</a:t>
            </a:r>
          </a:p>
          <a:p>
            <a:pPr marL="0" indent="0">
              <a:buNone/>
            </a:pPr>
            <a:endParaRPr lang="en-US" dirty="0"/>
          </a:p>
          <a:p>
            <a:pPr marL="0" indent="0">
              <a:buNone/>
            </a:pPr>
            <a:r>
              <a:rPr lang="en-US" dirty="0"/>
              <a:t>How do we decide where the token boundaries should be?</a:t>
            </a:r>
          </a:p>
        </p:txBody>
      </p:sp>
    </p:spTree>
    <p:extLst>
      <p:ext uri="{BB962C8B-B14F-4D97-AF65-F5344CB8AC3E}">
        <p14:creationId xmlns:p14="http://schemas.microsoft.com/office/powerpoint/2010/main" val="16046213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80F04-44A7-DC4D-8788-37DA0F961E1C}"/>
              </a:ext>
            </a:extLst>
          </p:cNvPr>
          <p:cNvSpPr>
            <a:spLocks noGrp="1"/>
          </p:cNvSpPr>
          <p:nvPr>
            <p:ph type="title"/>
          </p:nvPr>
        </p:nvSpPr>
        <p:spPr/>
        <p:txBody>
          <a:bodyPr/>
          <a:lstStyle/>
          <a:p>
            <a:r>
              <a:rPr lang="en-US" dirty="0"/>
              <a:t>Word tokenization in Chinese</a:t>
            </a:r>
          </a:p>
        </p:txBody>
      </p:sp>
      <p:sp>
        <p:nvSpPr>
          <p:cNvPr id="3" name="Content Placeholder 2">
            <a:extLst>
              <a:ext uri="{FF2B5EF4-FFF2-40B4-BE49-F238E27FC236}">
                <a16:creationId xmlns:a16="http://schemas.microsoft.com/office/drawing/2014/main" id="{62094314-FDE4-4349-8378-3366BCD9E8C3}"/>
              </a:ext>
            </a:extLst>
          </p:cNvPr>
          <p:cNvSpPr>
            <a:spLocks noGrp="1"/>
          </p:cNvSpPr>
          <p:nvPr>
            <p:ph idx="1"/>
          </p:nvPr>
        </p:nvSpPr>
        <p:spPr>
          <a:xfrm>
            <a:off x="609600" y="1200150"/>
            <a:ext cx="8229600" cy="3429000"/>
          </a:xfrm>
        </p:spPr>
        <p:txBody>
          <a:bodyPr/>
          <a:lstStyle/>
          <a:p>
            <a:pPr marL="0" indent="0">
              <a:buNone/>
            </a:pPr>
            <a:r>
              <a:rPr lang="en-US" dirty="0"/>
              <a:t>Chinese words are composed of characters called "</a:t>
            </a:r>
            <a:r>
              <a:rPr lang="en-US" b="1" dirty="0" err="1"/>
              <a:t>hanzi</a:t>
            </a:r>
            <a:r>
              <a:rPr lang="en-US" b="1" dirty="0"/>
              <a:t>" </a:t>
            </a:r>
            <a:r>
              <a:rPr lang="en-US" dirty="0"/>
              <a:t>(or sometimes just "</a:t>
            </a:r>
            <a:r>
              <a:rPr lang="en-US" b="1" dirty="0" err="1"/>
              <a:t>zi</a:t>
            </a:r>
            <a:r>
              <a:rPr lang="en-US" dirty="0"/>
              <a:t>")</a:t>
            </a:r>
          </a:p>
          <a:p>
            <a:pPr marL="0" indent="0">
              <a:buNone/>
            </a:pPr>
            <a:r>
              <a:rPr lang="en-US" dirty="0"/>
              <a:t>Each one represents a meaning unit called a morpheme.</a:t>
            </a:r>
          </a:p>
          <a:p>
            <a:pPr marL="0" indent="0">
              <a:buNone/>
            </a:pPr>
            <a:r>
              <a:rPr lang="en-US" dirty="0"/>
              <a:t>Each word has on average 2.4 of them.</a:t>
            </a:r>
          </a:p>
          <a:p>
            <a:pPr marL="0" indent="0">
              <a:buNone/>
            </a:pPr>
            <a:r>
              <a:rPr lang="en-US" dirty="0"/>
              <a:t>But deciding what counts as a word is complex and not agreed upon.</a:t>
            </a:r>
          </a:p>
        </p:txBody>
      </p:sp>
    </p:spTree>
    <p:extLst>
      <p:ext uri="{BB962C8B-B14F-4D97-AF65-F5344CB8AC3E}">
        <p14:creationId xmlns:p14="http://schemas.microsoft.com/office/powerpoint/2010/main" val="8685550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8C21D-98DE-AE4C-8FBD-A50914E02604}"/>
              </a:ext>
            </a:extLst>
          </p:cNvPr>
          <p:cNvSpPr>
            <a:spLocks noGrp="1"/>
          </p:cNvSpPr>
          <p:nvPr>
            <p:ph type="title"/>
          </p:nvPr>
        </p:nvSpPr>
        <p:spPr/>
        <p:txBody>
          <a:bodyPr/>
          <a:lstStyle/>
          <a:p>
            <a:r>
              <a:rPr lang="en-US" dirty="0"/>
              <a:t>How to do word tokenization in Chinese?</a:t>
            </a:r>
          </a:p>
        </p:txBody>
      </p:sp>
      <p:sp>
        <p:nvSpPr>
          <p:cNvPr id="3" name="Content Placeholder 2">
            <a:extLst>
              <a:ext uri="{FF2B5EF4-FFF2-40B4-BE49-F238E27FC236}">
                <a16:creationId xmlns:a16="http://schemas.microsoft.com/office/drawing/2014/main" id="{A65945F3-D5D6-D740-85CC-D2FC4FC6D5A6}"/>
              </a:ext>
            </a:extLst>
          </p:cNvPr>
          <p:cNvSpPr>
            <a:spLocks noGrp="1"/>
          </p:cNvSpPr>
          <p:nvPr>
            <p:ph idx="1"/>
          </p:nvPr>
        </p:nvSpPr>
        <p:spPr>
          <a:xfrm>
            <a:off x="800099" y="1428750"/>
            <a:ext cx="7543801" cy="3429000"/>
          </a:xfrm>
        </p:spPr>
        <p:txBody>
          <a:bodyPr>
            <a:normAutofit fontScale="47500" lnSpcReduction="20000"/>
          </a:bodyPr>
          <a:lstStyle/>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姚明进入总决赛</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rPr>
              <a:t>“</a:t>
            </a:r>
            <a:r>
              <a:rPr lang="en-US" sz="4500" dirty="0">
                <a:solidFill>
                  <a:srgbClr val="0044FE"/>
                </a:solidFill>
              </a:rPr>
              <a:t>Yao Ming reaches the finals”</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3 words?</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姚明</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总决赛 </a:t>
            </a:r>
            <a:endParaRPr lang="en-US" altLang="ja-JP" sz="45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err="1">
                <a:solidFill>
                  <a:schemeClr val="tx1"/>
                </a:solidFill>
              </a:rPr>
              <a:t>YaoMing</a:t>
            </a:r>
            <a:r>
              <a:rPr lang="en-US" sz="4500" dirty="0">
                <a:solidFill>
                  <a:schemeClr val="tx1"/>
                </a:solidFill>
              </a:rPr>
              <a:t>  reaches  finals </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5 words?</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 明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决赛 </a:t>
            </a:r>
            <a:endParaRPr lang="en-US" altLang="ja-JP" sz="45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a:t>Yao    Ming    reaches    overall    finals </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7 characters? (don't use words at all):</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明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决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赛 </a:t>
            </a:r>
          </a:p>
          <a:p>
            <a:pPr marL="0" indent="0">
              <a:lnSpc>
                <a:spcPct val="100000"/>
              </a:lnSpc>
              <a:spcBef>
                <a:spcPts val="0"/>
              </a:spcBef>
              <a:spcAft>
                <a:spcPts val="0"/>
              </a:spcAft>
            </a:pPr>
            <a:r>
              <a:rPr lang="en-US" sz="4500" dirty="0"/>
              <a:t>Yao Ming enter enter overall decision game</a:t>
            </a:r>
          </a:p>
          <a:p>
            <a:endParaRPr lang="en-US" sz="2000" dirty="0"/>
          </a:p>
        </p:txBody>
      </p:sp>
      <p:sp>
        <p:nvSpPr>
          <p:cNvPr id="4" name="Rectangle 3">
            <a:extLst>
              <a:ext uri="{FF2B5EF4-FFF2-40B4-BE49-F238E27FC236}">
                <a16:creationId xmlns:a16="http://schemas.microsoft.com/office/drawing/2014/main" id="{226D8646-59E8-A04D-8B06-B47E312518DA}"/>
              </a:ext>
            </a:extLst>
          </p:cNvPr>
          <p:cNvSpPr/>
          <p:nvPr/>
        </p:nvSpPr>
        <p:spPr>
          <a:xfrm>
            <a:off x="546464" y="1943100"/>
            <a:ext cx="5562600" cy="2895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113F5FD-CC6E-1143-BA64-671B0BFB7F6E}"/>
              </a:ext>
            </a:extLst>
          </p:cNvPr>
          <p:cNvSpPr/>
          <p:nvPr/>
        </p:nvSpPr>
        <p:spPr>
          <a:xfrm>
            <a:off x="546464" y="2934380"/>
            <a:ext cx="6019800" cy="1866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31C5986-3689-564B-BFCC-EA4FDA49CF22}"/>
              </a:ext>
            </a:extLst>
          </p:cNvPr>
          <p:cNvSpPr/>
          <p:nvPr/>
        </p:nvSpPr>
        <p:spPr>
          <a:xfrm>
            <a:off x="782139" y="3963080"/>
            <a:ext cx="7315200"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67596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8C21D-98DE-AE4C-8FBD-A50914E02604}"/>
              </a:ext>
            </a:extLst>
          </p:cNvPr>
          <p:cNvSpPr>
            <a:spLocks noGrp="1"/>
          </p:cNvSpPr>
          <p:nvPr>
            <p:ph type="title"/>
          </p:nvPr>
        </p:nvSpPr>
        <p:spPr/>
        <p:txBody>
          <a:bodyPr/>
          <a:lstStyle/>
          <a:p>
            <a:r>
              <a:rPr lang="en-US" dirty="0"/>
              <a:t>How to do word tokenization in Chinese?</a:t>
            </a:r>
          </a:p>
        </p:txBody>
      </p:sp>
      <p:sp>
        <p:nvSpPr>
          <p:cNvPr id="3" name="Content Placeholder 2">
            <a:extLst>
              <a:ext uri="{FF2B5EF4-FFF2-40B4-BE49-F238E27FC236}">
                <a16:creationId xmlns:a16="http://schemas.microsoft.com/office/drawing/2014/main" id="{A65945F3-D5D6-D740-85CC-D2FC4FC6D5A6}"/>
              </a:ext>
            </a:extLst>
          </p:cNvPr>
          <p:cNvSpPr>
            <a:spLocks noGrp="1"/>
          </p:cNvSpPr>
          <p:nvPr>
            <p:ph idx="1"/>
          </p:nvPr>
        </p:nvSpPr>
        <p:spPr>
          <a:xfrm>
            <a:off x="800099" y="1428750"/>
            <a:ext cx="7543801" cy="3429000"/>
          </a:xfrm>
        </p:spPr>
        <p:txBody>
          <a:bodyPr>
            <a:normAutofit fontScale="47500" lnSpcReduction="20000"/>
          </a:bodyPr>
          <a:lstStyle/>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姚明进入总决赛</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rPr>
              <a:t>“</a:t>
            </a:r>
            <a:r>
              <a:rPr lang="en-US" sz="4500" dirty="0">
                <a:solidFill>
                  <a:srgbClr val="0044FE"/>
                </a:solidFill>
              </a:rPr>
              <a:t>Yao Ming reaches the finals”</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3 words?</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姚明</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总决赛 </a:t>
            </a:r>
            <a:endParaRPr lang="en-US" altLang="ja-JP" sz="45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err="1">
                <a:solidFill>
                  <a:schemeClr val="tx1"/>
                </a:solidFill>
              </a:rPr>
              <a:t>YaoMing</a:t>
            </a:r>
            <a:r>
              <a:rPr lang="en-US" sz="4500" dirty="0">
                <a:solidFill>
                  <a:schemeClr val="tx1"/>
                </a:solidFill>
              </a:rPr>
              <a:t>  reaches  finals </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5 words?</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 明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决赛 </a:t>
            </a:r>
            <a:endParaRPr lang="en-US" altLang="ja-JP" sz="45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a:t>Yao    Ming    reaches    overall    finals </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7 characters? (don't use words at all):</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明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决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赛 </a:t>
            </a:r>
          </a:p>
          <a:p>
            <a:pPr marL="0" indent="0">
              <a:lnSpc>
                <a:spcPct val="100000"/>
              </a:lnSpc>
              <a:spcBef>
                <a:spcPts val="0"/>
              </a:spcBef>
              <a:spcAft>
                <a:spcPts val="0"/>
              </a:spcAft>
            </a:pPr>
            <a:r>
              <a:rPr lang="en-US" sz="4500" dirty="0"/>
              <a:t>Yao Ming enter enter overall decision game</a:t>
            </a:r>
          </a:p>
          <a:p>
            <a:endParaRPr lang="en-US" sz="2000" dirty="0"/>
          </a:p>
        </p:txBody>
      </p:sp>
      <p:sp>
        <p:nvSpPr>
          <p:cNvPr id="5" name="Rectangle 4">
            <a:extLst>
              <a:ext uri="{FF2B5EF4-FFF2-40B4-BE49-F238E27FC236}">
                <a16:creationId xmlns:a16="http://schemas.microsoft.com/office/drawing/2014/main" id="{7113F5FD-CC6E-1143-BA64-671B0BFB7F6E}"/>
              </a:ext>
            </a:extLst>
          </p:cNvPr>
          <p:cNvSpPr/>
          <p:nvPr/>
        </p:nvSpPr>
        <p:spPr>
          <a:xfrm>
            <a:off x="546464" y="2934380"/>
            <a:ext cx="6019800" cy="1866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31C5986-3689-564B-BFCC-EA4FDA49CF22}"/>
              </a:ext>
            </a:extLst>
          </p:cNvPr>
          <p:cNvSpPr/>
          <p:nvPr/>
        </p:nvSpPr>
        <p:spPr>
          <a:xfrm>
            <a:off x="782139" y="3963080"/>
            <a:ext cx="7315200"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4712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8C21D-98DE-AE4C-8FBD-A50914E02604}"/>
              </a:ext>
            </a:extLst>
          </p:cNvPr>
          <p:cNvSpPr>
            <a:spLocks noGrp="1"/>
          </p:cNvSpPr>
          <p:nvPr>
            <p:ph type="title"/>
          </p:nvPr>
        </p:nvSpPr>
        <p:spPr/>
        <p:txBody>
          <a:bodyPr/>
          <a:lstStyle/>
          <a:p>
            <a:r>
              <a:rPr lang="en-US" dirty="0"/>
              <a:t>How to do word tokenization in Chinese?</a:t>
            </a:r>
          </a:p>
        </p:txBody>
      </p:sp>
      <p:sp>
        <p:nvSpPr>
          <p:cNvPr id="3" name="Content Placeholder 2">
            <a:extLst>
              <a:ext uri="{FF2B5EF4-FFF2-40B4-BE49-F238E27FC236}">
                <a16:creationId xmlns:a16="http://schemas.microsoft.com/office/drawing/2014/main" id="{A65945F3-D5D6-D740-85CC-D2FC4FC6D5A6}"/>
              </a:ext>
            </a:extLst>
          </p:cNvPr>
          <p:cNvSpPr>
            <a:spLocks noGrp="1"/>
          </p:cNvSpPr>
          <p:nvPr>
            <p:ph idx="1"/>
          </p:nvPr>
        </p:nvSpPr>
        <p:spPr>
          <a:xfrm>
            <a:off x="800099" y="1428750"/>
            <a:ext cx="7543801" cy="3429000"/>
          </a:xfrm>
        </p:spPr>
        <p:txBody>
          <a:bodyPr>
            <a:normAutofit fontScale="47500" lnSpcReduction="20000"/>
          </a:bodyPr>
          <a:lstStyle/>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姚明进入总决赛</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rPr>
              <a:t>“</a:t>
            </a:r>
            <a:r>
              <a:rPr lang="en-US" sz="4500" dirty="0">
                <a:solidFill>
                  <a:srgbClr val="0044FE"/>
                </a:solidFill>
              </a:rPr>
              <a:t>Yao Ming reaches the finals”</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3 words?</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姚明</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总决赛 </a:t>
            </a:r>
            <a:endParaRPr lang="en-US" altLang="ja-JP" sz="45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err="1">
                <a:solidFill>
                  <a:schemeClr val="tx1"/>
                </a:solidFill>
              </a:rPr>
              <a:t>YaoMing</a:t>
            </a:r>
            <a:r>
              <a:rPr lang="en-US" sz="4500" dirty="0">
                <a:solidFill>
                  <a:schemeClr val="tx1"/>
                </a:solidFill>
              </a:rPr>
              <a:t>  reaches  finals </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5 words?</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 明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决赛 </a:t>
            </a:r>
            <a:endParaRPr lang="en-US" altLang="ja-JP" sz="45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a:t>Yao    Ming    reaches    overall    finals </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7 characters? (don't use words at all):</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明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决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赛 </a:t>
            </a:r>
          </a:p>
          <a:p>
            <a:pPr marL="0" indent="0">
              <a:lnSpc>
                <a:spcPct val="100000"/>
              </a:lnSpc>
              <a:spcBef>
                <a:spcPts val="0"/>
              </a:spcBef>
              <a:spcAft>
                <a:spcPts val="0"/>
              </a:spcAft>
            </a:pPr>
            <a:r>
              <a:rPr lang="en-US" sz="4500" dirty="0"/>
              <a:t>Yao Ming enter enter overall decision game</a:t>
            </a:r>
          </a:p>
          <a:p>
            <a:endParaRPr lang="en-US" sz="2000" dirty="0"/>
          </a:p>
        </p:txBody>
      </p:sp>
      <p:sp>
        <p:nvSpPr>
          <p:cNvPr id="6" name="Rectangle 5">
            <a:extLst>
              <a:ext uri="{FF2B5EF4-FFF2-40B4-BE49-F238E27FC236}">
                <a16:creationId xmlns:a16="http://schemas.microsoft.com/office/drawing/2014/main" id="{631C5986-3689-564B-BFCC-EA4FDA49CF22}"/>
              </a:ext>
            </a:extLst>
          </p:cNvPr>
          <p:cNvSpPr/>
          <p:nvPr/>
        </p:nvSpPr>
        <p:spPr>
          <a:xfrm>
            <a:off x="782139" y="3963080"/>
            <a:ext cx="7315200"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0433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8C21D-98DE-AE4C-8FBD-A50914E02604}"/>
              </a:ext>
            </a:extLst>
          </p:cNvPr>
          <p:cNvSpPr>
            <a:spLocks noGrp="1"/>
          </p:cNvSpPr>
          <p:nvPr>
            <p:ph type="title"/>
          </p:nvPr>
        </p:nvSpPr>
        <p:spPr/>
        <p:txBody>
          <a:bodyPr/>
          <a:lstStyle/>
          <a:p>
            <a:r>
              <a:rPr lang="en-US" dirty="0"/>
              <a:t>How to do word tokenization in Chinese?</a:t>
            </a:r>
          </a:p>
        </p:txBody>
      </p:sp>
      <p:sp>
        <p:nvSpPr>
          <p:cNvPr id="3" name="Content Placeholder 2">
            <a:extLst>
              <a:ext uri="{FF2B5EF4-FFF2-40B4-BE49-F238E27FC236}">
                <a16:creationId xmlns:a16="http://schemas.microsoft.com/office/drawing/2014/main" id="{A65945F3-D5D6-D740-85CC-D2FC4FC6D5A6}"/>
              </a:ext>
            </a:extLst>
          </p:cNvPr>
          <p:cNvSpPr>
            <a:spLocks noGrp="1"/>
          </p:cNvSpPr>
          <p:nvPr>
            <p:ph idx="1"/>
          </p:nvPr>
        </p:nvSpPr>
        <p:spPr>
          <a:xfrm>
            <a:off x="800099" y="1428750"/>
            <a:ext cx="7543801" cy="3429000"/>
          </a:xfrm>
        </p:spPr>
        <p:txBody>
          <a:bodyPr>
            <a:normAutofit fontScale="47500" lnSpcReduction="20000"/>
          </a:bodyPr>
          <a:lstStyle/>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姚明进入总决赛</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rPr>
              <a:t>“</a:t>
            </a:r>
            <a:r>
              <a:rPr lang="en-US" sz="4500" dirty="0">
                <a:solidFill>
                  <a:srgbClr val="0044FE"/>
                </a:solidFill>
              </a:rPr>
              <a:t>Yao Ming reaches the finals”</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3 words?</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姚明</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总决赛 </a:t>
            </a:r>
            <a:endParaRPr lang="en-US" altLang="ja-JP" sz="45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err="1">
                <a:solidFill>
                  <a:schemeClr val="tx1"/>
                </a:solidFill>
              </a:rPr>
              <a:t>YaoMing</a:t>
            </a:r>
            <a:r>
              <a:rPr lang="en-US" sz="4500" dirty="0">
                <a:solidFill>
                  <a:schemeClr val="tx1"/>
                </a:solidFill>
              </a:rPr>
              <a:t>  reaches  finals </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5 words?</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 明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决赛 </a:t>
            </a:r>
            <a:endParaRPr lang="en-US" altLang="ja-JP" sz="45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a:t>Yao    Ming    reaches    overall    finals </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7 characters? (don't use words at all):</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明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决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赛 </a:t>
            </a:r>
          </a:p>
          <a:p>
            <a:pPr marL="0" indent="0">
              <a:lnSpc>
                <a:spcPct val="100000"/>
              </a:lnSpc>
              <a:spcBef>
                <a:spcPts val="0"/>
              </a:spcBef>
              <a:spcAft>
                <a:spcPts val="0"/>
              </a:spcAft>
            </a:pPr>
            <a:r>
              <a:rPr lang="en-US" sz="4500" dirty="0"/>
              <a:t>Yao Ming enter enter overall decision game</a:t>
            </a:r>
          </a:p>
          <a:p>
            <a:endParaRPr lang="en-US" sz="2000" dirty="0"/>
          </a:p>
        </p:txBody>
      </p:sp>
    </p:spTree>
    <p:extLst>
      <p:ext uri="{BB962C8B-B14F-4D97-AF65-F5344CB8AC3E}">
        <p14:creationId xmlns:p14="http://schemas.microsoft.com/office/powerpoint/2010/main" val="39946132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E2C92-2541-0E44-93DB-9508FAC01BF9}"/>
              </a:ext>
            </a:extLst>
          </p:cNvPr>
          <p:cNvSpPr>
            <a:spLocks noGrp="1"/>
          </p:cNvSpPr>
          <p:nvPr>
            <p:ph type="title"/>
          </p:nvPr>
        </p:nvSpPr>
        <p:spPr/>
        <p:txBody>
          <a:bodyPr/>
          <a:lstStyle/>
          <a:p>
            <a:r>
              <a:rPr lang="en-US" dirty="0"/>
              <a:t>Word tokenization / segmentation</a:t>
            </a:r>
          </a:p>
        </p:txBody>
      </p:sp>
      <p:sp>
        <p:nvSpPr>
          <p:cNvPr id="3" name="Content Placeholder 2">
            <a:extLst>
              <a:ext uri="{FF2B5EF4-FFF2-40B4-BE49-F238E27FC236}">
                <a16:creationId xmlns:a16="http://schemas.microsoft.com/office/drawing/2014/main" id="{F216B4AA-FAC2-5544-9D0A-8546AA44132A}"/>
              </a:ext>
            </a:extLst>
          </p:cNvPr>
          <p:cNvSpPr>
            <a:spLocks noGrp="1"/>
          </p:cNvSpPr>
          <p:nvPr>
            <p:ph idx="1"/>
          </p:nvPr>
        </p:nvSpPr>
        <p:spPr>
          <a:xfrm>
            <a:off x="822960" y="1200150"/>
            <a:ext cx="8168640" cy="3429000"/>
          </a:xfrm>
        </p:spPr>
        <p:txBody>
          <a:bodyPr>
            <a:normAutofit/>
          </a:bodyPr>
          <a:lstStyle/>
          <a:p>
            <a:pPr marL="0" indent="0">
              <a:buNone/>
            </a:pPr>
            <a:r>
              <a:rPr lang="en-US" dirty="0"/>
              <a:t>So in Chinese it's common to just treat each character (</a:t>
            </a:r>
            <a:r>
              <a:rPr lang="en-US" dirty="0" err="1"/>
              <a:t>zi</a:t>
            </a:r>
            <a:r>
              <a:rPr lang="en-US" dirty="0"/>
              <a:t>) as a token.</a:t>
            </a:r>
          </a:p>
          <a:p>
            <a:pPr marL="473075" indent="-236538">
              <a:buFont typeface="Arial" panose="020B0604020202020204" pitchFamily="34" charset="0"/>
              <a:buChar char="•"/>
            </a:pPr>
            <a:r>
              <a:rPr lang="en-US" dirty="0"/>
              <a:t>So the </a:t>
            </a:r>
            <a:r>
              <a:rPr lang="en-US" b="1" dirty="0"/>
              <a:t>segmentation</a:t>
            </a:r>
            <a:r>
              <a:rPr lang="en-US" dirty="0"/>
              <a:t> step is very simple</a:t>
            </a:r>
          </a:p>
          <a:p>
            <a:pPr marL="0" indent="0">
              <a:buNone/>
            </a:pPr>
            <a:r>
              <a:rPr lang="en-US" dirty="0"/>
              <a:t>In other languages (like Thai and Japanese), more complex word segmentation is required.</a:t>
            </a:r>
          </a:p>
          <a:p>
            <a:pPr marL="514350" indent="-276225">
              <a:buFont typeface="Arial" panose="020B0604020202020204" pitchFamily="34" charset="0"/>
              <a:buChar char="•"/>
            </a:pPr>
            <a:r>
              <a:rPr lang="en-US" dirty="0"/>
              <a:t>The standard algorithms are neural sequence models trained by supervised machine learning.</a:t>
            </a:r>
          </a:p>
        </p:txBody>
      </p:sp>
    </p:spTree>
    <p:extLst>
      <p:ext uri="{BB962C8B-B14F-4D97-AF65-F5344CB8AC3E}">
        <p14:creationId xmlns:p14="http://schemas.microsoft.com/office/powerpoint/2010/main" val="3256842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a:bodyPr>
          <a:lstStyle/>
          <a:p>
            <a:r>
              <a:rPr lang="en-US" sz="4000" dirty="0"/>
              <a:t>Basic Text Processing</a:t>
            </a:r>
            <a:endParaRPr lang="en-US" sz="4000" dirty="0">
              <a:latin typeface="Lucida Sans" charset="0"/>
              <a:ea typeface="ＭＳ Ｐゴシック" charset="0"/>
              <a:cs typeface="ＭＳ Ｐゴシック" charset="0"/>
            </a:endParaRPr>
          </a:p>
        </p:txBody>
      </p:sp>
      <p:sp>
        <p:nvSpPr>
          <p:cNvPr id="16387" name="Rectangle 6"/>
          <p:cNvSpPr>
            <a:spLocks noGrp="1" noChangeArrowheads="1"/>
          </p:cNvSpPr>
          <p:nvPr>
            <p:ph idx="1"/>
          </p:nvPr>
        </p:nvSpPr>
        <p:spPr>
          <a:xfrm>
            <a:off x="3505200" y="445769"/>
            <a:ext cx="5009393" cy="1463040"/>
          </a:xfrm>
        </p:spPr>
        <p:txBody>
          <a:bodyPr/>
          <a:lstStyle/>
          <a:p>
            <a:r>
              <a:rPr lang="en-US" sz="3600" dirty="0">
                <a:solidFill>
                  <a:srgbClr val="A4001D"/>
                </a:solidFill>
                <a:latin typeface="Calibri" charset="0"/>
              </a:rPr>
              <a:t>Word tokenization</a:t>
            </a:r>
          </a:p>
          <a:p>
            <a:pPr eaLnBrk="1" hangingPunct="1">
              <a:buFont typeface="Times" charset="0"/>
              <a:buNone/>
            </a:pPr>
            <a:endParaRPr lang="en-US" dirty="0">
              <a:latin typeface="Lucida Sans" charset="0"/>
              <a:ea typeface="ＭＳ Ｐゴシック" charset="0"/>
              <a:cs typeface="ＭＳ Ｐゴシック" charset="0"/>
            </a:endParaRPr>
          </a:p>
        </p:txBody>
      </p:sp>
      <p:sp>
        <p:nvSpPr>
          <p:cNvPr id="2" name="Text Placeholder 1">
            <a:extLst>
              <a:ext uri="{FF2B5EF4-FFF2-40B4-BE49-F238E27FC236}">
                <a16:creationId xmlns:a16="http://schemas.microsoft.com/office/drawing/2014/main" id="{449648BA-D7BB-1940-92DD-8DBDCD8E956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4152573325"/>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050"/>
          <p:cNvSpPr>
            <a:spLocks noGrp="1" noChangeArrowheads="1"/>
          </p:cNvSpPr>
          <p:nvPr>
            <p:ph type="title"/>
          </p:nvPr>
        </p:nvSpPr>
        <p:spPr>
          <a:xfrm>
            <a:off x="822960" y="142875"/>
            <a:ext cx="7924800" cy="742950"/>
          </a:xfrm>
        </p:spPr>
        <p:txBody>
          <a:bodyPr/>
          <a:lstStyle/>
          <a:p>
            <a:pPr eaLnBrk="1" hangingPunct="1"/>
            <a:r>
              <a:rPr lang="en-US" dirty="0"/>
              <a:t>Word Normalization</a:t>
            </a:r>
          </a:p>
        </p:txBody>
      </p:sp>
      <p:sp>
        <p:nvSpPr>
          <p:cNvPr id="35843" name="Rectangle 2051"/>
          <p:cNvSpPr>
            <a:spLocks noGrp="1" noChangeArrowheads="1"/>
          </p:cNvSpPr>
          <p:nvPr>
            <p:ph idx="1"/>
          </p:nvPr>
        </p:nvSpPr>
        <p:spPr/>
        <p:txBody>
          <a:bodyPr>
            <a:normAutofit/>
          </a:bodyPr>
          <a:lstStyle/>
          <a:p>
            <a:pPr eaLnBrk="1" hangingPunct="1"/>
            <a:r>
              <a:rPr lang="en-US" dirty="0">
                <a:sym typeface="Symbol" charset="2"/>
              </a:rPr>
              <a:t>Putting words/tokens in a standard format</a:t>
            </a:r>
          </a:p>
          <a:p>
            <a:pPr lvl="2" eaLnBrk="1" hangingPunct="1"/>
            <a:r>
              <a:rPr lang="en-US" sz="2400" dirty="0">
                <a:sym typeface="Symbol" charset="2"/>
              </a:rPr>
              <a:t>U.S.A. or USA</a:t>
            </a:r>
          </a:p>
          <a:p>
            <a:pPr lvl="2" eaLnBrk="1" hangingPunct="1"/>
            <a:r>
              <a:rPr lang="en-US" sz="2400" dirty="0" err="1">
                <a:sym typeface="Symbol" charset="2"/>
              </a:rPr>
              <a:t>uhhuh</a:t>
            </a:r>
            <a:r>
              <a:rPr lang="en-US" sz="2400" dirty="0">
                <a:sym typeface="Symbol" charset="2"/>
              </a:rPr>
              <a:t> or uh-huh</a:t>
            </a:r>
          </a:p>
          <a:p>
            <a:pPr lvl="2" eaLnBrk="1" hangingPunct="1"/>
            <a:r>
              <a:rPr lang="en-US" sz="2400" dirty="0">
                <a:sym typeface="Symbol" charset="2"/>
              </a:rPr>
              <a:t>Fed or fed</a:t>
            </a:r>
          </a:p>
          <a:p>
            <a:pPr lvl="2" eaLnBrk="1" hangingPunct="1"/>
            <a:r>
              <a:rPr lang="en-US" sz="2400" dirty="0">
                <a:sym typeface="Symbol" charset="2"/>
              </a:rPr>
              <a:t>am, is, be, are </a:t>
            </a:r>
          </a:p>
          <a:p>
            <a:pPr lvl="1" eaLnBrk="1" hangingPunct="1"/>
            <a:endParaRPr lang="en-US" sz="1800" dirty="0">
              <a:sym typeface="Symbol" charset="2"/>
            </a:endParaRPr>
          </a:p>
        </p:txBody>
      </p:sp>
    </p:spTree>
    <p:extLst>
      <p:ext uri="{BB962C8B-B14F-4D97-AF65-F5344CB8AC3E}">
        <p14:creationId xmlns:p14="http://schemas.microsoft.com/office/powerpoint/2010/main" val="3543184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584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4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84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8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6"/>
          <p:cNvSpPr>
            <a:spLocks noGrp="1" noChangeArrowheads="1"/>
          </p:cNvSpPr>
          <p:nvPr>
            <p:ph type="title"/>
          </p:nvPr>
        </p:nvSpPr>
        <p:spPr/>
        <p:txBody>
          <a:bodyPr/>
          <a:lstStyle/>
          <a:p>
            <a:pPr eaLnBrk="1" hangingPunct="1"/>
            <a:r>
              <a:rPr lang="en-US"/>
              <a:t>Case folding</a:t>
            </a:r>
          </a:p>
        </p:txBody>
      </p:sp>
      <p:sp>
        <p:nvSpPr>
          <p:cNvPr id="36867" name="Rectangle 7"/>
          <p:cNvSpPr>
            <a:spLocks noGrp="1" noChangeArrowheads="1"/>
          </p:cNvSpPr>
          <p:nvPr>
            <p:ph idx="1"/>
          </p:nvPr>
        </p:nvSpPr>
        <p:spPr/>
        <p:txBody>
          <a:bodyPr/>
          <a:lstStyle/>
          <a:p>
            <a:pPr eaLnBrk="1" hangingPunct="1"/>
            <a:r>
              <a:rPr lang="en-US" sz="2800" dirty="0"/>
              <a:t>Applications like IR: reduce all letters to lower case</a:t>
            </a:r>
          </a:p>
          <a:p>
            <a:pPr lvl="1" eaLnBrk="1" hangingPunct="1"/>
            <a:r>
              <a:rPr lang="en-US" sz="2400" dirty="0"/>
              <a:t>Since users tend to use lower case</a:t>
            </a:r>
          </a:p>
          <a:p>
            <a:pPr lvl="1" eaLnBrk="1" hangingPunct="1"/>
            <a:r>
              <a:rPr lang="en-US" sz="2400" dirty="0"/>
              <a:t>Possible exception: upper case in mid-sentence?</a:t>
            </a:r>
          </a:p>
          <a:p>
            <a:pPr lvl="2" eaLnBrk="1" hangingPunct="1"/>
            <a:r>
              <a:rPr lang="en-US" sz="2000" dirty="0"/>
              <a:t>e.g., </a:t>
            </a:r>
            <a:r>
              <a:rPr lang="en-US" sz="2000" b="1" i="1" dirty="0"/>
              <a:t>General Motors</a:t>
            </a:r>
          </a:p>
          <a:p>
            <a:pPr lvl="2" eaLnBrk="1" hangingPunct="1"/>
            <a:r>
              <a:rPr lang="en-US" sz="2000" b="1" i="1" dirty="0"/>
              <a:t>Fed</a:t>
            </a:r>
            <a:r>
              <a:rPr lang="en-US" sz="2000" dirty="0"/>
              <a:t> vs. </a:t>
            </a:r>
            <a:r>
              <a:rPr lang="en-US" sz="2000" b="1" i="1" dirty="0"/>
              <a:t>fed</a:t>
            </a:r>
          </a:p>
          <a:p>
            <a:pPr lvl="2" eaLnBrk="1" hangingPunct="1"/>
            <a:r>
              <a:rPr lang="en-US" sz="2000" b="1" i="1" dirty="0"/>
              <a:t>SAIL</a:t>
            </a:r>
            <a:r>
              <a:rPr lang="en-US" sz="2000" dirty="0"/>
              <a:t> vs. </a:t>
            </a:r>
            <a:r>
              <a:rPr lang="en-US" sz="2000" b="1" i="1" dirty="0"/>
              <a:t>sail</a:t>
            </a:r>
          </a:p>
          <a:p>
            <a:r>
              <a:rPr lang="en-US" sz="2800" dirty="0"/>
              <a:t>For sentiment analysis, MT, Information extraction</a:t>
            </a:r>
          </a:p>
          <a:p>
            <a:pPr lvl="1"/>
            <a:r>
              <a:rPr lang="en-US" sz="2400" dirty="0"/>
              <a:t>Case is helpful (</a:t>
            </a:r>
            <a:r>
              <a:rPr lang="en-US" sz="2400" b="1" i="1" dirty="0"/>
              <a:t>US</a:t>
            </a:r>
            <a:r>
              <a:rPr lang="en-US" sz="2400" dirty="0"/>
              <a:t> versus </a:t>
            </a:r>
            <a:r>
              <a:rPr lang="en-US" sz="2400" b="1" i="1" dirty="0"/>
              <a:t>us </a:t>
            </a:r>
            <a:r>
              <a:rPr lang="en-US" sz="2400" dirty="0"/>
              <a:t>is important)</a:t>
            </a:r>
          </a:p>
        </p:txBody>
      </p:sp>
    </p:spTree>
    <p:extLst>
      <p:ext uri="{BB962C8B-B14F-4D97-AF65-F5344CB8AC3E}">
        <p14:creationId xmlns:p14="http://schemas.microsoft.com/office/powerpoint/2010/main" val="3891634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6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86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686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6867">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6867">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686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990600" y="409575"/>
            <a:ext cx="7772400" cy="742950"/>
          </a:xfrm>
        </p:spPr>
        <p:txBody>
          <a:bodyPr/>
          <a:lstStyle/>
          <a:p>
            <a:pPr eaLnBrk="1" hangingPunct="1"/>
            <a:r>
              <a:rPr lang="en-US" dirty="0"/>
              <a:t>Regular Expressions: More Disjunction</a:t>
            </a:r>
          </a:p>
        </p:txBody>
      </p:sp>
      <p:sp>
        <p:nvSpPr>
          <p:cNvPr id="87043" name="Rectangle 3"/>
          <p:cNvSpPr>
            <a:spLocks noGrp="1" noChangeArrowheads="1"/>
          </p:cNvSpPr>
          <p:nvPr>
            <p:ph idx="1"/>
          </p:nvPr>
        </p:nvSpPr>
        <p:spPr>
          <a:xfrm>
            <a:off x="609600" y="1428750"/>
            <a:ext cx="7620000" cy="4114799"/>
          </a:xfrm>
        </p:spPr>
        <p:txBody>
          <a:bodyPr/>
          <a:lstStyle/>
          <a:p>
            <a:pPr eaLnBrk="1" hangingPunct="1"/>
            <a:r>
              <a:rPr lang="en-US" sz="2400" dirty="0">
                <a:solidFill>
                  <a:srgbClr val="000000"/>
                </a:solidFill>
                <a:latin typeface="Calibri"/>
                <a:cs typeface="Calibri"/>
              </a:rPr>
              <a:t>Woodchuck is another name for groundhog</a:t>
            </a:r>
            <a:r>
              <a:rPr lang="en-US" sz="2400" dirty="0"/>
              <a:t>!</a:t>
            </a:r>
          </a:p>
          <a:p>
            <a:pPr eaLnBrk="1" hangingPunct="1"/>
            <a:r>
              <a:rPr lang="en-US" sz="2400" dirty="0"/>
              <a:t>The pipe | for disjunction</a:t>
            </a:r>
          </a:p>
          <a:p>
            <a:pPr eaLnBrk="1" hangingPunct="1"/>
            <a:endParaRPr lang="en-US" dirty="0">
              <a:solidFill>
                <a:srgbClr val="CC0000"/>
              </a:solidFill>
              <a:latin typeface="Courier"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736757201"/>
              </p:ext>
            </p:extLst>
          </p:nvPr>
        </p:nvGraphicFramePr>
        <p:xfrm>
          <a:off x="304800" y="2724150"/>
          <a:ext cx="5638800" cy="1981200"/>
        </p:xfrm>
        <a:graphic>
          <a:graphicData uri="http://schemas.openxmlformats.org/drawingml/2006/table">
            <a:tbl>
              <a:tblPr firstRow="1" bandRow="1">
                <a:tableStyleId>{5C22544A-7EE6-4342-B048-85BDC9FD1C3A}</a:tableStyleId>
              </a:tblPr>
              <a:tblGrid>
                <a:gridCol w="38862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tblGrid>
              <a:tr h="370840">
                <a:tc>
                  <a:txBody>
                    <a:bodyPr/>
                    <a:lstStyle/>
                    <a:p>
                      <a:r>
                        <a:rPr lang="en-US" sz="2000" dirty="0"/>
                        <a:t>Pattern</a:t>
                      </a:r>
                    </a:p>
                  </a:txBody>
                  <a:tcPr/>
                </a:tc>
                <a:tc>
                  <a:txBody>
                    <a:bodyPr/>
                    <a:lstStyle/>
                    <a:p>
                      <a:r>
                        <a:rPr lang="en-US" sz="2000" dirty="0"/>
                        <a:t>Matches</a:t>
                      </a:r>
                    </a:p>
                  </a:txBody>
                  <a:tcPr/>
                </a:tc>
                <a:extLst>
                  <a:ext uri="{0D108BD9-81ED-4DB2-BD59-A6C34878D82A}">
                    <a16:rowId xmlns:a16="http://schemas.microsoft.com/office/drawing/2014/main" val="10000"/>
                  </a:ext>
                </a:extLst>
              </a:tr>
              <a:tr h="370840">
                <a:tc>
                  <a:txBody>
                    <a:bodyPr/>
                    <a:lstStyle/>
                    <a:p>
                      <a:r>
                        <a:rPr lang="en-US" sz="2000" dirty="0" err="1">
                          <a:solidFill>
                            <a:srgbClr val="CC0000"/>
                          </a:solidFill>
                          <a:latin typeface="Courier"/>
                          <a:cs typeface="Courier"/>
                        </a:rPr>
                        <a:t>groundhog</a:t>
                      </a:r>
                      <a:r>
                        <a:rPr lang="en-US" sz="2000" b="1" dirty="0" err="1">
                          <a:solidFill>
                            <a:srgbClr val="CC0000"/>
                          </a:solidFill>
                          <a:latin typeface="Courier"/>
                          <a:cs typeface="Courier"/>
                        </a:rPr>
                        <a:t>|</a:t>
                      </a:r>
                      <a:r>
                        <a:rPr lang="en-US" sz="2000" dirty="0" err="1">
                          <a:solidFill>
                            <a:srgbClr val="CC0000"/>
                          </a:solidFill>
                          <a:latin typeface="Courier"/>
                          <a:cs typeface="Courier"/>
                        </a:rPr>
                        <a:t>woodchuck</a:t>
                      </a:r>
                      <a:endParaRPr lang="en-US" sz="2000" dirty="0"/>
                    </a:p>
                  </a:txBody>
                  <a:tcPr/>
                </a:tc>
                <a:tc>
                  <a:txBody>
                    <a:bodyPr/>
                    <a:lstStyle/>
                    <a:p>
                      <a:r>
                        <a:rPr lang="en-US" sz="2000" dirty="0">
                          <a:latin typeface="Courier" pitchFamily="2" charset="0"/>
                        </a:rPr>
                        <a:t>woodchuck</a:t>
                      </a:r>
                    </a:p>
                  </a:txBody>
                  <a:tcPr/>
                </a:tc>
                <a:extLst>
                  <a:ext uri="{0D108BD9-81ED-4DB2-BD59-A6C34878D82A}">
                    <a16:rowId xmlns:a16="http://schemas.microsoft.com/office/drawing/2014/main" val="10001"/>
                  </a:ext>
                </a:extLst>
              </a:tr>
              <a:tr h="370840">
                <a:tc>
                  <a:txBody>
                    <a:bodyPr/>
                    <a:lstStyle/>
                    <a:p>
                      <a:r>
                        <a:rPr lang="en-US" sz="2000" dirty="0" err="1">
                          <a:solidFill>
                            <a:srgbClr val="CC0000"/>
                          </a:solidFill>
                          <a:latin typeface="Courier"/>
                          <a:cs typeface="Courier"/>
                        </a:rPr>
                        <a:t>yours</a:t>
                      </a:r>
                      <a:r>
                        <a:rPr lang="en-US" sz="2000" b="1" dirty="0" err="1">
                          <a:solidFill>
                            <a:srgbClr val="CC0000"/>
                          </a:solidFill>
                          <a:latin typeface="Courier"/>
                          <a:cs typeface="Courier"/>
                        </a:rPr>
                        <a:t>|</a:t>
                      </a:r>
                      <a:r>
                        <a:rPr lang="en-US" sz="2000" dirty="0" err="1">
                          <a:solidFill>
                            <a:srgbClr val="CC0000"/>
                          </a:solidFill>
                          <a:latin typeface="Courier"/>
                          <a:cs typeface="Courier"/>
                        </a:rPr>
                        <a:t>mine</a:t>
                      </a:r>
                      <a:endParaRPr lang="en-US" sz="2000" dirty="0"/>
                    </a:p>
                  </a:txBody>
                  <a:tcPr/>
                </a:tc>
                <a:tc>
                  <a:txBody>
                    <a:bodyPr/>
                    <a:lstStyle/>
                    <a:p>
                      <a:r>
                        <a:rPr lang="en-US" sz="2000" dirty="0">
                          <a:solidFill>
                            <a:srgbClr val="000000"/>
                          </a:solidFill>
                          <a:latin typeface="Courier"/>
                          <a:cs typeface="Courier"/>
                        </a:rPr>
                        <a:t>yours</a:t>
                      </a:r>
                    </a:p>
                  </a:txBody>
                  <a:tcPr/>
                </a:tc>
                <a:extLst>
                  <a:ext uri="{0D108BD9-81ED-4DB2-BD59-A6C34878D82A}">
                    <a16:rowId xmlns:a16="http://schemas.microsoft.com/office/drawing/2014/main" val="10002"/>
                  </a:ext>
                </a:extLst>
              </a:tr>
              <a:tr h="370840">
                <a:tc>
                  <a:txBody>
                    <a:bodyPr/>
                    <a:lstStyle/>
                    <a:p>
                      <a:r>
                        <a:rPr lang="en-US" sz="2000" dirty="0" err="1">
                          <a:solidFill>
                            <a:srgbClr val="CC0000"/>
                          </a:solidFill>
                          <a:latin typeface="Courier"/>
                          <a:cs typeface="Courier"/>
                        </a:rPr>
                        <a:t>a</a:t>
                      </a:r>
                      <a:r>
                        <a:rPr lang="en-US" sz="2000" b="1" dirty="0" err="1">
                          <a:solidFill>
                            <a:srgbClr val="CC0000"/>
                          </a:solidFill>
                          <a:latin typeface="Courier"/>
                          <a:cs typeface="Courier"/>
                        </a:rPr>
                        <a:t>|</a:t>
                      </a:r>
                      <a:r>
                        <a:rPr lang="en-US" sz="2000" dirty="0" err="1">
                          <a:solidFill>
                            <a:srgbClr val="CC0000"/>
                          </a:solidFill>
                          <a:latin typeface="Courier"/>
                          <a:cs typeface="Courier"/>
                        </a:rPr>
                        <a:t>b</a:t>
                      </a:r>
                      <a:r>
                        <a:rPr lang="en-US" sz="2000" b="1" dirty="0" err="1">
                          <a:solidFill>
                            <a:srgbClr val="CC0000"/>
                          </a:solidFill>
                          <a:latin typeface="Courier"/>
                          <a:cs typeface="Courier"/>
                        </a:rPr>
                        <a:t>|</a:t>
                      </a:r>
                      <a:r>
                        <a:rPr lang="en-US" sz="2000" dirty="0" err="1">
                          <a:solidFill>
                            <a:srgbClr val="CC0000"/>
                          </a:solidFill>
                          <a:latin typeface="Courier"/>
                          <a:cs typeface="Courier"/>
                        </a:rPr>
                        <a:t>c</a:t>
                      </a:r>
                      <a:endParaRPr lang="en-US" sz="2000" dirty="0"/>
                    </a:p>
                  </a:txBody>
                  <a:tcPr/>
                </a:tc>
                <a:tc>
                  <a:txBody>
                    <a:bodyPr/>
                    <a:lstStyle/>
                    <a:p>
                      <a:r>
                        <a:rPr lang="en-US" sz="2000" dirty="0"/>
                        <a:t>= </a:t>
                      </a:r>
                      <a:r>
                        <a:rPr lang="en-US" sz="2000" dirty="0">
                          <a:solidFill>
                            <a:srgbClr val="FF0000"/>
                          </a:solidFill>
                          <a:latin typeface="Calibri"/>
                          <a:cs typeface="Calibri"/>
                        </a:rPr>
                        <a:t>[</a:t>
                      </a:r>
                      <a:r>
                        <a:rPr lang="en-US" sz="2000" dirty="0" err="1">
                          <a:solidFill>
                            <a:srgbClr val="FF0000"/>
                          </a:solidFill>
                          <a:latin typeface="Calibri"/>
                          <a:cs typeface="Calibri"/>
                        </a:rPr>
                        <a:t>abc</a:t>
                      </a:r>
                      <a:r>
                        <a:rPr lang="en-US" sz="2000" dirty="0">
                          <a:solidFill>
                            <a:srgbClr val="FF0000"/>
                          </a:solidFill>
                          <a:latin typeface="Calibri"/>
                          <a:cs typeface="Calibri"/>
                        </a:rPr>
                        <a:t>]</a:t>
                      </a:r>
                    </a:p>
                  </a:txBody>
                  <a:tcPr/>
                </a:tc>
                <a:extLst>
                  <a:ext uri="{0D108BD9-81ED-4DB2-BD59-A6C34878D82A}">
                    <a16:rowId xmlns:a16="http://schemas.microsoft.com/office/drawing/2014/main" val="10003"/>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dirty="0">
                          <a:solidFill>
                            <a:srgbClr val="CC0000"/>
                          </a:solidFill>
                          <a:latin typeface="Courier"/>
                          <a:cs typeface="Courier"/>
                        </a:rPr>
                        <a:t>[</a:t>
                      </a:r>
                      <a:r>
                        <a:rPr lang="en-US" sz="1900" dirty="0" err="1">
                          <a:solidFill>
                            <a:srgbClr val="CC0000"/>
                          </a:solidFill>
                          <a:latin typeface="Courier"/>
                          <a:cs typeface="Courier"/>
                        </a:rPr>
                        <a:t>gG</a:t>
                      </a:r>
                      <a:r>
                        <a:rPr lang="en-US" sz="1900" dirty="0">
                          <a:solidFill>
                            <a:srgbClr val="CC0000"/>
                          </a:solidFill>
                          <a:latin typeface="Courier"/>
                          <a:cs typeface="Courier"/>
                        </a:rPr>
                        <a:t>]</a:t>
                      </a:r>
                      <a:r>
                        <a:rPr lang="en-US" sz="1900" dirty="0" err="1">
                          <a:solidFill>
                            <a:srgbClr val="CC0000"/>
                          </a:solidFill>
                          <a:latin typeface="Courier"/>
                          <a:cs typeface="Courier"/>
                        </a:rPr>
                        <a:t>roundhog</a:t>
                      </a:r>
                      <a:r>
                        <a:rPr lang="en-US" sz="1900" b="1" dirty="0">
                          <a:solidFill>
                            <a:srgbClr val="CC0000"/>
                          </a:solidFill>
                          <a:latin typeface="Courier"/>
                          <a:cs typeface="Courier"/>
                        </a:rPr>
                        <a:t>|</a:t>
                      </a:r>
                      <a:r>
                        <a:rPr lang="en-US" sz="1900" dirty="0">
                          <a:solidFill>
                            <a:srgbClr val="CC0000"/>
                          </a:solidFill>
                          <a:latin typeface="Courier"/>
                          <a:cs typeface="Courier"/>
                        </a:rPr>
                        <a:t>[</a:t>
                      </a:r>
                      <a:r>
                        <a:rPr lang="en-US" sz="1900" dirty="0" err="1">
                          <a:solidFill>
                            <a:srgbClr val="CC0000"/>
                          </a:solidFill>
                          <a:latin typeface="Courier"/>
                          <a:cs typeface="Courier"/>
                        </a:rPr>
                        <a:t>Ww</a:t>
                      </a:r>
                      <a:r>
                        <a:rPr lang="en-US" sz="1900" dirty="0">
                          <a:solidFill>
                            <a:srgbClr val="CC0000"/>
                          </a:solidFill>
                          <a:latin typeface="Courier"/>
                          <a:cs typeface="Courier"/>
                        </a:rPr>
                        <a:t>]</a:t>
                      </a:r>
                      <a:r>
                        <a:rPr lang="en-US" sz="1900" dirty="0" err="1">
                          <a:solidFill>
                            <a:srgbClr val="CC0000"/>
                          </a:solidFill>
                          <a:latin typeface="Courier"/>
                          <a:cs typeface="Courier"/>
                        </a:rPr>
                        <a:t>oodchuck</a:t>
                      </a:r>
                      <a:endParaRPr lang="en-US" sz="1900" dirty="0"/>
                    </a:p>
                  </a:txBody>
                  <a:tcPr/>
                </a:tc>
                <a:tc>
                  <a:txBody>
                    <a:bodyPr/>
                    <a:lstStyle/>
                    <a:p>
                      <a:r>
                        <a:rPr lang="en-US" sz="2000" dirty="0">
                          <a:latin typeface="Courier" pitchFamily="2" charset="0"/>
                        </a:rPr>
                        <a:t>Woodchuck</a:t>
                      </a:r>
                      <a:endParaRPr lang="en-US" sz="2000" dirty="0">
                        <a:solidFill>
                          <a:srgbClr val="FF0000"/>
                        </a:solidFill>
                        <a:latin typeface="Courier" pitchFamily="2" charset="0"/>
                        <a:cs typeface="Calibri"/>
                      </a:endParaRPr>
                    </a:p>
                  </a:txBody>
                  <a:tcPr/>
                </a:tc>
                <a:extLst>
                  <a:ext uri="{0D108BD9-81ED-4DB2-BD59-A6C34878D82A}">
                    <a16:rowId xmlns:a16="http://schemas.microsoft.com/office/drawing/2014/main" val="10004"/>
                  </a:ext>
                </a:extLst>
              </a:tr>
            </a:tbl>
          </a:graphicData>
        </a:graphic>
      </p:graphicFrame>
      <p:pic>
        <p:nvPicPr>
          <p:cNvPr id="7" name="Picture 6" descr="220px-Groundhog3.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7671" y="2724149"/>
            <a:ext cx="2749991" cy="2062493"/>
          </a:xfrm>
          <a:prstGeom prst="rect">
            <a:avLst/>
          </a:prstGeom>
        </p:spPr>
      </p:pic>
    </p:spTree>
    <p:extLst>
      <p:ext uri="{BB962C8B-B14F-4D97-AF65-F5344CB8AC3E}">
        <p14:creationId xmlns:p14="http://schemas.microsoft.com/office/powerpoint/2010/main" val="24226434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t>Lemmatization</a:t>
            </a:r>
          </a:p>
        </p:txBody>
      </p:sp>
      <p:sp>
        <p:nvSpPr>
          <p:cNvPr id="37891" name="Rectangle 3"/>
          <p:cNvSpPr>
            <a:spLocks noGrp="1" noChangeArrowheads="1"/>
          </p:cNvSpPr>
          <p:nvPr>
            <p:ph idx="1"/>
          </p:nvPr>
        </p:nvSpPr>
        <p:spPr>
          <a:xfrm>
            <a:off x="822960" y="1276350"/>
            <a:ext cx="8321040" cy="3581400"/>
          </a:xfrm>
        </p:spPr>
        <p:txBody>
          <a:bodyPr>
            <a:normAutofit lnSpcReduction="10000"/>
          </a:bodyPr>
          <a:lstStyle/>
          <a:p>
            <a:pPr marL="0" indent="0" eaLnBrk="1" hangingPunct="1">
              <a:lnSpc>
                <a:spcPct val="100000"/>
              </a:lnSpc>
              <a:spcBef>
                <a:spcPts val="300"/>
              </a:spcBef>
              <a:buNone/>
            </a:pPr>
            <a:r>
              <a:rPr lang="en-US" dirty="0"/>
              <a:t>Represent all words as their lemma, their shared root </a:t>
            </a:r>
          </a:p>
          <a:p>
            <a:pPr marL="0" indent="0" eaLnBrk="1" hangingPunct="1">
              <a:lnSpc>
                <a:spcPct val="100000"/>
              </a:lnSpc>
              <a:spcBef>
                <a:spcPts val="0"/>
              </a:spcBef>
              <a:buNone/>
            </a:pPr>
            <a:r>
              <a:rPr lang="en-US" dirty="0"/>
              <a:t>	= dictionary headword form:</a:t>
            </a:r>
          </a:p>
          <a:p>
            <a:pPr lvl="1" eaLnBrk="1" hangingPunct="1">
              <a:spcBef>
                <a:spcPts val="500"/>
              </a:spcBef>
              <a:spcAft>
                <a:spcPts val="500"/>
              </a:spcAft>
            </a:pPr>
            <a:r>
              <a:rPr lang="en-US" sz="2400" i="1" dirty="0"/>
              <a:t>am, are,</a:t>
            </a:r>
            <a:r>
              <a:rPr lang="en-US" sz="2400" dirty="0"/>
              <a:t> </a:t>
            </a:r>
            <a:r>
              <a:rPr lang="en-US" sz="2400" i="1" dirty="0"/>
              <a:t>is </a:t>
            </a:r>
            <a:r>
              <a:rPr lang="en-US" sz="2400" dirty="0">
                <a:sym typeface="Symbol" charset="2"/>
              </a:rPr>
              <a:t></a:t>
            </a:r>
            <a:r>
              <a:rPr lang="en-US" sz="2400" dirty="0"/>
              <a:t> </a:t>
            </a:r>
            <a:r>
              <a:rPr lang="en-US" sz="2400" i="1" dirty="0"/>
              <a:t>be</a:t>
            </a:r>
            <a:endParaRPr lang="en-US" sz="2400" dirty="0"/>
          </a:p>
          <a:p>
            <a:pPr lvl="1" eaLnBrk="1" hangingPunct="1">
              <a:spcBef>
                <a:spcPts val="500"/>
              </a:spcBef>
              <a:spcAft>
                <a:spcPts val="500"/>
              </a:spcAft>
            </a:pPr>
            <a:r>
              <a:rPr lang="en-US" sz="2400" i="1" dirty="0"/>
              <a:t>car, cars, car's</a:t>
            </a:r>
            <a:r>
              <a:rPr lang="en-US" sz="2400" dirty="0"/>
              <a:t>, </a:t>
            </a:r>
            <a:r>
              <a:rPr lang="en-US" sz="2400" i="1" dirty="0"/>
              <a:t>cars'</a:t>
            </a:r>
            <a:r>
              <a:rPr lang="en-US" sz="2400" dirty="0"/>
              <a:t> </a:t>
            </a:r>
            <a:r>
              <a:rPr lang="en-US" sz="2400" dirty="0">
                <a:sym typeface="Symbol" charset="2"/>
              </a:rPr>
              <a:t></a:t>
            </a:r>
            <a:r>
              <a:rPr lang="en-US" sz="2400" dirty="0"/>
              <a:t> </a:t>
            </a:r>
            <a:r>
              <a:rPr lang="en-US" sz="2400" i="1" dirty="0"/>
              <a:t>car</a:t>
            </a:r>
          </a:p>
          <a:p>
            <a:pPr lvl="1">
              <a:spcBef>
                <a:spcPts val="500"/>
              </a:spcBef>
              <a:spcAft>
                <a:spcPts val="500"/>
              </a:spcAft>
            </a:pPr>
            <a:r>
              <a:rPr lang="en-US" dirty="0"/>
              <a:t>Spanish </a:t>
            </a:r>
            <a:r>
              <a:rPr lang="en-US" dirty="0" err="1">
                <a:solidFill>
                  <a:srgbClr val="A50021"/>
                </a:solidFill>
              </a:rPr>
              <a:t>quiero</a:t>
            </a:r>
            <a:r>
              <a:rPr lang="en-US" dirty="0"/>
              <a:t> (‘I want’), </a:t>
            </a:r>
            <a:r>
              <a:rPr lang="en-US" dirty="0" err="1">
                <a:solidFill>
                  <a:srgbClr val="A50021"/>
                </a:solidFill>
              </a:rPr>
              <a:t>quieres</a:t>
            </a:r>
            <a:r>
              <a:rPr lang="en-US" dirty="0"/>
              <a:t> (‘you want’) </a:t>
            </a:r>
          </a:p>
          <a:p>
            <a:pPr marL="425450" lvl="3" indent="0">
              <a:spcBef>
                <a:spcPts val="500"/>
              </a:spcBef>
              <a:spcAft>
                <a:spcPts val="500"/>
              </a:spcAft>
              <a:buNone/>
            </a:pPr>
            <a:r>
              <a:rPr lang="en-US" sz="2400" dirty="0">
                <a:sym typeface="Symbol" charset="2"/>
              </a:rPr>
              <a:t></a:t>
            </a:r>
            <a:r>
              <a:rPr lang="en-US" sz="2400" dirty="0"/>
              <a:t> </a:t>
            </a:r>
            <a:r>
              <a:rPr lang="en-US" sz="2400" dirty="0" err="1">
                <a:solidFill>
                  <a:srgbClr val="A50021"/>
                </a:solidFill>
              </a:rPr>
              <a:t>querer</a:t>
            </a:r>
            <a:r>
              <a:rPr lang="en-US" sz="2400" dirty="0"/>
              <a:t> ‘want'</a:t>
            </a:r>
            <a:endParaRPr lang="en-US" sz="2400" i="1" dirty="0"/>
          </a:p>
          <a:p>
            <a:pPr>
              <a:spcBef>
                <a:spcPts val="500"/>
              </a:spcBef>
              <a:spcAft>
                <a:spcPts val="500"/>
              </a:spcAft>
            </a:pPr>
            <a:endParaRPr lang="en-US" sz="200" i="1" dirty="0"/>
          </a:p>
          <a:p>
            <a:pPr lvl="1">
              <a:spcBef>
                <a:spcPts val="500"/>
              </a:spcBef>
              <a:spcAft>
                <a:spcPts val="500"/>
              </a:spcAft>
            </a:pPr>
            <a:r>
              <a:rPr lang="en-US" i="1" dirty="0"/>
              <a:t>He is reading detective stories </a:t>
            </a:r>
          </a:p>
          <a:p>
            <a:pPr marL="461963" lvl="3" indent="0">
              <a:spcBef>
                <a:spcPts val="500"/>
              </a:spcBef>
              <a:spcAft>
                <a:spcPts val="500"/>
              </a:spcAft>
              <a:buNone/>
            </a:pPr>
            <a:r>
              <a:rPr lang="en-US" sz="2400" dirty="0">
                <a:sym typeface="Symbol" charset="2"/>
              </a:rPr>
              <a:t></a:t>
            </a:r>
            <a:r>
              <a:rPr lang="en-US" sz="2400" dirty="0"/>
              <a:t> </a:t>
            </a:r>
            <a:r>
              <a:rPr lang="en-US" sz="2400" i="1" dirty="0"/>
              <a:t>He be read detective story </a:t>
            </a:r>
          </a:p>
        </p:txBody>
      </p:sp>
    </p:spTree>
    <p:extLst>
      <p:ext uri="{BB962C8B-B14F-4D97-AF65-F5344CB8AC3E}">
        <p14:creationId xmlns:p14="http://schemas.microsoft.com/office/powerpoint/2010/main" val="2399706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9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891">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7891">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891">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7891">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789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822960" y="119702"/>
            <a:ext cx="8092440" cy="680397"/>
          </a:xfrm>
        </p:spPr>
        <p:txBody>
          <a:bodyPr>
            <a:normAutofit fontScale="90000"/>
          </a:bodyPr>
          <a:lstStyle/>
          <a:p>
            <a:r>
              <a:rPr lang="en-US" dirty="0"/>
              <a:t>Lemmatization is done by Morphological Parsing</a:t>
            </a:r>
          </a:p>
        </p:txBody>
      </p:sp>
      <p:sp>
        <p:nvSpPr>
          <p:cNvPr id="43011" name="Rectangle 3"/>
          <p:cNvSpPr>
            <a:spLocks noGrp="1" noChangeArrowheads="1"/>
          </p:cNvSpPr>
          <p:nvPr>
            <p:ph idx="1"/>
          </p:nvPr>
        </p:nvSpPr>
        <p:spPr>
          <a:xfrm>
            <a:off x="822960" y="1047750"/>
            <a:ext cx="7940040" cy="4095750"/>
          </a:xfrm>
        </p:spPr>
        <p:txBody>
          <a:bodyPr>
            <a:normAutofit/>
          </a:bodyPr>
          <a:lstStyle/>
          <a:p>
            <a:r>
              <a:rPr lang="en-US" sz="3000" dirty="0"/>
              <a:t>Morphemes:</a:t>
            </a:r>
          </a:p>
          <a:p>
            <a:pPr lvl="1"/>
            <a:r>
              <a:rPr lang="en-US" sz="2400" dirty="0"/>
              <a:t>The small meaningful units that make up words</a:t>
            </a:r>
          </a:p>
          <a:p>
            <a:pPr lvl="1"/>
            <a:r>
              <a:rPr lang="en-US" sz="2400" b="1" dirty="0">
                <a:solidFill>
                  <a:srgbClr val="FF0000"/>
                </a:solidFill>
              </a:rPr>
              <a:t>Stems</a:t>
            </a:r>
            <a:r>
              <a:rPr lang="en-US" sz="2400" dirty="0"/>
              <a:t>: The core meaning-bearing units</a:t>
            </a:r>
          </a:p>
          <a:p>
            <a:pPr lvl="1"/>
            <a:r>
              <a:rPr lang="en-US" sz="2400" b="1" dirty="0">
                <a:solidFill>
                  <a:srgbClr val="FF0000"/>
                </a:solidFill>
              </a:rPr>
              <a:t>Affixes</a:t>
            </a:r>
            <a:r>
              <a:rPr lang="en-US" sz="2400" dirty="0"/>
              <a:t>: </a:t>
            </a:r>
            <a:r>
              <a:rPr lang="en-US" dirty="0"/>
              <a:t>Parts</a:t>
            </a:r>
            <a:r>
              <a:rPr lang="en-US" sz="2400" dirty="0"/>
              <a:t> that adhere to stems, often with grammatical functions</a:t>
            </a:r>
          </a:p>
          <a:p>
            <a:r>
              <a:rPr lang="en-US" sz="3000" dirty="0"/>
              <a:t>Morphological Parsers:</a:t>
            </a:r>
          </a:p>
          <a:p>
            <a:pPr lvl="1"/>
            <a:r>
              <a:rPr lang="en-US" dirty="0"/>
              <a:t>Parse</a:t>
            </a:r>
            <a:r>
              <a:rPr lang="en-US" i="1" dirty="0"/>
              <a:t>  cats </a:t>
            </a:r>
            <a:r>
              <a:rPr lang="en-US" dirty="0"/>
              <a:t>into two morphemes </a:t>
            </a:r>
            <a:r>
              <a:rPr lang="en-US" i="1" dirty="0"/>
              <a:t>cat </a:t>
            </a:r>
            <a:r>
              <a:rPr lang="en-US" dirty="0"/>
              <a:t>and </a:t>
            </a:r>
            <a:r>
              <a:rPr lang="en-US" i="1" dirty="0"/>
              <a:t>s</a:t>
            </a:r>
            <a:endParaRPr lang="en-US" dirty="0"/>
          </a:p>
          <a:p>
            <a:pPr lvl="1"/>
            <a:r>
              <a:rPr lang="en-US" dirty="0"/>
              <a:t>Parse Spanish </a:t>
            </a:r>
            <a:r>
              <a:rPr lang="en-US" i="1" dirty="0" err="1"/>
              <a:t>amaren</a:t>
            </a:r>
            <a:r>
              <a:rPr lang="en-US" i="1" dirty="0"/>
              <a:t> </a:t>
            </a:r>
            <a:r>
              <a:rPr lang="en-US" dirty="0"/>
              <a:t>(‘if in the future they would love’) into morpheme </a:t>
            </a:r>
            <a:r>
              <a:rPr lang="en-US" i="1" dirty="0" err="1"/>
              <a:t>amar</a:t>
            </a:r>
            <a:r>
              <a:rPr lang="en-US" i="1" dirty="0"/>
              <a:t> </a:t>
            </a:r>
            <a:r>
              <a:rPr lang="en-US" dirty="0"/>
              <a:t>‘to love’, and the morphological features </a:t>
            </a:r>
            <a:r>
              <a:rPr lang="en-US" i="1" dirty="0"/>
              <a:t>3PL </a:t>
            </a:r>
            <a:r>
              <a:rPr lang="en-US" dirty="0"/>
              <a:t>and </a:t>
            </a:r>
            <a:r>
              <a:rPr lang="en-US" i="1" dirty="0"/>
              <a:t>future subjunctive</a:t>
            </a:r>
            <a:r>
              <a:rPr lang="en-US" dirty="0"/>
              <a:t>. </a:t>
            </a:r>
          </a:p>
        </p:txBody>
      </p:sp>
    </p:spTree>
    <p:extLst>
      <p:ext uri="{BB962C8B-B14F-4D97-AF65-F5344CB8AC3E}">
        <p14:creationId xmlns:p14="http://schemas.microsoft.com/office/powerpoint/2010/main" val="1226545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01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01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011">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30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dirty="0"/>
              <a:t>Stemming</a:t>
            </a:r>
          </a:p>
        </p:txBody>
      </p:sp>
      <p:sp>
        <p:nvSpPr>
          <p:cNvPr id="38915" name="Rectangle 3"/>
          <p:cNvSpPr>
            <a:spLocks noGrp="1" noChangeArrowheads="1"/>
          </p:cNvSpPr>
          <p:nvPr>
            <p:ph idx="1"/>
          </p:nvPr>
        </p:nvSpPr>
        <p:spPr>
          <a:xfrm>
            <a:off x="822324" y="950118"/>
            <a:ext cx="7543801" cy="3429000"/>
          </a:xfrm>
        </p:spPr>
        <p:txBody>
          <a:bodyPr/>
          <a:lstStyle/>
          <a:p>
            <a:pPr eaLnBrk="1" hangingPunct="1"/>
            <a:r>
              <a:rPr lang="en-US" dirty="0"/>
              <a:t>Reduce terms to stems, chopping off affixes crudely</a:t>
            </a:r>
          </a:p>
        </p:txBody>
      </p:sp>
      <p:sp>
        <p:nvSpPr>
          <p:cNvPr id="38916" name="Rectangle 4"/>
          <p:cNvSpPr>
            <a:spLocks noChangeArrowheads="1"/>
          </p:cNvSpPr>
          <p:nvPr/>
        </p:nvSpPr>
        <p:spPr bwMode="auto">
          <a:xfrm>
            <a:off x="777875" y="1253729"/>
            <a:ext cx="184666" cy="461665"/>
          </a:xfrm>
          <a:prstGeom prst="rect">
            <a:avLst/>
          </a:prstGeom>
          <a:noFill/>
          <a:ln w="9525">
            <a:noFill/>
            <a:miter lim="800000"/>
            <a:headEnd/>
            <a:tailEnd/>
          </a:ln>
        </p:spPr>
        <p:txBody>
          <a:bodyPr wrap="none">
            <a:prstTxWarp prst="textNoShape">
              <a:avLst/>
            </a:prstTxWarp>
            <a:spAutoFit/>
          </a:bodyPr>
          <a:lstStyle/>
          <a:p>
            <a:endParaRPr lang="en-US">
              <a:latin typeface="Arial" charset="0"/>
            </a:endParaRPr>
          </a:p>
        </p:txBody>
      </p:sp>
      <p:sp>
        <p:nvSpPr>
          <p:cNvPr id="38917" name="Rectangle 5"/>
          <p:cNvSpPr>
            <a:spLocks noChangeArrowheads="1"/>
          </p:cNvSpPr>
          <p:nvPr/>
        </p:nvSpPr>
        <p:spPr bwMode="auto">
          <a:xfrm>
            <a:off x="349250" y="1581150"/>
            <a:ext cx="4084320" cy="3416320"/>
          </a:xfrm>
          <a:prstGeom prst="rect">
            <a:avLst/>
          </a:prstGeom>
          <a:solidFill>
            <a:schemeClr val="accent1">
              <a:alpha val="50195"/>
            </a:schemeClr>
          </a:solidFill>
          <a:ln w="9525">
            <a:solidFill>
              <a:schemeClr val="tx1"/>
            </a:solidFill>
            <a:miter lim="800000"/>
            <a:headEnd/>
            <a:tailEnd/>
          </a:ln>
        </p:spPr>
        <p:txBody>
          <a:bodyPr wrap="square" anchor="ctr">
            <a:prstTxWarp prst="textNoShape">
              <a:avLst/>
            </a:prstTxWarp>
            <a:spAutoFit/>
          </a:bodyPr>
          <a:lstStyle/>
          <a:p>
            <a:r>
              <a:rPr lang="en-US" dirty="0"/>
              <a:t>This was not the map we found in Billy </a:t>
            </a:r>
            <a:r>
              <a:rPr lang="en-US" dirty="0" err="1"/>
              <a:t>Bones’s</a:t>
            </a:r>
            <a:r>
              <a:rPr lang="en-US" dirty="0"/>
              <a:t> chest, but an accurate copy, complete in all things-names and heights and soundings-with the single exception of the red crosses and the written notes. </a:t>
            </a:r>
            <a:endParaRPr lang="en-US" sz="2000" dirty="0"/>
          </a:p>
        </p:txBody>
      </p:sp>
      <p:sp>
        <p:nvSpPr>
          <p:cNvPr id="38919" name="AutoShape 7"/>
          <p:cNvSpPr>
            <a:spLocks noChangeArrowheads="1"/>
          </p:cNvSpPr>
          <p:nvPr/>
        </p:nvSpPr>
        <p:spPr bwMode="auto">
          <a:xfrm>
            <a:off x="4535788" y="2800350"/>
            <a:ext cx="304800" cy="1164432"/>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prstTxWarp prst="textNoShape">
              <a:avLst/>
            </a:prstTxWarp>
          </a:bodyPr>
          <a:lstStyle/>
          <a:p>
            <a:endParaRPr lang="en-US"/>
          </a:p>
        </p:txBody>
      </p:sp>
      <p:sp>
        <p:nvSpPr>
          <p:cNvPr id="8" name="Rectangle 5">
            <a:extLst>
              <a:ext uri="{FF2B5EF4-FFF2-40B4-BE49-F238E27FC236}">
                <a16:creationId xmlns:a16="http://schemas.microsoft.com/office/drawing/2014/main" id="{640AF25E-FE00-574A-AA00-973D384B2C0F}"/>
              </a:ext>
            </a:extLst>
          </p:cNvPr>
          <p:cNvSpPr>
            <a:spLocks noChangeArrowheads="1"/>
          </p:cNvSpPr>
          <p:nvPr/>
        </p:nvSpPr>
        <p:spPr bwMode="auto">
          <a:xfrm>
            <a:off x="4907280" y="1765816"/>
            <a:ext cx="4084320" cy="3046988"/>
          </a:xfrm>
          <a:prstGeom prst="rect">
            <a:avLst/>
          </a:prstGeom>
          <a:solidFill>
            <a:schemeClr val="accent1">
              <a:alpha val="50195"/>
            </a:schemeClr>
          </a:solidFill>
          <a:ln w="9525">
            <a:solidFill>
              <a:schemeClr val="tx1"/>
            </a:solidFill>
            <a:miter lim="800000"/>
            <a:headEnd/>
            <a:tailEnd/>
          </a:ln>
        </p:spPr>
        <p:txBody>
          <a:bodyPr wrap="square" anchor="ctr">
            <a:prstTxWarp prst="textNoShape">
              <a:avLst/>
            </a:prstTxWarp>
            <a:spAutoFit/>
          </a:bodyPr>
          <a:lstStyle/>
          <a:p>
            <a:r>
              <a:rPr lang="en-US" dirty="0" err="1"/>
              <a:t>Thi</a:t>
            </a:r>
            <a:r>
              <a:rPr lang="en-US" dirty="0"/>
              <a:t> </a:t>
            </a:r>
            <a:r>
              <a:rPr lang="en-US" dirty="0" err="1"/>
              <a:t>wa</a:t>
            </a:r>
            <a:r>
              <a:rPr lang="en-US" dirty="0"/>
              <a:t> not the map we found in Billi Bone s chest but an </a:t>
            </a:r>
            <a:r>
              <a:rPr lang="en-US" dirty="0" err="1"/>
              <a:t>accur</a:t>
            </a:r>
            <a:r>
              <a:rPr lang="en-US" dirty="0"/>
              <a:t> </a:t>
            </a:r>
            <a:r>
              <a:rPr lang="en-US" dirty="0" err="1"/>
              <a:t>copi</a:t>
            </a:r>
            <a:r>
              <a:rPr lang="en-US" dirty="0"/>
              <a:t> </a:t>
            </a:r>
            <a:r>
              <a:rPr lang="en-US" dirty="0" err="1"/>
              <a:t>complet</a:t>
            </a:r>
            <a:r>
              <a:rPr lang="en-US" dirty="0"/>
              <a:t> in all thing name and height and sound with the </a:t>
            </a:r>
            <a:r>
              <a:rPr lang="en-US" dirty="0" err="1"/>
              <a:t>singl</a:t>
            </a:r>
            <a:r>
              <a:rPr lang="en-US" dirty="0"/>
              <a:t> except of the red cross and the written note </a:t>
            </a:r>
          </a:p>
          <a:p>
            <a:r>
              <a:rPr lang="en-US" dirty="0"/>
              <a:t>. </a:t>
            </a:r>
            <a:endParaRPr lang="en-US" sz="2000" dirty="0"/>
          </a:p>
        </p:txBody>
      </p:sp>
    </p:spTree>
    <p:extLst>
      <p:ext uri="{BB962C8B-B14F-4D97-AF65-F5344CB8AC3E}">
        <p14:creationId xmlns:p14="http://schemas.microsoft.com/office/powerpoint/2010/main" val="1356258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9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animBg="1"/>
      <p:bldP spid="38919" grpId="0" animBg="1"/>
      <p:bldP spid="8"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8BEC9-4AEF-BF46-B21F-4AA4EEA7E5A5}"/>
              </a:ext>
            </a:extLst>
          </p:cNvPr>
          <p:cNvSpPr>
            <a:spLocks noGrp="1"/>
          </p:cNvSpPr>
          <p:nvPr>
            <p:ph type="title"/>
          </p:nvPr>
        </p:nvSpPr>
        <p:spPr/>
        <p:txBody>
          <a:bodyPr/>
          <a:lstStyle/>
          <a:p>
            <a:r>
              <a:rPr lang="en-US" dirty="0"/>
              <a:t>Porter Stemmer</a:t>
            </a:r>
          </a:p>
        </p:txBody>
      </p:sp>
      <p:sp>
        <p:nvSpPr>
          <p:cNvPr id="3" name="Content Placeholder 2">
            <a:extLst>
              <a:ext uri="{FF2B5EF4-FFF2-40B4-BE49-F238E27FC236}">
                <a16:creationId xmlns:a16="http://schemas.microsoft.com/office/drawing/2014/main" id="{4F64089B-B66C-C947-B7FA-036B0705AE5C}"/>
              </a:ext>
            </a:extLst>
          </p:cNvPr>
          <p:cNvSpPr>
            <a:spLocks noGrp="1"/>
          </p:cNvSpPr>
          <p:nvPr>
            <p:ph idx="1"/>
          </p:nvPr>
        </p:nvSpPr>
        <p:spPr/>
        <p:txBody>
          <a:bodyPr/>
          <a:lstStyle/>
          <a:p>
            <a:r>
              <a:rPr lang="en-US" dirty="0"/>
              <a:t>Based on a series of rewrite rules run in series</a:t>
            </a:r>
          </a:p>
          <a:p>
            <a:pPr lvl="1"/>
            <a:r>
              <a:rPr lang="en-US" dirty="0"/>
              <a:t>A cascade, in which output of each pass fed to next pass</a:t>
            </a:r>
          </a:p>
          <a:p>
            <a:r>
              <a:rPr lang="en-US" dirty="0"/>
              <a:t>Some sample rules:</a:t>
            </a:r>
          </a:p>
        </p:txBody>
      </p:sp>
      <p:pic>
        <p:nvPicPr>
          <p:cNvPr id="5" name="Picture 4">
            <a:extLst>
              <a:ext uri="{FF2B5EF4-FFF2-40B4-BE49-F238E27FC236}">
                <a16:creationId xmlns:a16="http://schemas.microsoft.com/office/drawing/2014/main" id="{A191CD69-469D-4041-9C66-74F7D85522C7}"/>
              </a:ext>
            </a:extLst>
          </p:cNvPr>
          <p:cNvPicPr>
            <a:picLocks noChangeAspect="1"/>
          </p:cNvPicPr>
          <p:nvPr/>
        </p:nvPicPr>
        <p:blipFill>
          <a:blip r:embed="rId2"/>
          <a:stretch>
            <a:fillRect/>
          </a:stretch>
        </p:blipFill>
        <p:spPr>
          <a:xfrm>
            <a:off x="1371600" y="2876550"/>
            <a:ext cx="6708987" cy="1066800"/>
          </a:xfrm>
          <a:prstGeom prst="rect">
            <a:avLst/>
          </a:prstGeom>
        </p:spPr>
      </p:pic>
    </p:spTree>
    <p:extLst>
      <p:ext uri="{BB962C8B-B14F-4D97-AF65-F5344CB8AC3E}">
        <p14:creationId xmlns:p14="http://schemas.microsoft.com/office/powerpoint/2010/main" val="38936382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533400" y="119702"/>
            <a:ext cx="7833360" cy="928048"/>
          </a:xfrm>
        </p:spPr>
        <p:txBody>
          <a:bodyPr>
            <a:normAutofit fontScale="90000"/>
          </a:bodyPr>
          <a:lstStyle/>
          <a:p>
            <a:r>
              <a:rPr lang="en-US" dirty="0"/>
              <a:t>Dealing with complex morphology is necessary for many languages</a:t>
            </a:r>
          </a:p>
        </p:txBody>
      </p:sp>
      <p:sp>
        <p:nvSpPr>
          <p:cNvPr id="53251" name="Rectangle 3"/>
          <p:cNvSpPr>
            <a:spLocks noGrp="1" noChangeArrowheads="1"/>
          </p:cNvSpPr>
          <p:nvPr>
            <p:ph idx="1"/>
          </p:nvPr>
        </p:nvSpPr>
        <p:spPr>
          <a:xfrm>
            <a:off x="304800" y="1352550"/>
            <a:ext cx="8686800" cy="3671248"/>
          </a:xfrm>
        </p:spPr>
        <p:txBody>
          <a:bodyPr>
            <a:normAutofit/>
          </a:bodyPr>
          <a:lstStyle/>
          <a:p>
            <a:pPr lvl="1"/>
            <a:r>
              <a:rPr lang="en-US" dirty="0"/>
              <a:t>e</a:t>
            </a:r>
            <a:r>
              <a:rPr lang="en-US" sz="2400" dirty="0"/>
              <a:t>.g., the Turkish word:</a:t>
            </a:r>
          </a:p>
          <a:p>
            <a:pPr lvl="1"/>
            <a:r>
              <a:rPr lang="en-US" sz="2400" dirty="0" err="1">
                <a:solidFill>
                  <a:srgbClr val="FF0000"/>
                </a:solidFill>
              </a:rPr>
              <a:t>Uygarlastiramadiklarimizdanmissinizcasina</a:t>
            </a:r>
            <a:endParaRPr lang="en-US" sz="2400" dirty="0">
              <a:solidFill>
                <a:srgbClr val="FF0000"/>
              </a:solidFill>
            </a:endParaRPr>
          </a:p>
          <a:p>
            <a:pPr lvl="1"/>
            <a:r>
              <a:rPr lang="en-US" sz="2400" dirty="0"/>
              <a:t>`(behaving) as if you are among those whom we could not civilize’</a:t>
            </a:r>
          </a:p>
          <a:p>
            <a:pPr lvl="1"/>
            <a:r>
              <a:rPr lang="en-US" sz="2400" dirty="0" err="1">
                <a:solidFill>
                  <a:srgbClr val="FF0000"/>
                </a:solidFill>
              </a:rPr>
              <a:t>Uygar</a:t>
            </a:r>
            <a:r>
              <a:rPr lang="en-US" sz="2400" dirty="0">
                <a:solidFill>
                  <a:srgbClr val="FF0000"/>
                </a:solidFill>
              </a:rPr>
              <a:t> </a:t>
            </a:r>
            <a:r>
              <a:rPr lang="en-US" sz="2400" dirty="0"/>
              <a:t>`civilized’ + </a:t>
            </a:r>
            <a:r>
              <a:rPr lang="en-US" sz="2400" dirty="0" err="1">
                <a:solidFill>
                  <a:srgbClr val="FF0000"/>
                </a:solidFill>
              </a:rPr>
              <a:t>las</a:t>
            </a:r>
            <a:r>
              <a:rPr lang="en-US" sz="2400" dirty="0">
                <a:solidFill>
                  <a:srgbClr val="FF0000"/>
                </a:solidFill>
              </a:rPr>
              <a:t> </a:t>
            </a:r>
            <a:r>
              <a:rPr lang="en-US" sz="2400" dirty="0"/>
              <a:t>`become’ </a:t>
            </a:r>
          </a:p>
          <a:p>
            <a:pPr lvl="2">
              <a:buFont typeface="Wingdings" charset="2"/>
              <a:buNone/>
            </a:pPr>
            <a:r>
              <a:rPr lang="en-US" sz="2000" dirty="0"/>
              <a:t>+ </a:t>
            </a:r>
            <a:r>
              <a:rPr lang="en-US" sz="2000" dirty="0" err="1">
                <a:solidFill>
                  <a:srgbClr val="FF0000"/>
                </a:solidFill>
              </a:rPr>
              <a:t>tir</a:t>
            </a:r>
            <a:r>
              <a:rPr lang="en-US" sz="2000" dirty="0">
                <a:solidFill>
                  <a:srgbClr val="FF0000"/>
                </a:solidFill>
              </a:rPr>
              <a:t> </a:t>
            </a:r>
            <a:r>
              <a:rPr lang="en-US" sz="2000" dirty="0"/>
              <a:t>`cause’ + </a:t>
            </a:r>
            <a:r>
              <a:rPr lang="en-US" sz="2000" dirty="0" err="1">
                <a:solidFill>
                  <a:srgbClr val="FF0000"/>
                </a:solidFill>
              </a:rPr>
              <a:t>ama</a:t>
            </a:r>
            <a:r>
              <a:rPr lang="en-US" sz="2000" dirty="0">
                <a:solidFill>
                  <a:srgbClr val="FF0000"/>
                </a:solidFill>
              </a:rPr>
              <a:t> </a:t>
            </a:r>
            <a:r>
              <a:rPr lang="en-US" sz="2000" dirty="0"/>
              <a:t>`not able’ </a:t>
            </a:r>
          </a:p>
          <a:p>
            <a:pPr lvl="2">
              <a:buFont typeface="Wingdings" charset="2"/>
              <a:buNone/>
            </a:pPr>
            <a:r>
              <a:rPr lang="en-US" sz="2000" dirty="0"/>
              <a:t>+ </a:t>
            </a:r>
            <a:r>
              <a:rPr lang="en-US" sz="2000" dirty="0" err="1">
                <a:solidFill>
                  <a:srgbClr val="FF0000"/>
                </a:solidFill>
              </a:rPr>
              <a:t>dik</a:t>
            </a:r>
            <a:r>
              <a:rPr lang="en-US" sz="2000" dirty="0">
                <a:solidFill>
                  <a:srgbClr val="FF0000"/>
                </a:solidFill>
              </a:rPr>
              <a:t> </a:t>
            </a:r>
            <a:r>
              <a:rPr lang="en-US" sz="2000" dirty="0"/>
              <a:t>`past’ + </a:t>
            </a:r>
            <a:r>
              <a:rPr lang="en-US" sz="2000" dirty="0" err="1">
                <a:solidFill>
                  <a:srgbClr val="FF0000"/>
                </a:solidFill>
              </a:rPr>
              <a:t>lar</a:t>
            </a:r>
            <a:r>
              <a:rPr lang="en-US" sz="2000" dirty="0">
                <a:solidFill>
                  <a:srgbClr val="FF0000"/>
                </a:solidFill>
              </a:rPr>
              <a:t> </a:t>
            </a:r>
            <a:r>
              <a:rPr lang="en-US" sz="2000" dirty="0"/>
              <a:t>‘plural’</a:t>
            </a:r>
          </a:p>
          <a:p>
            <a:pPr lvl="2">
              <a:buFont typeface="Wingdings" charset="2"/>
              <a:buNone/>
            </a:pPr>
            <a:r>
              <a:rPr lang="en-US" sz="2000" dirty="0"/>
              <a:t>+ </a:t>
            </a:r>
            <a:r>
              <a:rPr lang="en-US" sz="2000" dirty="0" err="1">
                <a:solidFill>
                  <a:srgbClr val="FF0000"/>
                </a:solidFill>
              </a:rPr>
              <a:t>imiz</a:t>
            </a:r>
            <a:r>
              <a:rPr lang="en-US" sz="2000" dirty="0">
                <a:solidFill>
                  <a:srgbClr val="FF0000"/>
                </a:solidFill>
              </a:rPr>
              <a:t> </a:t>
            </a:r>
            <a:r>
              <a:rPr lang="en-US" sz="2000" dirty="0"/>
              <a:t>‘p1pl’ + </a:t>
            </a:r>
            <a:r>
              <a:rPr lang="en-US" sz="2000" dirty="0" err="1">
                <a:solidFill>
                  <a:srgbClr val="FF0000"/>
                </a:solidFill>
              </a:rPr>
              <a:t>dan</a:t>
            </a:r>
            <a:r>
              <a:rPr lang="en-US" sz="2000" dirty="0">
                <a:solidFill>
                  <a:srgbClr val="FF0000"/>
                </a:solidFill>
              </a:rPr>
              <a:t> </a:t>
            </a:r>
            <a:r>
              <a:rPr lang="en-US" sz="2000" dirty="0"/>
              <a:t>‘</a:t>
            </a:r>
            <a:r>
              <a:rPr lang="en-US" sz="2000" dirty="0" err="1"/>
              <a:t>abl</a:t>
            </a:r>
            <a:r>
              <a:rPr lang="en-US" sz="2000" dirty="0"/>
              <a:t>’ </a:t>
            </a:r>
          </a:p>
          <a:p>
            <a:pPr lvl="2">
              <a:buFont typeface="Wingdings" charset="2"/>
              <a:buNone/>
            </a:pPr>
            <a:r>
              <a:rPr lang="en-US" sz="2000" dirty="0"/>
              <a:t>+ </a:t>
            </a:r>
            <a:r>
              <a:rPr lang="en-US" sz="2000" dirty="0" err="1">
                <a:solidFill>
                  <a:srgbClr val="FF0000"/>
                </a:solidFill>
              </a:rPr>
              <a:t>mis</a:t>
            </a:r>
            <a:r>
              <a:rPr lang="en-US" sz="2000" dirty="0">
                <a:solidFill>
                  <a:srgbClr val="FF0000"/>
                </a:solidFill>
              </a:rPr>
              <a:t> </a:t>
            </a:r>
            <a:r>
              <a:rPr lang="en-US" sz="2000" dirty="0"/>
              <a:t>‘past’ + </a:t>
            </a:r>
            <a:r>
              <a:rPr lang="en-US" sz="2000" dirty="0" err="1">
                <a:solidFill>
                  <a:srgbClr val="FF0000"/>
                </a:solidFill>
              </a:rPr>
              <a:t>siniz</a:t>
            </a:r>
            <a:r>
              <a:rPr lang="en-US" sz="2000" dirty="0">
                <a:solidFill>
                  <a:srgbClr val="FF0000"/>
                </a:solidFill>
              </a:rPr>
              <a:t> </a:t>
            </a:r>
            <a:r>
              <a:rPr lang="en-US" sz="2000" dirty="0"/>
              <a:t>‘2pl’ + </a:t>
            </a:r>
            <a:r>
              <a:rPr lang="en-US" sz="2000" dirty="0" err="1">
                <a:solidFill>
                  <a:srgbClr val="FF0000"/>
                </a:solidFill>
              </a:rPr>
              <a:t>casina</a:t>
            </a:r>
            <a:r>
              <a:rPr lang="en-US" sz="2000" dirty="0">
                <a:solidFill>
                  <a:srgbClr val="FF0000"/>
                </a:solidFill>
              </a:rPr>
              <a:t> </a:t>
            </a:r>
            <a:r>
              <a:rPr lang="en-US" sz="2000" dirty="0"/>
              <a:t>‘as if’ </a:t>
            </a:r>
          </a:p>
          <a:p>
            <a:pPr marL="0" indent="0">
              <a:lnSpc>
                <a:spcPct val="90000"/>
              </a:lnSpc>
              <a:buNone/>
            </a:pPr>
            <a:endParaRPr lang="en-US" dirty="0"/>
          </a:p>
        </p:txBody>
      </p:sp>
    </p:spTree>
    <p:extLst>
      <p:ext uri="{BB962C8B-B14F-4D97-AF65-F5344CB8AC3E}">
        <p14:creationId xmlns:p14="http://schemas.microsoft.com/office/powerpoint/2010/main" val="310325740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t>Sentence Segmentation</a:t>
            </a:r>
          </a:p>
        </p:txBody>
      </p:sp>
      <p:sp>
        <p:nvSpPr>
          <p:cNvPr id="59395" name="Rectangle 3"/>
          <p:cNvSpPr>
            <a:spLocks noGrp="1" noChangeArrowheads="1"/>
          </p:cNvSpPr>
          <p:nvPr>
            <p:ph idx="1"/>
          </p:nvPr>
        </p:nvSpPr>
        <p:spPr>
          <a:xfrm>
            <a:off x="457200" y="895350"/>
            <a:ext cx="8382000" cy="4419600"/>
          </a:xfrm>
        </p:spPr>
        <p:txBody>
          <a:bodyPr>
            <a:normAutofit/>
          </a:bodyPr>
          <a:lstStyle/>
          <a:p>
            <a:pPr marL="0" indent="0">
              <a:buNone/>
            </a:pPr>
            <a:r>
              <a:rPr lang="en-US" dirty="0"/>
              <a:t>!, ? mostly unambiguous but </a:t>
            </a:r>
            <a:r>
              <a:rPr lang="en-US" b="1" dirty="0"/>
              <a:t>period</a:t>
            </a:r>
            <a:r>
              <a:rPr lang="en-US" dirty="0"/>
              <a:t> “.” is very ambiguous</a:t>
            </a:r>
          </a:p>
          <a:p>
            <a:pPr lvl="1"/>
            <a:r>
              <a:rPr lang="en-US" dirty="0"/>
              <a:t>Sentence boundary</a:t>
            </a:r>
          </a:p>
          <a:p>
            <a:pPr lvl="1"/>
            <a:r>
              <a:rPr lang="en-US" dirty="0"/>
              <a:t>Abbreviations like Inc. or Dr.</a:t>
            </a:r>
          </a:p>
          <a:p>
            <a:pPr lvl="1"/>
            <a:r>
              <a:rPr lang="en-US" dirty="0"/>
              <a:t>Numbers like .02% or 4.3</a:t>
            </a:r>
          </a:p>
          <a:p>
            <a:pPr marL="0" indent="0">
              <a:buNone/>
            </a:pPr>
            <a:r>
              <a:rPr lang="en-US" dirty="0"/>
              <a:t>Common algorithm: Tokenize first: use rules or ML to classify a period as either (a) part of the word or (b) a sentence-boundary. </a:t>
            </a:r>
          </a:p>
          <a:p>
            <a:pPr lvl="1"/>
            <a:r>
              <a:rPr lang="en-US" dirty="0"/>
              <a:t>An abbreviation dictionary can help</a:t>
            </a:r>
          </a:p>
          <a:p>
            <a:pPr marL="0" indent="0">
              <a:buNone/>
            </a:pPr>
            <a:r>
              <a:rPr lang="en-US" dirty="0"/>
              <a:t>Sentence segmentation can then often be done by rules based on this tokenization.</a:t>
            </a:r>
          </a:p>
        </p:txBody>
      </p:sp>
    </p:spTree>
    <p:extLst>
      <p:ext uri="{BB962C8B-B14F-4D97-AF65-F5344CB8AC3E}">
        <p14:creationId xmlns:p14="http://schemas.microsoft.com/office/powerpoint/2010/main" val="2322195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3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93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93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939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939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93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dirty="0"/>
              <a:t>Regular Expressions: </a:t>
            </a:r>
            <a:r>
              <a:rPr lang="en-US" dirty="0">
                <a:solidFill>
                  <a:srgbClr val="CC0000"/>
                </a:solidFill>
                <a:latin typeface="Courier New" charset="0"/>
              </a:rPr>
              <a:t>?</a:t>
            </a:r>
            <a:r>
              <a:rPr lang="en-US" dirty="0"/>
              <a:t> </a:t>
            </a:r>
            <a:r>
              <a:rPr lang="en-US" dirty="0">
                <a:solidFill>
                  <a:srgbClr val="CC0000"/>
                </a:solidFill>
                <a:latin typeface="Courier New" charset="0"/>
              </a:rPr>
              <a:t>*+.</a:t>
            </a:r>
            <a:endParaRPr lang="en-US" dirty="0"/>
          </a:p>
        </p:txBody>
      </p:sp>
      <p:sp>
        <p:nvSpPr>
          <p:cNvPr id="75780" name="Rectangle 4"/>
          <p:cNvSpPr>
            <a:spLocks noChangeArrowheads="1"/>
          </p:cNvSpPr>
          <p:nvPr/>
        </p:nvSpPr>
        <p:spPr bwMode="auto">
          <a:xfrm>
            <a:off x="1588" y="2445544"/>
            <a:ext cx="9144000" cy="461665"/>
          </a:xfrm>
          <a:prstGeom prst="rect">
            <a:avLst/>
          </a:prstGeom>
          <a:noFill/>
          <a:ln w="9525">
            <a:noFill/>
            <a:miter lim="800000"/>
            <a:headEnd/>
            <a:tailEnd/>
          </a:ln>
        </p:spPr>
        <p:txBody>
          <a:bodyPr>
            <a:prstTxWarp prst="textNoShape">
              <a:avLst/>
            </a:prstTxWarp>
            <a:spAutoFit/>
          </a:bodyPr>
          <a:lstStyle/>
          <a:p>
            <a:endParaRPr lang="en-US"/>
          </a:p>
        </p:txBody>
      </p:sp>
      <p:sp>
        <p:nvSpPr>
          <p:cNvPr id="75783" name="Rectangle 10"/>
          <p:cNvSpPr>
            <a:spLocks noChangeArrowheads="1"/>
          </p:cNvSpPr>
          <p:nvPr/>
        </p:nvSpPr>
        <p:spPr bwMode="auto">
          <a:xfrm>
            <a:off x="1219200" y="3714750"/>
            <a:ext cx="7010400" cy="1085850"/>
          </a:xfrm>
          <a:prstGeom prst="rect">
            <a:avLst/>
          </a:prstGeom>
          <a:noFill/>
          <a:ln w="9525">
            <a:noFill/>
            <a:miter lim="800000"/>
            <a:headEnd/>
            <a:tailEnd/>
          </a:ln>
        </p:spPr>
        <p:txBody>
          <a:bodyPr lIns="92075" tIns="46038" rIns="92075" bIns="46038">
            <a:prstTxWarp prst="textNoShape">
              <a:avLst/>
            </a:prstTxWarp>
          </a:bodyPr>
          <a:lstStyle/>
          <a:p>
            <a:pPr marL="342900" indent="-342900">
              <a:spcBef>
                <a:spcPct val="20000"/>
              </a:spcBef>
              <a:buClr>
                <a:schemeClr val="tx2"/>
              </a:buClr>
              <a:buSzPct val="95000"/>
              <a:buFont typeface="Wingdings" charset="2"/>
              <a:buNone/>
            </a:pPr>
            <a:endParaRPr lang="en-US" sz="2400" b="1" dirty="0">
              <a:solidFill>
                <a:srgbClr val="CC0000"/>
              </a:solidFill>
              <a:latin typeface="Courier New"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9000" y="1200212"/>
            <a:ext cx="1824339" cy="2597150"/>
          </a:xfrm>
          <a:prstGeom prst="rect">
            <a:avLst/>
          </a:prstGeom>
        </p:spPr>
      </p:pic>
      <p:sp>
        <p:nvSpPr>
          <p:cNvPr id="3" name="TextBox 2"/>
          <p:cNvSpPr txBox="1"/>
          <p:nvPr/>
        </p:nvSpPr>
        <p:spPr>
          <a:xfrm>
            <a:off x="7239000" y="3790950"/>
            <a:ext cx="1827769" cy="369332"/>
          </a:xfrm>
          <a:prstGeom prst="rect">
            <a:avLst/>
          </a:prstGeom>
          <a:noFill/>
        </p:spPr>
        <p:txBody>
          <a:bodyPr wrap="none" rtlCol="0">
            <a:spAutoFit/>
          </a:bodyPr>
          <a:lstStyle/>
          <a:p>
            <a:r>
              <a:rPr lang="en-US" sz="1800" dirty="0">
                <a:latin typeface="+mn-lt"/>
              </a:rPr>
              <a:t>Stephen C </a:t>
            </a:r>
            <a:r>
              <a:rPr lang="en-US" sz="1800" dirty="0" err="1">
                <a:latin typeface="+mn-lt"/>
              </a:rPr>
              <a:t>Kleene</a:t>
            </a:r>
            <a:endParaRPr lang="en-US" sz="1800" dirty="0">
              <a:latin typeface="+mn-lt"/>
            </a:endParaRPr>
          </a:p>
        </p:txBody>
      </p:sp>
      <p:graphicFrame>
        <p:nvGraphicFramePr>
          <p:cNvPr id="14" name="Table 13"/>
          <p:cNvGraphicFramePr>
            <a:graphicFrameLocks noGrp="1"/>
          </p:cNvGraphicFramePr>
          <p:nvPr>
            <p:extLst>
              <p:ext uri="{D42A27DB-BD31-4B8C-83A1-F6EECF244321}">
                <p14:modId xmlns:p14="http://schemas.microsoft.com/office/powerpoint/2010/main" val="3567791750"/>
              </p:ext>
            </p:extLst>
          </p:nvPr>
        </p:nvGraphicFramePr>
        <p:xfrm>
          <a:off x="304800" y="1047750"/>
          <a:ext cx="6858000" cy="3291840"/>
        </p:xfrm>
        <a:graphic>
          <a:graphicData uri="http://schemas.openxmlformats.org/drawingml/2006/table">
            <a:tbl>
              <a:tblPr firstRow="1" bandRow="1">
                <a:tableStyleId>{5C22544A-7EE6-4342-B048-85BDC9FD1C3A}</a:tableStyleId>
              </a:tblPr>
              <a:tblGrid>
                <a:gridCol w="1532965">
                  <a:extLst>
                    <a:ext uri="{9D8B030D-6E8A-4147-A177-3AD203B41FA5}">
                      <a16:colId xmlns:a16="http://schemas.microsoft.com/office/drawing/2014/main" val="20000"/>
                    </a:ext>
                  </a:extLst>
                </a:gridCol>
                <a:gridCol w="1613647">
                  <a:extLst>
                    <a:ext uri="{9D8B030D-6E8A-4147-A177-3AD203B41FA5}">
                      <a16:colId xmlns:a16="http://schemas.microsoft.com/office/drawing/2014/main" val="20001"/>
                    </a:ext>
                  </a:extLst>
                </a:gridCol>
                <a:gridCol w="3711388">
                  <a:extLst>
                    <a:ext uri="{9D8B030D-6E8A-4147-A177-3AD203B41FA5}">
                      <a16:colId xmlns:a16="http://schemas.microsoft.com/office/drawing/2014/main" val="20002"/>
                    </a:ext>
                  </a:extLst>
                </a:gridCol>
              </a:tblGrid>
              <a:tr h="370840">
                <a:tc>
                  <a:txBody>
                    <a:bodyPr/>
                    <a:lstStyle/>
                    <a:p>
                      <a:r>
                        <a:rPr lang="en-US" sz="2000" dirty="0"/>
                        <a:t>Pattern</a:t>
                      </a:r>
                    </a:p>
                  </a:txBody>
                  <a:tcPr/>
                </a:tc>
                <a:tc>
                  <a:txBody>
                    <a:bodyPr/>
                    <a:lstStyle/>
                    <a:p>
                      <a:r>
                        <a:rPr lang="en-US" sz="2000" dirty="0"/>
                        <a:t>Matches</a:t>
                      </a:r>
                    </a:p>
                  </a:txBody>
                  <a:tcPr/>
                </a:tc>
                <a:tc>
                  <a:txBody>
                    <a:bodyPr/>
                    <a:lstStyle/>
                    <a:p>
                      <a:endParaRPr lang="en-US" sz="2000" dirty="0"/>
                    </a:p>
                  </a:txBody>
                  <a:tcPr/>
                </a:tc>
                <a:extLst>
                  <a:ext uri="{0D108BD9-81ED-4DB2-BD59-A6C34878D82A}">
                    <a16:rowId xmlns:a16="http://schemas.microsoft.com/office/drawing/2014/main" val="10000"/>
                  </a:ext>
                </a:extLst>
              </a:tr>
              <a:tr h="370840">
                <a:tc>
                  <a:txBody>
                    <a:bodyPr/>
                    <a:lstStyle/>
                    <a:p>
                      <a:r>
                        <a:rPr lang="en-US" sz="2000" dirty="0" err="1">
                          <a:solidFill>
                            <a:srgbClr val="CC0000"/>
                          </a:solidFill>
                          <a:latin typeface="Courier"/>
                          <a:cs typeface="Courier"/>
                        </a:rPr>
                        <a:t>colou?r</a:t>
                      </a:r>
                      <a:endParaRPr lang="en-US" sz="2000" dirty="0"/>
                    </a:p>
                  </a:txBody>
                  <a:tcPr/>
                </a:tc>
                <a:tc>
                  <a:txBody>
                    <a:bodyPr/>
                    <a:lstStyle/>
                    <a:p>
                      <a:r>
                        <a:rPr lang="en-US" sz="2000" dirty="0"/>
                        <a:t>Optional</a:t>
                      </a:r>
                      <a:r>
                        <a:rPr lang="en-US" sz="2000" baseline="0" dirty="0"/>
                        <a:t> previous char</a:t>
                      </a:r>
                      <a:endParaRPr lang="en-US" sz="2000" dirty="0"/>
                    </a:p>
                  </a:txBody>
                  <a:tcPr/>
                </a:tc>
                <a:tc>
                  <a:txBody>
                    <a:bodyPr/>
                    <a:lstStyle/>
                    <a:p>
                      <a:r>
                        <a:rPr lang="en-US" sz="2000" u="sng" dirty="0">
                          <a:solidFill>
                            <a:srgbClr val="0000FF"/>
                          </a:solidFill>
                          <a:latin typeface="Courier"/>
                          <a:cs typeface="Courier"/>
                        </a:rPr>
                        <a:t>color</a:t>
                      </a:r>
                      <a:r>
                        <a:rPr lang="en-US" sz="2000" u="none" dirty="0">
                          <a:latin typeface="Courier"/>
                          <a:cs typeface="Courier"/>
                        </a:rPr>
                        <a:t>    </a:t>
                      </a:r>
                      <a:r>
                        <a:rPr lang="en-US" sz="2000" u="sng" dirty="0" err="1">
                          <a:solidFill>
                            <a:srgbClr val="0000FF"/>
                          </a:solidFill>
                          <a:latin typeface="Courier"/>
                          <a:cs typeface="Courier"/>
                        </a:rPr>
                        <a:t>colour</a:t>
                      </a:r>
                      <a:endParaRPr lang="en-US" sz="2000" u="sng" dirty="0">
                        <a:solidFill>
                          <a:srgbClr val="0000FF"/>
                        </a:solidFill>
                        <a:latin typeface="Courier"/>
                        <a:cs typeface="Courier"/>
                      </a:endParaRPr>
                    </a:p>
                  </a:txBody>
                  <a:tcPr/>
                </a:tc>
                <a:extLst>
                  <a:ext uri="{0D108BD9-81ED-4DB2-BD59-A6C34878D82A}">
                    <a16:rowId xmlns:a16="http://schemas.microsoft.com/office/drawing/2014/main" val="10001"/>
                  </a:ext>
                </a:extLst>
              </a:tr>
              <a:tr h="370840">
                <a:tc>
                  <a:txBody>
                    <a:bodyPr/>
                    <a:lstStyle/>
                    <a:p>
                      <a:r>
                        <a:rPr lang="en-US" sz="2000" dirty="0" err="1">
                          <a:solidFill>
                            <a:srgbClr val="CC0000"/>
                          </a:solidFill>
                          <a:latin typeface="Courier"/>
                          <a:cs typeface="Courier"/>
                        </a:rPr>
                        <a:t>oo</a:t>
                      </a:r>
                      <a:r>
                        <a:rPr lang="en-US" sz="2000" dirty="0">
                          <a:solidFill>
                            <a:srgbClr val="CC0000"/>
                          </a:solidFill>
                          <a:latin typeface="Courier"/>
                          <a:cs typeface="Courier"/>
                        </a:rPr>
                        <a:t>*h!</a:t>
                      </a:r>
                      <a:endParaRPr lang="en-US" sz="2000" dirty="0"/>
                    </a:p>
                  </a:txBody>
                  <a:tcPr/>
                </a:tc>
                <a:tc>
                  <a:txBody>
                    <a:bodyPr/>
                    <a:lstStyle/>
                    <a:p>
                      <a:r>
                        <a:rPr lang="en-US" sz="2000" dirty="0">
                          <a:solidFill>
                            <a:srgbClr val="000000"/>
                          </a:solidFill>
                        </a:rPr>
                        <a:t>0 or more of</a:t>
                      </a:r>
                      <a:r>
                        <a:rPr lang="en-US" sz="2000" baseline="0" dirty="0">
                          <a:solidFill>
                            <a:srgbClr val="000000"/>
                          </a:solidFill>
                        </a:rPr>
                        <a:t> </a:t>
                      </a:r>
                      <a:r>
                        <a:rPr lang="en-US" sz="2000" dirty="0">
                          <a:solidFill>
                            <a:srgbClr val="000000"/>
                          </a:solidFill>
                        </a:rPr>
                        <a:t>previous char</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u="sng" dirty="0">
                          <a:solidFill>
                            <a:srgbClr val="3366FF"/>
                          </a:solidFill>
                          <a:latin typeface="Courier"/>
                          <a:cs typeface="Courier"/>
                        </a:rPr>
                        <a:t>oh!</a:t>
                      </a:r>
                      <a:r>
                        <a:rPr lang="en-US" sz="2000" u="none" dirty="0">
                          <a:solidFill>
                            <a:srgbClr val="3366FF"/>
                          </a:solidFill>
                          <a:latin typeface="Courier"/>
                          <a:cs typeface="Courier"/>
                        </a:rPr>
                        <a:t> </a:t>
                      </a:r>
                      <a:r>
                        <a:rPr lang="en-US" sz="2000" u="sng" dirty="0">
                          <a:solidFill>
                            <a:srgbClr val="3366FF"/>
                          </a:solidFill>
                          <a:latin typeface="Courier"/>
                          <a:cs typeface="Courier"/>
                        </a:rPr>
                        <a:t>ooh!</a:t>
                      </a:r>
                      <a:r>
                        <a:rPr lang="en-US" sz="2000" u="none" dirty="0">
                          <a:solidFill>
                            <a:srgbClr val="000000"/>
                          </a:solidFill>
                          <a:latin typeface="Courier"/>
                          <a:cs typeface="Courier"/>
                        </a:rPr>
                        <a:t>  </a:t>
                      </a:r>
                      <a:r>
                        <a:rPr lang="en-US" sz="2000" u="sng" dirty="0" err="1">
                          <a:solidFill>
                            <a:srgbClr val="3366FF"/>
                          </a:solidFill>
                          <a:latin typeface="Courier"/>
                          <a:cs typeface="Courier"/>
                        </a:rPr>
                        <a:t>oooh</a:t>
                      </a:r>
                      <a:r>
                        <a:rPr lang="en-US" sz="2000" u="sng" dirty="0">
                          <a:solidFill>
                            <a:srgbClr val="3366FF"/>
                          </a:solidFill>
                          <a:latin typeface="Courier"/>
                          <a:cs typeface="Courier"/>
                        </a:rPr>
                        <a:t>!</a:t>
                      </a:r>
                      <a:r>
                        <a:rPr lang="en-US" sz="2000" u="none" dirty="0">
                          <a:solidFill>
                            <a:srgbClr val="3366FF"/>
                          </a:solidFill>
                          <a:latin typeface="Courier"/>
                          <a:cs typeface="Courier"/>
                        </a:rPr>
                        <a:t> </a:t>
                      </a:r>
                      <a:r>
                        <a:rPr lang="en-US" sz="2000" u="sng" dirty="0" err="1">
                          <a:solidFill>
                            <a:srgbClr val="3366FF"/>
                          </a:solidFill>
                          <a:latin typeface="Courier"/>
                          <a:cs typeface="Courier"/>
                        </a:rPr>
                        <a:t>ooooh</a:t>
                      </a:r>
                      <a:r>
                        <a:rPr lang="en-US" sz="2000" u="sng" dirty="0">
                          <a:solidFill>
                            <a:srgbClr val="3366FF"/>
                          </a:solidFill>
                          <a:latin typeface="Courier"/>
                          <a:cs typeface="Courier"/>
                        </a:rPr>
                        <a:t>!</a:t>
                      </a:r>
                      <a:endParaRPr lang="en-US" sz="2000" u="none" dirty="0">
                        <a:solidFill>
                          <a:srgbClr val="000000"/>
                        </a:solidFill>
                        <a:latin typeface="Courier"/>
                        <a:cs typeface="Courier"/>
                      </a:endParaRPr>
                    </a:p>
                  </a:txBody>
                  <a:tcPr/>
                </a:tc>
                <a:extLst>
                  <a:ext uri="{0D108BD9-81ED-4DB2-BD59-A6C34878D82A}">
                    <a16:rowId xmlns:a16="http://schemas.microsoft.com/office/drawing/2014/main" val="10002"/>
                  </a:ext>
                </a:extLst>
              </a:tr>
              <a:tr h="370840">
                <a:tc>
                  <a:txBody>
                    <a:bodyPr/>
                    <a:lstStyle/>
                    <a:p>
                      <a:r>
                        <a:rPr lang="en-US" sz="2000" dirty="0" err="1">
                          <a:solidFill>
                            <a:srgbClr val="CC0000"/>
                          </a:solidFill>
                          <a:latin typeface="Courier"/>
                          <a:cs typeface="Courier"/>
                        </a:rPr>
                        <a:t>o+h</a:t>
                      </a:r>
                      <a:r>
                        <a:rPr lang="en-US" sz="2000" dirty="0">
                          <a:solidFill>
                            <a:srgbClr val="CC0000"/>
                          </a:solidFill>
                          <a:latin typeface="Courier"/>
                          <a:cs typeface="Courier"/>
                        </a:rPr>
                        <a:t>!</a:t>
                      </a:r>
                      <a:endParaRPr lang="en-US" sz="2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solidFill>
                            <a:srgbClr val="000000"/>
                          </a:solidFill>
                        </a:rPr>
                        <a:t>1 or more of previous char</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u="sng" dirty="0">
                          <a:solidFill>
                            <a:srgbClr val="3366FF"/>
                          </a:solidFill>
                          <a:latin typeface="Courier"/>
                          <a:cs typeface="Courier"/>
                        </a:rPr>
                        <a:t>oh!</a:t>
                      </a:r>
                      <a:r>
                        <a:rPr lang="en-US" sz="2000" u="none" dirty="0">
                          <a:solidFill>
                            <a:srgbClr val="3366FF"/>
                          </a:solidFill>
                          <a:latin typeface="Courier"/>
                          <a:cs typeface="Courier"/>
                        </a:rPr>
                        <a:t> </a:t>
                      </a:r>
                      <a:r>
                        <a:rPr lang="en-US" sz="2000" u="sng" dirty="0">
                          <a:solidFill>
                            <a:srgbClr val="3366FF"/>
                          </a:solidFill>
                          <a:latin typeface="Courier"/>
                          <a:cs typeface="Courier"/>
                        </a:rPr>
                        <a:t>ooh!</a:t>
                      </a:r>
                      <a:r>
                        <a:rPr lang="en-US" sz="2000" u="none" dirty="0">
                          <a:solidFill>
                            <a:srgbClr val="000000"/>
                          </a:solidFill>
                          <a:latin typeface="Courier"/>
                          <a:cs typeface="Courier"/>
                        </a:rPr>
                        <a:t>  </a:t>
                      </a:r>
                      <a:r>
                        <a:rPr lang="en-US" sz="2000" u="sng" dirty="0" err="1">
                          <a:solidFill>
                            <a:srgbClr val="3366FF"/>
                          </a:solidFill>
                          <a:latin typeface="Courier"/>
                          <a:cs typeface="Courier"/>
                        </a:rPr>
                        <a:t>oooh</a:t>
                      </a:r>
                      <a:r>
                        <a:rPr lang="en-US" sz="2000" u="sng" dirty="0">
                          <a:solidFill>
                            <a:srgbClr val="3366FF"/>
                          </a:solidFill>
                          <a:latin typeface="Courier"/>
                          <a:cs typeface="Courier"/>
                        </a:rPr>
                        <a:t>!</a:t>
                      </a:r>
                      <a:r>
                        <a:rPr lang="en-US" sz="2000" u="none" dirty="0">
                          <a:solidFill>
                            <a:srgbClr val="3366FF"/>
                          </a:solidFill>
                          <a:latin typeface="Courier"/>
                          <a:cs typeface="Courier"/>
                        </a:rPr>
                        <a:t> </a:t>
                      </a:r>
                      <a:r>
                        <a:rPr lang="en-US" sz="2000" u="sng" dirty="0" err="1">
                          <a:solidFill>
                            <a:srgbClr val="3366FF"/>
                          </a:solidFill>
                          <a:latin typeface="Courier"/>
                          <a:cs typeface="Courier"/>
                        </a:rPr>
                        <a:t>ooooh</a:t>
                      </a:r>
                      <a:r>
                        <a:rPr lang="en-US" sz="2000" u="sng" dirty="0">
                          <a:solidFill>
                            <a:srgbClr val="3366FF"/>
                          </a:solidFill>
                          <a:latin typeface="Courier"/>
                          <a:cs typeface="Courier"/>
                        </a:rPr>
                        <a:t>!</a:t>
                      </a:r>
                      <a:endParaRPr lang="en-US" sz="2000" u="none" dirty="0">
                        <a:solidFill>
                          <a:srgbClr val="000000"/>
                        </a:solidFill>
                        <a:latin typeface="Courier"/>
                        <a:cs typeface="Courier"/>
                      </a:endParaRPr>
                    </a:p>
                  </a:txBody>
                  <a:tcPr/>
                </a:tc>
                <a:extLst>
                  <a:ext uri="{0D108BD9-81ED-4DB2-BD59-A6C34878D82A}">
                    <a16:rowId xmlns:a16="http://schemas.microsoft.com/office/drawing/2014/main" val="10003"/>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solidFill>
                            <a:srgbClr val="CC0000"/>
                          </a:solidFill>
                          <a:latin typeface="Courier"/>
                          <a:cs typeface="Courier"/>
                        </a:rPr>
                        <a:t>baa+</a:t>
                      </a:r>
                      <a:endParaRPr lang="en-US" sz="2000" dirty="0"/>
                    </a:p>
                  </a:txBody>
                  <a:tcPr/>
                </a:tc>
                <a:tc>
                  <a:txBody>
                    <a:bodyPr/>
                    <a:lstStyle/>
                    <a:p>
                      <a:endParaRPr lang="en-US" sz="2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u="sng" dirty="0">
                          <a:solidFill>
                            <a:srgbClr val="3366FF"/>
                          </a:solidFill>
                          <a:latin typeface="Courier"/>
                          <a:cs typeface="Courier"/>
                        </a:rPr>
                        <a:t>baa</a:t>
                      </a:r>
                      <a:r>
                        <a:rPr lang="en-US" sz="2000" u="none" baseline="0" dirty="0">
                          <a:solidFill>
                            <a:srgbClr val="3366FF"/>
                          </a:solidFill>
                          <a:latin typeface="Courier"/>
                          <a:cs typeface="Courier"/>
                        </a:rPr>
                        <a:t> </a:t>
                      </a:r>
                      <a:r>
                        <a:rPr lang="en-US" sz="2000" u="sng" baseline="0" dirty="0" err="1">
                          <a:solidFill>
                            <a:srgbClr val="3366FF"/>
                          </a:solidFill>
                          <a:latin typeface="Courier"/>
                          <a:cs typeface="Courier"/>
                        </a:rPr>
                        <a:t>baaa</a:t>
                      </a:r>
                      <a:r>
                        <a:rPr lang="en-US" sz="2000" u="none" baseline="0" dirty="0">
                          <a:solidFill>
                            <a:srgbClr val="3366FF"/>
                          </a:solidFill>
                          <a:latin typeface="Courier"/>
                          <a:cs typeface="Courier"/>
                        </a:rPr>
                        <a:t> </a:t>
                      </a:r>
                      <a:r>
                        <a:rPr lang="en-US" sz="2000" u="sng" baseline="0" dirty="0" err="1">
                          <a:solidFill>
                            <a:srgbClr val="3366FF"/>
                          </a:solidFill>
                          <a:latin typeface="Courier"/>
                          <a:cs typeface="Courier"/>
                        </a:rPr>
                        <a:t>baaaa</a:t>
                      </a:r>
                      <a:r>
                        <a:rPr lang="en-US" sz="2000" u="none" baseline="0" dirty="0">
                          <a:solidFill>
                            <a:srgbClr val="3366FF"/>
                          </a:solidFill>
                          <a:latin typeface="Courier"/>
                          <a:cs typeface="Courier"/>
                        </a:rPr>
                        <a:t> </a:t>
                      </a:r>
                      <a:r>
                        <a:rPr lang="en-US" sz="2000" u="sng" baseline="0" dirty="0" err="1">
                          <a:solidFill>
                            <a:srgbClr val="3366FF"/>
                          </a:solidFill>
                          <a:latin typeface="Courier"/>
                          <a:cs typeface="Courier"/>
                        </a:rPr>
                        <a:t>baaaaa</a:t>
                      </a:r>
                      <a:endParaRPr lang="en-US" sz="2000" u="none" dirty="0">
                        <a:solidFill>
                          <a:srgbClr val="000000"/>
                        </a:solidFill>
                        <a:latin typeface="Courier"/>
                        <a:cs typeface="Courier"/>
                      </a:endParaRPr>
                    </a:p>
                  </a:txBody>
                  <a:tcPr/>
                </a:tc>
                <a:extLst>
                  <a:ext uri="{0D108BD9-81ED-4DB2-BD59-A6C34878D82A}">
                    <a16:rowId xmlns:a16="http://schemas.microsoft.com/office/drawing/2014/main" val="10004"/>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err="1">
                          <a:solidFill>
                            <a:srgbClr val="CC0000"/>
                          </a:solidFill>
                          <a:latin typeface="Courier"/>
                          <a:cs typeface="Courier"/>
                        </a:rPr>
                        <a:t>beg.n</a:t>
                      </a:r>
                      <a:endParaRPr lang="en-US" sz="2000" dirty="0"/>
                    </a:p>
                  </a:txBody>
                  <a:tcPr/>
                </a:tc>
                <a:tc>
                  <a:txBody>
                    <a:bodyPr/>
                    <a:lstStyle/>
                    <a:p>
                      <a:endParaRPr lang="en-US" sz="2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u="sng" dirty="0">
                          <a:solidFill>
                            <a:srgbClr val="3366FF"/>
                          </a:solidFill>
                          <a:latin typeface="Courier"/>
                          <a:cs typeface="Courier"/>
                        </a:rPr>
                        <a:t>begin </a:t>
                      </a:r>
                      <a:r>
                        <a:rPr lang="en-US" sz="2000" u="sng" baseline="0" dirty="0">
                          <a:solidFill>
                            <a:srgbClr val="3366FF"/>
                          </a:solidFill>
                          <a:latin typeface="Courier"/>
                          <a:cs typeface="Courier"/>
                        </a:rPr>
                        <a:t>begun begun beg3n</a:t>
                      </a:r>
                      <a:endParaRPr lang="en-US" sz="2000" u="none" dirty="0">
                        <a:solidFill>
                          <a:srgbClr val="000000"/>
                        </a:solidFill>
                        <a:latin typeface="Courier"/>
                        <a:cs typeface="Courier"/>
                      </a:endParaRPr>
                    </a:p>
                  </a:txBody>
                  <a:tcPr/>
                </a:tc>
                <a:extLst>
                  <a:ext uri="{0D108BD9-81ED-4DB2-BD59-A6C34878D82A}">
                    <a16:rowId xmlns:a16="http://schemas.microsoft.com/office/drawing/2014/main" val="10005"/>
                  </a:ext>
                </a:extLst>
              </a:tr>
            </a:tbl>
          </a:graphicData>
        </a:graphic>
      </p:graphicFrame>
      <p:sp>
        <p:nvSpPr>
          <p:cNvPr id="4" name="TextBox 3"/>
          <p:cNvSpPr txBox="1"/>
          <p:nvPr/>
        </p:nvSpPr>
        <p:spPr>
          <a:xfrm>
            <a:off x="7086600" y="4324350"/>
            <a:ext cx="2010586" cy="369332"/>
          </a:xfrm>
          <a:prstGeom prst="rect">
            <a:avLst/>
          </a:prstGeom>
          <a:noFill/>
        </p:spPr>
        <p:txBody>
          <a:bodyPr wrap="none" rtlCol="0">
            <a:spAutoFit/>
          </a:bodyPr>
          <a:lstStyle/>
          <a:p>
            <a:r>
              <a:rPr lang="en-US" sz="1800" dirty="0" err="1">
                <a:latin typeface="+mn-lt"/>
              </a:rPr>
              <a:t>Kleene</a:t>
            </a:r>
            <a:r>
              <a:rPr lang="en-US" sz="1800" dirty="0">
                <a:latin typeface="+mn-lt"/>
              </a:rPr>
              <a:t> *,   </a:t>
            </a:r>
            <a:r>
              <a:rPr lang="en-US" sz="1800" dirty="0" err="1">
                <a:latin typeface="+mn-lt"/>
              </a:rPr>
              <a:t>Kleene</a:t>
            </a:r>
            <a:r>
              <a:rPr lang="en-US" sz="1800" dirty="0">
                <a:latin typeface="+mn-lt"/>
              </a:rPr>
              <a:t> +   </a:t>
            </a:r>
          </a:p>
        </p:txBody>
      </p:sp>
    </p:spTree>
    <p:extLst>
      <p:ext uri="{BB962C8B-B14F-4D97-AF65-F5344CB8AC3E}">
        <p14:creationId xmlns:p14="http://schemas.microsoft.com/office/powerpoint/2010/main" val="2148838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dirty="0"/>
              <a:t>Regular Expressions: Anchors  </a:t>
            </a:r>
            <a:r>
              <a:rPr lang="en-US" dirty="0">
                <a:solidFill>
                  <a:srgbClr val="FF0000"/>
                </a:solidFill>
              </a:rPr>
              <a:t>^   $</a:t>
            </a:r>
          </a:p>
        </p:txBody>
      </p:sp>
      <p:sp>
        <p:nvSpPr>
          <p:cNvPr id="77827" name="Rectangle 3"/>
          <p:cNvSpPr>
            <a:spLocks noGrp="1" noChangeArrowheads="1"/>
          </p:cNvSpPr>
          <p:nvPr>
            <p:ph idx="1"/>
          </p:nvPr>
        </p:nvSpPr>
        <p:spPr>
          <a:xfrm>
            <a:off x="762000" y="1314450"/>
            <a:ext cx="7848600" cy="3543300"/>
          </a:xfrm>
        </p:spPr>
        <p:txBody>
          <a:bodyPr/>
          <a:lstStyle/>
          <a:p>
            <a:pPr>
              <a:lnSpc>
                <a:spcPct val="90000"/>
              </a:lnSpc>
              <a:spcBef>
                <a:spcPct val="50000"/>
              </a:spcBef>
            </a:pPr>
            <a:endParaRPr lang="en-US" sz="2400" dirty="0">
              <a:latin typeface="Courier New"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986645780"/>
              </p:ext>
            </p:extLst>
          </p:nvPr>
        </p:nvGraphicFramePr>
        <p:xfrm>
          <a:off x="1905000" y="1809750"/>
          <a:ext cx="4953000" cy="2286000"/>
        </p:xfrm>
        <a:graphic>
          <a:graphicData uri="http://schemas.openxmlformats.org/drawingml/2006/table">
            <a:tbl>
              <a:tblPr firstRow="1" bandRow="1">
                <a:tableStyleId>{5C22544A-7EE6-4342-B048-85BDC9FD1C3A}</a:tableStyleId>
              </a:tblPr>
              <a:tblGrid>
                <a:gridCol w="1981200">
                  <a:extLst>
                    <a:ext uri="{9D8B030D-6E8A-4147-A177-3AD203B41FA5}">
                      <a16:colId xmlns:a16="http://schemas.microsoft.com/office/drawing/2014/main" val="20000"/>
                    </a:ext>
                  </a:extLst>
                </a:gridCol>
                <a:gridCol w="2971800">
                  <a:extLst>
                    <a:ext uri="{9D8B030D-6E8A-4147-A177-3AD203B41FA5}">
                      <a16:colId xmlns:a16="http://schemas.microsoft.com/office/drawing/2014/main" val="20001"/>
                    </a:ext>
                  </a:extLst>
                </a:gridCol>
              </a:tblGrid>
              <a:tr h="370840">
                <a:tc>
                  <a:txBody>
                    <a:bodyPr/>
                    <a:lstStyle/>
                    <a:p>
                      <a:r>
                        <a:rPr lang="en-US" sz="2000" dirty="0"/>
                        <a:t>Pattern</a:t>
                      </a:r>
                    </a:p>
                  </a:txBody>
                  <a:tcPr/>
                </a:tc>
                <a:tc>
                  <a:txBody>
                    <a:bodyPr/>
                    <a:lstStyle/>
                    <a:p>
                      <a:r>
                        <a:rPr lang="en-US" sz="2000" dirty="0"/>
                        <a:t>Matches</a:t>
                      </a:r>
                    </a:p>
                  </a:txBody>
                  <a:tcPr/>
                </a:tc>
                <a:extLst>
                  <a:ext uri="{0D108BD9-81ED-4DB2-BD59-A6C34878D82A}">
                    <a16:rowId xmlns:a16="http://schemas.microsoft.com/office/drawing/2014/main" val="10000"/>
                  </a:ext>
                </a:extLst>
              </a:tr>
              <a:tr h="370840">
                <a:tc>
                  <a:txBody>
                    <a:bodyPr/>
                    <a:lstStyle/>
                    <a:p>
                      <a:r>
                        <a:rPr lang="en-US" sz="2000" dirty="0">
                          <a:solidFill>
                            <a:srgbClr val="CC3300"/>
                          </a:solidFill>
                          <a:latin typeface="Courier"/>
                          <a:cs typeface="Courier"/>
                        </a:rPr>
                        <a:t>^</a:t>
                      </a:r>
                      <a:r>
                        <a:rPr lang="en-US" sz="2000" dirty="0">
                          <a:latin typeface="Courier"/>
                          <a:cs typeface="Courier"/>
                        </a:rPr>
                        <a:t>[A-Z] </a:t>
                      </a:r>
                      <a:endParaRPr lang="en-US" sz="2000" dirty="0"/>
                    </a:p>
                  </a:txBody>
                  <a:tcPr/>
                </a:tc>
                <a:tc>
                  <a:txBody>
                    <a:bodyPr/>
                    <a:lstStyle/>
                    <a:p>
                      <a:r>
                        <a:rPr lang="en-US" sz="2000" u="sng" dirty="0">
                          <a:solidFill>
                            <a:srgbClr val="0000FF"/>
                          </a:solidFill>
                          <a:latin typeface="Courier"/>
                          <a:cs typeface="Courier"/>
                        </a:rPr>
                        <a:t>P</a:t>
                      </a:r>
                      <a:r>
                        <a:rPr lang="en-US" sz="2000" u="none" dirty="0">
                          <a:solidFill>
                            <a:srgbClr val="000000"/>
                          </a:solidFill>
                          <a:latin typeface="Courier"/>
                          <a:cs typeface="Courier"/>
                        </a:rPr>
                        <a:t>alo</a:t>
                      </a:r>
                      <a:r>
                        <a:rPr lang="en-US" sz="2000" u="none" baseline="0" dirty="0">
                          <a:solidFill>
                            <a:srgbClr val="000000"/>
                          </a:solidFill>
                          <a:latin typeface="Courier"/>
                          <a:cs typeface="Courier"/>
                        </a:rPr>
                        <a:t> Alto</a:t>
                      </a:r>
                      <a:endParaRPr lang="en-US" sz="2000" u="none" dirty="0">
                        <a:solidFill>
                          <a:srgbClr val="000000"/>
                        </a:solidFill>
                        <a:latin typeface="Courier"/>
                        <a:cs typeface="Courier"/>
                      </a:endParaRPr>
                    </a:p>
                  </a:txBody>
                  <a:tcPr/>
                </a:tc>
                <a:extLst>
                  <a:ext uri="{0D108BD9-81ED-4DB2-BD59-A6C34878D82A}">
                    <a16:rowId xmlns:a16="http://schemas.microsoft.com/office/drawing/2014/main" val="10001"/>
                  </a:ext>
                </a:extLst>
              </a:tr>
              <a:tr h="370840">
                <a:tc>
                  <a:txBody>
                    <a:bodyPr/>
                    <a:lstStyle/>
                    <a:p>
                      <a:r>
                        <a:rPr lang="en-US" sz="2000" dirty="0">
                          <a:solidFill>
                            <a:srgbClr val="CC3300"/>
                          </a:solidFill>
                          <a:latin typeface="Courier"/>
                          <a:cs typeface="Courier"/>
                        </a:rPr>
                        <a:t>^</a:t>
                      </a:r>
                      <a:r>
                        <a:rPr lang="en-US" sz="2000" dirty="0">
                          <a:latin typeface="Courier"/>
                          <a:cs typeface="Courier"/>
                        </a:rPr>
                        <a:t>[^A-</a:t>
                      </a:r>
                      <a:r>
                        <a:rPr lang="en-US" sz="2000" dirty="0" err="1">
                          <a:latin typeface="Courier"/>
                          <a:cs typeface="Courier"/>
                        </a:rPr>
                        <a:t>Za</a:t>
                      </a:r>
                      <a:r>
                        <a:rPr lang="en-US" sz="2000" dirty="0">
                          <a:latin typeface="Courier"/>
                          <a:cs typeface="Courier"/>
                        </a:rPr>
                        <a:t>-z] </a:t>
                      </a:r>
                      <a:endParaRPr lang="en-US" sz="2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u="sng" dirty="0">
                          <a:solidFill>
                            <a:srgbClr val="3366FF"/>
                          </a:solidFill>
                          <a:latin typeface="Courier"/>
                          <a:cs typeface="Courier"/>
                        </a:rPr>
                        <a:t>1</a:t>
                      </a:r>
                      <a:r>
                        <a:rPr lang="en-US" sz="2000" u="none" baseline="0" dirty="0">
                          <a:solidFill>
                            <a:srgbClr val="3366FF"/>
                          </a:solidFill>
                          <a:latin typeface="Courier"/>
                          <a:cs typeface="Courier"/>
                        </a:rPr>
                        <a:t>    </a:t>
                      </a:r>
                      <a:r>
                        <a:rPr lang="en-US" sz="2000" u="sng" baseline="0" dirty="0">
                          <a:solidFill>
                            <a:srgbClr val="3366FF"/>
                          </a:solidFill>
                          <a:latin typeface="Courier"/>
                          <a:cs typeface="Courier"/>
                        </a:rPr>
                        <a:t>“</a:t>
                      </a:r>
                      <a:r>
                        <a:rPr lang="en-US" sz="2000" u="none" baseline="0" dirty="0">
                          <a:solidFill>
                            <a:srgbClr val="000000"/>
                          </a:solidFill>
                          <a:latin typeface="Courier"/>
                          <a:cs typeface="Courier"/>
                        </a:rPr>
                        <a:t>Hello”</a:t>
                      </a:r>
                      <a:endParaRPr lang="en-US" sz="2000" u="none" dirty="0">
                        <a:solidFill>
                          <a:srgbClr val="000000"/>
                        </a:solidFill>
                        <a:latin typeface="Courier"/>
                        <a:cs typeface="Courier"/>
                      </a:endParaRPr>
                    </a:p>
                  </a:txBody>
                  <a:tcPr/>
                </a:tc>
                <a:extLst>
                  <a:ext uri="{0D108BD9-81ED-4DB2-BD59-A6C34878D82A}">
                    <a16:rowId xmlns:a16="http://schemas.microsoft.com/office/drawing/2014/main" val="10002"/>
                  </a:ext>
                </a:extLst>
              </a:tr>
              <a:tr h="370840">
                <a:tc>
                  <a:txBody>
                    <a:bodyPr/>
                    <a:lstStyle/>
                    <a:p>
                      <a:r>
                        <a:rPr lang="en-US" sz="2000" dirty="0">
                          <a:latin typeface="Courier"/>
                          <a:cs typeface="Courier"/>
                          <a:sym typeface="Wingdings" charset="2"/>
                        </a:rPr>
                        <a:t>\.</a:t>
                      </a:r>
                      <a:r>
                        <a:rPr lang="en-US" sz="2000" dirty="0">
                          <a:solidFill>
                            <a:srgbClr val="CC3300"/>
                          </a:solidFill>
                          <a:latin typeface="Courier"/>
                          <a:cs typeface="Courier"/>
                          <a:sym typeface="Wingdings" charset="2"/>
                        </a:rPr>
                        <a:t>$</a:t>
                      </a:r>
                      <a:r>
                        <a:rPr lang="en-US" sz="2000" dirty="0">
                          <a:latin typeface="Courier"/>
                          <a:cs typeface="Courier"/>
                          <a:sym typeface="Wingdings" charset="2"/>
                        </a:rPr>
                        <a:t> </a:t>
                      </a:r>
                      <a:endParaRPr lang="en-US" sz="2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u="none" dirty="0">
                          <a:solidFill>
                            <a:schemeClr val="tx1"/>
                          </a:solidFill>
                          <a:latin typeface="Courier"/>
                          <a:cs typeface="Courier"/>
                        </a:rPr>
                        <a:t>The end</a:t>
                      </a:r>
                      <a:r>
                        <a:rPr lang="en-US" sz="2000" u="sng" dirty="0">
                          <a:solidFill>
                            <a:srgbClr val="3366FF"/>
                          </a:solidFill>
                          <a:latin typeface="Courier"/>
                          <a:cs typeface="Courier"/>
                        </a:rPr>
                        <a:t>.</a:t>
                      </a:r>
                      <a:endParaRPr lang="en-US" sz="2000" u="none" dirty="0">
                        <a:solidFill>
                          <a:srgbClr val="000000"/>
                        </a:solidFill>
                        <a:latin typeface="Courier"/>
                        <a:cs typeface="Courier"/>
                      </a:endParaRPr>
                    </a:p>
                  </a:txBody>
                  <a:tcPr/>
                </a:tc>
                <a:extLst>
                  <a:ext uri="{0D108BD9-81ED-4DB2-BD59-A6C34878D82A}">
                    <a16:rowId xmlns:a16="http://schemas.microsoft.com/office/drawing/2014/main" val="10003"/>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latin typeface="Courier"/>
                          <a:cs typeface="Courier"/>
                          <a:sym typeface="Wingdings" charset="2"/>
                        </a:rPr>
                        <a:t>.</a:t>
                      </a:r>
                      <a:r>
                        <a:rPr lang="en-US" sz="2000" dirty="0">
                          <a:solidFill>
                            <a:srgbClr val="CC3300"/>
                          </a:solidFill>
                          <a:latin typeface="Courier"/>
                          <a:cs typeface="Courier"/>
                          <a:sym typeface="Wingdings" charset="2"/>
                        </a:rPr>
                        <a:t>$</a:t>
                      </a:r>
                      <a:r>
                        <a:rPr lang="en-US" sz="2000" dirty="0">
                          <a:latin typeface="Courier"/>
                          <a:cs typeface="Courier"/>
                          <a:sym typeface="Wingdings" charset="2"/>
                        </a:rPr>
                        <a:t> </a:t>
                      </a:r>
                      <a:endParaRPr lang="en-US" sz="2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u="none" dirty="0">
                          <a:solidFill>
                            <a:schemeClr val="tx1"/>
                          </a:solidFill>
                          <a:latin typeface="Courier"/>
                          <a:cs typeface="Courier"/>
                        </a:rPr>
                        <a:t>The end</a:t>
                      </a:r>
                      <a:r>
                        <a:rPr lang="en-US" sz="2000" u="sng" dirty="0">
                          <a:solidFill>
                            <a:srgbClr val="3366FF"/>
                          </a:solidFill>
                          <a:latin typeface="Courier"/>
                          <a:cs typeface="Courier"/>
                        </a:rPr>
                        <a:t>?</a:t>
                      </a:r>
                      <a:r>
                        <a:rPr lang="en-US" sz="2000" u="none" baseline="0" dirty="0">
                          <a:solidFill>
                            <a:srgbClr val="3366FF"/>
                          </a:solidFill>
                          <a:latin typeface="Courier"/>
                          <a:cs typeface="Courier"/>
                        </a:rPr>
                        <a:t>  </a:t>
                      </a:r>
                      <a:r>
                        <a:rPr lang="en-US" sz="2000" u="none" dirty="0">
                          <a:solidFill>
                            <a:schemeClr val="tx1"/>
                          </a:solidFill>
                          <a:latin typeface="Courier"/>
                          <a:cs typeface="Courier"/>
                        </a:rPr>
                        <a:t>The end</a:t>
                      </a:r>
                      <a:r>
                        <a:rPr lang="en-US" sz="2000" u="sng" dirty="0">
                          <a:solidFill>
                            <a:srgbClr val="3366FF"/>
                          </a:solidFill>
                          <a:latin typeface="Courier"/>
                          <a:cs typeface="Courier"/>
                        </a:rPr>
                        <a:t>!</a:t>
                      </a:r>
                      <a:endParaRPr lang="en-US" sz="2000" u="none" dirty="0">
                        <a:solidFill>
                          <a:srgbClr val="000000"/>
                        </a:solidFill>
                        <a:latin typeface="Courier"/>
                        <a:cs typeface="Courier"/>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2000" u="none" dirty="0">
                        <a:solidFill>
                          <a:srgbClr val="000000"/>
                        </a:solidFill>
                        <a:latin typeface="Courier"/>
                        <a:cs typeface="Courier"/>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579607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en-US"/>
              <a:t>Example</a:t>
            </a:r>
          </a:p>
        </p:txBody>
      </p:sp>
      <p:sp>
        <p:nvSpPr>
          <p:cNvPr id="95235" name="Rectangle 3"/>
          <p:cNvSpPr>
            <a:spLocks noGrp="1" noChangeArrowheads="1"/>
          </p:cNvSpPr>
          <p:nvPr>
            <p:ph idx="1"/>
          </p:nvPr>
        </p:nvSpPr>
        <p:spPr/>
        <p:txBody>
          <a:bodyPr/>
          <a:lstStyle/>
          <a:p>
            <a:pPr eaLnBrk="1" hangingPunct="1"/>
            <a:r>
              <a:rPr lang="en-US" sz="2800" dirty="0"/>
              <a:t>Find me all instances of the word “the” in a text.</a:t>
            </a:r>
          </a:p>
          <a:p>
            <a:pPr marL="457200" lvl="1" indent="0" eaLnBrk="1" hangingPunct="1">
              <a:buNone/>
            </a:pPr>
            <a:r>
              <a:rPr lang="en-US" sz="2800" dirty="0">
                <a:solidFill>
                  <a:srgbClr val="A50021"/>
                </a:solidFill>
                <a:latin typeface="Courier"/>
                <a:cs typeface="Courier"/>
              </a:rPr>
              <a:t>the</a:t>
            </a:r>
          </a:p>
          <a:p>
            <a:pPr marL="800100" lvl="2" indent="0" eaLnBrk="1" hangingPunct="1">
              <a:buNone/>
            </a:pPr>
            <a:r>
              <a:rPr lang="en-US" sz="2800" dirty="0">
                <a:solidFill>
                  <a:srgbClr val="000000"/>
                </a:solidFill>
                <a:latin typeface="Calibri"/>
                <a:cs typeface="Calibri"/>
              </a:rPr>
              <a:t>Misses capitalized examples</a:t>
            </a:r>
          </a:p>
          <a:p>
            <a:pPr marL="457200" lvl="1" indent="0" eaLnBrk="1" hangingPunct="1">
              <a:buNone/>
            </a:pPr>
            <a:r>
              <a:rPr lang="en-US" sz="2800" dirty="0">
                <a:solidFill>
                  <a:srgbClr val="009900"/>
                </a:solidFill>
                <a:latin typeface="Courier"/>
                <a:cs typeface="Courier"/>
              </a:rPr>
              <a:t>[</a:t>
            </a:r>
            <a:r>
              <a:rPr lang="en-US" sz="2800" dirty="0" err="1">
                <a:solidFill>
                  <a:srgbClr val="009900"/>
                </a:solidFill>
                <a:latin typeface="Courier"/>
                <a:cs typeface="Courier"/>
              </a:rPr>
              <a:t>tT</a:t>
            </a:r>
            <a:r>
              <a:rPr lang="en-US" sz="2800" dirty="0">
                <a:solidFill>
                  <a:srgbClr val="009900"/>
                </a:solidFill>
                <a:latin typeface="Courier"/>
                <a:cs typeface="Courier"/>
              </a:rPr>
              <a:t>]he</a:t>
            </a:r>
          </a:p>
          <a:p>
            <a:pPr marL="800100" lvl="2" indent="0" eaLnBrk="1" hangingPunct="1">
              <a:buNone/>
            </a:pPr>
            <a:r>
              <a:rPr lang="en-US" sz="2800" dirty="0">
                <a:latin typeface="Calibri"/>
                <a:cs typeface="Calibri"/>
              </a:rPr>
              <a:t>Incorrectly returns </a:t>
            </a:r>
            <a:r>
              <a:rPr lang="en-US" sz="2800" dirty="0">
                <a:latin typeface="Courier"/>
                <a:cs typeface="Courier"/>
              </a:rPr>
              <a:t>other</a:t>
            </a:r>
            <a:r>
              <a:rPr lang="en-US" sz="2800" dirty="0">
                <a:latin typeface="Calibri"/>
                <a:cs typeface="Calibri"/>
              </a:rPr>
              <a:t> or </a:t>
            </a:r>
            <a:r>
              <a:rPr lang="en-US" sz="2800" dirty="0">
                <a:latin typeface="Courier"/>
                <a:cs typeface="Courier"/>
              </a:rPr>
              <a:t>theology</a:t>
            </a:r>
          </a:p>
          <a:p>
            <a:pPr marL="457200" lvl="1" indent="0" eaLnBrk="1" hangingPunct="1">
              <a:buNone/>
            </a:pPr>
            <a:r>
              <a:rPr lang="en-US" sz="2800" dirty="0">
                <a:solidFill>
                  <a:srgbClr val="0066FF"/>
                </a:solidFill>
                <a:latin typeface="Courier"/>
                <a:cs typeface="Courier"/>
              </a:rPr>
              <a:t>[^a-</a:t>
            </a:r>
            <a:r>
              <a:rPr lang="en-US" sz="2800" dirty="0" err="1">
                <a:solidFill>
                  <a:srgbClr val="0066FF"/>
                </a:solidFill>
                <a:latin typeface="Courier"/>
                <a:cs typeface="Courier"/>
              </a:rPr>
              <a:t>zA</a:t>
            </a:r>
            <a:r>
              <a:rPr lang="en-US" sz="2800" dirty="0">
                <a:solidFill>
                  <a:srgbClr val="0066FF"/>
                </a:solidFill>
                <a:latin typeface="Courier"/>
                <a:cs typeface="Courier"/>
              </a:rPr>
              <a:t>-Z]</a:t>
            </a:r>
            <a:r>
              <a:rPr lang="en-US" sz="2800" dirty="0">
                <a:solidFill>
                  <a:srgbClr val="CC3300"/>
                </a:solidFill>
                <a:latin typeface="Courier"/>
                <a:cs typeface="Courier"/>
              </a:rPr>
              <a:t>[</a:t>
            </a:r>
            <a:r>
              <a:rPr lang="en-US" sz="2800" dirty="0" err="1">
                <a:solidFill>
                  <a:srgbClr val="CC3300"/>
                </a:solidFill>
                <a:latin typeface="Courier"/>
                <a:cs typeface="Courier"/>
              </a:rPr>
              <a:t>tT</a:t>
            </a:r>
            <a:r>
              <a:rPr lang="en-US" sz="2800" dirty="0">
                <a:solidFill>
                  <a:srgbClr val="CC3300"/>
                </a:solidFill>
                <a:latin typeface="Courier"/>
                <a:cs typeface="Courier"/>
              </a:rPr>
              <a:t>]</a:t>
            </a:r>
            <a:r>
              <a:rPr lang="en-US" sz="2800" dirty="0">
                <a:latin typeface="Courier"/>
                <a:cs typeface="Courier"/>
              </a:rPr>
              <a:t>he</a:t>
            </a:r>
            <a:r>
              <a:rPr lang="en-US" sz="2800" dirty="0">
                <a:solidFill>
                  <a:srgbClr val="0066FF"/>
                </a:solidFill>
                <a:latin typeface="Courier"/>
                <a:cs typeface="Courier"/>
              </a:rPr>
              <a:t>[^a-</a:t>
            </a:r>
            <a:r>
              <a:rPr lang="en-US" sz="2800" dirty="0" err="1">
                <a:solidFill>
                  <a:srgbClr val="0066FF"/>
                </a:solidFill>
                <a:latin typeface="Courier"/>
                <a:cs typeface="Courier"/>
              </a:rPr>
              <a:t>zA</a:t>
            </a:r>
            <a:r>
              <a:rPr lang="en-US" sz="2800" dirty="0">
                <a:solidFill>
                  <a:srgbClr val="0066FF"/>
                </a:solidFill>
                <a:latin typeface="Courier"/>
                <a:cs typeface="Courier"/>
              </a:rPr>
              <a:t>-Z]</a:t>
            </a:r>
            <a:endParaRPr lang="en-US" sz="2800" dirty="0">
              <a:latin typeface="Courier"/>
              <a:cs typeface="Courier"/>
            </a:endParaRPr>
          </a:p>
          <a:p>
            <a:pPr marL="800100" lvl="2" indent="0" eaLnBrk="1" hangingPunct="1">
              <a:buNone/>
            </a:pPr>
            <a:r>
              <a:rPr lang="en-US" dirty="0">
                <a:latin typeface="Calibri"/>
                <a:cs typeface="Calibri"/>
              </a:rPr>
              <a:t>                                          </a:t>
            </a:r>
            <a:endParaRPr lang="en-US" dirty="0">
              <a:solidFill>
                <a:srgbClr val="CC00CC"/>
              </a:solidFill>
              <a:latin typeface="Courier New" charset="0"/>
            </a:endParaRPr>
          </a:p>
          <a:p>
            <a:pPr lvl="1" eaLnBrk="1" hangingPunct="1"/>
            <a:endParaRPr lang="en-US" dirty="0">
              <a:latin typeface="Courier New" charset="0"/>
            </a:endParaRPr>
          </a:p>
        </p:txBody>
      </p:sp>
    </p:spTree>
    <p:extLst>
      <p:ext uri="{BB962C8B-B14F-4D97-AF65-F5344CB8AC3E}">
        <p14:creationId xmlns:p14="http://schemas.microsoft.com/office/powerpoint/2010/main" val="2601177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52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523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523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523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5235">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523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523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en-US" dirty="0"/>
              <a:t>Errors</a:t>
            </a:r>
          </a:p>
        </p:txBody>
      </p:sp>
      <p:sp>
        <p:nvSpPr>
          <p:cNvPr id="83971" name="Rectangle 3"/>
          <p:cNvSpPr>
            <a:spLocks noGrp="1" noChangeArrowheads="1"/>
          </p:cNvSpPr>
          <p:nvPr>
            <p:ph idx="1"/>
          </p:nvPr>
        </p:nvSpPr>
        <p:spPr>
          <a:xfrm>
            <a:off x="822960" y="1047750"/>
            <a:ext cx="7543801" cy="3581400"/>
          </a:xfrm>
        </p:spPr>
        <p:txBody>
          <a:bodyPr>
            <a:normAutofit lnSpcReduction="10000"/>
          </a:bodyPr>
          <a:lstStyle/>
          <a:p>
            <a:pPr eaLnBrk="1" hangingPunct="1"/>
            <a:r>
              <a:rPr lang="en-US" sz="2800" dirty="0"/>
              <a:t>The process we just went through was based on </a:t>
            </a:r>
            <a:r>
              <a:rPr lang="en-US" sz="2800" dirty="0">
                <a:solidFill>
                  <a:srgbClr val="A50021"/>
                </a:solidFill>
              </a:rPr>
              <a:t>fixing two kinds of errors:</a:t>
            </a:r>
          </a:p>
          <a:p>
            <a:pPr eaLnBrk="1" hangingPunct="1"/>
            <a:endParaRPr lang="en-US" sz="2800" dirty="0">
              <a:solidFill>
                <a:srgbClr val="A50021"/>
              </a:solidFill>
            </a:endParaRPr>
          </a:p>
          <a:p>
            <a:pPr marL="608076" lvl="1" indent="-457200" eaLnBrk="1" hangingPunct="1">
              <a:buFont typeface="+mj-lt"/>
              <a:buAutoNum type="arabicPeriod"/>
            </a:pPr>
            <a:r>
              <a:rPr lang="en-US" sz="2400" dirty="0"/>
              <a:t>Matching strings that we should not have matched (</a:t>
            </a:r>
            <a:r>
              <a:rPr lang="en-US" sz="2400" dirty="0">
                <a:solidFill>
                  <a:srgbClr val="A50021"/>
                </a:solidFill>
              </a:rPr>
              <a:t>the</a:t>
            </a:r>
            <a:r>
              <a:rPr lang="en-US" sz="2400" dirty="0"/>
              <a:t>re, </a:t>
            </a:r>
            <a:r>
              <a:rPr lang="en-US" sz="2400" dirty="0">
                <a:solidFill>
                  <a:srgbClr val="A50021"/>
                </a:solidFill>
              </a:rPr>
              <a:t>the</a:t>
            </a:r>
            <a:r>
              <a:rPr lang="en-US" sz="2400" dirty="0"/>
              <a:t>n, o</a:t>
            </a:r>
            <a:r>
              <a:rPr lang="en-US" sz="2400" dirty="0">
                <a:solidFill>
                  <a:srgbClr val="A50021"/>
                </a:solidFill>
              </a:rPr>
              <a:t>the</a:t>
            </a:r>
            <a:r>
              <a:rPr lang="en-US" sz="2400" dirty="0"/>
              <a:t>r)</a:t>
            </a:r>
          </a:p>
          <a:p>
            <a:pPr marL="288036" lvl="2" indent="0" eaLnBrk="1" hangingPunct="1">
              <a:buNone/>
            </a:pPr>
            <a:r>
              <a:rPr lang="en-US" sz="2400" b="1" dirty="0">
                <a:solidFill>
                  <a:srgbClr val="A50021"/>
                </a:solidFill>
              </a:rPr>
              <a:t>False positives (Type I errors)</a:t>
            </a:r>
          </a:p>
          <a:p>
            <a:pPr lvl="2" eaLnBrk="1" hangingPunct="1"/>
            <a:endParaRPr lang="en-US" sz="2400" dirty="0">
              <a:solidFill>
                <a:srgbClr val="A50021"/>
              </a:solidFill>
            </a:endParaRPr>
          </a:p>
          <a:p>
            <a:pPr marL="608076" lvl="1" indent="-457200" eaLnBrk="1" hangingPunct="1">
              <a:buFont typeface="+mj-lt"/>
              <a:buAutoNum type="arabicPeriod"/>
            </a:pPr>
            <a:r>
              <a:rPr lang="en-US" sz="2400" dirty="0"/>
              <a:t>Not matching things that we should have matched (The)</a:t>
            </a:r>
          </a:p>
          <a:p>
            <a:pPr marL="288036" lvl="2" indent="0" eaLnBrk="1" hangingPunct="1">
              <a:buNone/>
            </a:pPr>
            <a:r>
              <a:rPr lang="en-US" sz="2400" b="1" dirty="0">
                <a:solidFill>
                  <a:srgbClr val="A50021"/>
                </a:solidFill>
              </a:rPr>
              <a:t>False negatives (Type II errors)</a:t>
            </a:r>
          </a:p>
        </p:txBody>
      </p:sp>
    </p:spTree>
    <p:extLst>
      <p:ext uri="{BB962C8B-B14F-4D97-AF65-F5344CB8AC3E}">
        <p14:creationId xmlns:p14="http://schemas.microsoft.com/office/powerpoint/2010/main" val="5825530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10737</TotalTime>
  <Words>4694</Words>
  <Application>Microsoft Office PowerPoint</Application>
  <PresentationFormat>On-screen Show (16:9)</PresentationFormat>
  <Paragraphs>554</Paragraphs>
  <Slides>55</Slides>
  <Notes>40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55</vt:i4>
      </vt:variant>
    </vt:vector>
  </HeadingPairs>
  <TitlesOfParts>
    <vt:vector size="67" baseType="lpstr">
      <vt:lpstr>Microsoft JhengHei</vt:lpstr>
      <vt:lpstr>Arial</vt:lpstr>
      <vt:lpstr>Calibri</vt:lpstr>
      <vt:lpstr>Calibri (Headings)</vt:lpstr>
      <vt:lpstr>Calibri Light</vt:lpstr>
      <vt:lpstr>Courier</vt:lpstr>
      <vt:lpstr>Courier New</vt:lpstr>
      <vt:lpstr>Lucida Sans</vt:lpstr>
      <vt:lpstr>Tahoma</vt:lpstr>
      <vt:lpstr>Times</vt:lpstr>
      <vt:lpstr>Wingdings</vt:lpstr>
      <vt:lpstr>Retrospect</vt:lpstr>
      <vt:lpstr>Basic Text Processing</vt:lpstr>
      <vt:lpstr>Regular expressions</vt:lpstr>
      <vt:lpstr>Regular Expressions: Disjunctions</vt:lpstr>
      <vt:lpstr>Regular Expressions: Negation in Disjunction</vt:lpstr>
      <vt:lpstr>Regular Expressions: More Disjunction</vt:lpstr>
      <vt:lpstr>Regular Expressions: ? *+.</vt:lpstr>
      <vt:lpstr>Regular Expressions: Anchors  ^   $</vt:lpstr>
      <vt:lpstr>Example</vt:lpstr>
      <vt:lpstr>Errors</vt:lpstr>
      <vt:lpstr>Errors cont.</vt:lpstr>
      <vt:lpstr>Summary</vt:lpstr>
      <vt:lpstr>Basic Text Processing</vt:lpstr>
      <vt:lpstr>Basic Text Processing</vt:lpstr>
      <vt:lpstr>Substitutions</vt:lpstr>
      <vt:lpstr>Capture Groups</vt:lpstr>
      <vt:lpstr>Capture groups: multiple registers</vt:lpstr>
      <vt:lpstr>But suppose we don't want to capture?</vt:lpstr>
      <vt:lpstr>Lookahead assertions</vt:lpstr>
      <vt:lpstr>Simple Application: ELIZA</vt:lpstr>
      <vt:lpstr>Simple Application: ELIZA</vt:lpstr>
      <vt:lpstr>How ELIZA works</vt:lpstr>
      <vt:lpstr>Basic Text Processing</vt:lpstr>
      <vt:lpstr>Basic Text Processing</vt:lpstr>
      <vt:lpstr>How many words in a sentence?</vt:lpstr>
      <vt:lpstr>How many words in a sentence?</vt:lpstr>
      <vt:lpstr>How many words in a corpus?</vt:lpstr>
      <vt:lpstr>Corpora</vt:lpstr>
      <vt:lpstr>Corpora vary along dimension like</vt:lpstr>
      <vt:lpstr>Corpus datasheets</vt:lpstr>
      <vt:lpstr>Basic Text Processing</vt:lpstr>
      <vt:lpstr>Basic Text Processing</vt:lpstr>
      <vt:lpstr>Text Normalization</vt:lpstr>
      <vt:lpstr>Space-based tokenization</vt:lpstr>
      <vt:lpstr>Simple Tokenization in UNIX</vt:lpstr>
      <vt:lpstr>The first step: tokenizing</vt:lpstr>
      <vt:lpstr>The second step: sorting</vt:lpstr>
      <vt:lpstr>More counting</vt:lpstr>
      <vt:lpstr>Issues in Tokenization</vt:lpstr>
      <vt:lpstr>Tokenization in NLTK</vt:lpstr>
      <vt:lpstr>Tokenization in languages without spaces </vt:lpstr>
      <vt:lpstr>Word tokenization in Chinese</vt:lpstr>
      <vt:lpstr>How to do word tokenization in Chinese?</vt:lpstr>
      <vt:lpstr>How to do word tokenization in Chinese?</vt:lpstr>
      <vt:lpstr>How to do word tokenization in Chinese?</vt:lpstr>
      <vt:lpstr>How to do word tokenization in Chinese?</vt:lpstr>
      <vt:lpstr>Word tokenization / segmentation</vt:lpstr>
      <vt:lpstr>Basic Text Processing</vt:lpstr>
      <vt:lpstr>Word Normalization</vt:lpstr>
      <vt:lpstr>Case folding</vt:lpstr>
      <vt:lpstr>Lemmatization</vt:lpstr>
      <vt:lpstr>Lemmatization is done by Morphological Parsing</vt:lpstr>
      <vt:lpstr>Stemming</vt:lpstr>
      <vt:lpstr>Porter Stemmer</vt:lpstr>
      <vt:lpstr>Dealing with complex morphology is necessary for many languages</vt:lpstr>
      <vt:lpstr>Sentence Segmentation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Text Processing</dc:title>
  <dc:subject>Speech and Language Processing</dc:subject>
  <dc:creator>Dan Jurafsky</dc:creator>
  <cp:keywords/>
  <dc:description/>
  <cp:lastModifiedBy>tarjnivyas@gmail.com</cp:lastModifiedBy>
  <cp:revision>170</cp:revision>
  <cp:lastPrinted>2011-11-15T22:45:48Z</cp:lastPrinted>
  <dcterms:created xsi:type="dcterms:W3CDTF">2010-04-19T15:31:24Z</dcterms:created>
  <dcterms:modified xsi:type="dcterms:W3CDTF">2022-03-14T09:46:12Z</dcterms:modified>
  <cp:category/>
</cp:coreProperties>
</file>