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8F089-E167-4138-B1C9-3B0BC85B9CB6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1F11B-2790-4C16-ACEC-1FC0D4789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710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F11B-2790-4C16-ACEC-1FC0D478928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71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2CS305 - Discrete Mathematics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FCE0-587F-4D56-8737-68F0E3CE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2CS305 - Discrete Mathematics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FCE0-587F-4D56-8737-68F0E3CE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2CS305 - Discrete Mathematics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FCE0-587F-4D56-8737-68F0E3CE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8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2CS305 - Discrete Mathematics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FCE0-587F-4D56-8737-68F0E3CE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2CS305 - Discrete Mathematics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FCE0-587F-4D56-8737-68F0E3CE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0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2CS305 - Discrete Mathematics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FCE0-587F-4D56-8737-68F0E3CE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1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2CS305 - Discrete Mathematics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FCE0-587F-4D56-8737-68F0E3CE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7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2CS305 - Discrete Mathematics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FCE0-587F-4D56-8737-68F0E3CE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6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2CS305 - Discrete Mathematics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FCE0-587F-4D56-8737-68F0E3CE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3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2CS305 - Discrete Mathematics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FCE0-587F-4D56-8737-68F0E3CE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2CS305 - Discrete Mathematics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FCE0-587F-4D56-8737-68F0E3CE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1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Spring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2CS305 - Discrete Mathematics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9FCE0-587F-4D56-8737-68F0E3CE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7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Spring 2020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2CS305 - Discrete Mathematics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BB5CD7D1-0042-49CE-93AC-A28EFC12BCB6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2133600"/>
            <a:ext cx="7467600" cy="2286000"/>
          </a:xfrm>
        </p:spPr>
        <p:txBody>
          <a:bodyPr/>
          <a:lstStyle/>
          <a:p>
            <a:pPr marL="0" indent="0">
              <a:lnSpc>
                <a:spcPct val="55000"/>
              </a:lnSpc>
              <a:defRPr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defRPr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 algn="ctr">
              <a:spcBef>
                <a:spcPct val="0"/>
              </a:spcBef>
              <a:buNone/>
              <a:defRPr/>
            </a:pPr>
            <a:r>
              <a:rPr lang="en-US" altLang="en-US" sz="8000" dirty="0">
                <a:solidFill>
                  <a:srgbClr val="00FFFF"/>
                </a:solidFill>
                <a:sym typeface="Symbol" panose="05050102010706020507" pitchFamily="18" charset="2"/>
              </a:rPr>
              <a:t>Functions</a:t>
            </a:r>
            <a:r>
              <a:rPr lang="en-US" altLang="en-US" dirty="0">
                <a:solidFill>
                  <a:srgbClr val="66FF33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2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Spring 2020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2CS305 - Discrete Mathematics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95AB3599-5B38-4FDC-9D21-51429F8FF1B4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Properties of Functions</a:t>
            </a:r>
            <a:endParaRPr lang="en-CA" altLang="en-US" sz="360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676400"/>
            <a:ext cx="8534400" cy="4419600"/>
          </a:xfrm>
        </p:spPr>
        <p:txBody>
          <a:bodyPr/>
          <a:lstStyle/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A function f:AB is said to be </a:t>
            </a:r>
            <a:r>
              <a:rPr lang="en-US" altLang="en-US">
                <a:solidFill>
                  <a:srgbClr val="00FFFF"/>
                </a:solidFill>
                <a:sym typeface="Symbol" panose="05050102010706020507" pitchFamily="18" charset="2"/>
              </a:rPr>
              <a:t>one-to-one</a:t>
            </a:r>
            <a:r>
              <a:rPr lang="en-US" altLang="en-US">
                <a:sym typeface="Symbol" panose="05050102010706020507" pitchFamily="18" charset="2"/>
              </a:rPr>
              <a:t> (or </a:t>
            </a:r>
            <a:r>
              <a:rPr lang="en-US" altLang="en-US">
                <a:solidFill>
                  <a:srgbClr val="00FFFF"/>
                </a:solidFill>
                <a:sym typeface="Symbol" panose="05050102010706020507" pitchFamily="18" charset="2"/>
              </a:rPr>
              <a:t>injective</a:t>
            </a:r>
            <a:r>
              <a:rPr lang="en-US" altLang="en-US">
                <a:sym typeface="Symbol" panose="05050102010706020507" pitchFamily="18" charset="2"/>
              </a:rPr>
              <a:t>), if and only if</a:t>
            </a:r>
          </a:p>
          <a:p>
            <a:pPr marL="0" indent="0">
              <a:defRPr/>
            </a:pPr>
            <a:endParaRPr lang="en-US" altLang="en-US" sz="160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x, yA (f(x) = f(y)  x = y)</a:t>
            </a:r>
          </a:p>
          <a:p>
            <a:pPr marL="0" indent="0">
              <a:defRPr/>
            </a:pPr>
            <a:endParaRPr lang="en-US" altLang="en-US" sz="160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>
                <a:solidFill>
                  <a:srgbClr val="66FF33"/>
                </a:solidFill>
                <a:sym typeface="Symbol" panose="05050102010706020507" pitchFamily="18" charset="2"/>
              </a:rPr>
              <a:t>In other words:</a:t>
            </a:r>
            <a:r>
              <a:rPr lang="en-US" altLang="en-US">
                <a:sym typeface="Symbol" panose="05050102010706020507" pitchFamily="18" charset="2"/>
              </a:rPr>
              <a:t> f is one-to-one if and only if it does not map two distinct elements of A onto the same element of B.</a:t>
            </a:r>
          </a:p>
          <a:p>
            <a:pPr marL="0" indent="0">
              <a:defRPr/>
            </a:pPr>
            <a:endParaRPr lang="en-US" altLang="en-US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5153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Spring 2020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2CS305 - Discrete Mathematics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38F8D203-0062-4F86-A354-2F69C1C67E14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Properties of Functions</a:t>
            </a:r>
            <a:endParaRPr lang="en-CA" altLang="en-US" sz="360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066800"/>
            <a:ext cx="3962400" cy="5029200"/>
          </a:xfrm>
        </p:spPr>
        <p:txBody>
          <a:bodyPr/>
          <a:lstStyle/>
          <a:p>
            <a:pPr marL="0" indent="0">
              <a:defRPr/>
            </a:pPr>
            <a:r>
              <a:rPr lang="en-US" altLang="en-US" dirty="0">
                <a:sym typeface="Symbol" panose="05050102010706020507" pitchFamily="18" charset="2"/>
              </a:rPr>
              <a:t>And again…</a:t>
            </a:r>
          </a:p>
          <a:p>
            <a:pPr marL="0" indent="0">
              <a:defRPr/>
            </a:pPr>
            <a:r>
              <a:rPr lang="en-US" altLang="en-US" dirty="0">
                <a:sym typeface="Symbol" panose="05050102010706020507" pitchFamily="18" charset="2"/>
              </a:rPr>
              <a:t>f(Vijay) = GJ</a:t>
            </a:r>
          </a:p>
          <a:p>
            <a:pPr marL="0" indent="0">
              <a:defRPr/>
            </a:pPr>
            <a:r>
              <a:rPr lang="en-US" altLang="en-US" dirty="0">
                <a:sym typeface="Symbol" panose="05050102010706020507" pitchFamily="18" charset="2"/>
              </a:rPr>
              <a:t>f(Arvind) = AP</a:t>
            </a:r>
          </a:p>
          <a:p>
            <a:pPr marL="0" indent="0">
              <a:defRPr/>
            </a:pPr>
            <a:r>
              <a:rPr lang="en-US" altLang="en-US" dirty="0">
                <a:sym typeface="Symbol" panose="05050102010706020507" pitchFamily="18" charset="2"/>
              </a:rPr>
              <a:t>f(Praveen) = MP</a:t>
            </a:r>
          </a:p>
          <a:p>
            <a:pPr marL="0" indent="0">
              <a:defRPr/>
            </a:pPr>
            <a:r>
              <a:rPr lang="en-US" altLang="en-US" dirty="0">
                <a:sym typeface="Symbol" panose="05050102010706020507" pitchFamily="18" charset="2"/>
              </a:rPr>
              <a:t>f(</a:t>
            </a:r>
            <a:r>
              <a:rPr lang="en-US" altLang="en-US" dirty="0" err="1">
                <a:sym typeface="Symbol" panose="05050102010706020507" pitchFamily="18" charset="2"/>
              </a:rPr>
              <a:t>Bhushan</a:t>
            </a:r>
            <a:r>
              <a:rPr lang="en-US" altLang="en-US" dirty="0">
                <a:sym typeface="Symbol" panose="05050102010706020507" pitchFamily="18" charset="2"/>
              </a:rPr>
              <a:t>) = AP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>Is f one-to-one?</a:t>
            </a:r>
          </a:p>
          <a:p>
            <a:pPr marL="0" indent="0">
              <a:defRPr/>
            </a:pPr>
            <a:endParaRPr lang="en-US" altLang="en-US" sz="16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 dirty="0">
                <a:solidFill>
                  <a:srgbClr val="FF3300"/>
                </a:solidFill>
                <a:sym typeface="Symbol" panose="05050102010706020507" pitchFamily="18" charset="2"/>
              </a:rPr>
              <a:t>No, Max and Peter are mapped onto the same element of the image.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6248400" y="1066800"/>
            <a:ext cx="396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endParaRPr lang="en-US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</a:endParaRPr>
          </a:p>
          <a:p>
            <a:pPr>
              <a:defRPr/>
            </a:pPr>
            <a:r>
              <a:rPr lang="en-US" altLang="en-US" sz="2800" dirty="0" smtClean="0">
                <a:sym typeface="Symbol" panose="05050102010706020507" pitchFamily="18" charset="2"/>
              </a:rPr>
              <a:t>g(Vijay</a:t>
            </a:r>
            <a:r>
              <a:rPr lang="en-US" altLang="en-US" sz="2800" dirty="0">
                <a:sym typeface="Symbol" panose="05050102010706020507" pitchFamily="18" charset="2"/>
              </a:rPr>
              <a:t>) = GJ</a:t>
            </a:r>
          </a:p>
          <a:p>
            <a:pPr>
              <a:defRPr/>
            </a:pPr>
            <a:r>
              <a:rPr lang="en-US" altLang="en-US" sz="2800" dirty="0" smtClean="0">
                <a:sym typeface="Symbol" panose="05050102010706020507" pitchFamily="18" charset="2"/>
              </a:rPr>
              <a:t>g(Arvind</a:t>
            </a:r>
            <a:r>
              <a:rPr lang="en-US" altLang="en-US" sz="2800" dirty="0">
                <a:sym typeface="Symbol" panose="05050102010706020507" pitchFamily="18" charset="2"/>
              </a:rPr>
              <a:t>) = </a:t>
            </a:r>
            <a:r>
              <a:rPr lang="en-US" altLang="en-US" sz="2800" dirty="0" smtClean="0">
                <a:sym typeface="Symbol" panose="05050102010706020507" pitchFamily="18" charset="2"/>
              </a:rPr>
              <a:t>UP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2800" dirty="0" smtClean="0">
                <a:sym typeface="Symbol" panose="05050102010706020507" pitchFamily="18" charset="2"/>
              </a:rPr>
              <a:t>g(Praveen</a:t>
            </a:r>
            <a:r>
              <a:rPr lang="en-US" altLang="en-US" sz="2800" dirty="0">
                <a:sym typeface="Symbol" panose="05050102010706020507" pitchFamily="18" charset="2"/>
              </a:rPr>
              <a:t>) = MP</a:t>
            </a:r>
          </a:p>
          <a:p>
            <a:pPr>
              <a:defRPr/>
            </a:pPr>
            <a:r>
              <a:rPr lang="en-US" altLang="en-US" sz="2800" dirty="0" smtClean="0">
                <a:sym typeface="Symbol" panose="05050102010706020507" pitchFamily="18" charset="2"/>
              </a:rPr>
              <a:t>g(</a:t>
            </a:r>
            <a:r>
              <a:rPr lang="en-US" altLang="en-US" sz="2800" dirty="0" err="1" smtClean="0">
                <a:sym typeface="Symbol" panose="05050102010706020507" pitchFamily="18" charset="2"/>
              </a:rPr>
              <a:t>Bhushan</a:t>
            </a:r>
            <a:r>
              <a:rPr lang="en-US" altLang="en-US" sz="2800" dirty="0">
                <a:sym typeface="Symbol" panose="05050102010706020507" pitchFamily="18" charset="2"/>
              </a:rPr>
              <a:t>) = AP</a:t>
            </a:r>
            <a:endParaRPr lang="en-US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</a:endParaRPr>
          </a:p>
          <a:p>
            <a:pPr eaLnBrk="1" hangingPunct="1">
              <a:spcBef>
                <a:spcPct val="20000"/>
              </a:spcBef>
              <a:defRPr/>
            </a:pPr>
            <a:endParaRPr lang="en-US" altLang="en-US" sz="9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en-US" sz="28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Is g one-to-one?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altLang="en-US" sz="1600" dirty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en-US" sz="2800" dirty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Yes, each element is assigned a unique element of the image.</a:t>
            </a:r>
          </a:p>
        </p:txBody>
      </p:sp>
    </p:spTree>
    <p:extLst>
      <p:ext uri="{BB962C8B-B14F-4D97-AF65-F5344CB8AC3E}">
        <p14:creationId xmlns:p14="http://schemas.microsoft.com/office/powerpoint/2010/main" val="65011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9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9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9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9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9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9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9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9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9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9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  <p:bldP spid="15974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Spring 2020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2CS305 - Discrete Mathematics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FD0ED3AB-C8F9-42A0-A600-1ED49C8E09A8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Properties of Functions</a:t>
            </a:r>
            <a:endParaRPr lang="en-CA" altLang="en-US" sz="360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066800"/>
            <a:ext cx="8534400" cy="5029200"/>
          </a:xfrm>
        </p:spPr>
        <p:txBody>
          <a:bodyPr/>
          <a:lstStyle/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How can we prove that a function f is one-to-one?</a:t>
            </a:r>
            <a:endParaRPr lang="en-US" altLang="en-US" sz="160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>
                <a:solidFill>
                  <a:srgbClr val="66FF33"/>
                </a:solidFill>
                <a:sym typeface="Symbol" panose="05050102010706020507" pitchFamily="18" charset="2"/>
              </a:rPr>
              <a:t>Whenever you want to prove something, first take a look at the relevant definition(s):</a:t>
            </a: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x, yA (f(x) = f(y)  x = y)</a:t>
            </a:r>
          </a:p>
          <a:p>
            <a:pPr marL="0" indent="0">
              <a:defRPr/>
            </a:pPr>
            <a:endParaRPr lang="en-US" altLang="en-US" sz="80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f:</a:t>
            </a:r>
            <a:r>
              <a:rPr lang="en-US" altLang="en-US" b="1">
                <a:sym typeface="Symbol" panose="05050102010706020507" pitchFamily="18" charset="2"/>
              </a:rPr>
              <a:t>R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 b="1">
                <a:sym typeface="Symbol" panose="05050102010706020507" pitchFamily="18" charset="2"/>
              </a:rPr>
              <a:t>R</a:t>
            </a: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f(x) = x</a:t>
            </a:r>
            <a:r>
              <a:rPr lang="en-US" altLang="en-US" baseline="30000">
                <a:sym typeface="Symbol" panose="05050102010706020507" pitchFamily="18" charset="2"/>
              </a:rPr>
              <a:t>2</a:t>
            </a:r>
          </a:p>
          <a:p>
            <a:pPr marL="0" indent="0">
              <a:defRPr/>
            </a:pPr>
            <a:endParaRPr lang="en-US" altLang="en-US" sz="800" baseline="3000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Disproof by counterexample:</a:t>
            </a: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f(3) = f(-3), but 3  -3, so f is not one-to-one.</a:t>
            </a:r>
          </a:p>
        </p:txBody>
      </p:sp>
    </p:spTree>
    <p:extLst>
      <p:ext uri="{BB962C8B-B14F-4D97-AF65-F5344CB8AC3E}">
        <p14:creationId xmlns:p14="http://schemas.microsoft.com/office/powerpoint/2010/main" val="361193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Spring 2020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2CS305 - Discrete Mathematics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1E28847-7B1D-4CD3-AEA8-739DED8A8B76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Properties of Functions</a:t>
            </a:r>
            <a:endParaRPr lang="en-CA" altLang="en-US" sz="360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90600"/>
            <a:ext cx="8839200" cy="5334000"/>
          </a:xfrm>
        </p:spPr>
        <p:txBody>
          <a:bodyPr/>
          <a:lstStyle/>
          <a:p>
            <a:pPr marL="0" indent="0">
              <a:defRPr/>
            </a:pPr>
            <a:r>
              <a:rPr lang="en-US" altLang="en-US">
                <a:solidFill>
                  <a:srgbClr val="00FFFF"/>
                </a:solidFill>
                <a:sym typeface="Symbol" panose="05050102010706020507" pitchFamily="18" charset="2"/>
              </a:rPr>
              <a:t>… and yet another example:</a:t>
            </a:r>
          </a:p>
          <a:p>
            <a:pPr marL="0" indent="0">
              <a:defRPr/>
            </a:pPr>
            <a:endParaRPr lang="en-US" altLang="en-US" sz="80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f:</a:t>
            </a:r>
            <a:r>
              <a:rPr lang="en-US" altLang="en-US" b="1">
                <a:sym typeface="Symbol" panose="05050102010706020507" pitchFamily="18" charset="2"/>
              </a:rPr>
              <a:t>R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 b="1">
                <a:sym typeface="Symbol" panose="05050102010706020507" pitchFamily="18" charset="2"/>
              </a:rPr>
              <a:t>R</a:t>
            </a: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f(x) = 3x</a:t>
            </a:r>
          </a:p>
          <a:p>
            <a:pPr marL="0" indent="0">
              <a:defRPr/>
            </a:pPr>
            <a:endParaRPr lang="en-US" altLang="en-US" sz="80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One-to-one: x, yA (f(x) = f(y)  x = y)</a:t>
            </a:r>
          </a:p>
          <a:p>
            <a:pPr marL="0" indent="0">
              <a:defRPr/>
            </a:pPr>
            <a:r>
              <a:rPr lang="en-US" altLang="en-US">
                <a:solidFill>
                  <a:srgbClr val="00FFFF"/>
                </a:solidFill>
                <a:sym typeface="Symbol" panose="05050102010706020507" pitchFamily="18" charset="2"/>
              </a:rPr>
              <a:t>To show:</a:t>
            </a:r>
            <a:r>
              <a:rPr lang="en-US" altLang="en-US">
                <a:sym typeface="Symbol" panose="05050102010706020507" pitchFamily="18" charset="2"/>
              </a:rPr>
              <a:t> f(x)  f(y) whenever x  y (</a:t>
            </a:r>
            <a:r>
              <a:rPr lang="en-US" altLang="en-US">
                <a:solidFill>
                  <a:srgbClr val="00FFFF"/>
                </a:solidFill>
                <a:sym typeface="Symbol" panose="05050102010706020507" pitchFamily="18" charset="2"/>
              </a:rPr>
              <a:t>indirect proof</a:t>
            </a:r>
            <a:r>
              <a:rPr lang="en-US" altLang="en-US">
                <a:sym typeface="Symbol" panose="05050102010706020507" pitchFamily="18" charset="2"/>
              </a:rPr>
              <a:t>)</a:t>
            </a:r>
          </a:p>
          <a:p>
            <a:pPr marL="0" indent="0">
              <a:defRPr/>
            </a:pPr>
            <a:endParaRPr lang="en-US" altLang="en-US" sz="90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x  y</a:t>
            </a:r>
          </a:p>
          <a:p>
            <a:pPr marL="0" indent="0">
              <a:buFont typeface="Symbol" panose="05050102010706020507" pitchFamily="18" charset="2"/>
              <a:buChar char="Û"/>
              <a:defRPr/>
            </a:pPr>
            <a:r>
              <a:rPr lang="en-US" altLang="en-US">
                <a:sym typeface="Symbol" panose="05050102010706020507" pitchFamily="18" charset="2"/>
              </a:rPr>
              <a:t> 3x  3y</a:t>
            </a:r>
          </a:p>
          <a:p>
            <a:pPr marL="0" indent="0">
              <a:buFont typeface="Symbol" panose="05050102010706020507" pitchFamily="18" charset="2"/>
              <a:buChar char="Û"/>
              <a:defRPr/>
            </a:pPr>
            <a:r>
              <a:rPr lang="en-US" altLang="en-US">
                <a:sym typeface="Symbol" panose="05050102010706020507" pitchFamily="18" charset="2"/>
              </a:rPr>
              <a:t> f(x)  f(y), </a:t>
            </a:r>
          </a:p>
          <a:p>
            <a:pPr marL="0" indent="0">
              <a:buNone/>
              <a:defRPr/>
            </a:pPr>
            <a:r>
              <a:rPr lang="en-US" altLang="en-US">
                <a:sym typeface="Symbol" panose="05050102010706020507" pitchFamily="18" charset="2"/>
              </a:rPr>
              <a:t>so if x  y, then f(x)  f(y), that is, f is one-to-one.</a:t>
            </a:r>
          </a:p>
        </p:txBody>
      </p:sp>
    </p:spTree>
    <p:extLst>
      <p:ext uri="{BB962C8B-B14F-4D97-AF65-F5344CB8AC3E}">
        <p14:creationId xmlns:p14="http://schemas.microsoft.com/office/powerpoint/2010/main" val="288456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Spring 2020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2CS305 - Discrete Mathematics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60A6C271-CD36-4194-A098-D400757F7B21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14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Properties of Functions</a:t>
            </a:r>
            <a:endParaRPr lang="en-CA" altLang="en-US" sz="360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19200"/>
            <a:ext cx="8610600" cy="5105400"/>
          </a:xfrm>
        </p:spPr>
        <p:txBody>
          <a:bodyPr/>
          <a:lstStyle/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A function f:AB with A,B  R is called </a:t>
            </a:r>
            <a:r>
              <a:rPr lang="en-US" altLang="en-US">
                <a:solidFill>
                  <a:srgbClr val="00FFFF"/>
                </a:solidFill>
                <a:sym typeface="Symbol" panose="05050102010706020507" pitchFamily="18" charset="2"/>
              </a:rPr>
              <a:t>strictly increasing</a:t>
            </a:r>
            <a:r>
              <a:rPr lang="en-US" altLang="en-US">
                <a:sym typeface="Symbol" panose="05050102010706020507" pitchFamily="18" charset="2"/>
              </a:rPr>
              <a:t>, if </a:t>
            </a: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x,yA (x &lt; y  f(x) &lt; f(y)),</a:t>
            </a: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and </a:t>
            </a:r>
            <a:r>
              <a:rPr lang="en-US" altLang="en-US">
                <a:solidFill>
                  <a:srgbClr val="00FFFF"/>
                </a:solidFill>
                <a:sym typeface="Symbol" panose="05050102010706020507" pitchFamily="18" charset="2"/>
              </a:rPr>
              <a:t>strictly decreasing</a:t>
            </a:r>
            <a:r>
              <a:rPr lang="en-US" altLang="en-US">
                <a:sym typeface="Symbol" panose="05050102010706020507" pitchFamily="18" charset="2"/>
              </a:rPr>
              <a:t>, if</a:t>
            </a: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x,yA (x &lt; y  f(x) &gt; f(y)).</a:t>
            </a:r>
          </a:p>
          <a:p>
            <a:pPr marL="0" indent="0">
              <a:defRPr/>
            </a:pPr>
            <a:endParaRPr lang="en-US" altLang="en-US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Obviously, a function that is either strictly increasing or strictly decreasing is </a:t>
            </a:r>
            <a:r>
              <a:rPr lang="en-US" altLang="en-US">
                <a:solidFill>
                  <a:srgbClr val="00FFFF"/>
                </a:solidFill>
                <a:sym typeface="Symbol" panose="05050102010706020507" pitchFamily="18" charset="2"/>
              </a:rPr>
              <a:t>one-to-one</a:t>
            </a:r>
            <a:r>
              <a:rPr lang="en-US" altLang="en-US">
                <a:sym typeface="Symbol" panose="05050102010706020507" pitchFamily="18" charset="2"/>
              </a:rPr>
              <a:t>.</a:t>
            </a: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887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Spring 2020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2CS305 - Discrete Mathematics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ADF9A928-6350-48E2-8D41-7EC354C4CCDE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15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Properties of Functions</a:t>
            </a:r>
            <a:endParaRPr lang="en-CA" altLang="en-US" sz="360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066800"/>
            <a:ext cx="8839200" cy="5105400"/>
          </a:xfrm>
        </p:spPr>
        <p:txBody>
          <a:bodyPr/>
          <a:lstStyle/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A function f:AB is called </a:t>
            </a:r>
            <a:r>
              <a:rPr lang="en-US" altLang="en-US">
                <a:solidFill>
                  <a:srgbClr val="00FFFF"/>
                </a:solidFill>
                <a:sym typeface="Symbol" panose="05050102010706020507" pitchFamily="18" charset="2"/>
              </a:rPr>
              <a:t>onto</a:t>
            </a:r>
            <a:r>
              <a:rPr lang="en-US" altLang="en-US">
                <a:sym typeface="Symbol" panose="05050102010706020507" pitchFamily="18" charset="2"/>
              </a:rPr>
              <a:t>, or </a:t>
            </a:r>
            <a:r>
              <a:rPr lang="en-US" altLang="en-US">
                <a:solidFill>
                  <a:srgbClr val="00FFFF"/>
                </a:solidFill>
                <a:sym typeface="Symbol" panose="05050102010706020507" pitchFamily="18" charset="2"/>
              </a:rPr>
              <a:t>surjective</a:t>
            </a:r>
            <a:r>
              <a:rPr lang="en-US" altLang="en-US">
                <a:sym typeface="Symbol" panose="05050102010706020507" pitchFamily="18" charset="2"/>
              </a:rPr>
              <a:t>, if and only if for every element bB there is an element aA with f(a) = b.</a:t>
            </a:r>
          </a:p>
          <a:p>
            <a:pPr marL="0" indent="0">
              <a:defRPr/>
            </a:pPr>
            <a:endParaRPr lang="en-US" altLang="en-US" sz="80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In other words, f is onto if and only if its </a:t>
            </a:r>
            <a:r>
              <a:rPr lang="en-US" altLang="en-US">
                <a:solidFill>
                  <a:srgbClr val="00FFFF"/>
                </a:solidFill>
                <a:sym typeface="Symbol" panose="05050102010706020507" pitchFamily="18" charset="2"/>
              </a:rPr>
              <a:t>range</a:t>
            </a:r>
            <a:r>
              <a:rPr lang="en-US" altLang="en-US">
                <a:sym typeface="Symbol" panose="05050102010706020507" pitchFamily="18" charset="2"/>
              </a:rPr>
              <a:t> is its </a:t>
            </a:r>
            <a:r>
              <a:rPr lang="en-US" altLang="en-US">
                <a:solidFill>
                  <a:srgbClr val="00FFFF"/>
                </a:solidFill>
                <a:sym typeface="Symbol" panose="05050102010706020507" pitchFamily="18" charset="2"/>
              </a:rPr>
              <a:t>entire codomain</a:t>
            </a:r>
            <a:r>
              <a:rPr lang="en-US" altLang="en-US">
                <a:sym typeface="Symbol" panose="05050102010706020507" pitchFamily="18" charset="2"/>
              </a:rPr>
              <a:t>.</a:t>
            </a:r>
          </a:p>
          <a:p>
            <a:pPr marL="0" indent="0">
              <a:defRPr/>
            </a:pPr>
            <a:endParaRPr lang="en-US" altLang="en-US" sz="160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A function f: AB is a </a:t>
            </a:r>
            <a:r>
              <a:rPr lang="en-US" altLang="en-US">
                <a:solidFill>
                  <a:srgbClr val="00FFFF"/>
                </a:solidFill>
                <a:sym typeface="Symbol" panose="05050102010706020507" pitchFamily="18" charset="2"/>
              </a:rPr>
              <a:t>one-to-one correspondence</a:t>
            </a:r>
            <a:r>
              <a:rPr lang="en-US" altLang="en-US">
                <a:sym typeface="Symbol" panose="05050102010706020507" pitchFamily="18" charset="2"/>
              </a:rPr>
              <a:t>, or a </a:t>
            </a:r>
            <a:r>
              <a:rPr lang="en-US" altLang="en-US">
                <a:solidFill>
                  <a:srgbClr val="00FFFF"/>
                </a:solidFill>
                <a:sym typeface="Symbol" panose="05050102010706020507" pitchFamily="18" charset="2"/>
              </a:rPr>
              <a:t>bijection</a:t>
            </a:r>
            <a:r>
              <a:rPr lang="en-US" altLang="en-US">
                <a:sym typeface="Symbol" panose="05050102010706020507" pitchFamily="18" charset="2"/>
              </a:rPr>
              <a:t>, if and only if it is both one-to-one and onto.</a:t>
            </a:r>
          </a:p>
          <a:p>
            <a:pPr marL="0" indent="0">
              <a:defRPr/>
            </a:pPr>
            <a:endParaRPr lang="en-US" altLang="en-US" sz="80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Obviously, if f is a bijection and A and B are finite sets, then |A| = |B|.</a:t>
            </a:r>
          </a:p>
        </p:txBody>
      </p:sp>
    </p:spTree>
    <p:extLst>
      <p:ext uri="{BB962C8B-B14F-4D97-AF65-F5344CB8AC3E}">
        <p14:creationId xmlns:p14="http://schemas.microsoft.com/office/powerpoint/2010/main" val="297341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Spring 2020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2CS305 - Discrete Mathematics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6E45F6A3-B5EC-4FA6-8E7B-BBF255F9F502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16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Properties of Functions</a:t>
            </a:r>
            <a:endParaRPr lang="en-CA" altLang="en-US" sz="360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839200" cy="4648200"/>
          </a:xfrm>
        </p:spPr>
        <p:txBody>
          <a:bodyPr/>
          <a:lstStyle/>
          <a:p>
            <a:pPr marL="0" indent="0">
              <a:defRPr/>
            </a:pPr>
            <a:r>
              <a:rPr lang="en-US" altLang="en-US">
                <a:solidFill>
                  <a:srgbClr val="00FFFF"/>
                </a:solidFill>
                <a:sym typeface="Symbol" panose="05050102010706020507" pitchFamily="18" charset="2"/>
              </a:rPr>
              <a:t>Examples:</a:t>
            </a:r>
          </a:p>
          <a:p>
            <a:pPr marL="0" indent="0">
              <a:defRPr/>
            </a:pPr>
            <a:endParaRPr lang="en-US" altLang="en-US" sz="80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In the following examples, we use the arrow representation to illustrate functions f:AB. </a:t>
            </a:r>
          </a:p>
          <a:p>
            <a:pPr marL="0" indent="0">
              <a:defRPr/>
            </a:pPr>
            <a:endParaRPr lang="en-US" altLang="en-US" sz="160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In each example, the complete sets A and B are shown.</a:t>
            </a:r>
          </a:p>
          <a:p>
            <a:pPr marL="0" indent="0">
              <a:defRPr/>
            </a:pPr>
            <a:endParaRPr lang="en-US" altLang="en-US">
              <a:sym typeface="Symbol" panose="05050102010706020507" pitchFamily="18" charset="2"/>
            </a:endParaRPr>
          </a:p>
          <a:p>
            <a:pPr marL="0" indent="0">
              <a:defRPr/>
            </a:pPr>
            <a:endParaRPr lang="en-US" altLang="en-US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5711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Spring 2020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2CS305 - Discrete Mathematics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F81CC789-8CFA-4677-B774-FBB578C5420B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17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Properties of Functions</a:t>
            </a:r>
            <a:endParaRPr lang="en-CA" altLang="en-US" sz="360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34200" y="1371600"/>
            <a:ext cx="3352800" cy="4343400"/>
          </a:xfrm>
        </p:spPr>
        <p:txBody>
          <a:bodyPr/>
          <a:lstStyle/>
          <a:p>
            <a:pPr marL="0" indent="0">
              <a:defRPr/>
            </a:pP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>Is f injective?</a:t>
            </a:r>
          </a:p>
          <a:p>
            <a:pPr marL="0" indent="0">
              <a:defRPr/>
            </a:pPr>
            <a:r>
              <a:rPr lang="en-US" altLang="en-US" dirty="0">
                <a:solidFill>
                  <a:srgbClr val="FF3300"/>
                </a:solidFill>
                <a:sym typeface="Symbol" panose="05050102010706020507" pitchFamily="18" charset="2"/>
              </a:rPr>
              <a:t>No.</a:t>
            </a:r>
          </a:p>
          <a:p>
            <a:pPr marL="0" indent="0">
              <a:defRPr/>
            </a:pP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>Is f surjective?</a:t>
            </a:r>
          </a:p>
          <a:p>
            <a:pPr marL="0" indent="0">
              <a:defRPr/>
            </a:pPr>
            <a:r>
              <a:rPr lang="en-US" altLang="en-US" dirty="0">
                <a:solidFill>
                  <a:srgbClr val="FF3300"/>
                </a:solidFill>
                <a:sym typeface="Symbol" panose="05050102010706020507" pitchFamily="18" charset="2"/>
              </a:rPr>
              <a:t>No.</a:t>
            </a:r>
          </a:p>
          <a:p>
            <a:pPr marL="0" indent="0">
              <a:defRPr/>
            </a:pP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>Is f bijective?</a:t>
            </a:r>
          </a:p>
          <a:p>
            <a:pPr marL="0" indent="0">
              <a:defRPr/>
            </a:pPr>
            <a:r>
              <a:rPr lang="en-US" altLang="en-US" dirty="0">
                <a:solidFill>
                  <a:srgbClr val="FF3300"/>
                </a:solidFill>
                <a:sym typeface="Symbol" panose="05050102010706020507" pitchFamily="18" charset="2"/>
              </a:rPr>
              <a:t>No.</a:t>
            </a:r>
          </a:p>
          <a:p>
            <a:pPr marL="0" indent="0">
              <a:defRPr/>
            </a:pPr>
            <a:endParaRPr lang="en-US" altLang="en-US" dirty="0">
              <a:solidFill>
                <a:srgbClr val="00FFFF"/>
              </a:solidFill>
              <a:sym typeface="Symbol" panose="05050102010706020507" pitchFamily="18" charset="2"/>
            </a:endParaRP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2209800" y="1143000"/>
            <a:ext cx="4343400" cy="3189288"/>
            <a:chOff x="2928" y="1344"/>
            <a:chExt cx="2736" cy="2009"/>
          </a:xfrm>
        </p:grpSpPr>
        <p:sp>
          <p:nvSpPr>
            <p:cNvPr id="165893" name="Text Box 5"/>
            <p:cNvSpPr txBox="1">
              <a:spLocks noChangeArrowheads="1"/>
            </p:cNvSpPr>
            <p:nvPr/>
          </p:nvSpPr>
          <p:spPr bwMode="auto">
            <a:xfrm>
              <a:off x="2928" y="1344"/>
              <a:ext cx="1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endPara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5894" name="Text Box 6"/>
            <p:cNvSpPr txBox="1">
              <a:spLocks noChangeArrowheads="1"/>
            </p:cNvSpPr>
            <p:nvPr/>
          </p:nvSpPr>
          <p:spPr bwMode="auto">
            <a:xfrm>
              <a:off x="2928" y="1920"/>
              <a:ext cx="1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  <a:endPara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5895" name="Text Box 7"/>
            <p:cNvSpPr txBox="1">
              <a:spLocks noChangeArrowheads="1"/>
            </p:cNvSpPr>
            <p:nvPr/>
          </p:nvSpPr>
          <p:spPr bwMode="auto">
            <a:xfrm>
              <a:off x="2928" y="2496"/>
              <a:ext cx="1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  <a:endPara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5896" name="Text Box 8"/>
            <p:cNvSpPr txBox="1">
              <a:spLocks noChangeArrowheads="1"/>
            </p:cNvSpPr>
            <p:nvPr/>
          </p:nvSpPr>
          <p:spPr bwMode="auto">
            <a:xfrm>
              <a:off x="2928" y="3120"/>
              <a:ext cx="1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  <a:endPara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5897" name="Text Box 9"/>
            <p:cNvSpPr txBox="1">
              <a:spLocks noChangeArrowheads="1"/>
            </p:cNvSpPr>
            <p:nvPr/>
          </p:nvSpPr>
          <p:spPr bwMode="auto">
            <a:xfrm>
              <a:off x="4416" y="1344"/>
              <a:ext cx="1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5898" name="Text Box 10"/>
            <p:cNvSpPr txBox="1">
              <a:spLocks noChangeArrowheads="1"/>
            </p:cNvSpPr>
            <p:nvPr/>
          </p:nvSpPr>
          <p:spPr bwMode="auto">
            <a:xfrm>
              <a:off x="4368" y="1920"/>
              <a:ext cx="1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endPara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5899" name="Text Box 11"/>
            <p:cNvSpPr txBox="1">
              <a:spLocks noChangeArrowheads="1"/>
            </p:cNvSpPr>
            <p:nvPr/>
          </p:nvSpPr>
          <p:spPr bwMode="auto">
            <a:xfrm>
              <a:off x="4368" y="2496"/>
              <a:ext cx="12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  <a:endPara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5900" name="Text Box 12"/>
            <p:cNvSpPr txBox="1">
              <a:spLocks noChangeArrowheads="1"/>
            </p:cNvSpPr>
            <p:nvPr/>
          </p:nvSpPr>
          <p:spPr bwMode="auto">
            <a:xfrm>
              <a:off x="4368" y="3120"/>
              <a:ext cx="1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</a:t>
              </a:r>
              <a:endPara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65901" name="Line 13"/>
          <p:cNvSpPr>
            <a:spLocks noChangeShapeType="1"/>
          </p:cNvSpPr>
          <p:nvPr/>
        </p:nvSpPr>
        <p:spPr bwMode="auto">
          <a:xfrm>
            <a:off x="3352800" y="1524000"/>
            <a:ext cx="990600" cy="26670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2" name="Line 14"/>
          <p:cNvSpPr>
            <a:spLocks noChangeShapeType="1"/>
          </p:cNvSpPr>
          <p:nvPr/>
        </p:nvSpPr>
        <p:spPr bwMode="auto">
          <a:xfrm flipV="1">
            <a:off x="3429000" y="1524000"/>
            <a:ext cx="990600" cy="8382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3" name="Line 15"/>
          <p:cNvSpPr>
            <a:spLocks noChangeShapeType="1"/>
          </p:cNvSpPr>
          <p:nvPr/>
        </p:nvSpPr>
        <p:spPr bwMode="auto">
          <a:xfrm>
            <a:off x="3429000" y="3276600"/>
            <a:ext cx="990600" cy="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4" name="Line 16"/>
          <p:cNvSpPr>
            <a:spLocks noChangeShapeType="1"/>
          </p:cNvSpPr>
          <p:nvPr/>
        </p:nvSpPr>
        <p:spPr bwMode="auto">
          <a:xfrm flipV="1">
            <a:off x="3429000" y="1752600"/>
            <a:ext cx="1066800" cy="23622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7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 autoUpdateAnimBg="0"/>
      <p:bldP spid="165901" grpId="0" animBg="1"/>
      <p:bldP spid="165902" grpId="0" animBg="1"/>
      <p:bldP spid="165903" grpId="0" animBg="1"/>
      <p:bldP spid="16590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Spring 2020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2CS305 - Discrete Mathematics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D3D34DBA-F459-4B25-A6AF-80505BF2034B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18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Properties of Functions</a:t>
            </a:r>
            <a:endParaRPr lang="en-CA" altLang="en-US" sz="360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34200" y="1371600"/>
            <a:ext cx="3352800" cy="4343400"/>
          </a:xfrm>
        </p:spPr>
        <p:txBody>
          <a:bodyPr/>
          <a:lstStyle/>
          <a:p>
            <a:pPr marL="0" indent="0">
              <a:defRPr/>
            </a:pP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>Is f injective?</a:t>
            </a:r>
          </a:p>
          <a:p>
            <a:pPr marL="0" indent="0">
              <a:defRPr/>
            </a:pPr>
            <a:r>
              <a:rPr lang="en-US" altLang="en-US" dirty="0">
                <a:solidFill>
                  <a:srgbClr val="FF3300"/>
                </a:solidFill>
                <a:sym typeface="Symbol" panose="05050102010706020507" pitchFamily="18" charset="2"/>
              </a:rPr>
              <a:t>No.</a:t>
            </a:r>
          </a:p>
          <a:p>
            <a:pPr marL="0" indent="0">
              <a:defRPr/>
            </a:pP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>Is f surjective?</a:t>
            </a:r>
          </a:p>
          <a:p>
            <a:pPr marL="0" indent="0">
              <a:defRPr/>
            </a:pPr>
            <a:r>
              <a:rPr lang="en-US" altLang="en-US" dirty="0">
                <a:solidFill>
                  <a:srgbClr val="66FF33"/>
                </a:solidFill>
                <a:sym typeface="Symbol" panose="05050102010706020507" pitchFamily="18" charset="2"/>
              </a:rPr>
              <a:t>Yes.</a:t>
            </a:r>
          </a:p>
          <a:p>
            <a:pPr marL="0" indent="0">
              <a:defRPr/>
            </a:pP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>Is f bijective?</a:t>
            </a:r>
          </a:p>
          <a:p>
            <a:pPr marL="0" indent="0">
              <a:defRPr/>
            </a:pPr>
            <a:r>
              <a:rPr lang="en-US" altLang="en-US" dirty="0">
                <a:solidFill>
                  <a:srgbClr val="FF3300"/>
                </a:solidFill>
                <a:sym typeface="Symbol" panose="05050102010706020507" pitchFamily="18" charset="2"/>
              </a:rPr>
              <a:t>No.</a:t>
            </a:r>
          </a:p>
          <a:p>
            <a:pPr marL="0" indent="0">
              <a:defRPr/>
            </a:pPr>
            <a:endParaRPr lang="en-US" altLang="en-US" dirty="0">
              <a:solidFill>
                <a:srgbClr val="00FFFF"/>
              </a:solidFill>
              <a:sym typeface="Symbol" panose="05050102010706020507" pitchFamily="18" charset="2"/>
            </a:endParaRPr>
          </a:p>
        </p:txBody>
      </p:sp>
      <p:grpSp>
        <p:nvGrpSpPr>
          <p:cNvPr id="45063" name="Group 4"/>
          <p:cNvGrpSpPr>
            <a:grpSpLocks/>
          </p:cNvGrpSpPr>
          <p:nvPr/>
        </p:nvGrpSpPr>
        <p:grpSpPr bwMode="auto">
          <a:xfrm>
            <a:off x="2209800" y="1143000"/>
            <a:ext cx="4343400" cy="3189288"/>
            <a:chOff x="432" y="720"/>
            <a:chExt cx="2736" cy="2009"/>
          </a:xfrm>
        </p:grpSpPr>
        <p:sp>
          <p:nvSpPr>
            <p:cNvPr id="166917" name="Text Box 5"/>
            <p:cNvSpPr txBox="1">
              <a:spLocks noChangeArrowheads="1"/>
            </p:cNvSpPr>
            <p:nvPr/>
          </p:nvSpPr>
          <p:spPr bwMode="auto">
            <a:xfrm>
              <a:off x="432" y="720"/>
              <a:ext cx="1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endPara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6918" name="Text Box 6"/>
            <p:cNvSpPr txBox="1">
              <a:spLocks noChangeArrowheads="1"/>
            </p:cNvSpPr>
            <p:nvPr/>
          </p:nvSpPr>
          <p:spPr bwMode="auto">
            <a:xfrm>
              <a:off x="432" y="1296"/>
              <a:ext cx="1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  <a:endPara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6919" name="Text Box 7"/>
            <p:cNvSpPr txBox="1">
              <a:spLocks noChangeArrowheads="1"/>
            </p:cNvSpPr>
            <p:nvPr/>
          </p:nvSpPr>
          <p:spPr bwMode="auto">
            <a:xfrm>
              <a:off x="432" y="1872"/>
              <a:ext cx="1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  <a:endPara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6920" name="Text Box 8"/>
            <p:cNvSpPr txBox="1">
              <a:spLocks noChangeArrowheads="1"/>
            </p:cNvSpPr>
            <p:nvPr/>
          </p:nvSpPr>
          <p:spPr bwMode="auto">
            <a:xfrm>
              <a:off x="432" y="2496"/>
              <a:ext cx="1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  <a:endPara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6921" name="Text Box 9"/>
            <p:cNvSpPr txBox="1">
              <a:spLocks noChangeArrowheads="1"/>
            </p:cNvSpPr>
            <p:nvPr/>
          </p:nvSpPr>
          <p:spPr bwMode="auto">
            <a:xfrm>
              <a:off x="1920" y="720"/>
              <a:ext cx="1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6922" name="Text Box 10"/>
            <p:cNvSpPr txBox="1">
              <a:spLocks noChangeArrowheads="1"/>
            </p:cNvSpPr>
            <p:nvPr/>
          </p:nvSpPr>
          <p:spPr bwMode="auto">
            <a:xfrm>
              <a:off x="1872" y="1296"/>
              <a:ext cx="1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endPara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6923" name="Text Box 11"/>
            <p:cNvSpPr txBox="1">
              <a:spLocks noChangeArrowheads="1"/>
            </p:cNvSpPr>
            <p:nvPr/>
          </p:nvSpPr>
          <p:spPr bwMode="auto">
            <a:xfrm>
              <a:off x="1872" y="1872"/>
              <a:ext cx="12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  <a:endPara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6924" name="Text Box 12"/>
            <p:cNvSpPr txBox="1">
              <a:spLocks noChangeArrowheads="1"/>
            </p:cNvSpPr>
            <p:nvPr/>
          </p:nvSpPr>
          <p:spPr bwMode="auto">
            <a:xfrm>
              <a:off x="1872" y="2496"/>
              <a:ext cx="1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</a:t>
              </a:r>
              <a:endPara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66925" name="Line 13"/>
          <p:cNvSpPr>
            <a:spLocks noChangeShapeType="1"/>
          </p:cNvSpPr>
          <p:nvPr/>
        </p:nvSpPr>
        <p:spPr bwMode="auto">
          <a:xfrm>
            <a:off x="3352800" y="1524000"/>
            <a:ext cx="990600" cy="26670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26" name="Line 14"/>
          <p:cNvSpPr>
            <a:spLocks noChangeShapeType="1"/>
          </p:cNvSpPr>
          <p:nvPr/>
        </p:nvSpPr>
        <p:spPr bwMode="auto">
          <a:xfrm flipV="1">
            <a:off x="3429000" y="1524000"/>
            <a:ext cx="990600" cy="8382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27" name="Line 15"/>
          <p:cNvSpPr>
            <a:spLocks noChangeShapeType="1"/>
          </p:cNvSpPr>
          <p:nvPr/>
        </p:nvSpPr>
        <p:spPr bwMode="auto">
          <a:xfrm>
            <a:off x="3429000" y="3276600"/>
            <a:ext cx="990600" cy="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28" name="Line 16"/>
          <p:cNvSpPr>
            <a:spLocks noChangeShapeType="1"/>
          </p:cNvSpPr>
          <p:nvPr/>
        </p:nvSpPr>
        <p:spPr bwMode="auto">
          <a:xfrm flipV="1">
            <a:off x="3429000" y="1752600"/>
            <a:ext cx="1066800" cy="23622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29" name="Text Box 17"/>
          <p:cNvSpPr txBox="1">
            <a:spLocks noChangeArrowheads="1"/>
          </p:cNvSpPr>
          <p:nvPr/>
        </p:nvSpPr>
        <p:spPr bwMode="auto">
          <a:xfrm>
            <a:off x="2209800" y="4876800"/>
            <a:ext cx="182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</a:p>
        </p:txBody>
      </p:sp>
      <p:sp>
        <p:nvSpPr>
          <p:cNvPr id="166930" name="Line 18"/>
          <p:cNvSpPr>
            <a:spLocks noChangeShapeType="1"/>
          </p:cNvSpPr>
          <p:nvPr/>
        </p:nvSpPr>
        <p:spPr bwMode="auto">
          <a:xfrm flipV="1">
            <a:off x="3352800" y="2590800"/>
            <a:ext cx="1143000" cy="23622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6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 autoUpdateAnimBg="0"/>
      <p:bldP spid="166925" grpId="0" animBg="1"/>
      <p:bldP spid="166926" grpId="0" animBg="1"/>
      <p:bldP spid="166927" grpId="0" animBg="1"/>
      <p:bldP spid="166928" grpId="0" animBg="1"/>
      <p:bldP spid="1669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Spring 2020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2CS305 - Discrete Mathematics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39E8D10-7C95-405C-A54C-2A88F6D5616C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19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Properties of Functions</a:t>
            </a:r>
            <a:endParaRPr lang="en-CA" altLang="en-US" sz="360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34200" y="1371600"/>
            <a:ext cx="3352800" cy="4343400"/>
          </a:xfrm>
        </p:spPr>
        <p:txBody>
          <a:bodyPr/>
          <a:lstStyle/>
          <a:p>
            <a:pPr marL="0" indent="0">
              <a:defRPr/>
            </a:pP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>Is f injective?</a:t>
            </a:r>
          </a:p>
          <a:p>
            <a:pPr marL="0" indent="0">
              <a:defRPr/>
            </a:pPr>
            <a:r>
              <a:rPr lang="en-US" altLang="en-US" dirty="0">
                <a:solidFill>
                  <a:srgbClr val="66FF33"/>
                </a:solidFill>
                <a:sym typeface="Symbol" panose="05050102010706020507" pitchFamily="18" charset="2"/>
              </a:rPr>
              <a:t>Yes.</a:t>
            </a:r>
          </a:p>
          <a:p>
            <a:pPr marL="0" indent="0">
              <a:defRPr/>
            </a:pP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>Is f surjective?</a:t>
            </a:r>
          </a:p>
          <a:p>
            <a:pPr marL="0" indent="0">
              <a:defRPr/>
            </a:pPr>
            <a:r>
              <a:rPr lang="en-US" altLang="en-US" dirty="0">
                <a:solidFill>
                  <a:srgbClr val="FF3300"/>
                </a:solidFill>
                <a:sym typeface="Symbol" panose="05050102010706020507" pitchFamily="18" charset="2"/>
              </a:rPr>
              <a:t>No.</a:t>
            </a:r>
          </a:p>
          <a:p>
            <a:pPr marL="0" indent="0">
              <a:defRPr/>
            </a:pP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>Is f bijective?</a:t>
            </a:r>
          </a:p>
          <a:p>
            <a:pPr marL="0" indent="0">
              <a:defRPr/>
            </a:pPr>
            <a:r>
              <a:rPr lang="en-US" altLang="en-US" dirty="0">
                <a:solidFill>
                  <a:srgbClr val="FF3300"/>
                </a:solidFill>
                <a:sym typeface="Symbol" panose="05050102010706020507" pitchFamily="18" charset="2"/>
              </a:rPr>
              <a:t>No.</a:t>
            </a:r>
          </a:p>
          <a:p>
            <a:pPr marL="0" indent="0">
              <a:defRPr/>
            </a:pPr>
            <a:endParaRPr lang="en-US" altLang="en-US" dirty="0">
              <a:solidFill>
                <a:srgbClr val="00FFFF"/>
              </a:solidFill>
              <a:sym typeface="Symbol" panose="05050102010706020507" pitchFamily="18" charset="2"/>
            </a:endParaRPr>
          </a:p>
        </p:txBody>
      </p:sp>
      <p:sp>
        <p:nvSpPr>
          <p:cNvPr id="167940" name="Line 4"/>
          <p:cNvSpPr>
            <a:spLocks noChangeShapeType="1"/>
          </p:cNvSpPr>
          <p:nvPr/>
        </p:nvSpPr>
        <p:spPr bwMode="auto">
          <a:xfrm>
            <a:off x="3352800" y="1524000"/>
            <a:ext cx="990600" cy="26670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41" name="Line 5"/>
          <p:cNvSpPr>
            <a:spLocks noChangeShapeType="1"/>
          </p:cNvSpPr>
          <p:nvPr/>
        </p:nvSpPr>
        <p:spPr bwMode="auto">
          <a:xfrm flipV="1">
            <a:off x="3429000" y="1524000"/>
            <a:ext cx="990600" cy="8382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42" name="Line 6"/>
          <p:cNvSpPr>
            <a:spLocks noChangeShapeType="1"/>
          </p:cNvSpPr>
          <p:nvPr/>
        </p:nvSpPr>
        <p:spPr bwMode="auto">
          <a:xfrm>
            <a:off x="3429000" y="3276600"/>
            <a:ext cx="990600" cy="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43" name="Line 7"/>
          <p:cNvSpPr>
            <a:spLocks noChangeShapeType="1"/>
          </p:cNvSpPr>
          <p:nvPr/>
        </p:nvSpPr>
        <p:spPr bwMode="auto">
          <a:xfrm>
            <a:off x="3429000" y="4114800"/>
            <a:ext cx="914400" cy="9144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091" name="Group 8"/>
          <p:cNvGrpSpPr>
            <a:grpSpLocks/>
          </p:cNvGrpSpPr>
          <p:nvPr/>
        </p:nvGrpSpPr>
        <p:grpSpPr bwMode="auto">
          <a:xfrm>
            <a:off x="2209800" y="1143000"/>
            <a:ext cx="4343400" cy="4179888"/>
            <a:chOff x="432" y="720"/>
            <a:chExt cx="2736" cy="2633"/>
          </a:xfrm>
        </p:grpSpPr>
        <p:grpSp>
          <p:nvGrpSpPr>
            <p:cNvPr id="46092" name="Group 9"/>
            <p:cNvGrpSpPr>
              <a:grpSpLocks/>
            </p:cNvGrpSpPr>
            <p:nvPr/>
          </p:nvGrpSpPr>
          <p:grpSpPr bwMode="auto">
            <a:xfrm>
              <a:off x="432" y="720"/>
              <a:ext cx="2736" cy="2009"/>
              <a:chOff x="432" y="720"/>
              <a:chExt cx="2736" cy="2009"/>
            </a:xfrm>
          </p:grpSpPr>
          <p:sp>
            <p:nvSpPr>
              <p:cNvPr id="167946" name="Text Box 10"/>
              <p:cNvSpPr txBox="1">
                <a:spLocks noChangeArrowheads="1"/>
              </p:cNvSpPr>
              <p:nvPr/>
            </p:nvSpPr>
            <p:spPr bwMode="auto">
              <a:xfrm>
                <a:off x="432" y="720"/>
                <a:ext cx="115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en-US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</a:t>
                </a:r>
                <a:endParaRPr lang="en-US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67947" name="Text Box 11"/>
              <p:cNvSpPr txBox="1">
                <a:spLocks noChangeArrowheads="1"/>
              </p:cNvSpPr>
              <p:nvPr/>
            </p:nvSpPr>
            <p:spPr bwMode="auto">
              <a:xfrm>
                <a:off x="432" y="1296"/>
                <a:ext cx="115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en-US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b</a:t>
                </a:r>
                <a:endParaRPr lang="en-US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67948" name="Text Box 12"/>
              <p:cNvSpPr txBox="1">
                <a:spLocks noChangeArrowheads="1"/>
              </p:cNvSpPr>
              <p:nvPr/>
            </p:nvSpPr>
            <p:spPr bwMode="auto">
              <a:xfrm>
                <a:off x="432" y="1872"/>
                <a:ext cx="115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en-US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c</a:t>
                </a:r>
                <a:endParaRPr lang="en-US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67949" name="Text Box 13"/>
              <p:cNvSpPr txBox="1">
                <a:spLocks noChangeArrowheads="1"/>
              </p:cNvSpPr>
              <p:nvPr/>
            </p:nvSpPr>
            <p:spPr bwMode="auto">
              <a:xfrm>
                <a:off x="432" y="2496"/>
                <a:ext cx="115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en-US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d</a:t>
                </a:r>
                <a:endParaRPr lang="en-US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67950" name="Text Box 14"/>
              <p:cNvSpPr txBox="1">
                <a:spLocks noChangeArrowheads="1"/>
              </p:cNvSpPr>
              <p:nvPr/>
            </p:nvSpPr>
            <p:spPr bwMode="auto">
              <a:xfrm>
                <a:off x="1920" y="720"/>
                <a:ext cx="115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en-US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  <a:endParaRPr lang="en-US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67951" name="Text Box 15"/>
              <p:cNvSpPr txBox="1">
                <a:spLocks noChangeArrowheads="1"/>
              </p:cNvSpPr>
              <p:nvPr/>
            </p:nvSpPr>
            <p:spPr bwMode="auto">
              <a:xfrm>
                <a:off x="1872" y="1296"/>
                <a:ext cx="115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en-US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</a:t>
                </a:r>
                <a:endParaRPr lang="en-US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67952" name="Text Box 16"/>
              <p:cNvSpPr txBox="1">
                <a:spLocks noChangeArrowheads="1"/>
              </p:cNvSpPr>
              <p:nvPr/>
            </p:nvSpPr>
            <p:spPr bwMode="auto">
              <a:xfrm>
                <a:off x="1872" y="1872"/>
                <a:ext cx="129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en-US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3</a:t>
                </a:r>
                <a:endParaRPr lang="en-US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67953" name="Text Box 17"/>
              <p:cNvSpPr txBox="1">
                <a:spLocks noChangeArrowheads="1"/>
              </p:cNvSpPr>
              <p:nvPr/>
            </p:nvSpPr>
            <p:spPr bwMode="auto">
              <a:xfrm>
                <a:off x="1872" y="2496"/>
                <a:ext cx="115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en-US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4</a:t>
                </a:r>
                <a:endParaRPr lang="en-US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167954" name="Text Box 18"/>
            <p:cNvSpPr txBox="1">
              <a:spLocks noChangeArrowheads="1"/>
            </p:cNvSpPr>
            <p:nvPr/>
          </p:nvSpPr>
          <p:spPr bwMode="auto">
            <a:xfrm>
              <a:off x="1872" y="3120"/>
              <a:ext cx="1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752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 autoUpdateAnimBg="0"/>
      <p:bldP spid="167940" grpId="0" animBg="1"/>
      <p:bldP spid="167941" grpId="0" animBg="1"/>
      <p:bldP spid="167942" grpId="0" animBg="1"/>
      <p:bldP spid="1679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Spring 2020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2CS305 - Discrete Mathematics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859E4359-C924-469B-AC07-E819281D71E8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endParaRPr lang="en-CA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990600"/>
            <a:ext cx="8610600" cy="5105400"/>
          </a:xfrm>
        </p:spPr>
        <p:txBody>
          <a:bodyPr/>
          <a:lstStyle/>
          <a:p>
            <a:pPr marL="0" indent="0">
              <a:defRPr/>
            </a:pPr>
            <a:r>
              <a:rPr lang="en-US" altLang="en-US" dirty="0">
                <a:sym typeface="Symbol" panose="05050102010706020507" pitchFamily="18" charset="2"/>
              </a:rPr>
              <a:t>A </a:t>
            </a: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>function</a:t>
            </a:r>
            <a:r>
              <a:rPr lang="en-US" altLang="en-US" dirty="0">
                <a:sym typeface="Symbol" panose="05050102010706020507" pitchFamily="18" charset="2"/>
              </a:rPr>
              <a:t> f from a set A to a set B is an </a:t>
            </a: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>assignment</a:t>
            </a:r>
            <a:r>
              <a:rPr lang="en-US" altLang="en-US" dirty="0">
                <a:sym typeface="Symbol" panose="05050102010706020507" pitchFamily="18" charset="2"/>
              </a:rPr>
              <a:t> of </a:t>
            </a: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>exactly one</a:t>
            </a:r>
            <a:r>
              <a:rPr lang="en-US" altLang="en-US" dirty="0">
                <a:sym typeface="Symbol" panose="05050102010706020507" pitchFamily="18" charset="2"/>
              </a:rPr>
              <a:t> element of B to </a:t>
            </a: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>each</a:t>
            </a:r>
            <a:r>
              <a:rPr lang="en-US" altLang="en-US" dirty="0">
                <a:sym typeface="Symbol" panose="05050102010706020507" pitchFamily="18" charset="2"/>
              </a:rPr>
              <a:t> element of A.</a:t>
            </a:r>
          </a:p>
          <a:p>
            <a:pPr marL="0" indent="0">
              <a:defRPr/>
            </a:pPr>
            <a:r>
              <a:rPr lang="en-US" altLang="en-US" dirty="0">
                <a:sym typeface="Symbol" panose="05050102010706020507" pitchFamily="18" charset="2"/>
              </a:rPr>
              <a:t>We write</a:t>
            </a:r>
          </a:p>
          <a:p>
            <a:pPr marL="0" indent="0">
              <a:defRPr/>
            </a:pPr>
            <a:r>
              <a:rPr lang="en-US" altLang="en-US" dirty="0">
                <a:sym typeface="Symbol" panose="05050102010706020507" pitchFamily="18" charset="2"/>
              </a:rPr>
              <a:t>f(a) = b</a:t>
            </a:r>
          </a:p>
          <a:p>
            <a:pPr marL="0" indent="0">
              <a:defRPr/>
            </a:pPr>
            <a:r>
              <a:rPr lang="en-US" altLang="en-US" dirty="0">
                <a:sym typeface="Symbol" panose="05050102010706020507" pitchFamily="18" charset="2"/>
              </a:rPr>
              <a:t>if b is the unique element of B assigned by the function f to the element a of A.</a:t>
            </a:r>
          </a:p>
          <a:p>
            <a:pPr marL="0" indent="0">
              <a:defRPr/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 dirty="0">
                <a:sym typeface="Symbol" panose="05050102010706020507" pitchFamily="18" charset="2"/>
              </a:rPr>
              <a:t>If f is a function from A to B, we write</a:t>
            </a:r>
          </a:p>
          <a:p>
            <a:pPr marL="0" indent="0">
              <a:defRPr/>
            </a:pPr>
            <a:r>
              <a:rPr lang="en-US" altLang="en-US" dirty="0">
                <a:sym typeface="Symbol" panose="05050102010706020507" pitchFamily="18" charset="2"/>
              </a:rPr>
              <a:t>f: AB</a:t>
            </a:r>
          </a:p>
          <a:p>
            <a:pPr marL="0" indent="0">
              <a:defRPr/>
            </a:pPr>
            <a:r>
              <a:rPr lang="en-US" altLang="en-US" dirty="0">
                <a:solidFill>
                  <a:srgbClr val="FF3300"/>
                </a:solidFill>
                <a:sym typeface="Symbol" panose="05050102010706020507" pitchFamily="18" charset="2"/>
              </a:rPr>
              <a:t>(note:  Here, ““ has nothing to do with if… then)</a:t>
            </a:r>
          </a:p>
        </p:txBody>
      </p:sp>
    </p:spTree>
    <p:extLst>
      <p:ext uri="{BB962C8B-B14F-4D97-AF65-F5344CB8AC3E}">
        <p14:creationId xmlns:p14="http://schemas.microsoft.com/office/powerpoint/2010/main" val="269335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Spring 2020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2CS305 - Discrete Mathematics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217095AC-D3C7-4F35-AEBB-68B19EAB476E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Properties of Functions</a:t>
            </a:r>
            <a:endParaRPr lang="en-CA" altLang="en-US" sz="360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34200" y="1371600"/>
            <a:ext cx="3352800" cy="4343400"/>
          </a:xfrm>
        </p:spPr>
        <p:txBody>
          <a:bodyPr/>
          <a:lstStyle/>
          <a:p>
            <a:pPr marL="0" indent="0">
              <a:defRPr/>
            </a:pP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>Is f injective?</a:t>
            </a:r>
          </a:p>
          <a:p>
            <a:pPr marL="0" indent="0">
              <a:defRPr/>
            </a:pPr>
            <a:r>
              <a:rPr lang="en-US" altLang="en-US" dirty="0">
                <a:solidFill>
                  <a:srgbClr val="FF3300"/>
                </a:solidFill>
                <a:sym typeface="Symbol" panose="05050102010706020507" pitchFamily="18" charset="2"/>
              </a:rPr>
              <a:t>No! f is not even</a:t>
            </a:r>
            <a:br>
              <a:rPr lang="en-US" altLang="en-US" dirty="0">
                <a:solidFill>
                  <a:srgbClr val="FF3300"/>
                </a:solidFill>
                <a:sym typeface="Symbol" panose="05050102010706020507" pitchFamily="18" charset="2"/>
              </a:rPr>
            </a:br>
            <a:r>
              <a:rPr lang="en-US" altLang="en-US" dirty="0">
                <a:solidFill>
                  <a:srgbClr val="FF3300"/>
                </a:solidFill>
                <a:sym typeface="Symbol" panose="05050102010706020507" pitchFamily="18" charset="2"/>
              </a:rPr>
              <a:t>a function!</a:t>
            </a:r>
          </a:p>
          <a:p>
            <a:pPr marL="0" indent="0">
              <a:defRPr/>
            </a:pPr>
            <a:endParaRPr lang="en-US" altLang="en-US" dirty="0">
              <a:solidFill>
                <a:srgbClr val="FF3300"/>
              </a:solidFill>
              <a:sym typeface="Symbol" panose="05050102010706020507" pitchFamily="18" charset="2"/>
            </a:endParaRPr>
          </a:p>
        </p:txBody>
      </p:sp>
      <p:sp>
        <p:nvSpPr>
          <p:cNvPr id="168964" name="Line 4"/>
          <p:cNvSpPr>
            <a:spLocks noChangeShapeType="1"/>
          </p:cNvSpPr>
          <p:nvPr/>
        </p:nvSpPr>
        <p:spPr bwMode="auto">
          <a:xfrm>
            <a:off x="3352800" y="1524000"/>
            <a:ext cx="990600" cy="26670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965" name="Line 5"/>
          <p:cNvSpPr>
            <a:spLocks noChangeShapeType="1"/>
          </p:cNvSpPr>
          <p:nvPr/>
        </p:nvSpPr>
        <p:spPr bwMode="auto">
          <a:xfrm flipV="1">
            <a:off x="3429000" y="1524000"/>
            <a:ext cx="990600" cy="8382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966" name="Line 6"/>
          <p:cNvSpPr>
            <a:spLocks noChangeShapeType="1"/>
          </p:cNvSpPr>
          <p:nvPr/>
        </p:nvSpPr>
        <p:spPr bwMode="auto">
          <a:xfrm>
            <a:off x="3429000" y="3276600"/>
            <a:ext cx="990600" cy="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967" name="Line 7"/>
          <p:cNvSpPr>
            <a:spLocks noChangeShapeType="1"/>
          </p:cNvSpPr>
          <p:nvPr/>
        </p:nvSpPr>
        <p:spPr bwMode="auto">
          <a:xfrm>
            <a:off x="3429000" y="4267200"/>
            <a:ext cx="914400" cy="6858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15" name="Group 8"/>
          <p:cNvGrpSpPr>
            <a:grpSpLocks/>
          </p:cNvGrpSpPr>
          <p:nvPr/>
        </p:nvGrpSpPr>
        <p:grpSpPr bwMode="auto">
          <a:xfrm>
            <a:off x="2209800" y="1143000"/>
            <a:ext cx="4343400" cy="4179888"/>
            <a:chOff x="432" y="720"/>
            <a:chExt cx="2736" cy="2633"/>
          </a:xfrm>
        </p:grpSpPr>
        <p:grpSp>
          <p:nvGrpSpPr>
            <p:cNvPr id="47117" name="Group 9"/>
            <p:cNvGrpSpPr>
              <a:grpSpLocks/>
            </p:cNvGrpSpPr>
            <p:nvPr/>
          </p:nvGrpSpPr>
          <p:grpSpPr bwMode="auto">
            <a:xfrm>
              <a:off x="432" y="720"/>
              <a:ext cx="2736" cy="2009"/>
              <a:chOff x="432" y="720"/>
              <a:chExt cx="2736" cy="2009"/>
            </a:xfrm>
          </p:grpSpPr>
          <p:sp>
            <p:nvSpPr>
              <p:cNvPr id="168970" name="Text Box 10"/>
              <p:cNvSpPr txBox="1">
                <a:spLocks noChangeArrowheads="1"/>
              </p:cNvSpPr>
              <p:nvPr/>
            </p:nvSpPr>
            <p:spPr bwMode="auto">
              <a:xfrm>
                <a:off x="432" y="720"/>
                <a:ext cx="115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en-US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</a:t>
                </a:r>
                <a:endParaRPr lang="en-US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68971" name="Text Box 11"/>
              <p:cNvSpPr txBox="1">
                <a:spLocks noChangeArrowheads="1"/>
              </p:cNvSpPr>
              <p:nvPr/>
            </p:nvSpPr>
            <p:spPr bwMode="auto">
              <a:xfrm>
                <a:off x="432" y="1296"/>
                <a:ext cx="115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en-US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b</a:t>
                </a:r>
                <a:endParaRPr lang="en-US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68972" name="Text Box 12"/>
              <p:cNvSpPr txBox="1">
                <a:spLocks noChangeArrowheads="1"/>
              </p:cNvSpPr>
              <p:nvPr/>
            </p:nvSpPr>
            <p:spPr bwMode="auto">
              <a:xfrm>
                <a:off x="432" y="1872"/>
                <a:ext cx="115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en-US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c</a:t>
                </a:r>
                <a:endParaRPr lang="en-US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68973" name="Text Box 13"/>
              <p:cNvSpPr txBox="1">
                <a:spLocks noChangeArrowheads="1"/>
              </p:cNvSpPr>
              <p:nvPr/>
            </p:nvSpPr>
            <p:spPr bwMode="auto">
              <a:xfrm>
                <a:off x="432" y="2496"/>
                <a:ext cx="115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en-US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d</a:t>
                </a:r>
                <a:endParaRPr lang="en-US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68974" name="Text Box 14"/>
              <p:cNvSpPr txBox="1">
                <a:spLocks noChangeArrowheads="1"/>
              </p:cNvSpPr>
              <p:nvPr/>
            </p:nvSpPr>
            <p:spPr bwMode="auto">
              <a:xfrm>
                <a:off x="1920" y="720"/>
                <a:ext cx="115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en-US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  <a:endParaRPr lang="en-US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68975" name="Text Box 15"/>
              <p:cNvSpPr txBox="1">
                <a:spLocks noChangeArrowheads="1"/>
              </p:cNvSpPr>
              <p:nvPr/>
            </p:nvSpPr>
            <p:spPr bwMode="auto">
              <a:xfrm>
                <a:off x="1872" y="1296"/>
                <a:ext cx="115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en-US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</a:t>
                </a:r>
                <a:endParaRPr lang="en-US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68976" name="Text Box 16"/>
              <p:cNvSpPr txBox="1">
                <a:spLocks noChangeArrowheads="1"/>
              </p:cNvSpPr>
              <p:nvPr/>
            </p:nvSpPr>
            <p:spPr bwMode="auto">
              <a:xfrm>
                <a:off x="1872" y="1872"/>
                <a:ext cx="129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en-US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3</a:t>
                </a:r>
                <a:endParaRPr lang="en-US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68977" name="Text Box 17"/>
              <p:cNvSpPr txBox="1">
                <a:spLocks noChangeArrowheads="1"/>
              </p:cNvSpPr>
              <p:nvPr/>
            </p:nvSpPr>
            <p:spPr bwMode="auto">
              <a:xfrm>
                <a:off x="1872" y="2496"/>
                <a:ext cx="115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en-US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4</a:t>
                </a:r>
                <a:endParaRPr lang="en-US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168978" name="Text Box 18"/>
            <p:cNvSpPr txBox="1">
              <a:spLocks noChangeArrowheads="1"/>
            </p:cNvSpPr>
            <p:nvPr/>
          </p:nvSpPr>
          <p:spPr bwMode="auto">
            <a:xfrm>
              <a:off x="1872" y="3120"/>
              <a:ext cx="1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I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</a:t>
              </a:r>
              <a:endPara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68979" name="Line 19"/>
          <p:cNvSpPr>
            <a:spLocks noChangeShapeType="1"/>
          </p:cNvSpPr>
          <p:nvPr/>
        </p:nvSpPr>
        <p:spPr bwMode="auto">
          <a:xfrm flipV="1">
            <a:off x="3429000" y="2514600"/>
            <a:ext cx="990600" cy="16002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8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8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8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8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 autoUpdateAnimBg="0"/>
      <p:bldP spid="168964" grpId="0" animBg="1"/>
      <p:bldP spid="168965" grpId="0" animBg="1"/>
      <p:bldP spid="168966" grpId="0" animBg="1"/>
      <p:bldP spid="168967" grpId="0" animBg="1"/>
      <p:bldP spid="16897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Spring 2020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2CS305 - Discrete Mathematics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413FE734-86DE-4B04-9C58-F10E64D83F7C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21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Properties of Functions</a:t>
            </a:r>
            <a:endParaRPr lang="en-CA" altLang="en-US" sz="3600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34200" y="1371600"/>
            <a:ext cx="3352800" cy="4343400"/>
          </a:xfrm>
        </p:spPr>
        <p:txBody>
          <a:bodyPr/>
          <a:lstStyle/>
          <a:p>
            <a:pPr marL="0" indent="0">
              <a:defRPr/>
            </a:pPr>
            <a:r>
              <a:rPr lang="en-US" altLang="en-US">
                <a:solidFill>
                  <a:srgbClr val="00FFFF"/>
                </a:solidFill>
                <a:sym typeface="Symbol" panose="05050102010706020507" pitchFamily="18" charset="2"/>
              </a:rPr>
              <a:t>Is f injective?</a:t>
            </a:r>
          </a:p>
          <a:p>
            <a:pPr marL="0" indent="0">
              <a:defRPr/>
            </a:pPr>
            <a:r>
              <a:rPr lang="en-US" altLang="en-US">
                <a:solidFill>
                  <a:srgbClr val="66FF33"/>
                </a:solidFill>
                <a:sym typeface="Symbol" panose="05050102010706020507" pitchFamily="18" charset="2"/>
              </a:rPr>
              <a:t>Yes.</a:t>
            </a:r>
          </a:p>
          <a:p>
            <a:pPr marL="0" indent="0">
              <a:defRPr/>
            </a:pPr>
            <a:r>
              <a:rPr lang="en-US" altLang="en-US">
                <a:solidFill>
                  <a:srgbClr val="00FFFF"/>
                </a:solidFill>
                <a:sym typeface="Symbol" panose="05050102010706020507" pitchFamily="18" charset="2"/>
              </a:rPr>
              <a:t>Is f surjective?</a:t>
            </a:r>
          </a:p>
          <a:p>
            <a:pPr marL="0" indent="0">
              <a:defRPr/>
            </a:pPr>
            <a:r>
              <a:rPr lang="en-US" altLang="en-US">
                <a:solidFill>
                  <a:srgbClr val="66FF33"/>
                </a:solidFill>
                <a:sym typeface="Symbol" panose="05050102010706020507" pitchFamily="18" charset="2"/>
              </a:rPr>
              <a:t>Yes.</a:t>
            </a:r>
          </a:p>
          <a:p>
            <a:pPr marL="0" indent="0">
              <a:defRPr/>
            </a:pPr>
            <a:r>
              <a:rPr lang="en-US" altLang="en-US">
                <a:solidFill>
                  <a:srgbClr val="00FFFF"/>
                </a:solidFill>
                <a:sym typeface="Symbol" panose="05050102010706020507" pitchFamily="18" charset="2"/>
              </a:rPr>
              <a:t>Is f bijective?</a:t>
            </a:r>
          </a:p>
          <a:p>
            <a:pPr marL="0" indent="0">
              <a:defRPr/>
            </a:pPr>
            <a:r>
              <a:rPr lang="en-US" altLang="en-US">
                <a:solidFill>
                  <a:srgbClr val="66FF33"/>
                </a:solidFill>
                <a:sym typeface="Symbol" panose="05050102010706020507" pitchFamily="18" charset="2"/>
              </a:rPr>
              <a:t>Yes.</a:t>
            </a:r>
          </a:p>
          <a:p>
            <a:pPr marL="0" indent="0">
              <a:defRPr/>
            </a:pPr>
            <a:endParaRPr lang="en-US" altLang="en-US">
              <a:solidFill>
                <a:srgbClr val="00FFFF"/>
              </a:solidFill>
              <a:sym typeface="Symbol" panose="05050102010706020507" pitchFamily="18" charset="2"/>
            </a:endParaRP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2209800" y="1143000"/>
            <a:ext cx="182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2209800" y="2057400"/>
            <a:ext cx="182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2209800" y="2971800"/>
            <a:ext cx="182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2209800" y="3962400"/>
            <a:ext cx="182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9992" name="Text Box 8"/>
          <p:cNvSpPr txBox="1">
            <a:spLocks noChangeArrowheads="1"/>
          </p:cNvSpPr>
          <p:nvPr/>
        </p:nvSpPr>
        <p:spPr bwMode="auto">
          <a:xfrm>
            <a:off x="4572000" y="1143000"/>
            <a:ext cx="182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9993" name="Text Box 9"/>
          <p:cNvSpPr txBox="1">
            <a:spLocks noChangeArrowheads="1"/>
          </p:cNvSpPr>
          <p:nvPr/>
        </p:nvSpPr>
        <p:spPr bwMode="auto">
          <a:xfrm>
            <a:off x="4495800" y="2057400"/>
            <a:ext cx="182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4495800" y="2971800"/>
            <a:ext cx="2057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4495800" y="3962400"/>
            <a:ext cx="182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9996" name="Line 12"/>
          <p:cNvSpPr>
            <a:spLocks noChangeShapeType="1"/>
          </p:cNvSpPr>
          <p:nvPr/>
        </p:nvSpPr>
        <p:spPr bwMode="auto">
          <a:xfrm>
            <a:off x="3352800" y="1524000"/>
            <a:ext cx="990600" cy="26670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97" name="Line 13"/>
          <p:cNvSpPr>
            <a:spLocks noChangeShapeType="1"/>
          </p:cNvSpPr>
          <p:nvPr/>
        </p:nvSpPr>
        <p:spPr bwMode="auto">
          <a:xfrm flipV="1">
            <a:off x="3429000" y="1524000"/>
            <a:ext cx="990600" cy="8382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98" name="Line 14"/>
          <p:cNvSpPr>
            <a:spLocks noChangeShapeType="1"/>
          </p:cNvSpPr>
          <p:nvPr/>
        </p:nvSpPr>
        <p:spPr bwMode="auto">
          <a:xfrm>
            <a:off x="3429000" y="3276600"/>
            <a:ext cx="990600" cy="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99" name="Line 15"/>
          <p:cNvSpPr>
            <a:spLocks noChangeShapeType="1"/>
          </p:cNvSpPr>
          <p:nvPr/>
        </p:nvSpPr>
        <p:spPr bwMode="auto">
          <a:xfrm>
            <a:off x="3429000" y="4114800"/>
            <a:ext cx="914400" cy="9144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00" name="Text Box 16"/>
          <p:cNvSpPr txBox="1">
            <a:spLocks noChangeArrowheads="1"/>
          </p:cNvSpPr>
          <p:nvPr/>
        </p:nvSpPr>
        <p:spPr bwMode="auto">
          <a:xfrm>
            <a:off x="4495800" y="4953000"/>
            <a:ext cx="182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I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0001" name="Text Box 17"/>
          <p:cNvSpPr txBox="1">
            <a:spLocks noChangeArrowheads="1"/>
          </p:cNvSpPr>
          <p:nvPr/>
        </p:nvSpPr>
        <p:spPr bwMode="auto">
          <a:xfrm>
            <a:off x="2209800" y="4953000"/>
            <a:ext cx="182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0002" name="Line 18"/>
          <p:cNvSpPr>
            <a:spLocks noChangeShapeType="1"/>
          </p:cNvSpPr>
          <p:nvPr/>
        </p:nvSpPr>
        <p:spPr bwMode="auto">
          <a:xfrm flipV="1">
            <a:off x="3505200" y="2438400"/>
            <a:ext cx="914400" cy="25908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2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 autoUpdateAnimBg="0"/>
      <p:bldP spid="169996" grpId="0" animBg="1"/>
      <p:bldP spid="169997" grpId="0" animBg="1"/>
      <p:bldP spid="169998" grpId="0" animBg="1"/>
      <p:bldP spid="169999" grpId="0" animBg="1"/>
      <p:bldP spid="17000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Spring 2020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2CS305 - Discrete Mathematics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DAC270B-DD76-4DE5-852B-FA3E08F4D820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22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Inversion</a:t>
            </a:r>
            <a:endParaRPr lang="en-CA" altLang="en-US" sz="360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447800"/>
            <a:ext cx="7924800" cy="4572000"/>
          </a:xfrm>
        </p:spPr>
        <p:txBody>
          <a:bodyPr/>
          <a:lstStyle/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An interesting property of bijections is that they have an </a:t>
            </a:r>
            <a:r>
              <a:rPr lang="en-US" altLang="en-US" b="1">
                <a:solidFill>
                  <a:srgbClr val="00FFFF"/>
                </a:solidFill>
                <a:sym typeface="Symbol" panose="05050102010706020507" pitchFamily="18" charset="2"/>
              </a:rPr>
              <a:t>inverse function</a:t>
            </a:r>
            <a:r>
              <a:rPr lang="en-US" altLang="en-US">
                <a:sym typeface="Symbol" panose="05050102010706020507" pitchFamily="18" charset="2"/>
              </a:rPr>
              <a:t>.</a:t>
            </a:r>
          </a:p>
          <a:p>
            <a:pPr marL="0" indent="0">
              <a:defRPr/>
            </a:pPr>
            <a:endParaRPr lang="en-US" altLang="en-US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The </a:t>
            </a:r>
            <a:r>
              <a:rPr lang="en-US" altLang="en-US" b="1">
                <a:solidFill>
                  <a:srgbClr val="00FFFF"/>
                </a:solidFill>
                <a:sym typeface="Symbol" panose="05050102010706020507" pitchFamily="18" charset="2"/>
              </a:rPr>
              <a:t>inverse function</a:t>
            </a:r>
            <a:r>
              <a:rPr lang="en-US" altLang="en-US">
                <a:sym typeface="Symbol" panose="05050102010706020507" pitchFamily="18" charset="2"/>
              </a:rPr>
              <a:t> of the bijection f:AB is the function f</a:t>
            </a:r>
            <a:r>
              <a:rPr lang="en-US" altLang="en-US" baseline="30000">
                <a:sym typeface="Symbol" panose="05050102010706020507" pitchFamily="18" charset="2"/>
              </a:rPr>
              <a:t>-1</a:t>
            </a:r>
            <a:r>
              <a:rPr lang="en-US" altLang="en-US">
                <a:sym typeface="Symbol" panose="05050102010706020507" pitchFamily="18" charset="2"/>
              </a:rPr>
              <a:t>:BA with </a:t>
            </a: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f</a:t>
            </a:r>
            <a:r>
              <a:rPr lang="en-US" altLang="en-US" baseline="30000">
                <a:sym typeface="Symbol" panose="05050102010706020507" pitchFamily="18" charset="2"/>
              </a:rPr>
              <a:t>-1</a:t>
            </a:r>
            <a:r>
              <a:rPr lang="en-US" altLang="en-US">
                <a:sym typeface="Symbol" panose="05050102010706020507" pitchFamily="18" charset="2"/>
              </a:rPr>
              <a:t>(b) = a whenever f(a) = b. </a:t>
            </a:r>
          </a:p>
          <a:p>
            <a:pPr marL="0" indent="0">
              <a:defRPr/>
            </a:pPr>
            <a:endParaRPr lang="en-US" altLang="en-US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2411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Spring 2020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2CS305 - Discrete Mathematics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EECDCEA2-2419-4E30-9C9C-87DC015FAA96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23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Inversion</a:t>
            </a:r>
            <a:endParaRPr lang="en-CA" altLang="en-US" sz="3600"/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2133600" y="1066800"/>
            <a:ext cx="3886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en-US" sz="28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Example: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altLang="en-US" sz="16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</a:endParaRPr>
          </a:p>
          <a:p>
            <a:pPr eaLnBrk="1" hangingPunct="1">
              <a:spcBef>
                <a:spcPct val="20000"/>
              </a:spcBef>
              <a:defRPr/>
            </a:pPr>
            <a:endParaRPr lang="en-US" altLang="en-US" sz="16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f(a) </a:t>
            </a:r>
            <a:r>
              <a:rPr lang="en-US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= </a:t>
            </a:r>
            <a:r>
              <a:rPr lang="en-US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1</a:t>
            </a:r>
            <a:endParaRPr lang="en-US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f(b) </a:t>
            </a:r>
            <a:r>
              <a:rPr lang="en-US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= </a:t>
            </a:r>
            <a:r>
              <a:rPr lang="en-US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2</a:t>
            </a:r>
            <a:endParaRPr lang="en-US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f(c) </a:t>
            </a:r>
            <a:r>
              <a:rPr lang="en-US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= </a:t>
            </a:r>
            <a:r>
              <a:rPr lang="en-US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3</a:t>
            </a:r>
            <a:endParaRPr lang="en-US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f(d) </a:t>
            </a:r>
            <a:r>
              <a:rPr lang="en-US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= </a:t>
            </a:r>
            <a:r>
              <a:rPr lang="en-I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4</a:t>
            </a:r>
            <a:endParaRPr lang="en-US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f(e) </a:t>
            </a:r>
            <a:r>
              <a:rPr lang="en-US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= </a:t>
            </a:r>
            <a:r>
              <a:rPr lang="en-US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5</a:t>
            </a:r>
            <a:endParaRPr lang="en-US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</a:endParaRPr>
          </a:p>
          <a:p>
            <a:pPr eaLnBrk="1" hangingPunct="1">
              <a:spcBef>
                <a:spcPct val="20000"/>
              </a:spcBef>
              <a:defRPr/>
            </a:pPr>
            <a:endParaRPr lang="en-US" altLang="en-US" sz="9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en-US" sz="28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Clearly, f is bijective.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6400800" y="1066800"/>
            <a:ext cx="4038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en-US" sz="28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The inverse function  f</a:t>
            </a:r>
            <a:r>
              <a:rPr lang="en-US" altLang="en-US" sz="2800" baseline="300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-1</a:t>
            </a:r>
            <a:r>
              <a:rPr lang="en-US" altLang="en-US" sz="28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 is given by: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altLang="en-US" sz="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f</a:t>
            </a:r>
            <a:r>
              <a:rPr lang="en-US" altLang="en-US" sz="2800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-1</a:t>
            </a:r>
            <a:r>
              <a:rPr lang="en-US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(1) </a:t>
            </a:r>
            <a:r>
              <a:rPr lang="en-US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= </a:t>
            </a:r>
            <a:r>
              <a:rPr lang="en-US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a</a:t>
            </a:r>
            <a:endParaRPr lang="en-US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f</a:t>
            </a:r>
            <a:r>
              <a:rPr lang="en-US" altLang="en-US" sz="2800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-1</a:t>
            </a:r>
            <a:r>
              <a:rPr lang="en-US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(2) </a:t>
            </a:r>
            <a:r>
              <a:rPr lang="en-US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= </a:t>
            </a:r>
            <a:r>
              <a:rPr lang="en-US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b</a:t>
            </a:r>
            <a:endParaRPr lang="en-US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f</a:t>
            </a:r>
            <a:r>
              <a:rPr lang="en-US" altLang="en-US" sz="2800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-1</a:t>
            </a:r>
            <a:r>
              <a:rPr lang="en-US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(3) </a:t>
            </a:r>
            <a:r>
              <a:rPr lang="en-US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= </a:t>
            </a:r>
            <a:r>
              <a:rPr lang="en-US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c</a:t>
            </a:r>
            <a:endParaRPr lang="en-US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f</a:t>
            </a:r>
            <a:r>
              <a:rPr lang="en-US" altLang="en-US" sz="2800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-1</a:t>
            </a:r>
            <a:r>
              <a:rPr lang="en-US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(</a:t>
            </a:r>
            <a:r>
              <a:rPr lang="en-I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4</a:t>
            </a:r>
            <a:r>
              <a:rPr lang="en-US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) </a:t>
            </a:r>
            <a:r>
              <a:rPr lang="en-US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= </a:t>
            </a:r>
            <a:r>
              <a:rPr lang="en-US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d</a:t>
            </a:r>
            <a:endParaRPr lang="en-US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f</a:t>
            </a:r>
            <a:r>
              <a:rPr lang="en-US" altLang="en-US" sz="2800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-1</a:t>
            </a:r>
            <a:r>
              <a:rPr lang="en-US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(5) </a:t>
            </a:r>
            <a:r>
              <a:rPr lang="en-US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= </a:t>
            </a:r>
            <a:r>
              <a:rPr lang="en-US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e</a:t>
            </a:r>
            <a:endParaRPr lang="en-US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</a:endParaRPr>
          </a:p>
          <a:p>
            <a:pPr eaLnBrk="1" hangingPunct="1">
              <a:spcBef>
                <a:spcPct val="20000"/>
              </a:spcBef>
              <a:defRPr/>
            </a:pPr>
            <a:endParaRPr lang="en-US" altLang="en-US" sz="9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en-US" sz="28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Inversion is only possible for bijections</a:t>
            </a:r>
            <a:br>
              <a:rPr lang="en-US" altLang="en-US" sz="28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</a:br>
            <a:r>
              <a:rPr lang="en-US" altLang="en-US" sz="28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(= invertible functions)</a:t>
            </a:r>
          </a:p>
        </p:txBody>
      </p:sp>
    </p:spTree>
    <p:extLst>
      <p:ext uri="{BB962C8B-B14F-4D97-AF65-F5344CB8AC3E}">
        <p14:creationId xmlns:p14="http://schemas.microsoft.com/office/powerpoint/2010/main" val="149909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2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2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2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2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2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2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2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2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2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2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2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2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2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2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 autoUpdateAnimBg="0"/>
      <p:bldP spid="172036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Spring 2020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2CS305 - Discrete Mathematics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21A91E90-72D2-4561-A8C6-504612ED2BB7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24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Inversion</a:t>
            </a:r>
            <a:endParaRPr lang="en-CA" altLang="en-US" sz="3600"/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2209800" y="1143000"/>
            <a:ext cx="182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2209800" y="2057400"/>
            <a:ext cx="182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2209800" y="2971800"/>
            <a:ext cx="182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3062" name="Text Box 6"/>
          <p:cNvSpPr txBox="1">
            <a:spLocks noChangeArrowheads="1"/>
          </p:cNvSpPr>
          <p:nvPr/>
        </p:nvSpPr>
        <p:spPr bwMode="auto">
          <a:xfrm>
            <a:off x="2209800" y="3962400"/>
            <a:ext cx="182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3063" name="Text Box 7"/>
          <p:cNvSpPr txBox="1">
            <a:spLocks noChangeArrowheads="1"/>
          </p:cNvSpPr>
          <p:nvPr/>
        </p:nvSpPr>
        <p:spPr bwMode="auto">
          <a:xfrm>
            <a:off x="4572000" y="1143000"/>
            <a:ext cx="182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3064" name="Text Box 8"/>
          <p:cNvSpPr txBox="1">
            <a:spLocks noChangeArrowheads="1"/>
          </p:cNvSpPr>
          <p:nvPr/>
        </p:nvSpPr>
        <p:spPr bwMode="auto">
          <a:xfrm>
            <a:off x="4495800" y="2057400"/>
            <a:ext cx="182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3065" name="Text Box 9"/>
          <p:cNvSpPr txBox="1">
            <a:spLocks noChangeArrowheads="1"/>
          </p:cNvSpPr>
          <p:nvPr/>
        </p:nvSpPr>
        <p:spPr bwMode="auto">
          <a:xfrm>
            <a:off x="4495800" y="2971800"/>
            <a:ext cx="2057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3066" name="Text Box 10"/>
          <p:cNvSpPr txBox="1">
            <a:spLocks noChangeArrowheads="1"/>
          </p:cNvSpPr>
          <p:nvPr/>
        </p:nvSpPr>
        <p:spPr bwMode="auto">
          <a:xfrm>
            <a:off x="4495800" y="3962400"/>
            <a:ext cx="182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3067" name="Text Box 11"/>
          <p:cNvSpPr txBox="1">
            <a:spLocks noChangeArrowheads="1"/>
          </p:cNvSpPr>
          <p:nvPr/>
        </p:nvSpPr>
        <p:spPr bwMode="auto">
          <a:xfrm>
            <a:off x="4495800" y="4953000"/>
            <a:ext cx="182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I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3068" name="Text Box 12"/>
          <p:cNvSpPr txBox="1">
            <a:spLocks noChangeArrowheads="1"/>
          </p:cNvSpPr>
          <p:nvPr/>
        </p:nvSpPr>
        <p:spPr bwMode="auto">
          <a:xfrm>
            <a:off x="2209800" y="4953000"/>
            <a:ext cx="182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51216" name="Group 13"/>
          <p:cNvGrpSpPr>
            <a:grpSpLocks/>
          </p:cNvGrpSpPr>
          <p:nvPr/>
        </p:nvGrpSpPr>
        <p:grpSpPr bwMode="auto">
          <a:xfrm>
            <a:off x="3352800" y="1524000"/>
            <a:ext cx="1066800" cy="3505200"/>
            <a:chOff x="1152" y="960"/>
            <a:chExt cx="672" cy="2208"/>
          </a:xfrm>
        </p:grpSpPr>
        <p:sp>
          <p:nvSpPr>
            <p:cNvPr id="51229" name="Line 14"/>
            <p:cNvSpPr>
              <a:spLocks noChangeShapeType="1"/>
            </p:cNvSpPr>
            <p:nvPr/>
          </p:nvSpPr>
          <p:spPr bwMode="auto">
            <a:xfrm>
              <a:off x="1152" y="960"/>
              <a:ext cx="624" cy="168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0" name="Line 15"/>
            <p:cNvSpPr>
              <a:spLocks noChangeShapeType="1"/>
            </p:cNvSpPr>
            <p:nvPr/>
          </p:nvSpPr>
          <p:spPr bwMode="auto">
            <a:xfrm flipV="1">
              <a:off x="1200" y="1488"/>
              <a:ext cx="624" cy="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1" name="Line 16"/>
            <p:cNvSpPr>
              <a:spLocks noChangeShapeType="1"/>
            </p:cNvSpPr>
            <p:nvPr/>
          </p:nvSpPr>
          <p:spPr bwMode="auto">
            <a:xfrm>
              <a:off x="1200" y="2064"/>
              <a:ext cx="624" cy="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2" name="Line 17"/>
            <p:cNvSpPr>
              <a:spLocks noChangeShapeType="1"/>
            </p:cNvSpPr>
            <p:nvPr/>
          </p:nvSpPr>
          <p:spPr bwMode="auto">
            <a:xfrm>
              <a:off x="1200" y="2592"/>
              <a:ext cx="576" cy="576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3" name="Line 18"/>
            <p:cNvSpPr>
              <a:spLocks noChangeShapeType="1"/>
            </p:cNvSpPr>
            <p:nvPr/>
          </p:nvSpPr>
          <p:spPr bwMode="auto">
            <a:xfrm flipV="1">
              <a:off x="1248" y="1536"/>
              <a:ext cx="576" cy="1632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3075" name="Group 19"/>
          <p:cNvGrpSpPr>
            <a:grpSpLocks/>
          </p:cNvGrpSpPr>
          <p:nvPr/>
        </p:nvGrpSpPr>
        <p:grpSpPr bwMode="auto">
          <a:xfrm>
            <a:off x="7620000" y="1219200"/>
            <a:ext cx="1752600" cy="369888"/>
            <a:chOff x="3840" y="768"/>
            <a:chExt cx="1104" cy="233"/>
          </a:xfrm>
        </p:grpSpPr>
        <p:sp>
          <p:nvSpPr>
            <p:cNvPr id="51227" name="Line 20"/>
            <p:cNvSpPr>
              <a:spLocks noChangeShapeType="1"/>
            </p:cNvSpPr>
            <p:nvPr/>
          </p:nvSpPr>
          <p:spPr bwMode="auto">
            <a:xfrm flipV="1">
              <a:off x="4320" y="912"/>
              <a:ext cx="624" cy="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077" name="Text Box 21"/>
            <p:cNvSpPr txBox="1">
              <a:spLocks noChangeArrowheads="1"/>
            </p:cNvSpPr>
            <p:nvPr/>
          </p:nvSpPr>
          <p:spPr bwMode="auto">
            <a:xfrm>
              <a:off x="3840" y="768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</a:t>
              </a:r>
            </a:p>
          </p:txBody>
        </p:sp>
      </p:grpSp>
      <p:grpSp>
        <p:nvGrpSpPr>
          <p:cNvPr id="173078" name="Group 22"/>
          <p:cNvGrpSpPr>
            <a:grpSpLocks/>
          </p:cNvGrpSpPr>
          <p:nvPr/>
        </p:nvGrpSpPr>
        <p:grpSpPr bwMode="auto">
          <a:xfrm>
            <a:off x="7620000" y="2057401"/>
            <a:ext cx="1752600" cy="369888"/>
            <a:chOff x="3840" y="1296"/>
            <a:chExt cx="1104" cy="233"/>
          </a:xfrm>
        </p:grpSpPr>
        <p:sp>
          <p:nvSpPr>
            <p:cNvPr id="51225" name="Line 23"/>
            <p:cNvSpPr>
              <a:spLocks noChangeShapeType="1"/>
            </p:cNvSpPr>
            <p:nvPr/>
          </p:nvSpPr>
          <p:spPr bwMode="auto">
            <a:xfrm flipV="1">
              <a:off x="4320" y="1440"/>
              <a:ext cx="62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080" name="Text Box 24"/>
            <p:cNvSpPr txBox="1">
              <a:spLocks noChangeArrowheads="1"/>
            </p:cNvSpPr>
            <p:nvPr/>
          </p:nvSpPr>
          <p:spPr bwMode="auto">
            <a:xfrm>
              <a:off x="3840" y="1296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</a:t>
              </a:r>
              <a:r>
                <a:rPr lang="en-US" altLang="en-US" baseline="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-1</a:t>
              </a:r>
            </a:p>
          </p:txBody>
        </p:sp>
      </p:grpSp>
      <p:sp>
        <p:nvSpPr>
          <p:cNvPr id="173081" name="Line 25"/>
          <p:cNvSpPr>
            <a:spLocks noChangeShapeType="1"/>
          </p:cNvSpPr>
          <p:nvPr/>
        </p:nvSpPr>
        <p:spPr bwMode="auto">
          <a:xfrm flipH="1">
            <a:off x="3429000" y="2209800"/>
            <a:ext cx="990600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82" name="Line 26"/>
          <p:cNvSpPr>
            <a:spLocks noChangeShapeType="1"/>
          </p:cNvSpPr>
          <p:nvPr/>
        </p:nvSpPr>
        <p:spPr bwMode="auto">
          <a:xfrm flipH="1">
            <a:off x="3429000" y="2286000"/>
            <a:ext cx="914400" cy="2590800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83" name="Line 27"/>
          <p:cNvSpPr>
            <a:spLocks noChangeShapeType="1"/>
          </p:cNvSpPr>
          <p:nvPr/>
        </p:nvSpPr>
        <p:spPr bwMode="auto">
          <a:xfrm flipH="1">
            <a:off x="3429000" y="3124200"/>
            <a:ext cx="990600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84" name="Line 28"/>
          <p:cNvSpPr>
            <a:spLocks noChangeShapeType="1"/>
          </p:cNvSpPr>
          <p:nvPr/>
        </p:nvSpPr>
        <p:spPr bwMode="auto">
          <a:xfrm flipH="1" flipV="1">
            <a:off x="3429000" y="1295400"/>
            <a:ext cx="990600" cy="2667000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85" name="Line 29"/>
          <p:cNvSpPr>
            <a:spLocks noChangeShapeType="1"/>
          </p:cNvSpPr>
          <p:nvPr/>
        </p:nvSpPr>
        <p:spPr bwMode="auto">
          <a:xfrm rot="10800000">
            <a:off x="3429000" y="4343400"/>
            <a:ext cx="914400" cy="914400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86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6858000" y="2819400"/>
            <a:ext cx="3276600" cy="3352800"/>
          </a:xfrm>
        </p:spPr>
        <p:txBody>
          <a:bodyPr/>
          <a:lstStyle/>
          <a:p>
            <a:pPr marL="0" indent="0">
              <a:defRPr/>
            </a:pP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>f</a:t>
            </a:r>
            <a:r>
              <a:rPr lang="en-US" altLang="en-US" baseline="30000" dirty="0">
                <a:solidFill>
                  <a:srgbClr val="00FFFF"/>
                </a:solidFill>
                <a:sym typeface="Symbol" panose="05050102010706020507" pitchFamily="18" charset="2"/>
              </a:rPr>
              <a:t>-1</a:t>
            </a: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>:CP is no function, because it is not defined for all elements of C and assigns two images to the pre-image </a:t>
            </a:r>
            <a:r>
              <a:rPr lang="en-US" altLang="en-US" dirty="0" smtClean="0">
                <a:solidFill>
                  <a:srgbClr val="00FFFF"/>
                </a:solidFill>
                <a:sym typeface="Symbol" panose="05050102010706020507" pitchFamily="18" charset="2"/>
              </a:rPr>
              <a:t>2.</a:t>
            </a:r>
            <a:endParaRPr lang="en-US" altLang="en-US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defRPr/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2970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3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3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3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3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3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3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3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3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81" grpId="0" animBg="1"/>
      <p:bldP spid="173082" grpId="0" animBg="1"/>
      <p:bldP spid="173083" grpId="0" animBg="1"/>
      <p:bldP spid="173084" grpId="0" animBg="1"/>
      <p:bldP spid="173085" grpId="0" animBg="1"/>
      <p:bldP spid="17308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Spring 2020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2CS305 - Discrete Mathematics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F20C7388-6167-4363-873B-5A14C7B6F8A6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25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Composition</a:t>
            </a:r>
            <a:endParaRPr lang="en-CA" altLang="en-US" sz="360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914400"/>
            <a:ext cx="7924800" cy="5105400"/>
          </a:xfrm>
        </p:spPr>
        <p:txBody>
          <a:bodyPr/>
          <a:lstStyle/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The </a:t>
            </a:r>
            <a:r>
              <a:rPr lang="en-US" altLang="en-US" b="1">
                <a:solidFill>
                  <a:srgbClr val="00FFFF"/>
                </a:solidFill>
                <a:sym typeface="Symbol" panose="05050102010706020507" pitchFamily="18" charset="2"/>
              </a:rPr>
              <a:t>composition</a:t>
            </a:r>
            <a:r>
              <a:rPr lang="en-US" altLang="en-US">
                <a:sym typeface="Symbol" panose="05050102010706020507" pitchFamily="18" charset="2"/>
              </a:rPr>
              <a:t> of two functions g:AB and  f:BC, denoted by  fg, is defined by </a:t>
            </a:r>
          </a:p>
          <a:p>
            <a:pPr marL="0" indent="0">
              <a:defRPr/>
            </a:pPr>
            <a:endParaRPr lang="en-US" altLang="en-US" sz="90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(fg)(a) = f(g(a))</a:t>
            </a:r>
          </a:p>
          <a:p>
            <a:pPr marL="0" indent="0">
              <a:defRPr/>
            </a:pPr>
            <a:endParaRPr lang="en-US" altLang="en-US" sz="90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This means that </a:t>
            </a:r>
          </a:p>
          <a:p>
            <a:pPr marL="0" indent="0">
              <a:buFontTx/>
              <a:buChar char="•"/>
              <a:defRPr/>
            </a:pPr>
            <a:r>
              <a:rPr lang="en-US" altLang="en-US">
                <a:sym typeface="Symbol" panose="05050102010706020507" pitchFamily="18" charset="2"/>
              </a:rPr>
              <a:t>  </a:t>
            </a:r>
            <a:r>
              <a:rPr lang="en-US" altLang="en-US" b="1">
                <a:solidFill>
                  <a:srgbClr val="00FFFF"/>
                </a:solidFill>
                <a:sym typeface="Symbol" panose="05050102010706020507" pitchFamily="18" charset="2"/>
              </a:rPr>
              <a:t>first</a:t>
            </a:r>
            <a:r>
              <a:rPr lang="en-US" altLang="en-US">
                <a:sym typeface="Symbol" panose="05050102010706020507" pitchFamily="18" charset="2"/>
              </a:rPr>
              <a:t>, function g is applied to element aA,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   mapping it onto an element of B,</a:t>
            </a:r>
          </a:p>
          <a:p>
            <a:pPr marL="0" indent="0">
              <a:buFontTx/>
              <a:buChar char="•"/>
              <a:defRPr/>
            </a:pPr>
            <a:r>
              <a:rPr lang="en-US" altLang="en-US">
                <a:sym typeface="Symbol" panose="05050102010706020507" pitchFamily="18" charset="2"/>
              </a:rPr>
              <a:t>  </a:t>
            </a:r>
            <a:r>
              <a:rPr lang="en-US" altLang="en-US" b="1">
                <a:solidFill>
                  <a:srgbClr val="00FFFF"/>
                </a:solidFill>
                <a:sym typeface="Symbol" panose="05050102010706020507" pitchFamily="18" charset="2"/>
              </a:rPr>
              <a:t>then</a:t>
            </a:r>
            <a:r>
              <a:rPr lang="en-US" altLang="en-US">
                <a:sym typeface="Symbol" panose="05050102010706020507" pitchFamily="18" charset="2"/>
              </a:rPr>
              <a:t>, function f is applied to this element of 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   B, mapping it onto an element of C.</a:t>
            </a:r>
          </a:p>
          <a:p>
            <a:pPr marL="0" indent="0">
              <a:buFontTx/>
              <a:buChar char="•"/>
              <a:defRPr/>
            </a:pPr>
            <a:r>
              <a:rPr lang="en-US" altLang="en-US">
                <a:sym typeface="Symbol" panose="05050102010706020507" pitchFamily="18" charset="2"/>
              </a:rPr>
              <a:t>  </a:t>
            </a:r>
            <a:r>
              <a:rPr lang="en-US" altLang="en-US" b="1">
                <a:solidFill>
                  <a:srgbClr val="00FFFF"/>
                </a:solidFill>
                <a:sym typeface="Symbol" panose="05050102010706020507" pitchFamily="18" charset="2"/>
              </a:rPr>
              <a:t>Therefore</a:t>
            </a:r>
            <a:r>
              <a:rPr lang="en-US" altLang="en-US">
                <a:sym typeface="Symbol" panose="05050102010706020507" pitchFamily="18" charset="2"/>
              </a:rPr>
              <a:t>, the composite function maps 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   from A to C.</a:t>
            </a:r>
          </a:p>
          <a:p>
            <a:pPr marL="0" indent="0">
              <a:defRPr/>
            </a:pPr>
            <a:endParaRPr lang="en-US" altLang="en-US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213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Spring 2020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2CS305 - Discrete Mathematics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C276272-F656-4E55-8771-188C9BCB1C79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26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Composition</a:t>
            </a:r>
            <a:endParaRPr lang="en-CA" altLang="en-US" sz="360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143000"/>
            <a:ext cx="7924800" cy="4876800"/>
          </a:xfrm>
        </p:spPr>
        <p:txBody>
          <a:bodyPr/>
          <a:lstStyle/>
          <a:p>
            <a:pPr marL="0" indent="0">
              <a:defRPr/>
            </a:pPr>
            <a:r>
              <a:rPr lang="en-US" altLang="en-US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</a:p>
          <a:p>
            <a:pPr marL="0" indent="0">
              <a:defRPr/>
            </a:pPr>
            <a:endParaRPr lang="en-US" altLang="en-US" sz="160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f(x) = 7x – 4, g(x) = 3x,</a:t>
            </a: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f:</a:t>
            </a:r>
            <a:r>
              <a:rPr lang="en-US" altLang="en-US" b="1">
                <a:sym typeface="Symbol" panose="05050102010706020507" pitchFamily="18" charset="2"/>
              </a:rPr>
              <a:t>R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 b="1">
                <a:sym typeface="Symbol" panose="05050102010706020507" pitchFamily="18" charset="2"/>
              </a:rPr>
              <a:t>R</a:t>
            </a:r>
            <a:r>
              <a:rPr lang="en-US" altLang="en-US">
                <a:sym typeface="Symbol" panose="05050102010706020507" pitchFamily="18" charset="2"/>
              </a:rPr>
              <a:t>, g:</a:t>
            </a:r>
            <a:r>
              <a:rPr lang="en-US" altLang="en-US" b="1">
                <a:sym typeface="Symbol" panose="05050102010706020507" pitchFamily="18" charset="2"/>
              </a:rPr>
              <a:t>R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 b="1">
                <a:sym typeface="Symbol" panose="05050102010706020507" pitchFamily="18" charset="2"/>
              </a:rPr>
              <a:t>R</a:t>
            </a:r>
          </a:p>
          <a:p>
            <a:pPr marL="0" indent="0">
              <a:defRPr/>
            </a:pPr>
            <a:endParaRPr lang="en-US" altLang="en-US" sz="160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(fg)(5) = f(g(5)) = f(15) = 105 – 4 = 101</a:t>
            </a:r>
          </a:p>
          <a:p>
            <a:pPr marL="0" indent="0">
              <a:defRPr/>
            </a:pPr>
            <a:endParaRPr lang="en-US" altLang="en-US" sz="160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(fg)(x) = f(g(x)) = f(3x) = 21x - 4</a:t>
            </a:r>
          </a:p>
          <a:p>
            <a:pPr marL="0" indent="0">
              <a:defRPr/>
            </a:pPr>
            <a:endParaRPr lang="en-US" altLang="en-US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6995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Spring 2020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2CS305 - Discrete Mathematics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E7660C0A-A293-465B-99C7-3199EF85D70E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27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6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Composition</a:t>
            </a:r>
            <a:endParaRPr lang="en-CA" altLang="en-US" sz="3600"/>
          </a:p>
        </p:txBody>
      </p:sp>
      <p:sp>
        <p:nvSpPr>
          <p:cNvPr id="176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057400" y="1371600"/>
            <a:ext cx="7924800" cy="4648200"/>
          </a:xfrm>
        </p:spPr>
        <p:txBody>
          <a:bodyPr/>
          <a:lstStyle/>
          <a:p>
            <a:pPr marL="0" indent="0">
              <a:defRPr/>
            </a:pPr>
            <a:r>
              <a:rPr lang="en-US" altLang="en-US">
                <a:solidFill>
                  <a:srgbClr val="00FFFF"/>
                </a:solidFill>
                <a:sym typeface="Symbol" panose="05050102010706020507" pitchFamily="18" charset="2"/>
              </a:rPr>
              <a:t>Composition of a function and its inverse:</a:t>
            </a:r>
            <a:endParaRPr lang="en-US" altLang="en-US" b="1">
              <a:sym typeface="Symbol" panose="05050102010706020507" pitchFamily="18" charset="2"/>
            </a:endParaRPr>
          </a:p>
          <a:p>
            <a:pPr marL="0" indent="0">
              <a:defRPr/>
            </a:pPr>
            <a:endParaRPr lang="en-US" altLang="en-US" sz="160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(f</a:t>
            </a:r>
            <a:r>
              <a:rPr lang="en-US" altLang="en-US" baseline="30000">
                <a:sym typeface="Symbol" panose="05050102010706020507" pitchFamily="18" charset="2"/>
              </a:rPr>
              <a:t>-1</a:t>
            </a:r>
            <a:r>
              <a:rPr lang="en-US" altLang="en-US">
                <a:sym typeface="Symbol" panose="05050102010706020507" pitchFamily="18" charset="2"/>
              </a:rPr>
              <a:t>f)(x) = f</a:t>
            </a:r>
            <a:r>
              <a:rPr lang="en-US" altLang="en-US" baseline="30000">
                <a:sym typeface="Symbol" panose="05050102010706020507" pitchFamily="18" charset="2"/>
              </a:rPr>
              <a:t>-1</a:t>
            </a:r>
            <a:r>
              <a:rPr lang="en-US" altLang="en-US">
                <a:sym typeface="Symbol" panose="05050102010706020507" pitchFamily="18" charset="2"/>
              </a:rPr>
              <a:t>(f(x)) = x</a:t>
            </a:r>
          </a:p>
          <a:p>
            <a:pPr marL="0" indent="0">
              <a:defRPr/>
            </a:pPr>
            <a:endParaRPr lang="en-US" altLang="en-US" sz="160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The composition of a function and its inverse is the </a:t>
            </a:r>
            <a:r>
              <a:rPr lang="en-US" altLang="en-US" b="1">
                <a:solidFill>
                  <a:srgbClr val="00FFFF"/>
                </a:solidFill>
                <a:sym typeface="Symbol" panose="05050102010706020507" pitchFamily="18" charset="2"/>
              </a:rPr>
              <a:t>identity function</a:t>
            </a:r>
            <a:r>
              <a:rPr lang="en-US" altLang="en-US">
                <a:sym typeface="Symbol" panose="05050102010706020507" pitchFamily="18" charset="2"/>
              </a:rPr>
              <a:t> i(x) = x.</a:t>
            </a:r>
          </a:p>
        </p:txBody>
      </p:sp>
    </p:spTree>
    <p:extLst>
      <p:ext uri="{BB962C8B-B14F-4D97-AF65-F5344CB8AC3E}">
        <p14:creationId xmlns:p14="http://schemas.microsoft.com/office/powerpoint/2010/main" val="391318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Spring 2020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2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2CS305 - Discrete Mathematics</a:t>
            </a:r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35C71973-11A5-403F-BBA0-F47BD9676A02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28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Graphs</a:t>
            </a:r>
            <a:endParaRPr lang="en-CA" altLang="en-US" sz="360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371600"/>
            <a:ext cx="7924800" cy="4648200"/>
          </a:xfrm>
        </p:spPr>
        <p:txBody>
          <a:bodyPr/>
          <a:lstStyle/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The</a:t>
            </a:r>
            <a:r>
              <a:rPr lang="en-US" altLang="en-US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b="1">
                <a:solidFill>
                  <a:srgbClr val="00FFFF"/>
                </a:solidFill>
                <a:sym typeface="Symbol" panose="05050102010706020507" pitchFamily="18" charset="2"/>
              </a:rPr>
              <a:t>graph</a:t>
            </a:r>
            <a:r>
              <a:rPr lang="en-US" altLang="en-US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of a function</a:t>
            </a:r>
            <a:r>
              <a:rPr lang="en-US" altLang="en-US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f:AB is the set of ordered pairs {(a, b) | aA and f(a) = b}.</a:t>
            </a:r>
          </a:p>
          <a:p>
            <a:pPr marL="0" indent="0">
              <a:defRPr/>
            </a:pPr>
            <a:endParaRPr lang="en-US" altLang="en-US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The graph is a subset of AB that can be used to visualize f in a two-dimensional coordinate system.</a:t>
            </a:r>
          </a:p>
          <a:p>
            <a:pPr marL="0" indent="0">
              <a:defRPr/>
            </a:pPr>
            <a:endParaRPr lang="en-US" altLang="en-US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6397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Spring 2020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2CS305 - Discrete Mathematics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6C95373E-2EDE-47B0-AD08-14F7F5EC19E6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29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Floor and Ceiling Functions</a:t>
            </a:r>
            <a:endParaRPr lang="en-CA" altLang="en-US" sz="360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066800"/>
            <a:ext cx="8305800" cy="4953000"/>
          </a:xfrm>
        </p:spPr>
        <p:txBody>
          <a:bodyPr/>
          <a:lstStyle/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The </a:t>
            </a:r>
            <a:r>
              <a:rPr lang="en-US" altLang="en-US" b="1">
                <a:solidFill>
                  <a:srgbClr val="00FFFF"/>
                </a:solidFill>
                <a:sym typeface="Symbol" panose="05050102010706020507" pitchFamily="18" charset="2"/>
              </a:rPr>
              <a:t>floor</a:t>
            </a:r>
            <a:r>
              <a:rPr lang="en-US" altLang="en-US">
                <a:sym typeface="Symbol" panose="05050102010706020507" pitchFamily="18" charset="2"/>
              </a:rPr>
              <a:t> and </a:t>
            </a:r>
            <a:r>
              <a:rPr lang="en-US" altLang="en-US" b="1">
                <a:solidFill>
                  <a:srgbClr val="00FFFF"/>
                </a:solidFill>
                <a:sym typeface="Symbol" panose="05050102010706020507" pitchFamily="18" charset="2"/>
              </a:rPr>
              <a:t>ceiling</a:t>
            </a:r>
            <a:r>
              <a:rPr lang="en-US" altLang="en-US">
                <a:sym typeface="Symbol" panose="05050102010706020507" pitchFamily="18" charset="2"/>
              </a:rPr>
              <a:t> functions map the real numbers onto the integers (</a:t>
            </a:r>
            <a:r>
              <a:rPr lang="en-US" altLang="en-US" b="1">
                <a:sym typeface="Symbol" panose="05050102010706020507" pitchFamily="18" charset="2"/>
              </a:rPr>
              <a:t>R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 b="1">
                <a:sym typeface="Symbol" panose="05050102010706020507" pitchFamily="18" charset="2"/>
              </a:rPr>
              <a:t>Z</a:t>
            </a:r>
            <a:r>
              <a:rPr lang="en-US" altLang="en-US">
                <a:sym typeface="Symbol" panose="05050102010706020507" pitchFamily="18" charset="2"/>
              </a:rPr>
              <a:t>).</a:t>
            </a:r>
          </a:p>
          <a:p>
            <a:pPr marL="0" indent="0">
              <a:defRPr/>
            </a:pPr>
            <a:endParaRPr lang="en-US" altLang="en-US" sz="90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The </a:t>
            </a:r>
            <a:r>
              <a:rPr lang="en-US" altLang="en-US" b="1">
                <a:solidFill>
                  <a:srgbClr val="00FFFF"/>
                </a:solidFill>
                <a:sym typeface="Symbol" panose="05050102010706020507" pitchFamily="18" charset="2"/>
              </a:rPr>
              <a:t>floor</a:t>
            </a:r>
            <a:r>
              <a:rPr lang="en-US" altLang="en-US">
                <a:sym typeface="Symbol" panose="05050102010706020507" pitchFamily="18" charset="2"/>
              </a:rPr>
              <a:t> function assigns to r</a:t>
            </a:r>
            <a:r>
              <a:rPr lang="en-US" altLang="en-US" b="1">
                <a:sym typeface="Symbol" panose="05050102010706020507" pitchFamily="18" charset="2"/>
              </a:rPr>
              <a:t>R</a:t>
            </a:r>
            <a:r>
              <a:rPr lang="en-US" altLang="en-US">
                <a:sym typeface="Symbol" panose="05050102010706020507" pitchFamily="18" charset="2"/>
              </a:rPr>
              <a:t> the largest z</a:t>
            </a:r>
            <a:r>
              <a:rPr lang="en-US" altLang="en-US" b="1">
                <a:sym typeface="Symbol" panose="05050102010706020507" pitchFamily="18" charset="2"/>
              </a:rPr>
              <a:t>Z</a:t>
            </a:r>
            <a:r>
              <a:rPr lang="en-US" altLang="en-US">
                <a:sym typeface="Symbol" panose="05050102010706020507" pitchFamily="18" charset="2"/>
              </a:rPr>
              <a:t> with z  r, denoted by r.</a:t>
            </a:r>
          </a:p>
          <a:p>
            <a:pPr marL="0" indent="0">
              <a:defRPr/>
            </a:pPr>
            <a:endParaRPr lang="en-US" altLang="en-US" sz="90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 b="1">
                <a:solidFill>
                  <a:srgbClr val="00FFFF"/>
                </a:solidFill>
                <a:sym typeface="Symbol" panose="05050102010706020507" pitchFamily="18" charset="2"/>
              </a:rPr>
              <a:t>Examples:</a:t>
            </a:r>
            <a:r>
              <a:rPr lang="en-US" altLang="en-US">
                <a:sym typeface="Symbol" panose="05050102010706020507" pitchFamily="18" charset="2"/>
              </a:rPr>
              <a:t> 2.3 = 2, 2 = 2, 0.5 = 0, -3.5 = -4</a:t>
            </a:r>
          </a:p>
          <a:p>
            <a:pPr marL="0" indent="0">
              <a:defRPr/>
            </a:pPr>
            <a:endParaRPr lang="en-US" altLang="en-US" sz="90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The </a:t>
            </a:r>
            <a:r>
              <a:rPr lang="en-US" altLang="en-US" b="1">
                <a:solidFill>
                  <a:srgbClr val="00FFFF"/>
                </a:solidFill>
                <a:sym typeface="Symbol" panose="05050102010706020507" pitchFamily="18" charset="2"/>
              </a:rPr>
              <a:t>ceiling</a:t>
            </a:r>
            <a:r>
              <a:rPr lang="en-US" altLang="en-US">
                <a:sym typeface="Symbol" panose="05050102010706020507" pitchFamily="18" charset="2"/>
              </a:rPr>
              <a:t> function assigns to r</a:t>
            </a:r>
            <a:r>
              <a:rPr lang="en-US" altLang="en-US" b="1">
                <a:sym typeface="Symbol" panose="05050102010706020507" pitchFamily="18" charset="2"/>
              </a:rPr>
              <a:t>R</a:t>
            </a:r>
            <a:r>
              <a:rPr lang="en-US" altLang="en-US">
                <a:sym typeface="Symbol" panose="05050102010706020507" pitchFamily="18" charset="2"/>
              </a:rPr>
              <a:t> the smallest z</a:t>
            </a:r>
            <a:r>
              <a:rPr lang="en-US" altLang="en-US" b="1">
                <a:sym typeface="Symbol" panose="05050102010706020507" pitchFamily="18" charset="2"/>
              </a:rPr>
              <a:t>Z</a:t>
            </a:r>
            <a:r>
              <a:rPr lang="en-US" altLang="en-US">
                <a:sym typeface="Symbol" panose="05050102010706020507" pitchFamily="18" charset="2"/>
              </a:rPr>
              <a:t> with z  r, denoted by r.</a:t>
            </a:r>
          </a:p>
          <a:p>
            <a:pPr marL="0" indent="0">
              <a:defRPr/>
            </a:pPr>
            <a:endParaRPr lang="en-US" altLang="en-US" sz="90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 b="1">
                <a:solidFill>
                  <a:srgbClr val="00FFFF"/>
                </a:solidFill>
                <a:sym typeface="Symbol" panose="05050102010706020507" pitchFamily="18" charset="2"/>
              </a:rPr>
              <a:t>Examples:</a:t>
            </a:r>
            <a:r>
              <a:rPr lang="en-US" altLang="en-US">
                <a:sym typeface="Symbol" panose="05050102010706020507" pitchFamily="18" charset="2"/>
              </a:rPr>
              <a:t> 2.3 = 3, 2 = 2, 0.5 = 1, -3.5 = -3 </a:t>
            </a:r>
          </a:p>
        </p:txBody>
      </p:sp>
    </p:spTree>
    <p:extLst>
      <p:ext uri="{BB962C8B-B14F-4D97-AF65-F5344CB8AC3E}">
        <p14:creationId xmlns:p14="http://schemas.microsoft.com/office/powerpoint/2010/main" val="32974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Spring 2020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2CS305 - Discrete Mathematics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3EFC9B96-E5B7-4171-B96D-1A7E434353D0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/>
              <a:t>Functions</a:t>
            </a:r>
            <a:endParaRPr lang="en-CA" altLang="en-US" sz="36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0"/>
            <a:ext cx="8610600" cy="4572000"/>
          </a:xfrm>
        </p:spPr>
        <p:txBody>
          <a:bodyPr/>
          <a:lstStyle/>
          <a:p>
            <a:pPr marL="0" indent="0">
              <a:defRPr/>
            </a:pPr>
            <a:r>
              <a:rPr lang="en-US" altLang="en-US" dirty="0">
                <a:sym typeface="Symbol" panose="05050102010706020507" pitchFamily="18" charset="2"/>
              </a:rPr>
              <a:t>If f:AB, we say that A is the </a:t>
            </a: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>domain</a:t>
            </a:r>
            <a:r>
              <a:rPr lang="en-US" altLang="en-US" dirty="0">
                <a:sym typeface="Symbol" panose="05050102010706020507" pitchFamily="18" charset="2"/>
              </a:rPr>
              <a:t> of f and B is the </a:t>
            </a: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>codomain</a:t>
            </a:r>
            <a:r>
              <a:rPr lang="en-US" altLang="en-US" dirty="0">
                <a:sym typeface="Symbol" panose="05050102010706020507" pitchFamily="18" charset="2"/>
              </a:rPr>
              <a:t> of f. </a:t>
            </a:r>
          </a:p>
          <a:p>
            <a:pPr marL="0" indent="0">
              <a:defRPr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 dirty="0">
                <a:sym typeface="Symbol" panose="05050102010706020507" pitchFamily="18" charset="2"/>
              </a:rPr>
              <a:t>If f(a) = b, we say that b is the </a:t>
            </a: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>image</a:t>
            </a:r>
            <a:r>
              <a:rPr lang="en-US" altLang="en-US" dirty="0">
                <a:sym typeface="Symbol" panose="05050102010706020507" pitchFamily="18" charset="2"/>
              </a:rPr>
              <a:t> of a and a is the </a:t>
            </a: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>pre-image</a:t>
            </a:r>
            <a:r>
              <a:rPr lang="en-US" altLang="en-US" dirty="0">
                <a:sym typeface="Symbol" panose="05050102010706020507" pitchFamily="18" charset="2"/>
              </a:rPr>
              <a:t> of b.</a:t>
            </a:r>
          </a:p>
          <a:p>
            <a:pPr marL="0" indent="0">
              <a:defRPr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 dirty="0">
                <a:sym typeface="Symbol" panose="05050102010706020507" pitchFamily="18" charset="2"/>
              </a:rPr>
              <a:t>The </a:t>
            </a: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>range</a:t>
            </a:r>
            <a:r>
              <a:rPr lang="en-US" altLang="en-US" dirty="0">
                <a:sym typeface="Symbol" panose="05050102010706020507" pitchFamily="18" charset="2"/>
              </a:rPr>
              <a:t> of f:AB is the set of all images of </a:t>
            </a: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>all</a:t>
            </a:r>
            <a:r>
              <a:rPr lang="en-US" altLang="en-US" dirty="0">
                <a:sym typeface="Symbol" panose="05050102010706020507" pitchFamily="18" charset="2"/>
              </a:rPr>
              <a:t> elements of A.</a:t>
            </a:r>
          </a:p>
          <a:p>
            <a:pPr marL="0" indent="0">
              <a:defRPr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 dirty="0">
                <a:sym typeface="Symbol" panose="05050102010706020507" pitchFamily="18" charset="2"/>
              </a:rPr>
              <a:t>We say that f:AB </a:t>
            </a: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>maps</a:t>
            </a:r>
            <a:r>
              <a:rPr lang="en-US" altLang="en-US" dirty="0">
                <a:sym typeface="Symbol" panose="05050102010706020507" pitchFamily="18" charset="2"/>
              </a:rPr>
              <a:t> A to B.</a:t>
            </a:r>
          </a:p>
        </p:txBody>
      </p:sp>
    </p:spTree>
    <p:extLst>
      <p:ext uri="{BB962C8B-B14F-4D97-AF65-F5344CB8AC3E}">
        <p14:creationId xmlns:p14="http://schemas.microsoft.com/office/powerpoint/2010/main" val="258111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Spring 2020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2CS305 - Discrete Mathematics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2BA9DF0-39DB-413B-954E-67CF006D2555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Functions</a:t>
            </a:r>
            <a:endParaRPr lang="en-CA" altLang="en-US" sz="360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0"/>
            <a:ext cx="8458200" cy="4572000"/>
          </a:xfrm>
        </p:spPr>
        <p:txBody>
          <a:bodyPr>
            <a:normAutofit lnSpcReduction="10000"/>
          </a:bodyPr>
          <a:lstStyle/>
          <a:p>
            <a:pPr marL="0" indent="0">
              <a:defRPr/>
            </a:pPr>
            <a:r>
              <a:rPr lang="en-US" altLang="en-US" dirty="0">
                <a:sym typeface="Symbol" panose="05050102010706020507" pitchFamily="18" charset="2"/>
              </a:rPr>
              <a:t>Let us take a look at the function f:PC with</a:t>
            </a:r>
          </a:p>
          <a:p>
            <a:pPr marL="0" indent="0">
              <a:defRPr/>
            </a:pP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>P = </a:t>
            </a:r>
            <a:r>
              <a:rPr lang="en-US" altLang="en-US" dirty="0" smtClean="0">
                <a:solidFill>
                  <a:srgbClr val="00FFFF"/>
                </a:solidFill>
                <a:sym typeface="Symbol" panose="05050102010706020507" pitchFamily="18" charset="2"/>
              </a:rPr>
              <a:t>{Vijay, Arvind, Praveen, </a:t>
            </a:r>
            <a:r>
              <a:rPr lang="en-US" altLang="en-US" dirty="0" err="1" smtClean="0">
                <a:solidFill>
                  <a:srgbClr val="00FFFF"/>
                </a:solidFill>
                <a:sym typeface="Symbol" panose="05050102010706020507" pitchFamily="18" charset="2"/>
              </a:rPr>
              <a:t>Bhushan</a:t>
            </a:r>
            <a:r>
              <a:rPr lang="en-US" altLang="en-US" dirty="0" smtClean="0">
                <a:solidFill>
                  <a:srgbClr val="00FFFF"/>
                </a:solidFill>
                <a:sym typeface="Symbol" panose="05050102010706020507" pitchFamily="18" charset="2"/>
              </a:rPr>
              <a:t>}</a:t>
            </a:r>
            <a:endParaRPr lang="en-US" altLang="en-US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>C = </a:t>
            </a:r>
            <a:r>
              <a:rPr lang="en-US" altLang="en-US" dirty="0" smtClean="0">
                <a:solidFill>
                  <a:srgbClr val="00FFFF"/>
                </a:solidFill>
                <a:sym typeface="Symbol" panose="05050102010706020507" pitchFamily="18" charset="2"/>
              </a:rPr>
              <a:t>{GJ, Delhi, MP, AP}</a:t>
            </a:r>
            <a:endParaRPr lang="en-US" altLang="en-US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defRPr/>
            </a:pPr>
            <a:endParaRPr lang="en-US" altLang="en-US" sz="16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 dirty="0" smtClean="0">
                <a:sym typeface="Symbol" panose="05050102010706020507" pitchFamily="18" charset="2"/>
              </a:rPr>
              <a:t>f(Vijay)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dirty="0" smtClean="0">
                <a:sym typeface="Symbol" panose="05050102010706020507" pitchFamily="18" charset="2"/>
              </a:rPr>
              <a:t>GJ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 dirty="0" smtClean="0">
                <a:sym typeface="Symbol" panose="05050102010706020507" pitchFamily="18" charset="2"/>
              </a:rPr>
              <a:t>f(Arvind)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dirty="0" smtClean="0">
                <a:sym typeface="Symbol" panose="05050102010706020507" pitchFamily="18" charset="2"/>
              </a:rPr>
              <a:t>Delhi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 dirty="0" smtClean="0">
                <a:sym typeface="Symbol" panose="05050102010706020507" pitchFamily="18" charset="2"/>
              </a:rPr>
              <a:t>f(Praveen)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dirty="0" smtClean="0">
                <a:sym typeface="Symbol" panose="05050102010706020507" pitchFamily="18" charset="2"/>
              </a:rPr>
              <a:t>MP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 dirty="0" smtClean="0">
                <a:sym typeface="Symbol" panose="05050102010706020507" pitchFamily="18" charset="2"/>
              </a:rPr>
              <a:t>f(</a:t>
            </a:r>
            <a:r>
              <a:rPr lang="en-US" altLang="en-US" dirty="0" err="1" smtClean="0">
                <a:sym typeface="Symbol" panose="05050102010706020507" pitchFamily="18" charset="2"/>
              </a:rPr>
              <a:t>Bhushan</a:t>
            </a:r>
            <a:r>
              <a:rPr lang="en-US" altLang="en-US" dirty="0" smtClean="0">
                <a:sym typeface="Symbol" panose="05050102010706020507" pitchFamily="18" charset="2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dirty="0" smtClean="0">
                <a:sym typeface="Symbol" panose="05050102010706020507" pitchFamily="18" charset="2"/>
              </a:rPr>
              <a:t>AP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defRPr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 dirty="0">
                <a:sym typeface="Symbol" panose="05050102010706020507" pitchFamily="18" charset="2"/>
              </a:rPr>
              <a:t>Here, the range of f is C.</a:t>
            </a:r>
          </a:p>
        </p:txBody>
      </p:sp>
    </p:spTree>
    <p:extLst>
      <p:ext uri="{BB962C8B-B14F-4D97-AF65-F5344CB8AC3E}">
        <p14:creationId xmlns:p14="http://schemas.microsoft.com/office/powerpoint/2010/main" val="390584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1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1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Spring 2020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2CS305 - Discrete Mathematics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318605B0-EEC5-4991-A7CD-034BBD7AAD26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Functions</a:t>
            </a:r>
            <a:endParaRPr lang="en-CA" altLang="en-US" sz="360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0"/>
            <a:ext cx="8305800" cy="3733800"/>
          </a:xfrm>
        </p:spPr>
        <p:txBody>
          <a:bodyPr/>
          <a:lstStyle/>
          <a:p>
            <a:pPr marL="0" indent="0">
              <a:defRPr/>
            </a:pPr>
            <a:r>
              <a:rPr lang="en-US" altLang="en-US" dirty="0">
                <a:sym typeface="Symbol" panose="05050102010706020507" pitchFamily="18" charset="2"/>
              </a:rPr>
              <a:t>Let us re-specify f as follows:</a:t>
            </a:r>
            <a:endParaRPr lang="en-US" altLang="en-US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defRPr/>
            </a:pPr>
            <a:endParaRPr lang="en-US" altLang="en-US" sz="16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 dirty="0">
                <a:sym typeface="Symbol" panose="05050102010706020507" pitchFamily="18" charset="2"/>
              </a:rPr>
              <a:t>f(Vijay) = GJ</a:t>
            </a:r>
          </a:p>
          <a:p>
            <a:pPr marL="0" indent="0">
              <a:defRPr/>
            </a:pPr>
            <a:r>
              <a:rPr lang="en-US" altLang="en-US" dirty="0">
                <a:sym typeface="Symbol" panose="05050102010706020507" pitchFamily="18" charset="2"/>
              </a:rPr>
              <a:t>f(Arvind) = </a:t>
            </a:r>
            <a:r>
              <a:rPr lang="en-US" altLang="en-US" dirty="0" smtClean="0">
                <a:sym typeface="Symbol" panose="05050102010706020507" pitchFamily="18" charset="2"/>
              </a:rPr>
              <a:t>AP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 dirty="0">
                <a:sym typeface="Symbol" panose="05050102010706020507" pitchFamily="18" charset="2"/>
              </a:rPr>
              <a:t>f(Praveen) = MP</a:t>
            </a:r>
          </a:p>
          <a:p>
            <a:pPr marL="0" indent="0">
              <a:defRPr/>
            </a:pPr>
            <a:r>
              <a:rPr lang="en-US" altLang="en-US" dirty="0">
                <a:sym typeface="Symbol" panose="05050102010706020507" pitchFamily="18" charset="2"/>
              </a:rPr>
              <a:t>f(</a:t>
            </a:r>
            <a:r>
              <a:rPr lang="en-US" altLang="en-US" dirty="0" err="1">
                <a:sym typeface="Symbol" panose="05050102010706020507" pitchFamily="18" charset="2"/>
              </a:rPr>
              <a:t>Bhushan</a:t>
            </a:r>
            <a:r>
              <a:rPr lang="en-US" altLang="en-US" dirty="0">
                <a:sym typeface="Symbol" panose="05050102010706020507" pitchFamily="18" charset="2"/>
              </a:rPr>
              <a:t>) = AP</a:t>
            </a:r>
          </a:p>
          <a:p>
            <a:pPr marL="0" indent="0">
              <a:defRPr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>Is f still a function?</a:t>
            </a:r>
          </a:p>
          <a:p>
            <a:pPr marL="0" indent="0">
              <a:defRPr/>
            </a:pPr>
            <a:endParaRPr lang="en-US" altLang="en-US" sz="8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defRPr/>
            </a:pPr>
            <a:endParaRPr lang="en-US" altLang="en-US" dirty="0">
              <a:solidFill>
                <a:srgbClr val="00FFFF"/>
              </a:solidFill>
              <a:sym typeface="Symbol" panose="05050102010706020507" pitchFamily="18" charset="2"/>
            </a:endParaRP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5562600" y="4343400"/>
            <a:ext cx="129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yes</a:t>
            </a: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5486400" y="5029200"/>
            <a:ext cx="502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{GJ, AP, MP}</a:t>
            </a:r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1905000" y="5029200"/>
            <a:ext cx="3505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What is its range?</a:t>
            </a:r>
          </a:p>
        </p:txBody>
      </p:sp>
    </p:spTree>
    <p:extLst>
      <p:ext uri="{BB962C8B-B14F-4D97-AF65-F5344CB8AC3E}">
        <p14:creationId xmlns:p14="http://schemas.microsoft.com/office/powerpoint/2010/main" val="259568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 autoUpdateAnimBg="0"/>
      <p:bldP spid="152580" grpId="0" autoUpdateAnimBg="0"/>
      <p:bldP spid="152581" grpId="0" autoUpdateAnimBg="0"/>
      <p:bldP spid="15258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Spring 2020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2CS305 - Discrete Mathematics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AA40ACC3-E823-4070-A03B-D753CC149505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Functions</a:t>
            </a:r>
            <a:endParaRPr lang="en-CA" altLang="en-US" sz="360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066800"/>
            <a:ext cx="8534400" cy="609600"/>
          </a:xfrm>
        </p:spPr>
        <p:txBody>
          <a:bodyPr/>
          <a:lstStyle/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Other ways to represent f:</a:t>
            </a:r>
          </a:p>
          <a:p>
            <a:pPr marL="0" indent="0">
              <a:defRPr/>
            </a:pPr>
            <a:endParaRPr lang="en-US" altLang="en-US">
              <a:solidFill>
                <a:srgbClr val="00FFFF"/>
              </a:solidFill>
              <a:sym typeface="Symbol" panose="05050102010706020507" pitchFamily="18" charset="2"/>
            </a:endParaRPr>
          </a:p>
        </p:txBody>
      </p:sp>
      <p:grpSp>
        <p:nvGrpSpPr>
          <p:cNvPr id="153604" name="Group 4"/>
          <p:cNvGrpSpPr>
            <a:grpSpLocks/>
          </p:cNvGrpSpPr>
          <p:nvPr/>
        </p:nvGrpSpPr>
        <p:grpSpPr bwMode="auto">
          <a:xfrm>
            <a:off x="2438400" y="2057400"/>
            <a:ext cx="3200400" cy="3581400"/>
            <a:chOff x="576" y="1104"/>
            <a:chExt cx="1920" cy="2434"/>
          </a:xfrm>
        </p:grpSpPr>
        <p:sp>
          <p:nvSpPr>
            <p:cNvPr id="153605" name="Rectangle 5"/>
            <p:cNvSpPr>
              <a:spLocks noChangeArrowheads="1"/>
            </p:cNvSpPr>
            <p:nvPr/>
          </p:nvSpPr>
          <p:spPr bwMode="auto">
            <a:xfrm>
              <a:off x="1536" y="3174"/>
              <a:ext cx="960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en-US" altLang="en-US" sz="2800" dirty="0" smtClean="0"/>
                <a:t>AP</a:t>
              </a:r>
              <a:endParaRPr lang="en-US" altLang="en-US" sz="2800" dirty="0"/>
            </a:p>
          </p:txBody>
        </p:sp>
        <p:sp>
          <p:nvSpPr>
            <p:cNvPr id="153606" name="Rectangle 6"/>
            <p:cNvSpPr>
              <a:spLocks noChangeArrowheads="1"/>
            </p:cNvSpPr>
            <p:nvPr/>
          </p:nvSpPr>
          <p:spPr bwMode="auto">
            <a:xfrm>
              <a:off x="576" y="3174"/>
              <a:ext cx="960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en-US" altLang="en-US" sz="2800" dirty="0" err="1" smtClean="0"/>
                <a:t>Bhushan</a:t>
              </a:r>
              <a:endParaRPr lang="en-US" altLang="en-US" sz="2800" dirty="0"/>
            </a:p>
          </p:txBody>
        </p:sp>
        <p:sp>
          <p:nvSpPr>
            <p:cNvPr id="153607" name="Rectangle 7"/>
            <p:cNvSpPr>
              <a:spLocks noChangeArrowheads="1"/>
            </p:cNvSpPr>
            <p:nvPr/>
          </p:nvSpPr>
          <p:spPr bwMode="auto">
            <a:xfrm>
              <a:off x="1536" y="2503"/>
              <a:ext cx="960" cy="6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en-US" altLang="en-US" sz="2800" dirty="0" smtClean="0"/>
                <a:t>MP</a:t>
              </a:r>
              <a:endParaRPr lang="en-US" altLang="en-US" sz="2800" dirty="0"/>
            </a:p>
          </p:txBody>
        </p:sp>
        <p:sp>
          <p:nvSpPr>
            <p:cNvPr id="153608" name="Rectangle 8"/>
            <p:cNvSpPr>
              <a:spLocks noChangeArrowheads="1"/>
            </p:cNvSpPr>
            <p:nvPr/>
          </p:nvSpPr>
          <p:spPr bwMode="auto">
            <a:xfrm>
              <a:off x="576" y="2503"/>
              <a:ext cx="960" cy="6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en-US" altLang="en-US" sz="2800" dirty="0" smtClean="0"/>
                <a:t>Praveen</a:t>
              </a:r>
              <a:endParaRPr lang="en-US" altLang="en-US" sz="2800" dirty="0"/>
            </a:p>
          </p:txBody>
        </p:sp>
        <p:sp>
          <p:nvSpPr>
            <p:cNvPr id="153609" name="Rectangle 9"/>
            <p:cNvSpPr>
              <a:spLocks noChangeArrowheads="1"/>
            </p:cNvSpPr>
            <p:nvPr/>
          </p:nvSpPr>
          <p:spPr bwMode="auto">
            <a:xfrm>
              <a:off x="1536" y="2139"/>
              <a:ext cx="96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en-US" altLang="en-US" sz="2800" dirty="0" smtClean="0"/>
                <a:t>AP</a:t>
              </a:r>
              <a:endParaRPr lang="en-US" altLang="en-US" sz="2800" dirty="0"/>
            </a:p>
          </p:txBody>
        </p:sp>
        <p:sp>
          <p:nvSpPr>
            <p:cNvPr id="153610" name="Rectangle 10"/>
            <p:cNvSpPr>
              <a:spLocks noChangeArrowheads="1"/>
            </p:cNvSpPr>
            <p:nvPr/>
          </p:nvSpPr>
          <p:spPr bwMode="auto">
            <a:xfrm>
              <a:off x="576" y="2139"/>
              <a:ext cx="96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en-US" altLang="en-US" sz="2800" dirty="0" smtClean="0"/>
                <a:t>Arvind</a:t>
              </a:r>
              <a:endParaRPr lang="en-US" altLang="en-US" sz="2800" dirty="0"/>
            </a:p>
          </p:txBody>
        </p:sp>
        <p:sp>
          <p:nvSpPr>
            <p:cNvPr id="153611" name="Rectangle 11"/>
            <p:cNvSpPr>
              <a:spLocks noChangeArrowheads="1"/>
            </p:cNvSpPr>
            <p:nvPr/>
          </p:nvSpPr>
          <p:spPr bwMode="auto">
            <a:xfrm>
              <a:off x="1536" y="1468"/>
              <a:ext cx="960" cy="6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en-US" altLang="en-US" sz="2800" dirty="0" smtClean="0"/>
                <a:t>GJ</a:t>
              </a:r>
              <a:endParaRPr lang="en-US" altLang="en-US" sz="2800" dirty="0"/>
            </a:p>
          </p:txBody>
        </p:sp>
        <p:sp>
          <p:nvSpPr>
            <p:cNvPr id="153612" name="Rectangle 12"/>
            <p:cNvSpPr>
              <a:spLocks noChangeArrowheads="1"/>
            </p:cNvSpPr>
            <p:nvPr/>
          </p:nvSpPr>
          <p:spPr bwMode="auto">
            <a:xfrm>
              <a:off x="576" y="1468"/>
              <a:ext cx="960" cy="6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en-US" altLang="en-US" sz="2800" dirty="0" smtClean="0"/>
                <a:t>Vijay</a:t>
              </a:r>
              <a:endParaRPr lang="en-US" altLang="en-US" sz="2800" dirty="0"/>
            </a:p>
          </p:txBody>
        </p:sp>
        <p:sp>
          <p:nvSpPr>
            <p:cNvPr id="153613" name="Rectangle 13"/>
            <p:cNvSpPr>
              <a:spLocks noChangeArrowheads="1"/>
            </p:cNvSpPr>
            <p:nvPr/>
          </p:nvSpPr>
          <p:spPr bwMode="auto">
            <a:xfrm>
              <a:off x="1536" y="1104"/>
              <a:ext cx="960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en-US" altLang="en-US" sz="2800"/>
                <a:t>f(x)</a:t>
              </a:r>
            </a:p>
          </p:txBody>
        </p:sp>
        <p:sp>
          <p:nvSpPr>
            <p:cNvPr id="153614" name="Rectangle 14"/>
            <p:cNvSpPr>
              <a:spLocks noChangeArrowheads="1"/>
            </p:cNvSpPr>
            <p:nvPr/>
          </p:nvSpPr>
          <p:spPr bwMode="auto">
            <a:xfrm>
              <a:off x="576" y="1104"/>
              <a:ext cx="960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en-US" altLang="en-US" sz="2800"/>
                <a:t>x</a:t>
              </a:r>
            </a:p>
          </p:txBody>
        </p:sp>
        <p:sp>
          <p:nvSpPr>
            <p:cNvPr id="31775" name="Line 15"/>
            <p:cNvSpPr>
              <a:spLocks noChangeShapeType="1"/>
            </p:cNvSpPr>
            <p:nvPr/>
          </p:nvSpPr>
          <p:spPr bwMode="auto">
            <a:xfrm>
              <a:off x="576" y="1104"/>
              <a:ext cx="1920" cy="0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6" name="Line 16"/>
            <p:cNvSpPr>
              <a:spLocks noChangeShapeType="1"/>
            </p:cNvSpPr>
            <p:nvPr/>
          </p:nvSpPr>
          <p:spPr bwMode="auto">
            <a:xfrm>
              <a:off x="576" y="2139"/>
              <a:ext cx="1920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7" name="Line 17"/>
            <p:cNvSpPr>
              <a:spLocks noChangeShapeType="1"/>
            </p:cNvSpPr>
            <p:nvPr/>
          </p:nvSpPr>
          <p:spPr bwMode="auto">
            <a:xfrm>
              <a:off x="576" y="2605"/>
              <a:ext cx="1920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8" name="Line 18"/>
            <p:cNvSpPr>
              <a:spLocks noChangeShapeType="1"/>
            </p:cNvSpPr>
            <p:nvPr/>
          </p:nvSpPr>
          <p:spPr bwMode="auto">
            <a:xfrm>
              <a:off x="576" y="3072"/>
              <a:ext cx="1920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9" name="Line 19"/>
            <p:cNvSpPr>
              <a:spLocks noChangeShapeType="1"/>
            </p:cNvSpPr>
            <p:nvPr/>
          </p:nvSpPr>
          <p:spPr bwMode="auto">
            <a:xfrm>
              <a:off x="576" y="3538"/>
              <a:ext cx="1920" cy="0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0" name="Line 20"/>
            <p:cNvSpPr>
              <a:spLocks noChangeShapeType="1"/>
            </p:cNvSpPr>
            <p:nvPr/>
          </p:nvSpPr>
          <p:spPr bwMode="auto">
            <a:xfrm>
              <a:off x="576" y="1104"/>
              <a:ext cx="0" cy="2434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1" name="Line 21"/>
            <p:cNvSpPr>
              <a:spLocks noChangeShapeType="1"/>
            </p:cNvSpPr>
            <p:nvPr/>
          </p:nvSpPr>
          <p:spPr bwMode="auto">
            <a:xfrm>
              <a:off x="2496" y="1104"/>
              <a:ext cx="0" cy="2434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2" name="Line 22"/>
            <p:cNvSpPr>
              <a:spLocks noChangeShapeType="1"/>
            </p:cNvSpPr>
            <p:nvPr/>
          </p:nvSpPr>
          <p:spPr bwMode="auto">
            <a:xfrm>
              <a:off x="1536" y="1104"/>
              <a:ext cx="0" cy="2434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3" name="Line 23"/>
            <p:cNvSpPr>
              <a:spLocks noChangeShapeType="1"/>
            </p:cNvSpPr>
            <p:nvPr/>
          </p:nvSpPr>
          <p:spPr bwMode="auto">
            <a:xfrm>
              <a:off x="576" y="1518"/>
              <a:ext cx="1920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24" name="Group 24"/>
          <p:cNvGrpSpPr>
            <a:grpSpLocks/>
          </p:cNvGrpSpPr>
          <p:nvPr/>
        </p:nvGrpSpPr>
        <p:grpSpPr bwMode="auto">
          <a:xfrm>
            <a:off x="6172200" y="2133600"/>
            <a:ext cx="4343400" cy="3189288"/>
            <a:chOff x="2928" y="1344"/>
            <a:chExt cx="2736" cy="2009"/>
          </a:xfrm>
        </p:grpSpPr>
        <p:sp>
          <p:nvSpPr>
            <p:cNvPr id="153625" name="Text Box 25"/>
            <p:cNvSpPr txBox="1">
              <a:spLocks noChangeArrowheads="1"/>
            </p:cNvSpPr>
            <p:nvPr/>
          </p:nvSpPr>
          <p:spPr bwMode="auto">
            <a:xfrm>
              <a:off x="2928" y="1344"/>
              <a:ext cx="1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Vijay</a:t>
              </a:r>
              <a:endPara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3626" name="Text Box 26"/>
            <p:cNvSpPr txBox="1">
              <a:spLocks noChangeArrowheads="1"/>
            </p:cNvSpPr>
            <p:nvPr/>
          </p:nvSpPr>
          <p:spPr bwMode="auto">
            <a:xfrm>
              <a:off x="2928" y="1920"/>
              <a:ext cx="1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Arvind</a:t>
              </a:r>
              <a:endPara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3627" name="Text Box 27"/>
            <p:cNvSpPr txBox="1">
              <a:spLocks noChangeArrowheads="1"/>
            </p:cNvSpPr>
            <p:nvPr/>
          </p:nvSpPr>
          <p:spPr bwMode="auto">
            <a:xfrm>
              <a:off x="2928" y="2496"/>
              <a:ext cx="1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Praveen</a:t>
              </a:r>
              <a:endPara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3628" name="Text Box 28"/>
            <p:cNvSpPr txBox="1">
              <a:spLocks noChangeArrowheads="1"/>
            </p:cNvSpPr>
            <p:nvPr/>
          </p:nvSpPr>
          <p:spPr bwMode="auto">
            <a:xfrm>
              <a:off x="2928" y="3120"/>
              <a:ext cx="1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Bhushan</a:t>
              </a:r>
              <a:endPara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3629" name="Text Box 29"/>
            <p:cNvSpPr txBox="1">
              <a:spLocks noChangeArrowheads="1"/>
            </p:cNvSpPr>
            <p:nvPr/>
          </p:nvSpPr>
          <p:spPr bwMode="auto">
            <a:xfrm>
              <a:off x="4416" y="1344"/>
              <a:ext cx="1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AP</a:t>
              </a:r>
              <a:endPara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3630" name="Text Box 30"/>
            <p:cNvSpPr txBox="1">
              <a:spLocks noChangeArrowheads="1"/>
            </p:cNvSpPr>
            <p:nvPr/>
          </p:nvSpPr>
          <p:spPr bwMode="auto">
            <a:xfrm>
              <a:off x="4368" y="1920"/>
              <a:ext cx="1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UP</a:t>
              </a:r>
              <a:endPara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3631" name="Text Box 31"/>
            <p:cNvSpPr txBox="1">
              <a:spLocks noChangeArrowheads="1"/>
            </p:cNvSpPr>
            <p:nvPr/>
          </p:nvSpPr>
          <p:spPr bwMode="auto">
            <a:xfrm>
              <a:off x="4368" y="2496"/>
              <a:ext cx="12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MP</a:t>
              </a:r>
              <a:endPara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3632" name="Text Box 32"/>
            <p:cNvSpPr txBox="1">
              <a:spLocks noChangeArrowheads="1"/>
            </p:cNvSpPr>
            <p:nvPr/>
          </p:nvSpPr>
          <p:spPr bwMode="auto">
            <a:xfrm>
              <a:off x="4368" y="3120"/>
              <a:ext cx="1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GJ</a:t>
              </a:r>
              <a:endPara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53633" name="Line 33"/>
          <p:cNvSpPr>
            <a:spLocks noChangeShapeType="1"/>
          </p:cNvSpPr>
          <p:nvPr/>
        </p:nvSpPr>
        <p:spPr bwMode="auto">
          <a:xfrm>
            <a:off x="7315200" y="2438400"/>
            <a:ext cx="990600" cy="26670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34" name="Line 34"/>
          <p:cNvSpPr>
            <a:spLocks noChangeShapeType="1"/>
          </p:cNvSpPr>
          <p:nvPr/>
        </p:nvSpPr>
        <p:spPr bwMode="auto">
          <a:xfrm flipV="1">
            <a:off x="7391400" y="2438400"/>
            <a:ext cx="990600" cy="8382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35" name="Line 35"/>
          <p:cNvSpPr>
            <a:spLocks noChangeShapeType="1"/>
          </p:cNvSpPr>
          <p:nvPr/>
        </p:nvSpPr>
        <p:spPr bwMode="auto">
          <a:xfrm>
            <a:off x="7391400" y="4191000"/>
            <a:ext cx="990600" cy="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36" name="Line 36"/>
          <p:cNvSpPr>
            <a:spLocks noChangeShapeType="1"/>
          </p:cNvSpPr>
          <p:nvPr/>
        </p:nvSpPr>
        <p:spPr bwMode="auto">
          <a:xfrm flipV="1">
            <a:off x="7391400" y="2667000"/>
            <a:ext cx="1066800" cy="23622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8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3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3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3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3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3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3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3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3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3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3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3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3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 autoUpdateAnimBg="0"/>
      <p:bldP spid="153633" grpId="0" animBg="1"/>
      <p:bldP spid="153634" grpId="0" animBg="1"/>
      <p:bldP spid="153635" grpId="0" animBg="1"/>
      <p:bldP spid="1536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Spring 2020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2CS305 - Discrete Mathematics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FF821F59-E7C4-4A1C-BAE9-FD6175701E72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Functions</a:t>
            </a:r>
            <a:endParaRPr lang="en-CA" altLang="en-US" sz="360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066800"/>
            <a:ext cx="8534400" cy="4648200"/>
          </a:xfrm>
        </p:spPr>
        <p:txBody>
          <a:bodyPr>
            <a:normAutofit lnSpcReduction="10000"/>
          </a:bodyPr>
          <a:lstStyle/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If the domain of our function f is large, it is convenient to specify f with a </a:t>
            </a:r>
            <a:r>
              <a:rPr lang="en-US" altLang="en-US">
                <a:solidFill>
                  <a:srgbClr val="00FFFF"/>
                </a:solidFill>
                <a:sym typeface="Symbol" panose="05050102010706020507" pitchFamily="18" charset="2"/>
              </a:rPr>
              <a:t>formula</a:t>
            </a:r>
            <a:r>
              <a:rPr lang="en-US" altLang="en-US">
                <a:sym typeface="Symbol" panose="05050102010706020507" pitchFamily="18" charset="2"/>
              </a:rPr>
              <a:t>, e.g.:</a:t>
            </a:r>
          </a:p>
          <a:p>
            <a:pPr marL="0" indent="0">
              <a:defRPr/>
            </a:pPr>
            <a:endParaRPr lang="en-US" altLang="en-US" sz="80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f:</a:t>
            </a:r>
            <a:r>
              <a:rPr lang="en-US" altLang="en-US" b="1">
                <a:sym typeface="Symbol" panose="05050102010706020507" pitchFamily="18" charset="2"/>
              </a:rPr>
              <a:t>R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 b="1">
                <a:sym typeface="Symbol" panose="05050102010706020507" pitchFamily="18" charset="2"/>
              </a:rPr>
              <a:t>R</a:t>
            </a:r>
            <a:r>
              <a:rPr lang="en-US" altLang="en-US">
                <a:sym typeface="Symbol" panose="05050102010706020507" pitchFamily="18" charset="2"/>
              </a:rPr>
              <a:t> </a:t>
            </a: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f(x) = 2x</a:t>
            </a:r>
          </a:p>
          <a:p>
            <a:pPr marL="0" indent="0">
              <a:defRPr/>
            </a:pPr>
            <a:endParaRPr lang="en-US" altLang="en-US" sz="160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This leads to:</a:t>
            </a: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f(1) = 2</a:t>
            </a: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f(3) = 6</a:t>
            </a: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f(-3) = -6</a:t>
            </a: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…</a:t>
            </a:r>
            <a:endParaRPr lang="en-US" altLang="en-US">
              <a:solidFill>
                <a:srgbClr val="00FFFF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9141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4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4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Spring 2020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2CS305 - Discrete Mathematics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B4749687-E12A-4A8C-BAD2-B281E94458DB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Functions</a:t>
            </a:r>
            <a:endParaRPr lang="en-CA" altLang="en-US" sz="360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534400" cy="4800600"/>
          </a:xfrm>
        </p:spPr>
        <p:txBody>
          <a:bodyPr/>
          <a:lstStyle/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We already know that the </a:t>
            </a:r>
            <a:r>
              <a:rPr lang="en-US" altLang="en-US">
                <a:solidFill>
                  <a:srgbClr val="00FFFF"/>
                </a:solidFill>
                <a:sym typeface="Symbol" panose="05050102010706020507" pitchFamily="18" charset="2"/>
              </a:rPr>
              <a:t>range</a:t>
            </a:r>
            <a:r>
              <a:rPr lang="en-US" altLang="en-US">
                <a:sym typeface="Symbol" panose="05050102010706020507" pitchFamily="18" charset="2"/>
              </a:rPr>
              <a:t> of a function f:AB is the set of all images of elements aA.</a:t>
            </a:r>
          </a:p>
          <a:p>
            <a:pPr marL="0" indent="0">
              <a:defRPr/>
            </a:pPr>
            <a:endParaRPr lang="en-US" altLang="en-US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If we only regard a </a:t>
            </a:r>
            <a:r>
              <a:rPr lang="en-US" altLang="en-US">
                <a:solidFill>
                  <a:srgbClr val="00FFFF"/>
                </a:solidFill>
                <a:sym typeface="Symbol" panose="05050102010706020507" pitchFamily="18" charset="2"/>
              </a:rPr>
              <a:t>subset</a:t>
            </a:r>
            <a:r>
              <a:rPr lang="en-US" altLang="en-US">
                <a:sym typeface="Symbol" panose="05050102010706020507" pitchFamily="18" charset="2"/>
              </a:rPr>
              <a:t> SA, the set of all images of elements sS is called the </a:t>
            </a:r>
            <a:r>
              <a:rPr lang="en-US" altLang="en-US">
                <a:solidFill>
                  <a:srgbClr val="00FFFF"/>
                </a:solidFill>
                <a:sym typeface="Symbol" panose="05050102010706020507" pitchFamily="18" charset="2"/>
              </a:rPr>
              <a:t>image</a:t>
            </a:r>
            <a:r>
              <a:rPr lang="en-US" altLang="en-US">
                <a:sym typeface="Symbol" panose="05050102010706020507" pitchFamily="18" charset="2"/>
              </a:rPr>
              <a:t> of S.</a:t>
            </a:r>
          </a:p>
          <a:p>
            <a:pPr marL="0" indent="0">
              <a:defRPr/>
            </a:pPr>
            <a:endParaRPr lang="en-US" altLang="en-US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We denote the image of S by f(S):</a:t>
            </a:r>
          </a:p>
          <a:p>
            <a:pPr marL="0" indent="0">
              <a:defRPr/>
            </a:pPr>
            <a:endParaRPr lang="en-US" altLang="en-US" sz="160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>
                <a:sym typeface="Symbol" panose="05050102010706020507" pitchFamily="18" charset="2"/>
              </a:rPr>
              <a:t>f(S) = {f(s) | sS}</a:t>
            </a:r>
          </a:p>
        </p:txBody>
      </p:sp>
    </p:spTree>
    <p:extLst>
      <p:ext uri="{BB962C8B-B14F-4D97-AF65-F5344CB8AC3E}">
        <p14:creationId xmlns:p14="http://schemas.microsoft.com/office/powerpoint/2010/main" val="320613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Spring 2020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2CS305 - Discrete Mathematics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6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B970A7B-6B20-480E-866D-C606A1463DA6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Functions</a:t>
            </a:r>
            <a:endParaRPr lang="en-CA" altLang="en-US" sz="360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066800"/>
            <a:ext cx="8534400" cy="5029200"/>
          </a:xfrm>
        </p:spPr>
        <p:txBody>
          <a:bodyPr>
            <a:normAutofit lnSpcReduction="10000"/>
          </a:bodyPr>
          <a:lstStyle/>
          <a:p>
            <a:pPr marL="0" indent="0">
              <a:defRPr/>
            </a:pPr>
            <a:r>
              <a:rPr lang="en-US" altLang="en-US" dirty="0">
                <a:sym typeface="Symbol" panose="05050102010706020507" pitchFamily="18" charset="2"/>
              </a:rPr>
              <a:t>Let us look at the following well-known function:</a:t>
            </a:r>
          </a:p>
          <a:p>
            <a:pPr marL="0" indent="0">
              <a:defRPr/>
            </a:pPr>
            <a:r>
              <a:rPr lang="en-US" altLang="en-US" dirty="0">
                <a:sym typeface="Symbol" panose="05050102010706020507" pitchFamily="18" charset="2"/>
              </a:rPr>
              <a:t>f(Vijay) = GJ</a:t>
            </a:r>
          </a:p>
          <a:p>
            <a:pPr marL="0" indent="0">
              <a:defRPr/>
            </a:pPr>
            <a:r>
              <a:rPr lang="en-US" altLang="en-US" dirty="0">
                <a:sym typeface="Symbol" panose="05050102010706020507" pitchFamily="18" charset="2"/>
              </a:rPr>
              <a:t>f(Arvind) = AP</a:t>
            </a:r>
          </a:p>
          <a:p>
            <a:pPr marL="0" indent="0">
              <a:defRPr/>
            </a:pPr>
            <a:r>
              <a:rPr lang="en-US" altLang="en-US" dirty="0">
                <a:sym typeface="Symbol" panose="05050102010706020507" pitchFamily="18" charset="2"/>
              </a:rPr>
              <a:t>f(Praveen) = MP</a:t>
            </a:r>
          </a:p>
          <a:p>
            <a:pPr marL="0" indent="0">
              <a:defRPr/>
            </a:pPr>
            <a:r>
              <a:rPr lang="en-US" altLang="en-US" dirty="0">
                <a:sym typeface="Symbol" panose="05050102010706020507" pitchFamily="18" charset="2"/>
              </a:rPr>
              <a:t>f(</a:t>
            </a:r>
            <a:r>
              <a:rPr lang="en-US" altLang="en-US" dirty="0" err="1">
                <a:sym typeface="Symbol" panose="05050102010706020507" pitchFamily="18" charset="2"/>
              </a:rPr>
              <a:t>Bhushan</a:t>
            </a:r>
            <a:r>
              <a:rPr lang="en-US" altLang="en-US" dirty="0">
                <a:sym typeface="Symbol" panose="05050102010706020507" pitchFamily="18" charset="2"/>
              </a:rPr>
              <a:t>) = AP</a:t>
            </a:r>
          </a:p>
          <a:p>
            <a:pPr marL="0" indent="0">
              <a:defRPr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>What is the image of S = </a:t>
            </a:r>
            <a:r>
              <a:rPr lang="en-US" altLang="en-US" dirty="0" smtClean="0">
                <a:solidFill>
                  <a:srgbClr val="00FFFF"/>
                </a:solidFill>
                <a:sym typeface="Symbol" panose="05050102010706020507" pitchFamily="18" charset="2"/>
              </a:rPr>
              <a:t>{Vijay, Arvind} </a:t>
            </a: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>?</a:t>
            </a:r>
          </a:p>
          <a:p>
            <a:pPr marL="0" indent="0">
              <a:defRPr/>
            </a:pPr>
            <a:r>
              <a:rPr lang="en-US" altLang="en-US" dirty="0">
                <a:sym typeface="Symbol" panose="05050102010706020507" pitchFamily="18" charset="2"/>
              </a:rPr>
              <a:t>f(S) = </a:t>
            </a:r>
            <a:r>
              <a:rPr lang="en-US" altLang="en-US" dirty="0" smtClean="0">
                <a:sym typeface="Symbol" panose="05050102010706020507" pitchFamily="18" charset="2"/>
              </a:rPr>
              <a:t>{GJ, AP}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defRPr/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0" indent="0">
              <a:defRPr/>
            </a:pP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>What is the image of S = </a:t>
            </a:r>
            <a:r>
              <a:rPr lang="en-US" altLang="en-US" dirty="0" smtClean="0">
                <a:solidFill>
                  <a:srgbClr val="00FFFF"/>
                </a:solidFill>
                <a:sym typeface="Symbol" panose="05050102010706020507" pitchFamily="18" charset="2"/>
              </a:rPr>
              <a:t>{Arvind, </a:t>
            </a:r>
            <a:r>
              <a:rPr lang="en-US" altLang="en-US" dirty="0" err="1" smtClean="0">
                <a:solidFill>
                  <a:srgbClr val="00FFFF"/>
                </a:solidFill>
                <a:sym typeface="Symbol" panose="05050102010706020507" pitchFamily="18" charset="2"/>
              </a:rPr>
              <a:t>Bhushan</a:t>
            </a:r>
            <a:r>
              <a:rPr lang="en-US" altLang="en-US" dirty="0" smtClean="0">
                <a:solidFill>
                  <a:srgbClr val="00FFFF"/>
                </a:solidFill>
                <a:sym typeface="Symbol" panose="05050102010706020507" pitchFamily="18" charset="2"/>
              </a:rPr>
              <a:t>} </a:t>
            </a: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>?</a:t>
            </a:r>
          </a:p>
          <a:p>
            <a:pPr marL="0" indent="0">
              <a:defRPr/>
            </a:pPr>
            <a:r>
              <a:rPr lang="en-US" altLang="en-US" dirty="0">
                <a:sym typeface="Symbol" panose="05050102010706020507" pitchFamily="18" charset="2"/>
              </a:rPr>
              <a:t>f(S) = </a:t>
            </a:r>
            <a:r>
              <a:rPr lang="en-US" altLang="en-US" dirty="0" smtClean="0">
                <a:sym typeface="Symbol" panose="05050102010706020507" pitchFamily="18" charset="2"/>
              </a:rPr>
              <a:t>{AP}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025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1798</Words>
  <Application>Microsoft Office PowerPoint</Application>
  <PresentationFormat>Widescreen</PresentationFormat>
  <Paragraphs>405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Comic Sans MS</vt:lpstr>
      <vt:lpstr>Symbol</vt:lpstr>
      <vt:lpstr>Times New Roman</vt:lpstr>
      <vt:lpstr>Office Theme</vt:lpstr>
      <vt:lpstr>PowerPoint Presentation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Properties of Functions</vt:lpstr>
      <vt:lpstr>Properties of Functions</vt:lpstr>
      <vt:lpstr>Properties of Functions</vt:lpstr>
      <vt:lpstr>Properties of Functions</vt:lpstr>
      <vt:lpstr>Properties of Functions</vt:lpstr>
      <vt:lpstr>Properties of Functions</vt:lpstr>
      <vt:lpstr>Properties of Functions</vt:lpstr>
      <vt:lpstr>Properties of Functions</vt:lpstr>
      <vt:lpstr>Properties of Functions</vt:lpstr>
      <vt:lpstr>Properties of Functions</vt:lpstr>
      <vt:lpstr>Properties of Functions</vt:lpstr>
      <vt:lpstr>Properties of Functions</vt:lpstr>
      <vt:lpstr>Inversion</vt:lpstr>
      <vt:lpstr>Inversion</vt:lpstr>
      <vt:lpstr>Inversion</vt:lpstr>
      <vt:lpstr>Composition</vt:lpstr>
      <vt:lpstr>Composition</vt:lpstr>
      <vt:lpstr>Composition</vt:lpstr>
      <vt:lpstr>Graphs</vt:lpstr>
      <vt:lpstr>Floor and Ceiling Functions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</dc:creator>
  <cp:lastModifiedBy>Administrator</cp:lastModifiedBy>
  <cp:revision>11</cp:revision>
  <dcterms:created xsi:type="dcterms:W3CDTF">2020-06-21T13:42:17Z</dcterms:created>
  <dcterms:modified xsi:type="dcterms:W3CDTF">2021-01-12T04:48:06Z</dcterms:modified>
</cp:coreProperties>
</file>