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72" r:id="rId6"/>
    <p:sldId id="267" r:id="rId7"/>
    <p:sldId id="271" r:id="rId8"/>
    <p:sldId id="268" r:id="rId9"/>
    <p:sldId id="274" r:id="rId10"/>
    <p:sldId id="270" r:id="rId11"/>
    <p:sldId id="261" r:id="rId12"/>
    <p:sldId id="262" r:id="rId13"/>
    <p:sldId id="264" r:id="rId14"/>
    <p:sldId id="266" r:id="rId15"/>
    <p:sldId id="277" r:id="rId16"/>
    <p:sldId id="275" r:id="rId17"/>
    <p:sldId id="276" r:id="rId18"/>
    <p:sldId id="278" r:id="rId19"/>
    <p:sldId id="265" r:id="rId20"/>
    <p:sldId id="263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02EB-F152-4E3D-8428-3F4BED98BCC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2771-06B0-4938-A089-1D0A0D2F7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7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02EB-F152-4E3D-8428-3F4BED98BCC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2771-06B0-4938-A089-1D0A0D2F7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2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02EB-F152-4E3D-8428-3F4BED98BCC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2771-06B0-4938-A089-1D0A0D2F7A5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083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02EB-F152-4E3D-8428-3F4BED98BCC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2771-06B0-4938-A089-1D0A0D2F7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91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02EB-F152-4E3D-8428-3F4BED98BCC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2771-06B0-4938-A089-1D0A0D2F7A5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2636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02EB-F152-4E3D-8428-3F4BED98BCC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2771-06B0-4938-A089-1D0A0D2F7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88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02EB-F152-4E3D-8428-3F4BED98BCC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2771-06B0-4938-A089-1D0A0D2F7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83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02EB-F152-4E3D-8428-3F4BED98BCC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2771-06B0-4938-A089-1D0A0D2F7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1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02EB-F152-4E3D-8428-3F4BED98BCC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2771-06B0-4938-A089-1D0A0D2F7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6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02EB-F152-4E3D-8428-3F4BED98BCC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2771-06B0-4938-A089-1D0A0D2F7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7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02EB-F152-4E3D-8428-3F4BED98BCC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2771-06B0-4938-A089-1D0A0D2F7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8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02EB-F152-4E3D-8428-3F4BED98BCC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2771-06B0-4938-A089-1D0A0D2F7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3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02EB-F152-4E3D-8428-3F4BED98BCC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2771-06B0-4938-A089-1D0A0D2F7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02EB-F152-4E3D-8428-3F4BED98BCC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2771-06B0-4938-A089-1D0A0D2F7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1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02EB-F152-4E3D-8428-3F4BED98BCC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2771-06B0-4938-A089-1D0A0D2F7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7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02EB-F152-4E3D-8428-3F4BED98BCC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2771-06B0-4938-A089-1D0A0D2F7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8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602EB-F152-4E3D-8428-3F4BED98BCC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8362771-06B0-4938-A089-1D0A0D2F7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Set Theory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6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complement of set A, denoted by A’ , is the set of all elements in the universal set that are not in A. It is denoted by </a:t>
            </a:r>
            <a:r>
              <a:rPr lang="en-US" b="1" dirty="0"/>
              <a:t>A’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096" y="4100975"/>
            <a:ext cx="2857143" cy="1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3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Countably infinite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set is said to be finite if there is a one to one correspondence </a:t>
            </a:r>
            <a:r>
              <a:rPr lang="en-US" dirty="0" smtClean="0"/>
              <a:t>between </a:t>
            </a:r>
            <a:r>
              <a:rPr lang="en-US" dirty="0"/>
              <a:t>the elements in the set and the elements in some set n, where n belongs to N; n is said to be the cardinality of set.</a:t>
            </a:r>
          </a:p>
          <a:p>
            <a:pPr marL="0" indent="0">
              <a:buNone/>
            </a:pPr>
            <a:r>
              <a:rPr lang="en-US" dirty="0"/>
              <a:t>     Example: {</a:t>
            </a:r>
            <a:r>
              <a:rPr lang="en-US" dirty="0" err="1"/>
              <a:t>a,b,c</a:t>
            </a:r>
            <a:r>
              <a:rPr lang="en-US" dirty="0"/>
              <a:t>} {</a:t>
            </a:r>
            <a:r>
              <a:rPr lang="en-US" dirty="0" err="1"/>
              <a:t>a,d,e</a:t>
            </a:r>
            <a:r>
              <a:rPr lang="en-US" dirty="0"/>
              <a:t>}</a:t>
            </a:r>
          </a:p>
          <a:p>
            <a:endParaRPr lang="en-US" dirty="0" smtClean="0"/>
          </a:p>
          <a:p>
            <a:r>
              <a:rPr lang="en-US" dirty="0" smtClean="0"/>
              <a:t>A set is said to be countably infinite if there is a one-one correspondence between the elements in the set and the elements in N.</a:t>
            </a:r>
          </a:p>
          <a:p>
            <a:pPr marL="0" indent="0">
              <a:buNone/>
            </a:pPr>
            <a:r>
              <a:rPr lang="en-US" dirty="0" smtClean="0"/>
              <a:t>     Example:</a:t>
            </a:r>
          </a:p>
          <a:p>
            <a:pPr marL="0" indent="0">
              <a:buNone/>
            </a:pPr>
            <a:r>
              <a:rPr lang="en-US" dirty="0" smtClean="0"/>
              <a:t>      Set of all natural numbers {0,1,2,3,4,5,…}</a:t>
            </a:r>
          </a:p>
          <a:p>
            <a:pPr marL="0" indent="0">
              <a:buNone/>
            </a:pPr>
            <a:r>
              <a:rPr lang="en-US" dirty="0" smtClean="0"/>
              <a:t>      Set of non negative even integer { 0,2,4,6,8,…}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0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Uncountable infinite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is said to be </a:t>
            </a:r>
            <a:r>
              <a:rPr lang="en-US" dirty="0" err="1" smtClean="0"/>
              <a:t>Uncountably</a:t>
            </a:r>
            <a:r>
              <a:rPr lang="en-US" dirty="0" smtClean="0"/>
              <a:t> </a:t>
            </a:r>
            <a:r>
              <a:rPr lang="en-US" dirty="0"/>
              <a:t>infinite if there is </a:t>
            </a:r>
            <a:r>
              <a:rPr lang="en-US" dirty="0" smtClean="0"/>
              <a:t>no </a:t>
            </a:r>
            <a:r>
              <a:rPr lang="en-US" dirty="0"/>
              <a:t>one-one correspondence between the elements in the set and the elements in </a:t>
            </a:r>
            <a:r>
              <a:rPr lang="en-US" dirty="0" smtClean="0"/>
              <a:t>N.</a:t>
            </a:r>
          </a:p>
          <a:p>
            <a:endParaRPr lang="en-US" dirty="0"/>
          </a:p>
          <a:p>
            <a:r>
              <a:rPr lang="en-US" dirty="0" smtClean="0"/>
              <a:t>example set of real numbers between 0 and 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results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81299"/>
            <a:ext cx="8596668" cy="42600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32" y="1781299"/>
            <a:ext cx="8379549" cy="425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1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14901" y="1930400"/>
            <a:ext cx="6769016" cy="35150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 of inclusion and exclusion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419" y="2169994"/>
            <a:ext cx="6357465" cy="2784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575869"/>
            <a:ext cx="8596668" cy="119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0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Among a class of students, 60 students play football,70 play badminton,25 students play both football and badminton. How many students are there in a class who play some game?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366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6452" y="2288991"/>
            <a:ext cx="5993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61616"/>
                </a:solidFill>
                <a:latin typeface="Soleil"/>
              </a:rPr>
              <a:t>How many integers from 1 to 100 are multiples of 2 or 3?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0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615" y="1473958"/>
            <a:ext cx="8755560" cy="432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5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us determine the number of integers between 1 and 250 that are divisible by any of the integers 2,3,5 and 7.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71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Laws in 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8171"/>
            <a:ext cx="8596668" cy="434319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Idempotent laws: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i="1" dirty="0" smtClean="0"/>
              <a:t>A </a:t>
            </a:r>
            <a:r>
              <a:rPr lang="en-US" dirty="0"/>
              <a:t>∪ </a:t>
            </a:r>
            <a:r>
              <a:rPr lang="en-US" i="1" dirty="0"/>
              <a:t>A </a:t>
            </a:r>
            <a:r>
              <a:rPr lang="en-US" dirty="0"/>
              <a:t>= </a:t>
            </a:r>
            <a:r>
              <a:rPr lang="en-US" i="1" dirty="0"/>
              <a:t>A 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>      A </a:t>
            </a:r>
            <a:r>
              <a:rPr lang="en-US" dirty="0"/>
              <a:t>∩ </a:t>
            </a:r>
            <a:r>
              <a:rPr lang="en-US" i="1" dirty="0"/>
              <a:t>A </a:t>
            </a:r>
            <a:r>
              <a:rPr lang="en-US" dirty="0"/>
              <a:t>= </a:t>
            </a:r>
            <a:r>
              <a:rPr lang="en-US" i="1" dirty="0"/>
              <a:t>A</a:t>
            </a:r>
          </a:p>
          <a:p>
            <a:r>
              <a:rPr lang="en-US" b="1" dirty="0"/>
              <a:t>Associative </a:t>
            </a:r>
            <a:r>
              <a:rPr lang="en-US" b="1" dirty="0" smtClean="0"/>
              <a:t>laws: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>     (</a:t>
            </a:r>
            <a:r>
              <a:rPr lang="en-US" i="1" dirty="0"/>
              <a:t>A </a:t>
            </a:r>
            <a:r>
              <a:rPr lang="en-US" dirty="0"/>
              <a:t>∪ </a:t>
            </a:r>
            <a:r>
              <a:rPr lang="en-US" i="1" dirty="0"/>
              <a:t>B) </a:t>
            </a:r>
            <a:r>
              <a:rPr lang="en-US" dirty="0"/>
              <a:t>∪ </a:t>
            </a:r>
            <a:r>
              <a:rPr lang="en-US" i="1" dirty="0"/>
              <a:t>C </a:t>
            </a:r>
            <a:r>
              <a:rPr lang="en-US" dirty="0"/>
              <a:t>= </a:t>
            </a:r>
            <a:r>
              <a:rPr lang="en-US" i="1" dirty="0"/>
              <a:t>A </a:t>
            </a:r>
            <a:r>
              <a:rPr lang="en-US" dirty="0"/>
              <a:t>∪ </a:t>
            </a:r>
            <a:r>
              <a:rPr lang="en-US" i="1" dirty="0"/>
              <a:t>(B </a:t>
            </a:r>
            <a:r>
              <a:rPr lang="en-US" dirty="0"/>
              <a:t>∪ </a:t>
            </a:r>
            <a:r>
              <a:rPr lang="en-US" i="1" dirty="0"/>
              <a:t>C</a:t>
            </a:r>
            <a:r>
              <a:rPr lang="en-US" i="1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i="1" dirty="0" smtClean="0"/>
              <a:t>(</a:t>
            </a:r>
            <a:r>
              <a:rPr lang="en-US" i="1" dirty="0"/>
              <a:t>A </a:t>
            </a:r>
            <a:r>
              <a:rPr lang="en-US" dirty="0"/>
              <a:t>∩ </a:t>
            </a:r>
            <a:r>
              <a:rPr lang="en-US" i="1" dirty="0"/>
              <a:t>B) </a:t>
            </a:r>
            <a:r>
              <a:rPr lang="en-US" dirty="0"/>
              <a:t>∩ </a:t>
            </a:r>
            <a:r>
              <a:rPr lang="en-US" i="1" dirty="0"/>
              <a:t>C </a:t>
            </a:r>
            <a:r>
              <a:rPr lang="en-US" dirty="0"/>
              <a:t>= </a:t>
            </a:r>
            <a:r>
              <a:rPr lang="en-US" i="1" dirty="0"/>
              <a:t>A </a:t>
            </a:r>
            <a:r>
              <a:rPr lang="en-US" dirty="0"/>
              <a:t>∩ </a:t>
            </a:r>
            <a:r>
              <a:rPr lang="en-US" i="1" dirty="0"/>
              <a:t>(B </a:t>
            </a:r>
            <a:r>
              <a:rPr lang="en-US" dirty="0"/>
              <a:t>∩ </a:t>
            </a:r>
            <a:r>
              <a:rPr lang="en-US" i="1" dirty="0"/>
              <a:t>C)</a:t>
            </a:r>
          </a:p>
          <a:p>
            <a:r>
              <a:rPr lang="en-US" b="1" dirty="0"/>
              <a:t>Commutative laws: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i="1" dirty="0" smtClean="0"/>
              <a:t>A </a:t>
            </a:r>
            <a:r>
              <a:rPr lang="en-US" dirty="0"/>
              <a:t>∪ </a:t>
            </a:r>
            <a:r>
              <a:rPr lang="en-US" i="1" dirty="0"/>
              <a:t>B </a:t>
            </a:r>
            <a:r>
              <a:rPr lang="en-US" dirty="0"/>
              <a:t>= </a:t>
            </a:r>
            <a:r>
              <a:rPr lang="en-US" i="1" dirty="0"/>
              <a:t>B </a:t>
            </a:r>
            <a:r>
              <a:rPr lang="en-US" dirty="0"/>
              <a:t>∪ </a:t>
            </a:r>
            <a:r>
              <a:rPr lang="en-US" i="1" dirty="0"/>
              <a:t>A 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i="1" dirty="0" smtClean="0"/>
              <a:t>A </a:t>
            </a:r>
            <a:r>
              <a:rPr lang="en-US" dirty="0"/>
              <a:t>∩ </a:t>
            </a:r>
            <a:r>
              <a:rPr lang="en-US" i="1" dirty="0"/>
              <a:t>B </a:t>
            </a:r>
            <a:r>
              <a:rPr lang="en-US" dirty="0"/>
              <a:t>= </a:t>
            </a:r>
            <a:r>
              <a:rPr lang="en-US" i="1" dirty="0"/>
              <a:t>B </a:t>
            </a:r>
            <a:r>
              <a:rPr lang="en-US" dirty="0"/>
              <a:t>∩ </a:t>
            </a:r>
            <a:r>
              <a:rPr lang="en-US" i="1" dirty="0"/>
              <a:t>A</a:t>
            </a:r>
          </a:p>
          <a:p>
            <a:r>
              <a:rPr lang="en-US" b="1" dirty="0"/>
              <a:t>Distributive laws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i="1" dirty="0" smtClean="0"/>
              <a:t>A </a:t>
            </a:r>
            <a:r>
              <a:rPr lang="en-US" dirty="0"/>
              <a:t>∪ </a:t>
            </a:r>
            <a:r>
              <a:rPr lang="en-US" i="1" dirty="0"/>
              <a:t>(B </a:t>
            </a:r>
            <a:r>
              <a:rPr lang="en-US" dirty="0"/>
              <a:t>∩ </a:t>
            </a:r>
            <a:r>
              <a:rPr lang="en-US" i="1" dirty="0"/>
              <a:t>C) </a:t>
            </a:r>
            <a:r>
              <a:rPr lang="en-US" dirty="0"/>
              <a:t>= </a:t>
            </a:r>
            <a:r>
              <a:rPr lang="en-US" i="1" dirty="0"/>
              <a:t>(A </a:t>
            </a:r>
            <a:r>
              <a:rPr lang="en-US" dirty="0"/>
              <a:t>∪ </a:t>
            </a:r>
            <a:r>
              <a:rPr lang="en-US" i="1" dirty="0"/>
              <a:t>B) </a:t>
            </a:r>
            <a:r>
              <a:rPr lang="en-US" dirty="0"/>
              <a:t>∩ </a:t>
            </a:r>
            <a:r>
              <a:rPr lang="en-US" i="1" dirty="0"/>
              <a:t>(A </a:t>
            </a:r>
            <a:r>
              <a:rPr lang="en-US" dirty="0"/>
              <a:t>∪ </a:t>
            </a:r>
            <a:r>
              <a:rPr lang="en-US" i="1" dirty="0"/>
              <a:t>C</a:t>
            </a:r>
            <a:r>
              <a:rPr lang="en-US" i="1" dirty="0" smtClean="0"/>
              <a:t>)</a:t>
            </a:r>
          </a:p>
          <a:p>
            <a:pPr marL="0" indent="0">
              <a:buNone/>
            </a:pPr>
            <a:r>
              <a:rPr lang="en-US" i="1" dirty="0" smtClean="0"/>
              <a:t> </a:t>
            </a:r>
            <a:r>
              <a:rPr lang="en-US" dirty="0" smtClean="0"/>
              <a:t>     </a:t>
            </a:r>
            <a:r>
              <a:rPr lang="en-US" i="1" dirty="0" smtClean="0"/>
              <a:t>A </a:t>
            </a:r>
            <a:r>
              <a:rPr lang="en-US" dirty="0"/>
              <a:t>∩ </a:t>
            </a:r>
            <a:r>
              <a:rPr lang="en-US" i="1" dirty="0"/>
              <a:t>(B </a:t>
            </a:r>
            <a:r>
              <a:rPr lang="en-US" dirty="0"/>
              <a:t>∪ </a:t>
            </a:r>
            <a:r>
              <a:rPr lang="en-US" i="1" dirty="0"/>
              <a:t>C) </a:t>
            </a:r>
            <a:r>
              <a:rPr lang="en-US" dirty="0"/>
              <a:t>= </a:t>
            </a:r>
            <a:r>
              <a:rPr lang="en-US" i="1" dirty="0"/>
              <a:t>(A </a:t>
            </a:r>
            <a:r>
              <a:rPr lang="en-US" dirty="0"/>
              <a:t>∩ </a:t>
            </a:r>
            <a:r>
              <a:rPr lang="en-US" i="1" dirty="0"/>
              <a:t>B) </a:t>
            </a:r>
            <a:r>
              <a:rPr lang="en-US" dirty="0"/>
              <a:t>∪ </a:t>
            </a:r>
            <a:r>
              <a:rPr lang="en-US" i="1" dirty="0"/>
              <a:t>(A </a:t>
            </a:r>
            <a:r>
              <a:rPr lang="en-US" dirty="0"/>
              <a:t>∩ </a:t>
            </a:r>
            <a:r>
              <a:rPr lang="en-US" i="1" dirty="0"/>
              <a:t>C</a:t>
            </a:r>
            <a:r>
              <a:rPr lang="en-US" i="1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7774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Disjoint </a:t>
            </a:r>
            <a:r>
              <a:rPr lang="en-US" sz="4000" dirty="0" smtClean="0"/>
              <a:t>set and Superset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Disjoint </a:t>
            </a:r>
            <a:r>
              <a:rPr lang="en-US" sz="2800" dirty="0" err="1" smtClean="0"/>
              <a:t>Set:Two</a:t>
            </a:r>
            <a:r>
              <a:rPr lang="en-US" sz="2800" dirty="0" smtClean="0"/>
              <a:t> </a:t>
            </a:r>
            <a:r>
              <a:rPr lang="en-US" sz="2800" dirty="0"/>
              <a:t>sets are called </a:t>
            </a:r>
            <a:r>
              <a:rPr lang="en-US" sz="2800" i="1" dirty="0"/>
              <a:t>disjoint </a:t>
            </a:r>
            <a:r>
              <a:rPr lang="en-US" sz="2800" dirty="0"/>
              <a:t>if their intersection is the empty set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 smtClean="0"/>
              <a:t>Let </a:t>
            </a:r>
            <a:r>
              <a:rPr lang="en-US" sz="2800" i="1" dirty="0"/>
              <a:t>A </a:t>
            </a:r>
            <a:r>
              <a:rPr lang="en-US" sz="2800" dirty="0"/>
              <a:t>= {1</a:t>
            </a:r>
            <a:r>
              <a:rPr lang="en-US" sz="2800" i="1" dirty="0"/>
              <a:t>, </a:t>
            </a:r>
            <a:r>
              <a:rPr lang="en-US" sz="2800" dirty="0"/>
              <a:t>3</a:t>
            </a:r>
            <a:r>
              <a:rPr lang="en-US" sz="2800" i="1" dirty="0"/>
              <a:t>, </a:t>
            </a:r>
            <a:r>
              <a:rPr lang="en-US" sz="2800" dirty="0"/>
              <a:t>5</a:t>
            </a:r>
            <a:r>
              <a:rPr lang="en-US" sz="2800" i="1" dirty="0"/>
              <a:t>, </a:t>
            </a:r>
            <a:r>
              <a:rPr lang="en-US" sz="2800" dirty="0"/>
              <a:t>7</a:t>
            </a:r>
            <a:r>
              <a:rPr lang="en-US" sz="2800" i="1" dirty="0"/>
              <a:t>, </a:t>
            </a:r>
            <a:r>
              <a:rPr lang="en-US" sz="2800" dirty="0"/>
              <a:t>9} and </a:t>
            </a:r>
            <a:r>
              <a:rPr lang="en-US" sz="2800" i="1" dirty="0"/>
              <a:t>B </a:t>
            </a:r>
            <a:r>
              <a:rPr lang="en-US" sz="2800" dirty="0"/>
              <a:t>= {2</a:t>
            </a:r>
            <a:r>
              <a:rPr lang="en-US" sz="2800" i="1" dirty="0"/>
              <a:t>, </a:t>
            </a:r>
            <a:r>
              <a:rPr lang="en-US" sz="2800" dirty="0"/>
              <a:t>4</a:t>
            </a:r>
            <a:r>
              <a:rPr lang="en-US" sz="2800" i="1" dirty="0"/>
              <a:t>, </a:t>
            </a:r>
            <a:r>
              <a:rPr lang="en-US" sz="2800" dirty="0"/>
              <a:t>6</a:t>
            </a:r>
            <a:r>
              <a:rPr lang="en-US" sz="2800" i="1" dirty="0"/>
              <a:t>, </a:t>
            </a:r>
            <a:r>
              <a:rPr lang="en-US" sz="2800" dirty="0"/>
              <a:t>8</a:t>
            </a:r>
            <a:r>
              <a:rPr lang="en-US" sz="2800" i="1" dirty="0"/>
              <a:t>, </a:t>
            </a:r>
            <a:r>
              <a:rPr lang="en-US" sz="2800" dirty="0"/>
              <a:t>10}. 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2800" dirty="0" smtClean="0"/>
              <a:t>Because </a:t>
            </a:r>
            <a:r>
              <a:rPr lang="en-US" sz="2800" i="1" dirty="0"/>
              <a:t>A </a:t>
            </a:r>
            <a:r>
              <a:rPr lang="en-US" sz="2800" dirty="0"/>
              <a:t>∩ </a:t>
            </a:r>
            <a:r>
              <a:rPr lang="en-US" sz="2800" i="1" dirty="0"/>
              <a:t>B </a:t>
            </a:r>
            <a:r>
              <a:rPr lang="en-US" sz="2800" dirty="0"/>
              <a:t>= ∅, </a:t>
            </a:r>
            <a:r>
              <a:rPr lang="en-US" sz="2800" i="1" dirty="0"/>
              <a:t>A </a:t>
            </a:r>
            <a:r>
              <a:rPr lang="en-US" sz="2800" dirty="0"/>
              <a:t>and </a:t>
            </a:r>
            <a:r>
              <a:rPr lang="en-US" sz="2800" i="1" dirty="0"/>
              <a:t>B </a:t>
            </a:r>
            <a:r>
              <a:rPr lang="en-US" sz="2800" dirty="0"/>
              <a:t>are </a:t>
            </a:r>
            <a:r>
              <a:rPr lang="en-US" sz="2800" dirty="0" smtClean="0"/>
              <a:t>disjoint.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Superset : A is a superset of B if Set  A has same elements as B, or more.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895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Identity </a:t>
            </a:r>
            <a:r>
              <a:rPr lang="en-US" b="1" dirty="0"/>
              <a:t>laws</a:t>
            </a:r>
            <a:r>
              <a:rPr lang="en-US" b="1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i="1" dirty="0"/>
              <a:t>A </a:t>
            </a:r>
            <a:r>
              <a:rPr lang="en-US" dirty="0"/>
              <a:t>∪ ∅ = </a:t>
            </a:r>
            <a:r>
              <a:rPr lang="en-US" i="1" dirty="0"/>
              <a:t>A 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i="1" dirty="0"/>
              <a:t>A </a:t>
            </a:r>
            <a:r>
              <a:rPr lang="en-US" dirty="0"/>
              <a:t>∩ </a:t>
            </a:r>
            <a:r>
              <a:rPr lang="en-US" b="1" dirty="0"/>
              <a:t>U </a:t>
            </a:r>
            <a:r>
              <a:rPr lang="en-US" dirty="0"/>
              <a:t>= </a:t>
            </a:r>
            <a:r>
              <a:rPr lang="en-US" i="1" dirty="0" smtClean="0"/>
              <a:t>A</a:t>
            </a:r>
          </a:p>
          <a:p>
            <a:pPr marL="0" indent="0">
              <a:buNone/>
            </a:pPr>
            <a:r>
              <a:rPr lang="pl-PL" dirty="0" smtClean="0"/>
              <a:t> </a:t>
            </a:r>
            <a:r>
              <a:rPr lang="pl-PL" i="1" dirty="0"/>
              <a:t>A </a:t>
            </a:r>
            <a:r>
              <a:rPr lang="pl-PL" dirty="0"/>
              <a:t>∪ </a:t>
            </a:r>
            <a:r>
              <a:rPr lang="pl-PL" b="1" dirty="0"/>
              <a:t>U </a:t>
            </a:r>
            <a:r>
              <a:rPr lang="pl-PL" dirty="0"/>
              <a:t>= </a:t>
            </a:r>
            <a:r>
              <a:rPr lang="pl-PL" b="1" dirty="0" smtClean="0"/>
              <a:t>U</a:t>
            </a:r>
            <a:endParaRPr lang="en-US" b="1" dirty="0" smtClean="0"/>
          </a:p>
          <a:p>
            <a:pPr marL="0" indent="0">
              <a:buNone/>
            </a:pPr>
            <a:r>
              <a:rPr lang="pl-PL" b="1" dirty="0" smtClean="0"/>
              <a:t> </a:t>
            </a:r>
            <a:r>
              <a:rPr lang="pl-PL" dirty="0" smtClean="0"/>
              <a:t> </a:t>
            </a:r>
            <a:r>
              <a:rPr lang="pl-PL" i="1" dirty="0"/>
              <a:t>A</a:t>
            </a:r>
            <a:r>
              <a:rPr lang="pl-PL" dirty="0"/>
              <a:t>∩∅ = ∅</a:t>
            </a:r>
          </a:p>
          <a:p>
            <a:r>
              <a:rPr lang="en-US" b="1" dirty="0" smtClean="0"/>
              <a:t>Involution </a:t>
            </a:r>
            <a:r>
              <a:rPr lang="en-US" b="1" dirty="0"/>
              <a:t>laws: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i="1" dirty="0"/>
              <a:t>(</a:t>
            </a:r>
            <a:r>
              <a:rPr lang="en-US" i="1" dirty="0" smtClean="0"/>
              <a:t>A</a:t>
            </a:r>
            <a:r>
              <a:rPr lang="en-US" dirty="0" smtClean="0"/>
              <a:t>’</a:t>
            </a:r>
            <a:r>
              <a:rPr lang="en-US" i="1" dirty="0" smtClean="0"/>
              <a:t>)</a:t>
            </a:r>
            <a:r>
              <a:rPr lang="en-US" dirty="0" smtClean="0"/>
              <a:t>’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i="1" dirty="0"/>
              <a:t>A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47405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Complement laws: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i="1" dirty="0"/>
              <a:t>A </a:t>
            </a:r>
            <a:r>
              <a:rPr lang="en-US" dirty="0"/>
              <a:t>∪ </a:t>
            </a:r>
            <a:r>
              <a:rPr lang="en-US" i="1" dirty="0" smtClean="0"/>
              <a:t>A</a:t>
            </a:r>
            <a:r>
              <a:rPr lang="en-US" dirty="0" smtClean="0"/>
              <a:t>’ </a:t>
            </a:r>
            <a:r>
              <a:rPr lang="en-US" dirty="0"/>
              <a:t>= </a:t>
            </a:r>
            <a:r>
              <a:rPr lang="en-US" b="1" dirty="0"/>
              <a:t>U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i="1" dirty="0"/>
              <a:t>A </a:t>
            </a:r>
            <a:r>
              <a:rPr lang="en-US" dirty="0"/>
              <a:t>∩ </a:t>
            </a:r>
            <a:r>
              <a:rPr lang="en-US" i="1" dirty="0" smtClean="0"/>
              <a:t>A</a:t>
            </a:r>
            <a:r>
              <a:rPr lang="en-US" dirty="0" smtClean="0"/>
              <a:t>’ </a:t>
            </a:r>
            <a:r>
              <a:rPr lang="en-US" dirty="0"/>
              <a:t>= ∅</a:t>
            </a:r>
          </a:p>
          <a:p>
            <a:pPr marL="0" indent="0">
              <a:buNone/>
            </a:pPr>
            <a:r>
              <a:rPr lang="pl-PL" dirty="0"/>
              <a:t> </a:t>
            </a:r>
            <a:r>
              <a:rPr lang="pl-PL" b="1" dirty="0" smtClean="0"/>
              <a:t>U</a:t>
            </a:r>
            <a:r>
              <a:rPr lang="en-US" dirty="0" smtClean="0"/>
              <a:t>’</a:t>
            </a:r>
            <a:r>
              <a:rPr lang="pl-PL" dirty="0" smtClean="0"/>
              <a:t> </a:t>
            </a:r>
            <a:r>
              <a:rPr lang="pl-PL" dirty="0"/>
              <a:t>= ∅ </a:t>
            </a:r>
            <a:endParaRPr lang="en-US" dirty="0"/>
          </a:p>
          <a:p>
            <a:pPr marL="0" indent="0">
              <a:buNone/>
            </a:pPr>
            <a:r>
              <a:rPr lang="pl-PL" dirty="0" smtClean="0"/>
              <a:t> ∅</a:t>
            </a:r>
            <a:r>
              <a:rPr lang="en-US" dirty="0" smtClean="0"/>
              <a:t>’</a:t>
            </a:r>
            <a:r>
              <a:rPr lang="pl-PL" dirty="0" smtClean="0"/>
              <a:t> </a:t>
            </a:r>
            <a:r>
              <a:rPr lang="pl-PL" dirty="0"/>
              <a:t>= </a:t>
            </a:r>
            <a:r>
              <a:rPr lang="pl-PL" b="1" dirty="0"/>
              <a:t>U</a:t>
            </a:r>
          </a:p>
          <a:p>
            <a:r>
              <a:rPr lang="en-US" b="1" dirty="0" err="1"/>
              <a:t>DeMorgan’s</a:t>
            </a:r>
            <a:r>
              <a:rPr lang="en-US" b="1" dirty="0"/>
              <a:t> laws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i="1" dirty="0" smtClean="0"/>
              <a:t>(A </a:t>
            </a:r>
            <a:r>
              <a:rPr lang="en-US" dirty="0"/>
              <a:t>∪ </a:t>
            </a:r>
            <a:r>
              <a:rPr lang="en-US" i="1" dirty="0"/>
              <a:t>B</a:t>
            </a:r>
            <a:r>
              <a:rPr lang="en-US" i="1" dirty="0" smtClean="0"/>
              <a:t>)</a:t>
            </a:r>
            <a:r>
              <a:rPr lang="en-US" dirty="0" smtClean="0"/>
              <a:t>’ </a:t>
            </a:r>
            <a:r>
              <a:rPr lang="en-US" dirty="0"/>
              <a:t>= </a:t>
            </a:r>
            <a:r>
              <a:rPr lang="en-US" i="1" dirty="0" smtClean="0"/>
              <a:t>A</a:t>
            </a:r>
            <a:r>
              <a:rPr lang="en-US" dirty="0" smtClean="0"/>
              <a:t>’ </a:t>
            </a:r>
            <a:r>
              <a:rPr lang="en-US" dirty="0"/>
              <a:t>∩ </a:t>
            </a:r>
            <a:r>
              <a:rPr lang="en-US" i="1" dirty="0" smtClean="0"/>
              <a:t>B</a:t>
            </a:r>
            <a:r>
              <a:rPr lang="en-US" dirty="0" smtClean="0"/>
              <a:t>’ 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>(</a:t>
            </a:r>
            <a:r>
              <a:rPr lang="en-US" i="1" dirty="0"/>
              <a:t>A </a:t>
            </a:r>
            <a:r>
              <a:rPr lang="en-US" dirty="0"/>
              <a:t>∩ </a:t>
            </a:r>
            <a:r>
              <a:rPr lang="en-US" i="1" dirty="0"/>
              <a:t>B</a:t>
            </a:r>
            <a:r>
              <a:rPr lang="en-US" i="1" dirty="0" smtClean="0"/>
              <a:t>)</a:t>
            </a:r>
            <a:r>
              <a:rPr lang="en-US" dirty="0" smtClean="0"/>
              <a:t>’ </a:t>
            </a:r>
            <a:r>
              <a:rPr lang="en-US" dirty="0"/>
              <a:t>= </a:t>
            </a:r>
            <a:r>
              <a:rPr lang="en-US" i="1" dirty="0" smtClean="0"/>
              <a:t>A</a:t>
            </a:r>
            <a:r>
              <a:rPr lang="en-US" dirty="0" smtClean="0"/>
              <a:t>’ </a:t>
            </a:r>
            <a:r>
              <a:rPr lang="en-US" dirty="0"/>
              <a:t>∪ </a:t>
            </a:r>
            <a:r>
              <a:rPr lang="en-US" i="1" dirty="0" smtClean="0"/>
              <a:t>B</a:t>
            </a:r>
            <a:r>
              <a:rPr lang="en-US" dirty="0" smtClean="0"/>
              <a:t>’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68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Partitions of a set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en-US" sz="2800" dirty="0"/>
              <a:t>A collection of </a:t>
            </a:r>
            <a:r>
              <a:rPr lang="en-US" sz="2800" dirty="0"/>
              <a:t>disjoint subsets </a:t>
            </a:r>
            <a:r>
              <a:rPr lang="en-US" sz="2800" dirty="0"/>
              <a:t>of a given set. The </a:t>
            </a:r>
            <a:r>
              <a:rPr lang="en-US" sz="2800" dirty="0" smtClean="0"/>
              <a:t>union</a:t>
            </a:r>
            <a:r>
              <a:rPr lang="en-US" sz="2800" dirty="0"/>
              <a:t> </a:t>
            </a:r>
            <a:r>
              <a:rPr lang="en-US" sz="2800" dirty="0" smtClean="0"/>
              <a:t>of </a:t>
            </a:r>
            <a:r>
              <a:rPr lang="en-US" sz="2800" dirty="0"/>
              <a:t>the subsets must equal the entire original set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For example, one possible partition </a:t>
            </a:r>
            <a:r>
              <a:rPr lang="en-US" sz="2800" dirty="0" smtClean="0"/>
              <a:t>of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/>
              <a:t>{1, 2, 3, 4, 5, 6} is {1, 3}, {2}, {4, 5, 6}.</a:t>
            </a:r>
          </a:p>
          <a:p>
            <a:pPr marL="0" indent="0">
              <a:buNone/>
            </a:pPr>
            <a:r>
              <a:rPr lang="en-US" sz="2800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14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2955"/>
            <a:ext cx="8596668" cy="996287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Union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23582"/>
            <a:ext cx="8596668" cy="5581934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sz="8000" dirty="0" smtClean="0"/>
          </a:p>
          <a:p>
            <a:r>
              <a:rPr lang="en-US" sz="8000" dirty="0"/>
              <a:t>Union of two given sets is the smallest set which contains all the elements of </a:t>
            </a:r>
            <a:r>
              <a:rPr lang="en-US" sz="8000" dirty="0"/>
              <a:t>both </a:t>
            </a:r>
            <a:r>
              <a:rPr lang="en-US" sz="8000" dirty="0"/>
              <a:t>the sets.</a:t>
            </a:r>
          </a:p>
          <a:p>
            <a:pPr>
              <a:lnSpc>
                <a:spcPct val="120000"/>
              </a:lnSpc>
            </a:pPr>
            <a:r>
              <a:rPr lang="en-US" sz="8000" dirty="0" smtClean="0"/>
              <a:t>To </a:t>
            </a:r>
            <a:r>
              <a:rPr lang="en-US" sz="8000" dirty="0"/>
              <a:t>find the union of two given sets A and B is a set which </a:t>
            </a:r>
            <a:r>
              <a:rPr lang="en-US" sz="8000" dirty="0"/>
              <a:t>consists </a:t>
            </a:r>
            <a:r>
              <a:rPr lang="en-US" sz="8000" dirty="0"/>
              <a:t>of all the </a:t>
            </a:r>
            <a:r>
              <a:rPr lang="en-US" sz="8000" dirty="0" smtClean="0"/>
              <a:t>elements </a:t>
            </a:r>
            <a:r>
              <a:rPr lang="en-US" sz="8000" dirty="0"/>
              <a:t>of A and all the elements of B such that no </a:t>
            </a:r>
            <a:r>
              <a:rPr lang="en-US" sz="8000" dirty="0"/>
              <a:t>element </a:t>
            </a:r>
            <a:r>
              <a:rPr lang="en-US" sz="8000" dirty="0"/>
              <a:t>is repeated.</a:t>
            </a:r>
          </a:p>
          <a:p>
            <a:r>
              <a:rPr lang="en-US" sz="8000" dirty="0"/>
              <a:t>The symbol for denoting union of sets is ‘∪’. </a:t>
            </a:r>
            <a:endParaRPr lang="en-US" sz="8000" dirty="0" smtClean="0"/>
          </a:p>
          <a:p>
            <a:r>
              <a:rPr lang="en-US" sz="8000" dirty="0" smtClean="0"/>
              <a:t>For </a:t>
            </a:r>
            <a:r>
              <a:rPr lang="en-US" sz="8000" dirty="0"/>
              <a:t>example;</a:t>
            </a:r>
          </a:p>
          <a:p>
            <a:pPr marL="0" indent="0">
              <a:buNone/>
            </a:pPr>
            <a:r>
              <a:rPr lang="en-US" sz="8000" dirty="0" smtClean="0"/>
              <a:t>    </a:t>
            </a:r>
            <a:r>
              <a:rPr lang="en-US" sz="8000" dirty="0"/>
              <a:t>Let </a:t>
            </a:r>
            <a:r>
              <a:rPr lang="en-US" sz="8000" dirty="0"/>
              <a:t>set A = {2, 4, 5, </a:t>
            </a:r>
            <a:r>
              <a:rPr lang="en-US" sz="8000" dirty="0" smtClean="0"/>
              <a:t>6}</a:t>
            </a:r>
            <a:r>
              <a:rPr lang="en-US" sz="8000" dirty="0"/>
              <a:t> </a:t>
            </a:r>
            <a:r>
              <a:rPr lang="en-US" sz="8000" dirty="0" smtClean="0"/>
              <a:t>and </a:t>
            </a:r>
            <a:r>
              <a:rPr lang="en-US" sz="8000" dirty="0"/>
              <a:t>set B = {4, 6, 7, 8}</a:t>
            </a:r>
          </a:p>
          <a:p>
            <a:r>
              <a:rPr lang="en-US" sz="8000" dirty="0"/>
              <a:t>Taking every element of both the sets A and B, without repeating any element, we get a new set = {2, 4, 5, 6, 7, 8}</a:t>
            </a:r>
          </a:p>
          <a:p>
            <a:endParaRPr lang="en-US" sz="11200" dirty="0"/>
          </a:p>
          <a:p>
            <a:endParaRPr lang="en-US" sz="60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229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143" y="2511188"/>
            <a:ext cx="4708478" cy="2447261"/>
          </a:xfrm>
        </p:spPr>
      </p:pic>
    </p:spTree>
    <p:extLst>
      <p:ext uri="{BB962C8B-B14F-4D97-AF65-F5344CB8AC3E}">
        <p14:creationId xmlns:p14="http://schemas.microsoft.com/office/powerpoint/2010/main" val="36054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55595"/>
            <a:ext cx="8596668" cy="47857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If A and B are two sets, then their difference is given by A - B or B - A.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• If A = {2, 3, 4} and B = {4, 5, 6}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 - B means elements of A which are not the elements of B.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i.e., in the above example A - B = {2, 3}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In general, B - A = {x : x ∈ B, and x ∉ A}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• If A and B are disjoint sets, then A – B = A and B – A = B 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696" y="4731729"/>
            <a:ext cx="2857143" cy="1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3267"/>
            <a:ext cx="8596668" cy="4308096"/>
          </a:xfrm>
        </p:spPr>
        <p:txBody>
          <a:bodyPr/>
          <a:lstStyle/>
          <a:p>
            <a:r>
              <a:rPr lang="en-US" dirty="0"/>
              <a:t>The symmetric difference using Venn diagram of two subsets A and B is a sub set of U, denoted by A △ B and is defined by</a:t>
            </a:r>
          </a:p>
          <a:p>
            <a:r>
              <a:rPr lang="en-US" dirty="0"/>
              <a:t>A </a:t>
            </a:r>
            <a:r>
              <a:rPr lang="en-US" b="1" dirty="0"/>
              <a:t>△</a:t>
            </a:r>
            <a:r>
              <a:rPr lang="en-US" dirty="0"/>
              <a:t> B = (A – B) ∪ (B – A)</a:t>
            </a:r>
          </a:p>
          <a:p>
            <a:r>
              <a:rPr lang="en-US" dirty="0"/>
              <a:t>Let A and B are two sets. The symmetric difference of two sets A and B is the set (A – B) ∪ (B – A) and is denoted by A △ B.</a:t>
            </a:r>
          </a:p>
          <a:p>
            <a:r>
              <a:rPr lang="en-US" dirty="0"/>
              <a:t>Thus, A </a:t>
            </a:r>
            <a:r>
              <a:rPr lang="en-US" b="1" dirty="0"/>
              <a:t>△</a:t>
            </a:r>
            <a:r>
              <a:rPr lang="en-US" dirty="0"/>
              <a:t> B = (A – B) ∪ (B – A) = {x : x ∉ A ∩ B}</a:t>
            </a:r>
          </a:p>
          <a:p>
            <a:r>
              <a:rPr lang="en-US" dirty="0"/>
              <a:t>or, A </a:t>
            </a:r>
            <a:r>
              <a:rPr lang="en-US" b="1" dirty="0"/>
              <a:t>△</a:t>
            </a:r>
            <a:r>
              <a:rPr lang="en-US" dirty="0"/>
              <a:t> B = {x : [x ∈ A and x ∉ B] or [x ∈ B and x ∉ A]}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94" y="4545937"/>
            <a:ext cx="21336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9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36728"/>
            <a:ext cx="8596668" cy="68238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Intersection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9242"/>
            <a:ext cx="8596668" cy="5472752"/>
          </a:xfrm>
        </p:spPr>
        <p:txBody>
          <a:bodyPr/>
          <a:lstStyle/>
          <a:p>
            <a:r>
              <a:rPr lang="en-US" dirty="0"/>
              <a:t>Intersection </a:t>
            </a:r>
          </a:p>
          <a:p>
            <a:pPr marL="0" indent="0">
              <a:buNone/>
            </a:pPr>
            <a:r>
              <a:rPr lang="en-US" dirty="0"/>
              <a:t>Let set A = {2, 3, 4, 5, 6}</a:t>
            </a:r>
          </a:p>
          <a:p>
            <a:pPr marL="0" indent="0">
              <a:buNone/>
            </a:pPr>
            <a:r>
              <a:rPr lang="en-US" dirty="0"/>
              <a:t>and set B = {3, 5, 7, 9}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this two sets, the elements 3 and 5 are common. The set containing these common elements i.e., {3, 5} is the intersection of set A and B.</a:t>
            </a:r>
          </a:p>
          <a:p>
            <a:r>
              <a:rPr lang="en-US" dirty="0"/>
              <a:t>The symbol used for the intersection of two sets is ‘</a:t>
            </a:r>
            <a:r>
              <a:rPr lang="en-US" b="1" dirty="0"/>
              <a:t>∩</a:t>
            </a:r>
            <a:r>
              <a:rPr lang="en-US" dirty="0"/>
              <a:t>‘.</a:t>
            </a:r>
          </a:p>
          <a:p>
            <a:r>
              <a:rPr lang="en-US" dirty="0"/>
              <a:t>Therefore, symbolically, we write intersection of the two sets A and B is A ∩ B which means A intersection B. </a:t>
            </a:r>
          </a:p>
          <a:p>
            <a:r>
              <a:rPr lang="en-US" dirty="0"/>
              <a:t>The intersection of two sets A and B is represented as A ∩ B = {x : x ∈ A and x ∈ B}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640" y="4828500"/>
            <a:ext cx="2857143" cy="1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3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 </a:t>
            </a:r>
            <a:r>
              <a:rPr lang="en-US" sz="2400" b="1" dirty="0"/>
              <a:t>symmetric difference</a:t>
            </a:r>
            <a:r>
              <a:rPr lang="en-US" sz="2400" dirty="0"/>
              <a:t> can also be expressed using the XOR operation ⊕ on the predicates describing the two sets in set-builder </a:t>
            </a:r>
            <a:r>
              <a:rPr lang="en-US" sz="2400" b="1" dirty="0" smtClean="0"/>
              <a:t>notation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779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347</TotalTime>
  <Words>694</Words>
  <Application>Microsoft Office PowerPoint</Application>
  <PresentationFormat>Widescreen</PresentationFormat>
  <Paragraphs>90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Soleil</vt:lpstr>
      <vt:lpstr>Trebuchet MS</vt:lpstr>
      <vt:lpstr>Wingdings 3</vt:lpstr>
      <vt:lpstr>Facet</vt:lpstr>
      <vt:lpstr>Set Theory</vt:lpstr>
      <vt:lpstr>Disjoint set and Superset </vt:lpstr>
      <vt:lpstr>Partitions of a set </vt:lpstr>
      <vt:lpstr>Union </vt:lpstr>
      <vt:lpstr>PowerPoint Presentation</vt:lpstr>
      <vt:lpstr>Difference</vt:lpstr>
      <vt:lpstr>Symmetric Difference</vt:lpstr>
      <vt:lpstr>Intersection  </vt:lpstr>
      <vt:lpstr>PowerPoint Presentation</vt:lpstr>
      <vt:lpstr>Complement</vt:lpstr>
      <vt:lpstr>Countably infinite set</vt:lpstr>
      <vt:lpstr>Uncountable infinite sets</vt:lpstr>
      <vt:lpstr>Simple results </vt:lpstr>
      <vt:lpstr>Principle  of inclusion and exclusion</vt:lpstr>
      <vt:lpstr>PowerPoint Presentation</vt:lpstr>
      <vt:lpstr>PowerPoint Presentation</vt:lpstr>
      <vt:lpstr>PowerPoint Presentation</vt:lpstr>
      <vt:lpstr>PowerPoint Presentation</vt:lpstr>
      <vt:lpstr>Laws in a set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Theory</dc:title>
  <dc:creator>Administrator</dc:creator>
  <cp:lastModifiedBy>Administrator</cp:lastModifiedBy>
  <cp:revision>54</cp:revision>
  <dcterms:created xsi:type="dcterms:W3CDTF">2020-07-24T05:02:42Z</dcterms:created>
  <dcterms:modified xsi:type="dcterms:W3CDTF">2020-07-29T05:45:16Z</dcterms:modified>
</cp:coreProperties>
</file>