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3338-F52E-450C-9DD0-387874468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72CA7-B462-478E-80D7-3D6FAC4C0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71824-9D2A-4806-A362-BEEE1C39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B7B7-FD20-4FB1-8DFE-EB01A8CAC284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45FF1-E58A-48DB-9886-C26B8141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C7205-76E6-4E16-AD4B-E7301E84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C401-09F8-4F2B-B883-74D26A186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52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392D-8371-49B5-8D56-12A55286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8DF24-BD81-45F2-8BFC-700F45351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71537-84A6-4495-9E82-81FE9588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B7B7-FD20-4FB1-8DFE-EB01A8CAC284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385B2-EE78-457A-8E97-66C39F24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4508F-6A79-417D-8063-57746882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C401-09F8-4F2B-B883-74D26A186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79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F0AF2-7643-40C2-BFFD-EE3DFC692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FEA21-4686-4938-8038-0D107359E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961E6-58FB-4FFA-A388-9C435FEA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B7B7-FD20-4FB1-8DFE-EB01A8CAC284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6876F-3BD9-48CE-83B8-F047B7E8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896E2-85AB-4985-93C4-99E6BD2B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C401-09F8-4F2B-B883-74D26A186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34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C1E8-D1DB-41E1-A5A8-B7032945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D871-5270-46F8-B16F-A83F1A17D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17B27-BD58-436E-9FF8-E371AA5C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B7B7-FD20-4FB1-8DFE-EB01A8CAC284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9A316-E119-4BBE-848A-6F1BF49E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2243-D999-4132-A67D-82B40FD2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C401-09F8-4F2B-B883-74D26A186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83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2129-B90D-46B9-AAB7-318A7956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053FD-AEFD-4836-B859-B2731518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0FF31-557B-4AFA-A1C1-EE7864B7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B7B7-FD20-4FB1-8DFE-EB01A8CAC284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D3329-4CAE-46E6-B26F-F8F5DA8A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E648-C9E2-4BA5-A60E-9470F7AF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C401-09F8-4F2B-B883-74D26A186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01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3DE4D-3DE1-4921-B052-AB2B260F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56559-0E70-4302-A5AD-576588321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5A16A-6D7D-4027-83FC-16462D9C1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F8045-F788-4930-A1A1-D2663852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B7B7-FD20-4FB1-8DFE-EB01A8CAC284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419D6-9537-490D-AACB-2839684E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4F518-362F-45CE-84D3-4AE0B13F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C401-09F8-4F2B-B883-74D26A186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80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A811-8811-4269-B008-1CDE9AF2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748AD-2C8D-4AA8-9F29-545A31F04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2749B-A3F3-4102-A9BA-4919BCA10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F1E4D-69D5-479F-AAE0-268684EAD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7651E-A342-45F8-A9E1-547B72D06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BEC2A-F954-462A-9D4F-2735F61D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B7B7-FD20-4FB1-8DFE-EB01A8CAC284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70DF6-4FF7-4234-8BA6-4F6D3E66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CF6C3-DDBD-40E2-BB69-159075CC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C401-09F8-4F2B-B883-74D26A186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8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BA0E-4635-4F36-BC89-C3A13BC9C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507DA-8380-423A-9589-DEABE1E4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B7B7-FD20-4FB1-8DFE-EB01A8CAC284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EBE87-B170-475B-A794-995101FD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BC28D-FDBA-4D86-8D2B-B1063DE2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C401-09F8-4F2B-B883-74D26A186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35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4A807-9374-4905-A73A-2409213A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B7B7-FD20-4FB1-8DFE-EB01A8CAC284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0ECE7-DAA1-447D-8319-0CAA8153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1DA63-0F0C-44B5-9052-5212C4DA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C401-09F8-4F2B-B883-74D26A186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50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9304-1C3A-4A63-B935-53671249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081B-BB39-42BC-98D9-2C4BC5D7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00D9-11E2-49FB-AAAB-C8E4BBE33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6CF0D-2495-424B-A1F2-A732E17E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B7B7-FD20-4FB1-8DFE-EB01A8CAC284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6C64B-C901-427C-995E-12C2CC81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23821-2E77-40BC-B06C-BFAC1E5C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C401-09F8-4F2B-B883-74D26A186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38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6410-C174-4030-BBCB-83A8DF7C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1EE73-2E2D-4995-8FFE-627A2B407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7FCE7-E1BF-4684-93E0-B1D1DEA1A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BFA2A-5C03-4859-8255-5EF1ACAC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B7B7-FD20-4FB1-8DFE-EB01A8CAC284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4324D-56AF-4B0A-AA20-06347BD5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38259-5F1E-462F-800F-DE5E7A73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C401-09F8-4F2B-B883-74D26A186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7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BE4D9-DE5C-4AF6-94C4-05A7324C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405DB-62E4-47D3-8B0C-16163FF35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833E0-0CFF-4860-9EDF-76FBE6528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B7B7-FD20-4FB1-8DFE-EB01A8CAC284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8B543-B775-4CD9-9E85-D6D28BFDF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C99CE-F449-4C2A-9510-4E7885B06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5C401-09F8-4F2B-B883-74D26A186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68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FF3A-8600-477C-BE7F-B8F271E7F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Porter Stemmer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46219-D478-4986-867E-4388CEEAC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965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BF3B-E0F9-4B74-9810-9A6038B8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93EA-F78E-46C7-A52E-EC92CCBE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 1: deals with plurals and past participles. The subsequent steps are much more straightforward.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Step : 2 PTO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80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0410A5-2854-4E40-A63B-7B5CF0033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822980"/>
              </p:ext>
            </p:extLst>
          </p:nvPr>
        </p:nvGraphicFramePr>
        <p:xfrm>
          <a:off x="542925" y="232887"/>
          <a:ext cx="10677524" cy="6474533"/>
        </p:xfrm>
        <a:graphic>
          <a:graphicData uri="http://schemas.openxmlformats.org/drawingml/2006/table">
            <a:tbl>
              <a:tblPr/>
              <a:tblGrid>
                <a:gridCol w="1617296">
                  <a:extLst>
                    <a:ext uri="{9D8B030D-6E8A-4147-A177-3AD203B41FA5}">
                      <a16:colId xmlns:a16="http://schemas.microsoft.com/office/drawing/2014/main" val="3953368401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641944231"/>
                    </a:ext>
                  </a:extLst>
                </a:gridCol>
                <a:gridCol w="821348">
                  <a:extLst>
                    <a:ext uri="{9D8B030D-6E8A-4147-A177-3AD203B41FA5}">
                      <a16:colId xmlns:a16="http://schemas.microsoft.com/office/drawing/2014/main" val="3959607364"/>
                    </a:ext>
                  </a:extLst>
                </a:gridCol>
                <a:gridCol w="821348">
                  <a:extLst>
                    <a:ext uri="{9D8B030D-6E8A-4147-A177-3AD203B41FA5}">
                      <a16:colId xmlns:a16="http://schemas.microsoft.com/office/drawing/2014/main" val="855409573"/>
                    </a:ext>
                  </a:extLst>
                </a:gridCol>
                <a:gridCol w="821348">
                  <a:extLst>
                    <a:ext uri="{9D8B030D-6E8A-4147-A177-3AD203B41FA5}">
                      <a16:colId xmlns:a16="http://schemas.microsoft.com/office/drawing/2014/main" val="772682038"/>
                    </a:ext>
                  </a:extLst>
                </a:gridCol>
                <a:gridCol w="821348">
                  <a:extLst>
                    <a:ext uri="{9D8B030D-6E8A-4147-A177-3AD203B41FA5}">
                      <a16:colId xmlns:a16="http://schemas.microsoft.com/office/drawing/2014/main" val="1558829686"/>
                    </a:ext>
                  </a:extLst>
                </a:gridCol>
                <a:gridCol w="821348">
                  <a:extLst>
                    <a:ext uri="{9D8B030D-6E8A-4147-A177-3AD203B41FA5}">
                      <a16:colId xmlns:a16="http://schemas.microsoft.com/office/drawing/2014/main" val="2864798151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6248738"/>
                    </a:ext>
                  </a:extLst>
                </a:gridCol>
                <a:gridCol w="1617296">
                  <a:extLst>
                    <a:ext uri="{9D8B030D-6E8A-4147-A177-3AD203B41FA5}">
                      <a16:colId xmlns:a16="http://schemas.microsoft.com/office/drawing/2014/main" val="2185475703"/>
                    </a:ext>
                  </a:extLst>
                </a:gridCol>
                <a:gridCol w="821348">
                  <a:extLst>
                    <a:ext uri="{9D8B030D-6E8A-4147-A177-3AD203B41FA5}">
                      <a16:colId xmlns:a16="http://schemas.microsoft.com/office/drawing/2014/main" val="1785561176"/>
                    </a:ext>
                  </a:extLst>
                </a:gridCol>
                <a:gridCol w="821348">
                  <a:extLst>
                    <a:ext uri="{9D8B030D-6E8A-4147-A177-3AD203B41FA5}">
                      <a16:colId xmlns:a16="http://schemas.microsoft.com/office/drawing/2014/main" val="3663558556"/>
                    </a:ext>
                  </a:extLst>
                </a:gridCol>
                <a:gridCol w="118697">
                  <a:extLst>
                    <a:ext uri="{9D8B030D-6E8A-4147-A177-3AD203B41FA5}">
                      <a16:colId xmlns:a16="http://schemas.microsoft.com/office/drawing/2014/main" val="816820602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3654782623"/>
                    </a:ext>
                  </a:extLst>
                </a:gridCol>
              </a:tblGrid>
              <a:tr h="432573">
                <a:tc>
                  <a:txBody>
                    <a:bodyPr/>
                    <a:lstStyle/>
                    <a:p>
                      <a:r>
                        <a:rPr lang="en-IN" sz="1800"/>
                        <a:t>(m&gt;0) ATIONAL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relational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relate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304010"/>
                  </a:ext>
                </a:extLst>
              </a:tr>
              <a:tr h="288382">
                <a:tc>
                  <a:txBody>
                    <a:bodyPr/>
                    <a:lstStyle/>
                    <a:p>
                      <a:r>
                        <a:rPr lang="en-IN" sz="1800"/>
                        <a:t>(m&gt;0) TIONAL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conditional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condition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29637"/>
                  </a:ext>
                </a:extLst>
              </a:tr>
              <a:tr h="14867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rational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rational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06144"/>
                  </a:ext>
                </a:extLst>
              </a:tr>
              <a:tr h="288382">
                <a:tc>
                  <a:txBody>
                    <a:bodyPr/>
                    <a:lstStyle/>
                    <a:p>
                      <a:r>
                        <a:rPr lang="en-IN" sz="1800"/>
                        <a:t>(m&gt;0) ENCI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ENCE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valenci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valence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47828"/>
                  </a:ext>
                </a:extLst>
              </a:tr>
              <a:tr h="288382">
                <a:tc>
                  <a:txBody>
                    <a:bodyPr/>
                    <a:lstStyle/>
                    <a:p>
                      <a:r>
                        <a:rPr lang="en-IN" sz="1800"/>
                        <a:t>(m&gt;0) ANCI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ANCE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hesitanci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hesitance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452212"/>
                  </a:ext>
                </a:extLst>
              </a:tr>
              <a:tr h="288382">
                <a:tc>
                  <a:txBody>
                    <a:bodyPr/>
                    <a:lstStyle/>
                    <a:p>
                      <a:r>
                        <a:rPr lang="en-IN" sz="1800"/>
                        <a:t>(m&gt;0) IZER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IZE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digitizer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digitize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77939"/>
                  </a:ext>
                </a:extLst>
              </a:tr>
              <a:tr h="288382">
                <a:tc>
                  <a:txBody>
                    <a:bodyPr/>
                    <a:lstStyle/>
                    <a:p>
                      <a:r>
                        <a:rPr lang="en-IN" sz="1800"/>
                        <a:t>(m&gt;0) ABLI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ABLE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conformabli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conformable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07803"/>
                  </a:ext>
                </a:extLst>
              </a:tr>
              <a:tr h="288382">
                <a:tc>
                  <a:txBody>
                    <a:bodyPr/>
                    <a:lstStyle/>
                    <a:p>
                      <a:r>
                        <a:rPr lang="en-IN" sz="1800"/>
                        <a:t>(m&gt;0) ALLI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radicalli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radical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104275"/>
                  </a:ext>
                </a:extLst>
              </a:tr>
              <a:tr h="288382">
                <a:tc>
                  <a:txBody>
                    <a:bodyPr/>
                    <a:lstStyle/>
                    <a:p>
                      <a:r>
                        <a:rPr lang="en-IN" sz="1800" dirty="0"/>
                        <a:t>(m&gt;0) ENTLI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differentli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different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66731"/>
                  </a:ext>
                </a:extLst>
              </a:tr>
              <a:tr h="288382">
                <a:tc>
                  <a:txBody>
                    <a:bodyPr/>
                    <a:lstStyle/>
                    <a:p>
                      <a:r>
                        <a:rPr lang="en-IN" sz="1800"/>
                        <a:t>(m&gt;0) ELI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vileli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vile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712613"/>
                  </a:ext>
                </a:extLst>
              </a:tr>
              <a:tr h="288382">
                <a:tc>
                  <a:txBody>
                    <a:bodyPr/>
                    <a:lstStyle/>
                    <a:p>
                      <a:r>
                        <a:rPr lang="en-IN" sz="1800"/>
                        <a:t>(m&gt;0) OUSLI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OUS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analogousli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analogous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37684"/>
                  </a:ext>
                </a:extLst>
              </a:tr>
              <a:tr h="288382">
                <a:tc>
                  <a:txBody>
                    <a:bodyPr/>
                    <a:lstStyle/>
                    <a:p>
                      <a:r>
                        <a:rPr lang="en-IN" sz="1800"/>
                        <a:t>(m&gt;0) IZATION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IZE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vietnamization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vietnamize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34246"/>
                  </a:ext>
                </a:extLst>
              </a:tr>
              <a:tr h="288382">
                <a:tc>
                  <a:txBody>
                    <a:bodyPr/>
                    <a:lstStyle/>
                    <a:p>
                      <a:r>
                        <a:rPr lang="en-IN" sz="1800"/>
                        <a:t>(m&gt;0) 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predication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predicate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713977"/>
                  </a:ext>
                </a:extLst>
              </a:tr>
              <a:tr h="288382">
                <a:tc>
                  <a:txBody>
                    <a:bodyPr/>
                    <a:lstStyle/>
                    <a:p>
                      <a:r>
                        <a:rPr lang="en-IN" sz="1800"/>
                        <a:t>(m&gt;0) ATOR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operator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operate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2179"/>
                  </a:ext>
                </a:extLst>
              </a:tr>
              <a:tr h="288382">
                <a:tc>
                  <a:txBody>
                    <a:bodyPr/>
                    <a:lstStyle/>
                    <a:p>
                      <a:r>
                        <a:rPr lang="en-IN" sz="1800"/>
                        <a:t>(m&gt;0) ALISM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feudalism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feudal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722275"/>
                  </a:ext>
                </a:extLst>
              </a:tr>
              <a:tr h="288382">
                <a:tc>
                  <a:txBody>
                    <a:bodyPr/>
                    <a:lstStyle/>
                    <a:p>
                      <a:r>
                        <a:rPr lang="en-IN" sz="1800"/>
                        <a:t>(m&gt;0) IVENESS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IVE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decisiveness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decisive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519008"/>
                  </a:ext>
                </a:extLst>
              </a:tr>
              <a:tr h="432573">
                <a:tc>
                  <a:txBody>
                    <a:bodyPr/>
                    <a:lstStyle/>
                    <a:p>
                      <a:r>
                        <a:rPr lang="en-IN" sz="1800"/>
                        <a:t>(m&gt;0) FULNESS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FUL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hopefulness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hopeful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8257"/>
                  </a:ext>
                </a:extLst>
              </a:tr>
              <a:tr h="432573">
                <a:tc>
                  <a:txBody>
                    <a:bodyPr/>
                    <a:lstStyle/>
                    <a:p>
                      <a:r>
                        <a:rPr lang="en-IN" sz="1800"/>
                        <a:t>(m&gt;0) OUSNESS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OUS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callousness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callous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957741"/>
                  </a:ext>
                </a:extLst>
              </a:tr>
              <a:tr h="288382">
                <a:tc>
                  <a:txBody>
                    <a:bodyPr/>
                    <a:lstStyle/>
                    <a:p>
                      <a:r>
                        <a:rPr lang="en-IN" sz="1800"/>
                        <a:t>(m&gt;0) ALITI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formaliti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formal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231076"/>
                  </a:ext>
                </a:extLst>
              </a:tr>
              <a:tr h="288382">
                <a:tc>
                  <a:txBody>
                    <a:bodyPr/>
                    <a:lstStyle/>
                    <a:p>
                      <a:r>
                        <a:rPr lang="en-IN" sz="1800"/>
                        <a:t>(m&gt;0) IVITI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IVE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sensitiviti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sensitive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386294"/>
                  </a:ext>
                </a:extLst>
              </a:tr>
              <a:tr h="288382">
                <a:tc>
                  <a:txBody>
                    <a:bodyPr/>
                    <a:lstStyle/>
                    <a:p>
                      <a:r>
                        <a:rPr lang="en-IN" sz="1800"/>
                        <a:t>(m&gt;0) BILITI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BLE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sensibiliti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sensible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28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898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C3D0-19E1-42EB-AA27-108D566C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D2CDFB-4D21-4DA4-B701-DDF8C1CA6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282633"/>
              </p:ext>
            </p:extLst>
          </p:nvPr>
        </p:nvGraphicFramePr>
        <p:xfrm>
          <a:off x="989840" y="1825624"/>
          <a:ext cx="10212319" cy="4351340"/>
        </p:xfrm>
        <a:graphic>
          <a:graphicData uri="http://schemas.openxmlformats.org/drawingml/2006/table">
            <a:tbl>
              <a:tblPr/>
              <a:tblGrid>
                <a:gridCol w="1368120">
                  <a:extLst>
                    <a:ext uri="{9D8B030D-6E8A-4147-A177-3AD203B41FA5}">
                      <a16:colId xmlns:a16="http://schemas.microsoft.com/office/drawing/2014/main" val="1559404556"/>
                    </a:ext>
                  </a:extLst>
                </a:gridCol>
                <a:gridCol w="203006">
                  <a:extLst>
                    <a:ext uri="{9D8B030D-6E8A-4147-A177-3AD203B41FA5}">
                      <a16:colId xmlns:a16="http://schemas.microsoft.com/office/drawing/2014/main" val="3042499600"/>
                    </a:ext>
                  </a:extLst>
                </a:gridCol>
                <a:gridCol w="785563">
                  <a:extLst>
                    <a:ext uri="{9D8B030D-6E8A-4147-A177-3AD203B41FA5}">
                      <a16:colId xmlns:a16="http://schemas.microsoft.com/office/drawing/2014/main" val="1664068929"/>
                    </a:ext>
                  </a:extLst>
                </a:gridCol>
                <a:gridCol w="785563">
                  <a:extLst>
                    <a:ext uri="{9D8B030D-6E8A-4147-A177-3AD203B41FA5}">
                      <a16:colId xmlns:a16="http://schemas.microsoft.com/office/drawing/2014/main" val="350068164"/>
                    </a:ext>
                  </a:extLst>
                </a:gridCol>
                <a:gridCol w="785563">
                  <a:extLst>
                    <a:ext uri="{9D8B030D-6E8A-4147-A177-3AD203B41FA5}">
                      <a16:colId xmlns:a16="http://schemas.microsoft.com/office/drawing/2014/main" val="993792170"/>
                    </a:ext>
                  </a:extLst>
                </a:gridCol>
                <a:gridCol w="785563">
                  <a:extLst>
                    <a:ext uri="{9D8B030D-6E8A-4147-A177-3AD203B41FA5}">
                      <a16:colId xmlns:a16="http://schemas.microsoft.com/office/drawing/2014/main" val="3249212185"/>
                    </a:ext>
                  </a:extLst>
                </a:gridCol>
                <a:gridCol w="785563">
                  <a:extLst>
                    <a:ext uri="{9D8B030D-6E8A-4147-A177-3AD203B41FA5}">
                      <a16:colId xmlns:a16="http://schemas.microsoft.com/office/drawing/2014/main" val="74271338"/>
                    </a:ext>
                  </a:extLst>
                </a:gridCol>
                <a:gridCol w="203006">
                  <a:extLst>
                    <a:ext uri="{9D8B030D-6E8A-4147-A177-3AD203B41FA5}">
                      <a16:colId xmlns:a16="http://schemas.microsoft.com/office/drawing/2014/main" val="443526795"/>
                    </a:ext>
                  </a:extLst>
                </a:gridCol>
                <a:gridCol w="1368120">
                  <a:extLst>
                    <a:ext uri="{9D8B030D-6E8A-4147-A177-3AD203B41FA5}">
                      <a16:colId xmlns:a16="http://schemas.microsoft.com/office/drawing/2014/main" val="3473940216"/>
                    </a:ext>
                  </a:extLst>
                </a:gridCol>
                <a:gridCol w="785563">
                  <a:extLst>
                    <a:ext uri="{9D8B030D-6E8A-4147-A177-3AD203B41FA5}">
                      <a16:colId xmlns:a16="http://schemas.microsoft.com/office/drawing/2014/main" val="135591841"/>
                    </a:ext>
                  </a:extLst>
                </a:gridCol>
                <a:gridCol w="785563">
                  <a:extLst>
                    <a:ext uri="{9D8B030D-6E8A-4147-A177-3AD203B41FA5}">
                      <a16:colId xmlns:a16="http://schemas.microsoft.com/office/drawing/2014/main" val="1405668194"/>
                    </a:ext>
                  </a:extLst>
                </a:gridCol>
                <a:gridCol w="203006">
                  <a:extLst>
                    <a:ext uri="{9D8B030D-6E8A-4147-A177-3AD203B41FA5}">
                      <a16:colId xmlns:a16="http://schemas.microsoft.com/office/drawing/2014/main" val="2624950123"/>
                    </a:ext>
                  </a:extLst>
                </a:gridCol>
                <a:gridCol w="1368120">
                  <a:extLst>
                    <a:ext uri="{9D8B030D-6E8A-4147-A177-3AD203B41FA5}">
                      <a16:colId xmlns:a16="http://schemas.microsoft.com/office/drawing/2014/main" val="3513536377"/>
                    </a:ext>
                  </a:extLst>
                </a:gridCol>
              </a:tblGrid>
              <a:tr h="621620">
                <a:tc>
                  <a:txBody>
                    <a:bodyPr/>
                    <a:lstStyle/>
                    <a:p>
                      <a:r>
                        <a:rPr lang="en-IN" sz="1700"/>
                        <a:t>m&gt;0) ICATE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-&gt;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IC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    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triplicate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-&gt;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triplic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97464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 sz="1700"/>
                        <a:t>(m&gt;0) ATIVE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-&gt;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    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formative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-&gt;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form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295824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 sz="1700"/>
                        <a:t>(m&gt;0) ALIZE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-&gt;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AL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    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formalize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-&gt;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formal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125055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 sz="1700"/>
                        <a:t>(m&gt;0) ICITI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-&gt;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IC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    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electriciti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-&gt;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electric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969590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 sz="1700"/>
                        <a:t>(m&gt;0) ICAL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-&gt;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IC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    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electrical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-&gt;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electric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748892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 sz="1700"/>
                        <a:t>(m&gt;0) FUL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-&gt;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    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hopeful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-&gt;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hope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783340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 sz="1700"/>
                        <a:t>(m&gt;0) NESS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-&gt;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    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goodness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-&gt;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good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96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A785-DC2C-42F9-92DF-3E1E67AB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463550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 4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946A7B-9755-4750-A457-882070E0D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83671"/>
              </p:ext>
            </p:extLst>
          </p:nvPr>
        </p:nvGraphicFramePr>
        <p:xfrm>
          <a:off x="838199" y="733425"/>
          <a:ext cx="9591677" cy="5681927"/>
        </p:xfrm>
        <a:graphic>
          <a:graphicData uri="http://schemas.openxmlformats.org/drawingml/2006/table">
            <a:tbl>
              <a:tblPr/>
              <a:tblGrid>
                <a:gridCol w="1809028">
                  <a:extLst>
                    <a:ext uri="{9D8B030D-6E8A-4147-A177-3AD203B41FA5}">
                      <a16:colId xmlns:a16="http://schemas.microsoft.com/office/drawing/2014/main" val="1555854252"/>
                    </a:ext>
                  </a:extLst>
                </a:gridCol>
                <a:gridCol w="109307">
                  <a:extLst>
                    <a:ext uri="{9D8B030D-6E8A-4147-A177-3AD203B41FA5}">
                      <a16:colId xmlns:a16="http://schemas.microsoft.com/office/drawing/2014/main" val="2541247362"/>
                    </a:ext>
                  </a:extLst>
                </a:gridCol>
                <a:gridCol w="959168">
                  <a:extLst>
                    <a:ext uri="{9D8B030D-6E8A-4147-A177-3AD203B41FA5}">
                      <a16:colId xmlns:a16="http://schemas.microsoft.com/office/drawing/2014/main" val="2419121383"/>
                    </a:ext>
                  </a:extLst>
                </a:gridCol>
                <a:gridCol w="959168">
                  <a:extLst>
                    <a:ext uri="{9D8B030D-6E8A-4147-A177-3AD203B41FA5}">
                      <a16:colId xmlns:a16="http://schemas.microsoft.com/office/drawing/2014/main" val="4254943476"/>
                    </a:ext>
                  </a:extLst>
                </a:gridCol>
                <a:gridCol w="959168">
                  <a:extLst>
                    <a:ext uri="{9D8B030D-6E8A-4147-A177-3AD203B41FA5}">
                      <a16:colId xmlns:a16="http://schemas.microsoft.com/office/drawing/2014/main" val="890560972"/>
                    </a:ext>
                  </a:extLst>
                </a:gridCol>
                <a:gridCol w="1809028">
                  <a:extLst>
                    <a:ext uri="{9D8B030D-6E8A-4147-A177-3AD203B41FA5}">
                      <a16:colId xmlns:a16="http://schemas.microsoft.com/office/drawing/2014/main" val="3418846835"/>
                    </a:ext>
                  </a:extLst>
                </a:gridCol>
                <a:gridCol w="109307">
                  <a:extLst>
                    <a:ext uri="{9D8B030D-6E8A-4147-A177-3AD203B41FA5}">
                      <a16:colId xmlns:a16="http://schemas.microsoft.com/office/drawing/2014/main" val="2939590805"/>
                    </a:ext>
                  </a:extLst>
                </a:gridCol>
                <a:gridCol w="959168">
                  <a:extLst>
                    <a:ext uri="{9D8B030D-6E8A-4147-A177-3AD203B41FA5}">
                      <a16:colId xmlns:a16="http://schemas.microsoft.com/office/drawing/2014/main" val="610687370"/>
                    </a:ext>
                  </a:extLst>
                </a:gridCol>
                <a:gridCol w="193522">
                  <a:extLst>
                    <a:ext uri="{9D8B030D-6E8A-4147-A177-3AD203B41FA5}">
                      <a16:colId xmlns:a16="http://schemas.microsoft.com/office/drawing/2014/main" val="3555003800"/>
                    </a:ext>
                  </a:extLst>
                </a:gridCol>
                <a:gridCol w="1724813">
                  <a:extLst>
                    <a:ext uri="{9D8B030D-6E8A-4147-A177-3AD203B41FA5}">
                      <a16:colId xmlns:a16="http://schemas.microsoft.com/office/drawing/2014/main" val="2431243566"/>
                    </a:ext>
                  </a:extLst>
                </a:gridCol>
              </a:tblGrid>
              <a:tr h="248485">
                <a:tc>
                  <a:txBody>
                    <a:bodyPr/>
                    <a:lstStyle/>
                    <a:p>
                      <a:r>
                        <a:rPr lang="en-IN" sz="2000"/>
                        <a:t>(m&gt;1) AL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revival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reviv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399539"/>
                  </a:ext>
                </a:extLst>
              </a:tr>
              <a:tr h="248485">
                <a:tc>
                  <a:txBody>
                    <a:bodyPr/>
                    <a:lstStyle/>
                    <a:p>
                      <a:r>
                        <a:rPr lang="en-IN" sz="2000"/>
                        <a:t>(m&gt;1) ANCE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allowance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allow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991828"/>
                  </a:ext>
                </a:extLst>
              </a:tr>
              <a:tr h="248485">
                <a:tc>
                  <a:txBody>
                    <a:bodyPr/>
                    <a:lstStyle/>
                    <a:p>
                      <a:r>
                        <a:rPr lang="en-IN" sz="2000"/>
                        <a:t>(m&gt;1) ENCE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inference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infer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084278"/>
                  </a:ext>
                </a:extLst>
              </a:tr>
              <a:tr h="248485">
                <a:tc>
                  <a:txBody>
                    <a:bodyPr/>
                    <a:lstStyle/>
                    <a:p>
                      <a:r>
                        <a:rPr lang="en-IN" sz="2000"/>
                        <a:t>(m&gt;1) ER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airliner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airlin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633370"/>
                  </a:ext>
                </a:extLst>
              </a:tr>
              <a:tr h="248485">
                <a:tc>
                  <a:txBody>
                    <a:bodyPr/>
                    <a:lstStyle/>
                    <a:p>
                      <a:r>
                        <a:rPr lang="en-IN" sz="2000"/>
                        <a:t>(m&gt;1) IC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gyroscopic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gyroscop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36908"/>
                  </a:ext>
                </a:extLst>
              </a:tr>
              <a:tr h="248485">
                <a:tc>
                  <a:txBody>
                    <a:bodyPr/>
                    <a:lstStyle/>
                    <a:p>
                      <a:r>
                        <a:rPr lang="en-IN" sz="2000"/>
                        <a:t>(m&gt;1) ABLE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adjustable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adjust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994697"/>
                  </a:ext>
                </a:extLst>
              </a:tr>
              <a:tr h="248485">
                <a:tc>
                  <a:txBody>
                    <a:bodyPr/>
                    <a:lstStyle/>
                    <a:p>
                      <a:r>
                        <a:rPr lang="en-IN" sz="2000"/>
                        <a:t>(m&gt;1) IBLE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defensible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defens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213353"/>
                  </a:ext>
                </a:extLst>
              </a:tr>
              <a:tr h="248485">
                <a:tc>
                  <a:txBody>
                    <a:bodyPr/>
                    <a:lstStyle/>
                    <a:p>
                      <a:r>
                        <a:rPr lang="en-IN" sz="2000"/>
                        <a:t>(m&gt;1) ANT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irritant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irrit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89175"/>
                  </a:ext>
                </a:extLst>
              </a:tr>
              <a:tr h="354977">
                <a:tc>
                  <a:txBody>
                    <a:bodyPr/>
                    <a:lstStyle/>
                    <a:p>
                      <a:r>
                        <a:rPr lang="en-IN" sz="2000"/>
                        <a:t>(m&gt;1) EMENT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replacement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replac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100962"/>
                  </a:ext>
                </a:extLst>
              </a:tr>
              <a:tr h="248485">
                <a:tc>
                  <a:txBody>
                    <a:bodyPr/>
                    <a:lstStyle/>
                    <a:p>
                      <a:r>
                        <a:rPr lang="en-IN" sz="2000"/>
                        <a:t>(m&gt;1) MENT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adjustment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adjust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141448"/>
                  </a:ext>
                </a:extLst>
              </a:tr>
              <a:tr h="248485">
                <a:tc>
                  <a:txBody>
                    <a:bodyPr/>
                    <a:lstStyle/>
                    <a:p>
                      <a:r>
                        <a:rPr lang="en-IN" sz="2000"/>
                        <a:t>(m&gt;1) ENT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dependent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depend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09135"/>
                  </a:ext>
                </a:extLst>
              </a:tr>
              <a:tr h="567964">
                <a:tc>
                  <a:txBody>
                    <a:bodyPr/>
                    <a:lstStyle/>
                    <a:p>
                      <a:r>
                        <a:rPr lang="en-GB" sz="2000"/>
                        <a:t>(m&gt;1 and (*S or *T)) ION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adoption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adopt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93970"/>
                  </a:ext>
                </a:extLst>
              </a:tr>
              <a:tr h="248485">
                <a:tc>
                  <a:txBody>
                    <a:bodyPr/>
                    <a:lstStyle/>
                    <a:p>
                      <a:r>
                        <a:rPr lang="en-IN" sz="2000"/>
                        <a:t>(m&gt;1) OU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homologou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homolog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552461"/>
                  </a:ext>
                </a:extLst>
              </a:tr>
              <a:tr h="248485">
                <a:tc>
                  <a:txBody>
                    <a:bodyPr/>
                    <a:lstStyle/>
                    <a:p>
                      <a:r>
                        <a:rPr lang="en-IN" sz="2000"/>
                        <a:t>(m&gt;1) ISM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communism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commun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017963"/>
                  </a:ext>
                </a:extLst>
              </a:tr>
              <a:tr h="248485">
                <a:tc>
                  <a:txBody>
                    <a:bodyPr/>
                    <a:lstStyle/>
                    <a:p>
                      <a:r>
                        <a:rPr lang="en-IN" sz="2000"/>
                        <a:t>(m&gt;1) ATE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activate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activ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716134"/>
                  </a:ext>
                </a:extLst>
              </a:tr>
              <a:tr h="248485">
                <a:tc>
                  <a:txBody>
                    <a:bodyPr/>
                    <a:lstStyle/>
                    <a:p>
                      <a:r>
                        <a:rPr lang="en-IN" sz="2000"/>
                        <a:t>(m&gt;1) ITI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angulariti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-&gt;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angular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54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8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F8EB-9C4B-4608-B4FA-9F5B32BB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5a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CD954CD-D931-45B0-A548-F01CC61B5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350652"/>
              </p:ext>
            </p:extLst>
          </p:nvPr>
        </p:nvGraphicFramePr>
        <p:xfrm>
          <a:off x="838202" y="2333625"/>
          <a:ext cx="10515596" cy="2665254"/>
        </p:xfrm>
        <a:graphic>
          <a:graphicData uri="http://schemas.openxmlformats.org/drawingml/2006/table">
            <a:tbl>
              <a:tblPr/>
              <a:tblGrid>
                <a:gridCol w="808892">
                  <a:extLst>
                    <a:ext uri="{9D8B030D-6E8A-4147-A177-3AD203B41FA5}">
                      <a16:colId xmlns:a16="http://schemas.microsoft.com/office/drawing/2014/main" val="3743721773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073425931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55046402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110738157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81146386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323203785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972544345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26020027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286337645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985575127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995307528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49796108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170969256"/>
                    </a:ext>
                  </a:extLst>
                </a:gridCol>
              </a:tblGrid>
              <a:tr h="470694">
                <a:tc>
                  <a:txBody>
                    <a:bodyPr/>
                    <a:lstStyle/>
                    <a:p>
                      <a:r>
                        <a:rPr lang="en-IN" sz="2400"/>
                        <a:t>(m&gt;1) 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probate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probat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555657"/>
                  </a:ext>
                </a:extLst>
              </a:tr>
              <a:tr h="470694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923366"/>
                  </a:ext>
                </a:extLst>
              </a:tr>
              <a:tr h="1412081">
                <a:tc>
                  <a:txBody>
                    <a:bodyPr/>
                    <a:lstStyle/>
                    <a:p>
                      <a:r>
                        <a:rPr lang="en-GB" sz="2400" dirty="0"/>
                        <a:t>(m=1 and not *o) 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cease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ceas</a:t>
                      </a:r>
                      <a:endParaRPr lang="en-IN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64466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71E92E3-DA1F-443D-85B0-BAC4345E6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7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31D0-B52B-42D1-8F0B-57A6654A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ALGORITHM</a:t>
            </a:r>
            <a:b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0DEAA-7E18-4543-AE9A-E49796CE5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 </a:t>
            </a:r>
            <a:r>
              <a:rPr lang="en-GB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consonant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 a word is a letter other than A, E, I, O or U.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a letter is not a consonant it is a </a:t>
            </a:r>
            <a:r>
              <a:rPr lang="en-GB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vowel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en-GB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GB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/>
              <a:t>These may all be represented by the single form</a:t>
            </a:r>
          </a:p>
          <a:p>
            <a:pPr marL="0" indent="0">
              <a:buNone/>
            </a:pPr>
            <a:r>
              <a:rPr lang="en-GB" dirty="0"/>
              <a:t>  [C]VCVC ... [V]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where the square brackets denote arbitrary presence of their contents.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Using (VC)m to denote VC repeated m times, this may again be written as</a:t>
            </a:r>
          </a:p>
          <a:p>
            <a:pPr marL="0" indent="0">
              <a:buNone/>
            </a:pPr>
            <a:r>
              <a:rPr lang="en-GB" dirty="0"/>
              <a:t>[C](VC)</a:t>
            </a:r>
            <a:r>
              <a:rPr lang="en-GB" baseline="30000" dirty="0"/>
              <a:t>m</a:t>
            </a:r>
            <a:r>
              <a:rPr lang="en-GB" dirty="0"/>
              <a:t>[V].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94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1D865-8F71-4F5E-99B0-A7DCAA42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985"/>
            <a:ext cx="10515600" cy="4351338"/>
          </a:xfrm>
        </p:spPr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 will be called the </a:t>
            </a:r>
            <a:r>
              <a:rPr lang="en-GB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measure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of any word or word part when represented in this form. The case m = 0 covers the null word. Here are some examples:</a:t>
            </a:r>
          </a:p>
          <a:p>
            <a:endParaRPr lang="en-GB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GB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m=0		TR,   EE,   TREE,   Y,   BY.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m=1		TROUBLE,   OATS,   TREES,   IVY.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m=2		TROUBLES,   PRIVATE,   OATEN,   ORRERY.</a:t>
            </a:r>
          </a:p>
          <a:p>
            <a:endParaRPr lang="en-GB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69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77611-EC4B-4FCB-90CF-E3BAD4B3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9918"/>
            <a:ext cx="10515600" cy="56181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rules for removing a suffix will be given in the form</a:t>
            </a:r>
          </a:p>
          <a:p>
            <a:pPr marL="0" indent="0">
              <a:buNone/>
            </a:pPr>
            <a:r>
              <a:rPr lang="en-GB" dirty="0"/>
              <a:t>(condition) S1 -&gt; S2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means that if a word ends with the suffix S1, and the stem before S1 satisfies the given condition, S1 is replaced by S2. The condition is usually given in terms of m, e.g.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(m &gt; 1) EMENT -&gt;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Here S1 is ‘EMENT’ and S2 is null. This would map REPLACEMENT to REPLAC, since REPLAC is a word part for which m = 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72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735E-BD15-4961-8063-542C631D1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520"/>
            <a:ext cx="10515600" cy="5191443"/>
          </a:xfrm>
        </p:spPr>
        <p:txBody>
          <a:bodyPr>
            <a:normAutofit/>
          </a:bodyPr>
          <a:lstStyle/>
          <a:p>
            <a:r>
              <a:rPr lang="en-GB" sz="3200" dirty="0"/>
              <a:t>The ‘condition’ part may also contain the following:</a:t>
            </a:r>
          </a:p>
          <a:p>
            <a:r>
              <a:rPr lang="en-GB" sz="3200" dirty="0"/>
              <a:t>*S		-the stem ends with S (and similarly for the other letters).</a:t>
            </a:r>
          </a:p>
          <a:p>
            <a:r>
              <a:rPr lang="en-GB" sz="3200" dirty="0"/>
              <a:t>*v*		-the stem contains a vowel.</a:t>
            </a:r>
          </a:p>
          <a:p>
            <a:r>
              <a:rPr lang="en-GB" sz="3200" dirty="0"/>
              <a:t>*d		-the stem ends with a double consonant (e.g. -TT, -SS).</a:t>
            </a:r>
          </a:p>
          <a:p>
            <a:r>
              <a:rPr lang="en-GB" sz="3200" dirty="0"/>
              <a:t>*o		-the stem ends </a:t>
            </a:r>
            <a:r>
              <a:rPr lang="en-GB" sz="3200" dirty="0" err="1"/>
              <a:t>cvc</a:t>
            </a:r>
            <a:r>
              <a:rPr lang="en-GB" sz="3200" dirty="0"/>
              <a:t>, where the second c is not W, X or Y (e.g. -WIL, -HOP).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3466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65753-8992-44A9-B4CA-60356A98D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520"/>
            <a:ext cx="10515600" cy="519144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 a set of rules written beneath each other, only one is obeyed, and this will be the one with the longest matching S1 for the given word. For example, with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SSES		-&gt;		SS</a:t>
            </a:r>
          </a:p>
          <a:p>
            <a:r>
              <a:rPr lang="en-GB" dirty="0"/>
              <a:t>IES		-&gt;		I</a:t>
            </a:r>
          </a:p>
          <a:p>
            <a:r>
              <a:rPr lang="en-GB" dirty="0"/>
              <a:t>SS		-&gt;		SS</a:t>
            </a:r>
          </a:p>
          <a:p>
            <a:r>
              <a:rPr lang="en-GB" dirty="0"/>
              <a:t>S		-&gt;		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here the conditions are all null) CARESSES maps to CARESS since SSES is the longest match for S1. Equally CARESS maps to CARESS (S1=‘SS’) and CARES to CARE (S1=‘S’).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97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E8FC-067B-4114-9CB4-BD31BD96D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9920"/>
            <a:ext cx="10515600" cy="5547043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 1a</a:t>
            </a:r>
          </a:p>
          <a:p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A0B3FF-8A27-42DC-8B47-1AC841B2A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437885"/>
              </p:ext>
            </p:extLst>
          </p:nvPr>
        </p:nvGraphicFramePr>
        <p:xfrm>
          <a:off x="853440" y="1628934"/>
          <a:ext cx="10500662" cy="3836202"/>
        </p:xfrm>
        <a:graphic>
          <a:graphicData uri="http://schemas.openxmlformats.org/drawingml/2006/table">
            <a:tbl>
              <a:tblPr/>
              <a:tblGrid>
                <a:gridCol w="1407462">
                  <a:extLst>
                    <a:ext uri="{9D8B030D-6E8A-4147-A177-3AD203B41FA5}">
                      <a16:colId xmlns:a16="http://schemas.microsoft.com/office/drawing/2014/main" val="21893428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86341019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4026122993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3394537978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1671140994"/>
                    </a:ext>
                  </a:extLst>
                </a:gridCol>
                <a:gridCol w="258778">
                  <a:extLst>
                    <a:ext uri="{9D8B030D-6E8A-4147-A177-3AD203B41FA5}">
                      <a16:colId xmlns:a16="http://schemas.microsoft.com/office/drawing/2014/main" val="629304546"/>
                    </a:ext>
                  </a:extLst>
                </a:gridCol>
                <a:gridCol w="1356662">
                  <a:extLst>
                    <a:ext uri="{9D8B030D-6E8A-4147-A177-3AD203B41FA5}">
                      <a16:colId xmlns:a16="http://schemas.microsoft.com/office/drawing/2014/main" val="30395488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2144980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1515703366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49322971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40682588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19616820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218126831"/>
                    </a:ext>
                  </a:extLst>
                </a:gridCol>
              </a:tblGrid>
              <a:tr h="933294">
                <a:tc>
                  <a:txBody>
                    <a:bodyPr/>
                    <a:lstStyle/>
                    <a:p>
                      <a:r>
                        <a:rPr lang="en-IN" sz="2800"/>
                        <a:t>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-&gt;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 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caresses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-&gt;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caress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204479"/>
                  </a:ext>
                </a:extLst>
              </a:tr>
              <a:tr h="933294">
                <a:tc>
                  <a:txBody>
                    <a:bodyPr/>
                    <a:lstStyle/>
                    <a:p>
                      <a:r>
                        <a:rPr lang="en-IN" sz="2800"/>
                        <a:t>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-&gt;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 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ponies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-&gt;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poni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622798"/>
                  </a:ext>
                </a:extLst>
              </a:tr>
              <a:tr h="511806"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 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-&gt;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ti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005589"/>
                  </a:ext>
                </a:extLst>
              </a:tr>
              <a:tr h="933294">
                <a:tc>
                  <a:txBody>
                    <a:bodyPr/>
                    <a:lstStyle/>
                    <a:p>
                      <a:r>
                        <a:rPr lang="en-IN" sz="2800"/>
                        <a:t>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-&gt;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 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caress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-&gt;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caress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43068"/>
                  </a:ext>
                </a:extLst>
              </a:tr>
              <a:tr h="511806">
                <a:tc>
                  <a:txBody>
                    <a:bodyPr/>
                    <a:lstStyle/>
                    <a:p>
                      <a:r>
                        <a:rPr lang="en-IN" sz="2800"/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-&gt;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 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cats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-&gt;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cat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83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97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CF89-EBE4-4B7C-A121-CDF562C9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1b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78C6D2-D795-460E-AE82-F03F8E4A9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476846"/>
              </p:ext>
            </p:extLst>
          </p:nvPr>
        </p:nvGraphicFramePr>
        <p:xfrm>
          <a:off x="838202" y="2355374"/>
          <a:ext cx="10515596" cy="2194560"/>
        </p:xfrm>
        <a:graphic>
          <a:graphicData uri="http://schemas.openxmlformats.org/drawingml/2006/table">
            <a:tbl>
              <a:tblPr/>
              <a:tblGrid>
                <a:gridCol w="1409504">
                  <a:extLst>
                    <a:ext uri="{9D8B030D-6E8A-4147-A177-3AD203B41FA5}">
                      <a16:colId xmlns:a16="http://schemas.microsoft.com/office/drawing/2014/main" val="20349073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2290063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77695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79993"/>
                    </a:ext>
                  </a:extLst>
                </a:gridCol>
                <a:gridCol w="1409504">
                  <a:extLst>
                    <a:ext uri="{9D8B030D-6E8A-4147-A177-3AD203B41FA5}">
                      <a16:colId xmlns:a16="http://schemas.microsoft.com/office/drawing/2014/main" val="2339723624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89080501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683698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54288741"/>
                    </a:ext>
                  </a:extLst>
                </a:gridCol>
                <a:gridCol w="1409504">
                  <a:extLst>
                    <a:ext uri="{9D8B030D-6E8A-4147-A177-3AD203B41FA5}">
                      <a16:colId xmlns:a16="http://schemas.microsoft.com/office/drawing/2014/main" val="4184078047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405898103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8362113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75177066"/>
                    </a:ext>
                  </a:extLst>
                </a:gridCol>
                <a:gridCol w="1409504">
                  <a:extLst>
                    <a:ext uri="{9D8B030D-6E8A-4147-A177-3AD203B41FA5}">
                      <a16:colId xmlns:a16="http://schemas.microsoft.com/office/drawing/2014/main" val="30068876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(m&gt;0) 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 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094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 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agreed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agree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71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(*v*) 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 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plastered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plaster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291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 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bled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bled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272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(*v*) 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 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motoring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motor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41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051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86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008B-F223-4943-8BC7-764A325D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50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the second or third of the rules in Step 1b is successful, the following is done: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1D89-012A-4E2F-9A30-3C9825A1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the second or third of the rules in Step 1b is successful, the following is done:</a:t>
            </a: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62A5B4-0A61-468A-AE95-4B546A824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75461"/>
              </p:ext>
            </p:extLst>
          </p:nvPr>
        </p:nvGraphicFramePr>
        <p:xfrm>
          <a:off x="523876" y="1082834"/>
          <a:ext cx="11422840" cy="4923591"/>
        </p:xfrm>
        <a:graphic>
          <a:graphicData uri="http://schemas.openxmlformats.org/drawingml/2006/table">
            <a:tbl>
              <a:tblPr/>
              <a:tblGrid>
                <a:gridCol w="1729529">
                  <a:extLst>
                    <a:ext uri="{9D8B030D-6E8A-4147-A177-3AD203B41FA5}">
                      <a16:colId xmlns:a16="http://schemas.microsoft.com/office/drawing/2014/main" val="795115390"/>
                    </a:ext>
                  </a:extLst>
                </a:gridCol>
                <a:gridCol w="27831">
                  <a:extLst>
                    <a:ext uri="{9D8B030D-6E8A-4147-A177-3AD203B41FA5}">
                      <a16:colId xmlns:a16="http://schemas.microsoft.com/office/drawing/2014/main" val="452565596"/>
                    </a:ext>
                  </a:extLst>
                </a:gridCol>
                <a:gridCol w="878680">
                  <a:extLst>
                    <a:ext uri="{9D8B030D-6E8A-4147-A177-3AD203B41FA5}">
                      <a16:colId xmlns:a16="http://schemas.microsoft.com/office/drawing/2014/main" val="2242012032"/>
                    </a:ext>
                  </a:extLst>
                </a:gridCol>
                <a:gridCol w="878680">
                  <a:extLst>
                    <a:ext uri="{9D8B030D-6E8A-4147-A177-3AD203B41FA5}">
                      <a16:colId xmlns:a16="http://schemas.microsoft.com/office/drawing/2014/main" val="4289273841"/>
                    </a:ext>
                  </a:extLst>
                </a:gridCol>
                <a:gridCol w="1729529">
                  <a:extLst>
                    <a:ext uri="{9D8B030D-6E8A-4147-A177-3AD203B41FA5}">
                      <a16:colId xmlns:a16="http://schemas.microsoft.com/office/drawing/2014/main" val="2500818667"/>
                    </a:ext>
                  </a:extLst>
                </a:gridCol>
                <a:gridCol w="27831">
                  <a:extLst>
                    <a:ext uri="{9D8B030D-6E8A-4147-A177-3AD203B41FA5}">
                      <a16:colId xmlns:a16="http://schemas.microsoft.com/office/drawing/2014/main" val="2487464813"/>
                    </a:ext>
                  </a:extLst>
                </a:gridCol>
                <a:gridCol w="878680">
                  <a:extLst>
                    <a:ext uri="{9D8B030D-6E8A-4147-A177-3AD203B41FA5}">
                      <a16:colId xmlns:a16="http://schemas.microsoft.com/office/drawing/2014/main" val="1378174868"/>
                    </a:ext>
                  </a:extLst>
                </a:gridCol>
                <a:gridCol w="27831">
                  <a:extLst>
                    <a:ext uri="{9D8B030D-6E8A-4147-A177-3AD203B41FA5}">
                      <a16:colId xmlns:a16="http://schemas.microsoft.com/office/drawing/2014/main" val="19970834"/>
                    </a:ext>
                  </a:extLst>
                </a:gridCol>
                <a:gridCol w="1729529">
                  <a:extLst>
                    <a:ext uri="{9D8B030D-6E8A-4147-A177-3AD203B41FA5}">
                      <a16:colId xmlns:a16="http://schemas.microsoft.com/office/drawing/2014/main" val="4043156796"/>
                    </a:ext>
                  </a:extLst>
                </a:gridCol>
                <a:gridCol w="878680">
                  <a:extLst>
                    <a:ext uri="{9D8B030D-6E8A-4147-A177-3AD203B41FA5}">
                      <a16:colId xmlns:a16="http://schemas.microsoft.com/office/drawing/2014/main" val="2327818989"/>
                    </a:ext>
                  </a:extLst>
                </a:gridCol>
                <a:gridCol w="878680">
                  <a:extLst>
                    <a:ext uri="{9D8B030D-6E8A-4147-A177-3AD203B41FA5}">
                      <a16:colId xmlns:a16="http://schemas.microsoft.com/office/drawing/2014/main" val="904767845"/>
                    </a:ext>
                  </a:extLst>
                </a:gridCol>
                <a:gridCol w="345294">
                  <a:extLst>
                    <a:ext uri="{9D8B030D-6E8A-4147-A177-3AD203B41FA5}">
                      <a16:colId xmlns:a16="http://schemas.microsoft.com/office/drawing/2014/main" val="2777269358"/>
                    </a:ext>
                  </a:extLst>
                </a:gridCol>
                <a:gridCol w="1412066">
                  <a:extLst>
                    <a:ext uri="{9D8B030D-6E8A-4147-A177-3AD203B41FA5}">
                      <a16:colId xmlns:a16="http://schemas.microsoft.com/office/drawing/2014/main" val="1925576392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r>
                        <a:rPr lang="en-IN" sz="2400"/>
                        <a:t>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conflat(ed)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conflate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62855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sz="2400"/>
                        <a:t>BL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BLE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troubl</a:t>
                      </a:r>
                      <a:r>
                        <a:rPr lang="en-IN" sz="2400" dirty="0"/>
                        <a:t>(ed)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trouble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216058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en-IN" sz="2400"/>
                        <a:t>IZ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IZE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siz</a:t>
                      </a:r>
                      <a:r>
                        <a:rPr lang="en-IN" sz="2400" dirty="0"/>
                        <a:t>(ed)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size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76246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r>
                        <a:rPr lang="en-GB" sz="2400"/>
                        <a:t>(*d and not (*L or *S or *Z))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single letter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hopp(ing)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hop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727531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tann(ed)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tan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68431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fall(ing)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fall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35551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hiss(ing)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hiss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349330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fizz(ed)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fizz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0412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sz="2400"/>
                        <a:t>(m=1 and *o)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fail(ing)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fail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10439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  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fil(ing)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-&gt;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file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257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0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1230</Words>
  <Application>Microsoft Office PowerPoint</Application>
  <PresentationFormat>Widescreen</PresentationFormat>
  <Paragraphs>455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Porter Stemmer</vt:lpstr>
      <vt:lpstr>THE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1b</vt:lpstr>
      <vt:lpstr>If the second or third of the rules in Step 1b is successful, the following is done:</vt:lpstr>
      <vt:lpstr>PowerPoint Presentation</vt:lpstr>
      <vt:lpstr>PowerPoint Presentation</vt:lpstr>
      <vt:lpstr>Step 3</vt:lpstr>
      <vt:lpstr>Step 4</vt:lpstr>
      <vt:lpstr>Step 5a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Porter Stemmer</dc:title>
  <dc:creator>tarjnivyas@gmail.com</dc:creator>
  <cp:lastModifiedBy>tarjnivyas@gmail.com</cp:lastModifiedBy>
  <cp:revision>19</cp:revision>
  <dcterms:created xsi:type="dcterms:W3CDTF">2022-03-11T07:15:30Z</dcterms:created>
  <dcterms:modified xsi:type="dcterms:W3CDTF">2022-03-11T08:13:26Z</dcterms:modified>
</cp:coreProperties>
</file>