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48"/>
  </p:notesMasterIdLst>
  <p:handoutMasterIdLst>
    <p:handoutMasterId r:id="rId49"/>
  </p:handoutMasterIdLst>
  <p:sldIdLst>
    <p:sldId id="452" r:id="rId2"/>
    <p:sldId id="405" r:id="rId3"/>
    <p:sldId id="406" r:id="rId4"/>
    <p:sldId id="442" r:id="rId5"/>
    <p:sldId id="444" r:id="rId6"/>
    <p:sldId id="408" r:id="rId7"/>
    <p:sldId id="409" r:id="rId8"/>
    <p:sldId id="411" r:id="rId9"/>
    <p:sldId id="412" r:id="rId10"/>
    <p:sldId id="413" r:id="rId11"/>
    <p:sldId id="415" r:id="rId12"/>
    <p:sldId id="451" r:id="rId13"/>
    <p:sldId id="416" r:id="rId14"/>
    <p:sldId id="417" r:id="rId15"/>
    <p:sldId id="419" r:id="rId16"/>
    <p:sldId id="420" r:id="rId17"/>
    <p:sldId id="421" r:id="rId18"/>
    <p:sldId id="458" r:id="rId19"/>
    <p:sldId id="459" r:id="rId20"/>
    <p:sldId id="460" r:id="rId21"/>
    <p:sldId id="461" r:id="rId22"/>
    <p:sldId id="422" r:id="rId23"/>
    <p:sldId id="423" r:id="rId24"/>
    <p:sldId id="424" r:id="rId25"/>
    <p:sldId id="425" r:id="rId26"/>
    <p:sldId id="426" r:id="rId27"/>
    <p:sldId id="427" r:id="rId28"/>
    <p:sldId id="453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50" r:id="rId37"/>
    <p:sldId id="462" r:id="rId38"/>
    <p:sldId id="435" r:id="rId39"/>
    <p:sldId id="454" r:id="rId40"/>
    <p:sldId id="457" r:id="rId41"/>
    <p:sldId id="437" r:id="rId42"/>
    <p:sldId id="438" r:id="rId43"/>
    <p:sldId id="439" r:id="rId44"/>
    <p:sldId id="440" r:id="rId45"/>
    <p:sldId id="456" r:id="rId46"/>
    <p:sldId id="455" r:id="rId4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18" autoAdjust="0"/>
    <p:restoredTop sz="86851" autoAdjust="0"/>
  </p:normalViewPr>
  <p:slideViewPr>
    <p:cSldViewPr>
      <p:cViewPr varScale="1">
        <p:scale>
          <a:sx n="99" d="100"/>
          <a:sy n="99" d="100"/>
        </p:scale>
        <p:origin x="643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10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2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16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14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6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6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25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27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3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4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33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38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9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3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41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42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43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1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846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69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7454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0667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NLP we are always dealing with these kinds of errors.</a:t>
            </a:r>
          </a:p>
          <a:p>
            <a:r>
              <a:rPr lang="en-US" sz="2800" dirty="0"/>
              <a:t>Reducing the error rate for an application often involves two antagonistic efforts: 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/>
              <a:t>(minimizing false positives)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/>
              <a:t>Sophisticated sequences of regular expressions are often the first model for any text processing text</a:t>
            </a:r>
          </a:p>
          <a:p>
            <a:r>
              <a:rPr lang="en-US" dirty="0"/>
              <a:t>For many hard tasks, we use machine learning classifiers</a:t>
            </a:r>
          </a:p>
          <a:p>
            <a:pPr lvl="1"/>
            <a:r>
              <a:rPr lang="en-US" dirty="0"/>
              <a:t>But regular expressions are used as features in the classifiers</a:t>
            </a:r>
          </a:p>
          <a:p>
            <a:pPr lvl="1"/>
            <a:r>
              <a:rPr lang="en-US" dirty="0"/>
              <a:t>Can be very useful in capturing generalizations</a:t>
            </a:r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8590920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 sentences in running text</a:t>
            </a:r>
            <a:endParaRPr lang="en-US" sz="3200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/>
              <a:t>Fragments, filled pauses</a:t>
            </a:r>
          </a:p>
          <a:p>
            <a:r>
              <a:rPr lang="en-US" sz="2800" dirty="0"/>
              <a:t>Seuss’s </a:t>
            </a:r>
            <a:r>
              <a:rPr lang="en-US" sz="2800" dirty="0">
                <a:solidFill>
                  <a:srgbClr val="FF0000"/>
                </a:solidFill>
              </a:rPr>
              <a:t>cat </a:t>
            </a:r>
            <a:r>
              <a:rPr lang="en-US" sz="2800" dirty="0"/>
              <a:t>in the hat is different from other</a:t>
            </a:r>
            <a:r>
              <a:rPr lang="en-US" sz="2800" dirty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/>
              <a:t>Lemma</a:t>
            </a:r>
            <a:r>
              <a:rPr lang="en-US" sz="2400" dirty="0"/>
              <a:t>: same stem, part of speech, rough word sense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form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their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Type</a:t>
            </a:r>
            <a:r>
              <a:rPr lang="en-US" dirty="0">
                <a:solidFill>
                  <a:srgbClr val="000000"/>
                </a:solidFill>
              </a:rPr>
              <a:t>: an element of the vocabulary.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Token</a:t>
            </a:r>
            <a:r>
              <a:rPr lang="en-US" dirty="0">
                <a:solidFill>
                  <a:srgbClr val="000000"/>
                </a:solidFill>
              </a:rPr>
              <a:t>: an instance of that type in running text.</a:t>
            </a:r>
          </a:p>
          <a:p>
            <a:r>
              <a:rPr lang="en-US" dirty="0"/>
              <a:t>How many?</a:t>
            </a:r>
          </a:p>
          <a:p>
            <a:pPr lvl="1"/>
            <a:r>
              <a:rPr lang="en-US" dirty="0"/>
              <a:t>15 tokens (or 14)</a:t>
            </a:r>
          </a:p>
          <a:p>
            <a:pPr lvl="1"/>
            <a:r>
              <a:rPr lang="en-US" dirty="0"/>
              <a:t>13 types (or 12) (or 11?)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/>
              <a:t>|</a:t>
            </a:r>
            <a:r>
              <a:rPr lang="en-US" sz="1800" i="1" dirty="0"/>
              <a:t>V</a:t>
            </a:r>
            <a:r>
              <a:rPr lang="en-US" sz="1800" dirty="0"/>
              <a:t>|</a:t>
            </a:r>
            <a:r>
              <a:rPr lang="en-US" sz="1800" i="1" dirty="0"/>
              <a:t> </a:t>
            </a:r>
            <a:r>
              <a:rPr lang="en-US" sz="1800" dirty="0"/>
              <a:t>is the size of the vocabulary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Tokens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= |V|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Switchboard phone</a:t>
                      </a:r>
                      <a:r>
                        <a:rPr lang="en-US" baseline="0" dirty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trillion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Tokenization in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/>
              <a:t>(Inspired by Ken Church’s UNIX for Poets.)</a:t>
            </a:r>
          </a:p>
          <a:p>
            <a:r>
              <a:rPr lang="en-US" dirty="0"/>
              <a:t>Given a text file, output the word tokens and their frequencies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    | </a:t>
            </a:r>
            <a:r>
              <a:rPr lang="en-US" sz="2000" dirty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| </a:t>
            </a:r>
            <a:r>
              <a:rPr lang="en-US" sz="2000" dirty="0" err="1">
                <a:latin typeface="Courier"/>
                <a:cs typeface="Courier"/>
              </a:rPr>
              <a:t>uniq</a:t>
            </a:r>
            <a:r>
              <a:rPr lang="en-US" sz="2000" dirty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ABBOT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6 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1 </a:t>
            </a:r>
            <a:r>
              <a:rPr lang="it-IT" sz="1400" dirty="0" err="1">
                <a:latin typeface="Courier"/>
                <a:cs typeface="Courier"/>
              </a:rPr>
              <a:t>Abates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6 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226695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2647950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0" y="302895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step: 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</a:t>
            </a:r>
            <a:r>
              <a:rPr lang="fr-FR" sz="2000" dirty="0" err="1">
                <a:latin typeface="Courier"/>
                <a:cs typeface="Courier"/>
              </a:rPr>
              <a:t>head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THE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W</a:t>
            </a:r>
            <a:r>
              <a:rPr lang="fr-FR" sz="1400" dirty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...</a:t>
            </a:r>
            <a:r>
              <a:rPr lang="it-IT" sz="1000" dirty="0">
                <a:latin typeface="Courier"/>
                <a:cs typeface="Courier"/>
              </a:rPr>
              <a:t> 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0150"/>
            <a:ext cx="8534400" cy="35433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9075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step: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sort | </a:t>
            </a:r>
            <a:r>
              <a:rPr lang="fr-FR" sz="2000" dirty="0" err="1">
                <a:latin typeface="Courier"/>
                <a:cs typeface="Courier"/>
              </a:rPr>
              <a:t>head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...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More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33750"/>
          </a:xfrm>
        </p:spPr>
        <p:txBody>
          <a:bodyPr/>
          <a:lstStyle/>
          <a:p>
            <a:r>
              <a:rPr lang="en-US" dirty="0"/>
              <a:t>Merging upper and lower case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tr</a:t>
            </a:r>
            <a:r>
              <a:rPr lang="en-US" sz="1600" dirty="0">
                <a:latin typeface="Courier"/>
                <a:cs typeface="Courier"/>
              </a:rPr>
              <a:t> 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r>
              <a:rPr lang="en-US" dirty="0"/>
              <a:t>Sorting the counts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| sort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n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 d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</a:p>
        </p:txBody>
      </p:sp>
    </p:spTree>
    <p:extLst>
      <p:ext uri="{BB962C8B-B14F-4D97-AF65-F5344CB8AC3E}">
        <p14:creationId xmlns:p14="http://schemas.microsoft.com/office/powerpoint/2010/main" val="1123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isn’t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000" dirty="0">
                <a:cs typeface="Calibri"/>
                <a:sym typeface="Symbol" charset="2"/>
              </a:rPr>
              <a:t>?</a:t>
            </a:r>
            <a:endParaRPr lang="en-US" sz="2000" dirty="0">
              <a:latin typeface="Courier"/>
              <a:cs typeface="Courier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200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information retrieval needs </a:t>
            </a:r>
            <a:r>
              <a:rPr lang="en-US" sz="2000" b="1" dirty="0">
                <a:sym typeface="Symbol" charset="2"/>
              </a:rPr>
              <a:t>compound 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/>
              <a:t>Thecatinthehat</a:t>
            </a:r>
            <a:endParaRPr lang="en-US" sz="2800" dirty="0"/>
          </a:p>
          <a:p>
            <a:r>
              <a:rPr lang="en-US" sz="2800" dirty="0" err="1"/>
              <a:t>Thetabledownthere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theta bled own there</a:t>
            </a:r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3969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</a:t>
            </a:r>
            <a:r>
              <a:rPr lang="en-US" sz="2000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524000" y="180975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Woodchuck,</a:t>
                      </a:r>
                      <a:r>
                        <a:rPr lang="en-US" baseline="0" dirty="0"/>
                        <a:t> woodchuck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0" y="351663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 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lower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single</a:t>
                      </a:r>
                      <a:r>
                        <a:rPr lang="en-US" sz="1800" baseline="0" dirty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>
                <a:sym typeface="Symbol" charset="2"/>
              </a:rPr>
              <a:t>Information Retrieval: 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We implicitly define 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deleting periods in a term</a:t>
            </a:r>
          </a:p>
          <a:p>
            <a:pPr eaLnBrk="1" hangingPunct="1"/>
            <a:r>
              <a:rPr lang="en-US" dirty="0">
                <a:sym typeface="Symbol" charset="2"/>
              </a:rPr>
              <a:t>Alternative: asymmetric 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Applications like IR: reduce all letters to lower case</a:t>
            </a:r>
          </a:p>
          <a:p>
            <a:pPr lvl="1" eaLnBrk="1" hangingPunct="1"/>
            <a:r>
              <a:rPr lang="en-US" sz="2400" dirty="0"/>
              <a:t>Since users tend to use lower case</a:t>
            </a:r>
          </a:p>
          <a:p>
            <a:pPr lvl="1" eaLnBrk="1" hangingPunct="1"/>
            <a:r>
              <a:rPr lang="en-US" sz="2400" dirty="0"/>
              <a:t>Possible exception: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/>
              <a:t>For sentiment analysis, MT, Information extraction</a:t>
            </a:r>
          </a:p>
          <a:p>
            <a:pPr lvl="1"/>
            <a:r>
              <a:rPr lang="en-US" sz="2400" dirty="0"/>
              <a:t>Case is helpful (</a:t>
            </a:r>
            <a:r>
              <a:rPr lang="en-US" sz="2400" b="1" i="1" dirty="0"/>
              <a:t>US</a:t>
            </a:r>
            <a:r>
              <a:rPr lang="en-US" sz="2400" dirty="0"/>
              <a:t> versus </a:t>
            </a:r>
            <a:r>
              <a:rPr lang="en-US" sz="2400" b="1" i="1" dirty="0"/>
              <a:t>us </a:t>
            </a:r>
            <a:r>
              <a:rPr lang="en-US" sz="2400" dirty="0"/>
              <a:t>is 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inflections or variant 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am,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Lemmatization: have to find correct dictionary headword 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Spanish </a:t>
            </a:r>
            <a:r>
              <a:rPr lang="en-US" dirty="0" err="1">
                <a:solidFill>
                  <a:srgbClr val="A50021"/>
                </a:solidFill>
              </a:rPr>
              <a:t>quiero</a:t>
            </a:r>
            <a:r>
              <a:rPr lang="en-US" dirty="0"/>
              <a:t> (‘I want’), </a:t>
            </a:r>
            <a:r>
              <a:rPr lang="en-US" dirty="0" err="1">
                <a:solidFill>
                  <a:srgbClr val="A50021"/>
                </a:solidFill>
              </a:rPr>
              <a:t>quieres</a:t>
            </a:r>
            <a:r>
              <a:rPr lang="en-US" dirty="0"/>
              <a:t> (‘you want’) same lemma as </a:t>
            </a:r>
            <a:r>
              <a:rPr lang="en-US" dirty="0" err="1">
                <a:solidFill>
                  <a:srgbClr val="A50021"/>
                </a:solidFill>
              </a:rPr>
              <a:t>querer</a:t>
            </a:r>
            <a:r>
              <a:rPr lang="en-US" dirty="0"/>
              <a:t> 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Morphemes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The small meaningful units that make up words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meaning-bearing 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stems</a:t>
            </a:r>
          </a:p>
          <a:p>
            <a:pPr lvl="2"/>
            <a:r>
              <a:rPr lang="en-US" sz="2400" dirty="0"/>
              <a:t>Often with grammatical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stems in information retrieval</a:t>
            </a:r>
          </a:p>
          <a:p>
            <a:pPr eaLnBrk="1" hangingPunct="1"/>
            <a:r>
              <a:rPr lang="en-US" i="1" dirty="0"/>
              <a:t>Stemming</a:t>
            </a:r>
            <a:r>
              <a:rPr lang="en-US" dirty="0"/>
              <a:t> is crude chopping of affixes</a:t>
            </a:r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algorithm</a:t>
            </a:r>
            <a:br>
              <a:rPr lang="en-US" dirty="0"/>
            </a:br>
            <a:r>
              <a:rPr lang="en-US" dirty="0"/>
              <a:t>The most common English stemmer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Step 1a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sses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ies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ational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izer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morphology in a corpus</a:t>
            </a:r>
            <a:br>
              <a:rPr lang="en-US" dirty="0"/>
            </a:br>
            <a:r>
              <a:rPr lang="en-US" dirty="0"/>
              <a:t>Why only strip –</a:t>
            </a:r>
            <a:r>
              <a:rPr lang="en-US" dirty="0" err="1"/>
              <a:t>ing</a:t>
            </a:r>
            <a:r>
              <a:rPr lang="en-US" dirty="0"/>
              <a:t> if there is a vowel?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9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8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8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800" dirty="0" err="1">
                <a:sym typeface="Symbol" charset="2"/>
              </a:rPr>
              <a:t>ø</a:t>
            </a:r>
            <a:r>
              <a:rPr lang="en-US" sz="2800" dirty="0">
                <a:sym typeface="Symbol" charset="2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morphology in a corpus</a:t>
            </a:r>
            <a:br>
              <a:rPr lang="en-US" dirty="0"/>
            </a:br>
            <a:r>
              <a:rPr lang="en-US" dirty="0"/>
              <a:t>Why only strip –</a:t>
            </a:r>
            <a:r>
              <a:rPr lang="en-US" dirty="0" err="1"/>
              <a:t>ing</a:t>
            </a:r>
            <a:r>
              <a:rPr lang="en-US" dirty="0"/>
              <a:t> if there is a vowel?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99" y="2266950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>
                <a:latin typeface="Courier"/>
                <a:cs typeface="Courier"/>
              </a:rPr>
              <a:t>shakes.txt</a:t>
            </a:r>
            <a:r>
              <a:rPr lang="en-US" sz="1400" dirty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’</a:t>
            </a:r>
            <a:r>
              <a:rPr lang="en-US" sz="1400" dirty="0" err="1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>
                <a:latin typeface="Courier"/>
                <a:cs typeface="Courier"/>
              </a:rPr>
              <a:t>tr</a:t>
            </a:r>
            <a:r>
              <a:rPr lang="en-US" sz="1350" dirty="0">
                <a:latin typeface="Courier"/>
                <a:cs typeface="Courier"/>
              </a:rPr>
              <a:t> 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>
                <a:latin typeface="Courier"/>
                <a:cs typeface="Courier"/>
              </a:rPr>
              <a:t>shakes.txt</a:t>
            </a:r>
            <a:r>
              <a:rPr lang="en-US" sz="1350" dirty="0">
                <a:latin typeface="Courier"/>
                <a:cs typeface="Courier"/>
              </a:rPr>
              <a:t> | </a:t>
            </a:r>
            <a:r>
              <a:rPr lang="en-US" sz="1350" dirty="0" err="1">
                <a:latin typeface="Courier"/>
                <a:cs typeface="Courier"/>
              </a:rPr>
              <a:t>grep</a:t>
            </a:r>
            <a:r>
              <a:rPr lang="en-US" sz="1350" dirty="0">
                <a:latin typeface="Courier"/>
                <a:cs typeface="Courier"/>
              </a:rPr>
              <a:t> 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>
                <a:latin typeface="Courier"/>
                <a:cs typeface="Courier"/>
              </a:rPr>
              <a:t>].*</a:t>
            </a:r>
            <a:r>
              <a:rPr lang="en-US" sz="1350" dirty="0" err="1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–nr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71750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130 morning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122 having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120 living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117 loving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116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102 going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2571750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5399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Some languages requires complex morpheme segmentation</a:t>
            </a:r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962"/>
              </p:ext>
            </p:extLst>
          </p:nvPr>
        </p:nvGraphicFramePr>
        <p:xfrm>
          <a:off x="609600" y="24955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an </a:t>
                      </a:r>
                      <a:r>
                        <a:rPr lang="en-US" dirty="0"/>
                        <a:t>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Neither e nor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pattern</a:t>
                      </a:r>
                      <a:r>
                        <a:rPr lang="en-US" baseline="0" dirty="0"/>
                        <a:t> a</a:t>
                      </a:r>
                      <a:r>
                        <a:rPr lang="en-US" dirty="0"/>
                        <a:t> carat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are relatively 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Dr.</a:t>
            </a:r>
          </a:p>
          <a:p>
            <a:pPr lvl="1"/>
            <a:r>
              <a:rPr lang="en-US" dirty="0"/>
              <a:t>Numbers like .02% or 4.3</a:t>
            </a:r>
          </a:p>
          <a:p>
            <a:r>
              <a:rPr lang="en-US" dirty="0"/>
              <a:t>Build a binary classifier</a:t>
            </a:r>
          </a:p>
          <a:p>
            <a:pPr lvl="1"/>
            <a:r>
              <a:rPr lang="en-US" dirty="0"/>
              <a:t>Looks 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/>
              <a:t>EndOfSentence</a:t>
            </a:r>
            <a:r>
              <a:rPr lang="en-US" dirty="0"/>
              <a:t>/</a:t>
            </a:r>
            <a:r>
              <a:rPr lang="en-US" dirty="0" err="1"/>
              <a:t>NotEndOfSentence</a:t>
            </a:r>
            <a:endParaRPr lang="en-US" dirty="0"/>
          </a:p>
          <a:p>
            <a:pPr lvl="1"/>
            <a:r>
              <a:rPr lang="en-US" dirty="0"/>
              <a:t>Classifiers: hand-written rules, regular 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end-of-sentence: 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Case 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Number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Length of word with “.”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after “.” occurs at beginning-of-s)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is just an if-then-else statement</a:t>
            </a:r>
          </a:p>
          <a:p>
            <a:r>
              <a:rPr lang="en-US" dirty="0"/>
              <a:t>The interesting research is choosing the features</a:t>
            </a:r>
          </a:p>
          <a:p>
            <a:r>
              <a:rPr lang="en-US" dirty="0"/>
              <a:t>Setting up the structure is often too hard to do by hand</a:t>
            </a:r>
          </a:p>
          <a:p>
            <a:pPr lvl="1"/>
            <a:r>
              <a:rPr lang="en-US" dirty="0"/>
              <a:t>Hand-building only possible for very simple features, domains</a:t>
            </a:r>
          </a:p>
          <a:p>
            <a:pPr lvl="2"/>
            <a:r>
              <a:rPr lang="en-US" dirty="0"/>
              <a:t>For numeric features, it’s too hard to pick each threshold</a:t>
            </a:r>
          </a:p>
          <a:p>
            <a:pPr lvl="1"/>
            <a:r>
              <a:rPr lang="en-US" dirty="0"/>
              <a:t>Instead, structure usually learned by machine learning from a training corpus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and other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can think of the questions in a decision tree</a:t>
            </a:r>
          </a:p>
          <a:p>
            <a:r>
              <a:rPr lang="en-US" sz="2800" dirty="0"/>
              <a:t>As features that could be exploited by any kind of classifier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SVM</a:t>
            </a:r>
          </a:p>
          <a:p>
            <a:pPr lvl="1"/>
            <a:r>
              <a:rPr lang="en-US" sz="2400" dirty="0"/>
              <a:t>Neural Nets</a:t>
            </a:r>
          </a:p>
          <a:p>
            <a:pPr lvl="1"/>
            <a:r>
              <a:rPr lang="en-US" sz="2400" dirty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8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250571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95550"/>
            <a:ext cx="2946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244554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371475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00" y="1428750"/>
            <a:ext cx="1556710" cy="221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3790950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Stephen C </a:t>
            </a:r>
            <a:r>
              <a:rPr lang="en-US" sz="1800" dirty="0" err="1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73355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r>
                        <a:rPr lang="en-US" baseline="0" dirty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4324350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Kleene</a:t>
            </a:r>
            <a:r>
              <a:rPr lang="en-US" sz="1800" dirty="0">
                <a:latin typeface="+mn-lt"/>
              </a:rPr>
              <a:t> *,   </a:t>
            </a:r>
            <a:r>
              <a:rPr lang="en-US" sz="1800" dirty="0" err="1">
                <a:latin typeface="+mn-lt"/>
              </a:rPr>
              <a:t>Kleene</a:t>
            </a:r>
            <a:r>
              <a:rPr lang="en-US" sz="1800" dirty="0">
                <a:latin typeface="+mn-lt"/>
              </a:rPr>
              <a:t> +   </a:t>
            </a:r>
          </a:p>
        </p:txBody>
      </p:sp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Anchors  </a:t>
            </a:r>
            <a:r>
              <a:rPr lang="en-US" dirty="0">
                <a:solidFill>
                  <a:srgbClr val="FF0000"/>
                </a:solidFill>
              </a:rPr>
              <a:t>^   $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14450"/>
            <a:ext cx="7848600" cy="354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1809750"/>
          <a:ext cx="495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800100" lvl="2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</a:t>
            </a:r>
            <a:r>
              <a:rPr lang="en-US">
                <a:latin typeface="Calibri"/>
                <a:cs typeface="Calibri"/>
              </a:rPr>
              <a:t> Incorrectly </a:t>
            </a:r>
            <a:r>
              <a:rPr lang="en-US" dirty="0">
                <a:latin typeface="Calibri"/>
                <a:cs typeface="Calibri"/>
              </a:rPr>
              <a:t>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10463</TotalTime>
  <Words>2292</Words>
  <Application>Microsoft Office PowerPoint</Application>
  <PresentationFormat>On-screen Show (16:9)</PresentationFormat>
  <Paragraphs>475</Paragraphs>
  <Slides>46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(Headings)</vt:lpstr>
      <vt:lpstr>Courier</vt:lpstr>
      <vt:lpstr>Courier New</vt:lpstr>
      <vt:lpstr>Lucida Sans</vt:lpstr>
      <vt:lpstr>Tahoma</vt:lpstr>
      <vt:lpstr>Times</vt:lpstr>
      <vt:lpstr>Wingdings</vt:lpstr>
      <vt:lpstr>华文黑体</vt:lpstr>
      <vt:lpstr>NLP-jurafsky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  <vt:lpstr>Basic Text Processing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  <vt:lpstr>Basic Text Processing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tarjnivyas@gmail.com</cp:lastModifiedBy>
  <cp:revision>143</cp:revision>
  <cp:lastPrinted>2011-11-15T22:45:48Z</cp:lastPrinted>
  <dcterms:created xsi:type="dcterms:W3CDTF">2010-04-19T15:31:24Z</dcterms:created>
  <dcterms:modified xsi:type="dcterms:W3CDTF">2021-01-22T08:57:32Z</dcterms:modified>
</cp:coreProperties>
</file>