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sldIdLst>
    <p:sldId id="335" r:id="rId2"/>
    <p:sldId id="336" r:id="rId3"/>
    <p:sldId id="338" r:id="rId4"/>
    <p:sldId id="339" r:id="rId5"/>
    <p:sldId id="354" r:id="rId6"/>
    <p:sldId id="345" r:id="rId7"/>
    <p:sldId id="346" r:id="rId8"/>
    <p:sldId id="356" r:id="rId9"/>
    <p:sldId id="347" r:id="rId10"/>
    <p:sldId id="357" r:id="rId11"/>
    <p:sldId id="348" r:id="rId12"/>
    <p:sldId id="358" r:id="rId13"/>
    <p:sldId id="349" r:id="rId14"/>
    <p:sldId id="359" r:id="rId15"/>
    <p:sldId id="350" r:id="rId16"/>
    <p:sldId id="360" r:id="rId17"/>
    <p:sldId id="351" r:id="rId18"/>
    <p:sldId id="3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66" d="100"/>
          <a:sy n="66" d="100"/>
        </p:scale>
        <p:origin x="5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812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54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83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168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99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14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553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32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683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016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62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79124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ignas.patel@nirmauni.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marL="0" indent="0" algn="ctr">
              <a:buNone/>
            </a:pPr>
            <a:r>
              <a:rPr lang="en-US" b="1" dirty="0"/>
              <a:t>2CS702  Big Data Analytics</a:t>
            </a:r>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b="1" dirty="0"/>
              <a:t>Prof Jigna Patel</a:t>
            </a:r>
          </a:p>
          <a:p>
            <a:pPr marL="0" indent="0" algn="ctr">
              <a:buNone/>
            </a:pPr>
            <a:r>
              <a:rPr lang="en-US" sz="2000" b="1" dirty="0"/>
              <a:t>N-5-FC3</a:t>
            </a:r>
          </a:p>
          <a:p>
            <a:pPr marL="0" indent="0" algn="ctr">
              <a:buNone/>
            </a:pPr>
            <a:r>
              <a:rPr lang="en-US" sz="2000" b="1" dirty="0">
                <a:hlinkClick r:id="rId2"/>
              </a:rPr>
              <a:t>Jignas.patel@nirmauni.ac.in</a:t>
            </a:r>
            <a:endParaRPr lang="en-US" sz="2000" b="1" dirty="0"/>
          </a:p>
          <a:p>
            <a:pPr marL="0" indent="0" algn="ctr">
              <a:buNone/>
            </a:pPr>
            <a:r>
              <a:rPr lang="en-US" sz="2000" b="1" dirty="0"/>
              <a:t>9898942993</a:t>
            </a:r>
            <a:endParaRPr lang="en-US" sz="2000" dirty="0"/>
          </a:p>
        </p:txBody>
      </p:sp>
    </p:spTree>
    <p:extLst>
      <p:ext uri="{BB962C8B-B14F-4D97-AF65-F5344CB8AC3E}">
        <p14:creationId xmlns:p14="http://schemas.microsoft.com/office/powerpoint/2010/main" val="126406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DB4F0-0C8F-467F-83AA-5D2F34FD2961}"/>
              </a:ext>
            </a:extLst>
          </p:cNvPr>
          <p:cNvSpPr>
            <a:spLocks noGrp="1"/>
          </p:cNvSpPr>
          <p:nvPr>
            <p:ph idx="1"/>
          </p:nvPr>
        </p:nvSpPr>
        <p:spPr>
          <a:xfrm>
            <a:off x="838200" y="789272"/>
            <a:ext cx="10515600" cy="5387691"/>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Uber is the first choice for people around the world when they think of moving people and making deliveries. </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It uses the personal data of the user to closely monitor which features of the service are mostly used, to analyse usage patterns and to determine where the services should be more focused.</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Uber focuses on the supply and demand of the services due to which the prices of the services provided changes. Therefore one of Uber’s biggest uses of data is </a:t>
            </a:r>
            <a:r>
              <a:rPr lang="en-IN" sz="2400" b="1" u="sng" dirty="0">
                <a:effectLst/>
                <a:latin typeface="Times New Roman" panose="02020603050405020304" pitchFamily="18" charset="0"/>
                <a:ea typeface="Times New Roman" panose="02020603050405020304" pitchFamily="18" charset="0"/>
              </a:rPr>
              <a:t>surge pricing</a:t>
            </a:r>
            <a:r>
              <a:rPr lang="en-IN" sz="2400" dirty="0">
                <a:effectLst/>
                <a:latin typeface="Times New Roman" panose="02020603050405020304" pitchFamily="18" charset="0"/>
                <a:ea typeface="Times New Roman" panose="02020603050405020304" pitchFamily="18" charset="0"/>
              </a:rPr>
              <a:t>. For instance, if you are running late for an appointment and you book a cab in a crowded place then you must be ready to pay twice the amount.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For example, On New Year’s Eve, the price for driving for one mile can go from 200 to 1000. In the short term, surge pricing affects the rate of demand, while long term use could be the </a:t>
            </a:r>
            <a:r>
              <a:rPr lang="en-IN" sz="2400" b="1" u="sng" dirty="0">
                <a:effectLst/>
                <a:latin typeface="Times New Roman" panose="02020603050405020304" pitchFamily="18" charset="0"/>
                <a:ea typeface="Times New Roman" panose="02020603050405020304" pitchFamily="18" charset="0"/>
              </a:rPr>
              <a:t>key to retaining or losing</a:t>
            </a:r>
            <a:r>
              <a:rPr lang="en-IN" sz="2400" dirty="0">
                <a:effectLst/>
                <a:latin typeface="Times New Roman" panose="02020603050405020304" pitchFamily="18" charset="0"/>
                <a:ea typeface="Times New Roman" panose="02020603050405020304" pitchFamily="18" charset="0"/>
              </a:rPr>
              <a:t> customers. </a:t>
            </a:r>
            <a:r>
              <a:rPr lang="en-IN" sz="2400" b="1" i="1" dirty="0">
                <a:effectLst/>
                <a:latin typeface="Times New Roman" panose="02020603050405020304" pitchFamily="18" charset="0"/>
                <a:ea typeface="Times New Roman" panose="02020603050405020304" pitchFamily="18" charset="0"/>
              </a:rPr>
              <a:t>Machine learning algorithms</a:t>
            </a:r>
            <a:r>
              <a:rPr lang="en-IN" sz="2400" dirty="0">
                <a:effectLst/>
                <a:latin typeface="Times New Roman" panose="02020603050405020304" pitchFamily="18" charset="0"/>
                <a:ea typeface="Times New Roman" panose="02020603050405020304" pitchFamily="18" charset="0"/>
              </a:rPr>
              <a:t> are considered to determine where the demand is strong.</a:t>
            </a:r>
          </a:p>
          <a:p>
            <a:endParaRPr lang="en-IN" dirty="0"/>
          </a:p>
        </p:txBody>
      </p:sp>
    </p:spTree>
    <p:extLst>
      <p:ext uri="{BB962C8B-B14F-4D97-AF65-F5344CB8AC3E}">
        <p14:creationId xmlns:p14="http://schemas.microsoft.com/office/powerpoint/2010/main" val="195556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 </a:t>
            </a:r>
          </a:p>
        </p:txBody>
      </p:sp>
      <p:pic>
        <p:nvPicPr>
          <p:cNvPr id="4" name="Picture 3"/>
          <p:cNvPicPr>
            <a:picLocks noChangeAspect="1"/>
          </p:cNvPicPr>
          <p:nvPr/>
        </p:nvPicPr>
        <p:blipFill>
          <a:blip r:embed="rId2"/>
          <a:stretch>
            <a:fillRect/>
          </a:stretch>
        </p:blipFill>
        <p:spPr>
          <a:xfrm>
            <a:off x="2248503" y="2424112"/>
            <a:ext cx="6712697" cy="2804711"/>
          </a:xfrm>
          <a:prstGeom prst="rect">
            <a:avLst/>
          </a:prstGeom>
        </p:spPr>
      </p:pic>
    </p:spTree>
    <p:extLst>
      <p:ext uri="{BB962C8B-B14F-4D97-AF65-F5344CB8AC3E}">
        <p14:creationId xmlns:p14="http://schemas.microsoft.com/office/powerpoint/2010/main" val="153594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F85E8-ED98-41C2-BAAA-BB82A053B576}"/>
              </a:ext>
            </a:extLst>
          </p:cNvPr>
          <p:cNvSpPr>
            <a:spLocks noGrp="1"/>
          </p:cNvSpPr>
          <p:nvPr>
            <p:ph idx="1"/>
          </p:nvPr>
        </p:nvSpPr>
        <p:spPr>
          <a:xfrm>
            <a:off x="838200" y="1046797"/>
            <a:ext cx="10515600" cy="5811203"/>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It is the most loved American entertainment company specializing in online on-demand streaming video for its customers.</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Netflix has been determined to be able to predict what exactly its customers will enjoy watching with Big Data. </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As such, Big Data analytics is the fuel that fires the ‘recommendation engine’ designed to serve this purpose.</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More recently, Netflix started positioning itself as a content creator, not just a distribution method.</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company’s data structure includes </a:t>
            </a:r>
            <a:r>
              <a:rPr lang="en-IN" sz="2400" b="1" dirty="0">
                <a:effectLst/>
                <a:latin typeface="Times New Roman" panose="02020603050405020304" pitchFamily="18" charset="0"/>
                <a:ea typeface="Times New Roman" panose="02020603050405020304" pitchFamily="18" charset="0"/>
              </a:rPr>
              <a:t>Hadoop, Hive and Pig </a:t>
            </a:r>
            <a:r>
              <a:rPr lang="en-IN" sz="2400" dirty="0">
                <a:effectLst/>
                <a:latin typeface="Times New Roman" panose="02020603050405020304" pitchFamily="18" charset="0"/>
                <a:ea typeface="Times New Roman" panose="02020603050405020304" pitchFamily="18" charset="0"/>
              </a:rPr>
              <a:t>with much other traditional business intelligence.</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Netflix shows us that knowing exactly what customers want is easy to understand if the companies just don’t go with the assumptions and make decisions based on Big Data.</a:t>
            </a:r>
          </a:p>
          <a:p>
            <a:endParaRPr lang="en-IN" dirty="0"/>
          </a:p>
        </p:txBody>
      </p:sp>
    </p:spTree>
    <p:extLst>
      <p:ext uri="{BB962C8B-B14F-4D97-AF65-F5344CB8AC3E}">
        <p14:creationId xmlns:p14="http://schemas.microsoft.com/office/powerpoint/2010/main" val="25518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4) </a:t>
            </a:r>
          </a:p>
        </p:txBody>
      </p:sp>
      <p:pic>
        <p:nvPicPr>
          <p:cNvPr id="4" name="Picture 3"/>
          <p:cNvPicPr>
            <a:picLocks noChangeAspect="1"/>
          </p:cNvPicPr>
          <p:nvPr/>
        </p:nvPicPr>
        <p:blipFill>
          <a:blip r:embed="rId2"/>
          <a:stretch>
            <a:fillRect/>
          </a:stretch>
        </p:blipFill>
        <p:spPr>
          <a:xfrm>
            <a:off x="2503063" y="2252126"/>
            <a:ext cx="6054204" cy="2989576"/>
          </a:xfrm>
          <a:prstGeom prst="rect">
            <a:avLst/>
          </a:prstGeom>
        </p:spPr>
      </p:pic>
    </p:spTree>
    <p:extLst>
      <p:ext uri="{BB962C8B-B14F-4D97-AF65-F5344CB8AC3E}">
        <p14:creationId xmlns:p14="http://schemas.microsoft.com/office/powerpoint/2010/main" val="25262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A8BBD-7C2E-4A1D-B64D-B80916371CC8}"/>
              </a:ext>
            </a:extLst>
          </p:cNvPr>
          <p:cNvSpPr>
            <a:spLocks noGrp="1"/>
          </p:cNvSpPr>
          <p:nvPr>
            <p:ph idx="1"/>
          </p:nvPr>
        </p:nvSpPr>
        <p:spPr>
          <a:xfrm>
            <a:off x="838200" y="1472666"/>
            <a:ext cx="10515600" cy="5483944"/>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A big technical challenge for eBay as a data-intensive business to exploit a system that can rapidly </a:t>
            </a:r>
            <a:r>
              <a:rPr lang="en-IN" sz="2400" dirty="0" err="1">
                <a:effectLst/>
                <a:latin typeface="Times New Roman" panose="02020603050405020304" pitchFamily="18" charset="0"/>
                <a:ea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rPr>
              <a:t> and act on data as it arrives (streaming data). </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There are many rapidly evolving methods to support </a:t>
            </a:r>
            <a:r>
              <a:rPr lang="en-IN" sz="2400" b="1" dirty="0">
                <a:effectLst/>
                <a:latin typeface="Times New Roman" panose="02020603050405020304" pitchFamily="18" charset="0"/>
                <a:ea typeface="Times New Roman" panose="02020603050405020304" pitchFamily="18" charset="0"/>
              </a:rPr>
              <a:t>streaming data analysis</a:t>
            </a:r>
            <a:r>
              <a:rPr lang="en-IN" sz="24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eBay is working with several tools including </a:t>
            </a:r>
            <a:r>
              <a:rPr lang="en-IN" sz="2400" b="1" i="1" dirty="0">
                <a:effectLst/>
                <a:latin typeface="Times New Roman" panose="02020603050405020304" pitchFamily="18" charset="0"/>
                <a:ea typeface="Times New Roman" panose="02020603050405020304" pitchFamily="18" charset="0"/>
              </a:rPr>
              <a:t>Apache Spark</a:t>
            </a:r>
            <a:r>
              <a:rPr lang="en-IN" sz="2400" dirty="0">
                <a:effectLst/>
                <a:latin typeface="Times New Roman" panose="02020603050405020304" pitchFamily="18" charset="0"/>
                <a:ea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rPr>
              <a:t>Storm, Kafka</a:t>
            </a:r>
            <a:r>
              <a:rPr lang="en-IN" sz="24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 It allows the company’s data analysts to search for information tags that have been associated with the data (metadata) and make it consumable to as many people as possible with the right level of security and permissions (data governance).</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company has been at the forefront of using big data solutions and actively contributes its knowledge back to the open-source community</a:t>
            </a:r>
            <a:endParaRPr lang="en-IN" sz="2400" dirty="0"/>
          </a:p>
        </p:txBody>
      </p:sp>
    </p:spTree>
    <p:extLst>
      <p:ext uri="{BB962C8B-B14F-4D97-AF65-F5344CB8AC3E}">
        <p14:creationId xmlns:p14="http://schemas.microsoft.com/office/powerpoint/2010/main" val="210589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5) </a:t>
            </a:r>
          </a:p>
        </p:txBody>
      </p:sp>
      <p:pic>
        <p:nvPicPr>
          <p:cNvPr id="4" name="Picture 3"/>
          <p:cNvPicPr>
            <a:picLocks noChangeAspect="1"/>
          </p:cNvPicPr>
          <p:nvPr/>
        </p:nvPicPr>
        <p:blipFill>
          <a:blip r:embed="rId2"/>
          <a:stretch>
            <a:fillRect/>
          </a:stretch>
        </p:blipFill>
        <p:spPr>
          <a:xfrm>
            <a:off x="2385810" y="2453962"/>
            <a:ext cx="6120407" cy="2710466"/>
          </a:xfrm>
          <a:prstGeom prst="rect">
            <a:avLst/>
          </a:prstGeom>
        </p:spPr>
      </p:pic>
    </p:spTree>
    <p:extLst>
      <p:ext uri="{BB962C8B-B14F-4D97-AF65-F5344CB8AC3E}">
        <p14:creationId xmlns:p14="http://schemas.microsoft.com/office/powerpoint/2010/main" val="1846271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C9A95-CA5E-4F7F-828D-BB00BFB82B9F}"/>
              </a:ext>
            </a:extLst>
          </p:cNvPr>
          <p:cNvSpPr>
            <a:spLocks noGrp="1"/>
          </p:cNvSpPr>
          <p:nvPr>
            <p:ph idx="1"/>
          </p:nvPr>
        </p:nvSpPr>
        <p:spPr/>
        <p:txBody>
          <a:bodyPr/>
          <a:lstStyle/>
          <a:p>
            <a:r>
              <a:rPr lang="en-IN" sz="2400" dirty="0">
                <a:latin typeface="Times New Roman" panose="02020603050405020304" pitchFamily="18" charset="0"/>
              </a:rPr>
              <a:t>It is a 179-year-old company. </a:t>
            </a:r>
          </a:p>
          <a:p>
            <a:r>
              <a:rPr lang="en-IN" sz="2400" dirty="0">
                <a:latin typeface="Times New Roman" panose="02020603050405020304" pitchFamily="18" charset="0"/>
              </a:rPr>
              <a:t>The genius company has recognized the potential of Big Data and put it to use in business units around the globe.</a:t>
            </a:r>
          </a:p>
          <a:p>
            <a:r>
              <a:rPr lang="en-IN" sz="2400" dirty="0">
                <a:latin typeface="Times New Roman" panose="02020603050405020304" pitchFamily="18" charset="0"/>
              </a:rPr>
              <a:t> P&amp;G has put a strong emphasis on using big data to make better, smarter, real-time business decisions.</a:t>
            </a:r>
          </a:p>
          <a:p>
            <a:r>
              <a:rPr lang="en-US" sz="2400" dirty="0">
                <a:latin typeface="Times New Roman" panose="02020603050405020304" pitchFamily="18" charset="0"/>
              </a:rPr>
              <a:t>The Global Business Services organization has developed tools, systems, and processes to provide managers with direct access to the latest data and advanced analytics. Therefore P&amp;G being the oldest company, still holding a great share in the market despite having many emerging companies</a:t>
            </a:r>
            <a:endParaRPr lang="en-IN" sz="2400" dirty="0">
              <a:latin typeface="Times New Roman" panose="02020603050405020304" pitchFamily="18" charset="0"/>
            </a:endParaRPr>
          </a:p>
        </p:txBody>
      </p:sp>
    </p:spTree>
    <p:extLst>
      <p:ext uri="{BB962C8B-B14F-4D97-AF65-F5344CB8AC3E}">
        <p14:creationId xmlns:p14="http://schemas.microsoft.com/office/powerpoint/2010/main" val="188512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InClassQuestion#2</a:t>
            </a:r>
          </a:p>
        </p:txBody>
      </p:sp>
      <p:sp>
        <p:nvSpPr>
          <p:cNvPr id="3" name="Content Placeholder 2"/>
          <p:cNvSpPr>
            <a:spLocks noGrp="1"/>
          </p:cNvSpPr>
          <p:nvPr>
            <p:ph idx="1"/>
          </p:nvPr>
        </p:nvSpPr>
        <p:spPr/>
        <p:txBody>
          <a:bodyPr/>
          <a:lstStyle/>
          <a:p>
            <a:r>
              <a:rPr lang="en-US" dirty="0"/>
              <a:t>How can we apply Big data Analytics in Education Sector?</a:t>
            </a:r>
          </a:p>
        </p:txBody>
      </p:sp>
    </p:spTree>
    <p:extLst>
      <p:ext uri="{BB962C8B-B14F-4D97-AF65-F5344CB8AC3E}">
        <p14:creationId xmlns:p14="http://schemas.microsoft.com/office/powerpoint/2010/main" val="13032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DC8D-1CFF-4E4B-9719-BEAB0F5F32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67E1BF-78BA-4F03-9B61-F2EC04E1D30F}"/>
              </a:ext>
            </a:extLst>
          </p:cNvPr>
          <p:cNvPicPr>
            <a:picLocks noGrp="1" noChangeAspect="1"/>
          </p:cNvPicPr>
          <p:nvPr>
            <p:ph idx="1"/>
          </p:nvPr>
        </p:nvPicPr>
        <p:blipFill>
          <a:blip r:embed="rId2"/>
          <a:stretch>
            <a:fillRect/>
          </a:stretch>
        </p:blipFill>
        <p:spPr>
          <a:xfrm>
            <a:off x="1674887" y="1260910"/>
            <a:ext cx="8559485" cy="3636062"/>
          </a:xfrm>
        </p:spPr>
      </p:pic>
      <p:sp>
        <p:nvSpPr>
          <p:cNvPr id="6" name="TextBox 5">
            <a:extLst>
              <a:ext uri="{FF2B5EF4-FFF2-40B4-BE49-F238E27FC236}">
                <a16:creationId xmlns:a16="http://schemas.microsoft.com/office/drawing/2014/main" id="{94FD085C-7F05-4D19-B511-84CED456C22D}"/>
              </a:ext>
            </a:extLst>
          </p:cNvPr>
          <p:cNvSpPr txBox="1"/>
          <p:nvPr/>
        </p:nvSpPr>
        <p:spPr>
          <a:xfrm>
            <a:off x="0" y="6492875"/>
            <a:ext cx="7401827" cy="369332"/>
          </a:xfrm>
          <a:prstGeom prst="rect">
            <a:avLst/>
          </a:prstGeom>
          <a:noFill/>
        </p:spPr>
        <p:txBody>
          <a:bodyPr wrap="square" rtlCol="0">
            <a:spAutoFit/>
          </a:bodyPr>
          <a:lstStyle/>
          <a:p>
            <a:r>
              <a:rPr lang="en-IN" dirty="0"/>
              <a:t>Reference : https://www.bigdataframework.org/short-history-of-big-data/</a:t>
            </a:r>
          </a:p>
        </p:txBody>
      </p:sp>
    </p:spTree>
    <p:extLst>
      <p:ext uri="{BB962C8B-B14F-4D97-AF65-F5344CB8AC3E}">
        <p14:creationId xmlns:p14="http://schemas.microsoft.com/office/powerpoint/2010/main" val="358530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Outcomes</a:t>
            </a:r>
          </a:p>
        </p:txBody>
      </p:sp>
      <p:sp>
        <p:nvSpPr>
          <p:cNvPr id="3" name="Content Placeholder 2"/>
          <p:cNvSpPr>
            <a:spLocks noGrp="1"/>
          </p:cNvSpPr>
          <p:nvPr>
            <p:ph idx="1"/>
          </p:nvPr>
        </p:nvSpPr>
        <p:spPr/>
        <p:txBody>
          <a:bodyPr>
            <a:normAutofit/>
          </a:bodyPr>
          <a:lstStyle/>
          <a:p>
            <a:pPr marL="0" indent="0">
              <a:buNone/>
            </a:pPr>
            <a:r>
              <a:rPr lang="en-US" dirty="0"/>
              <a:t>After successful completion of this course, student will be able to</a:t>
            </a:r>
          </a:p>
          <a:p>
            <a:pPr marL="0" indent="0" algn="l">
              <a:buNone/>
            </a:pPr>
            <a:r>
              <a:rPr lang="en-US" sz="2800" b="0" i="0" u="none" strike="noStrike" baseline="0" dirty="0">
                <a:latin typeface="CIDFont+F2"/>
              </a:rPr>
              <a:t>1. outline the significance and challenges of big data</a:t>
            </a:r>
          </a:p>
          <a:p>
            <a:pPr marL="0" indent="0" algn="l">
              <a:buNone/>
            </a:pPr>
            <a:r>
              <a:rPr lang="en-US" sz="2800" b="0" i="0" u="none" strike="noStrike" baseline="0" dirty="0">
                <a:latin typeface="CIDFont+F2"/>
              </a:rPr>
              <a:t>2. model big data using different tools and frameworks</a:t>
            </a:r>
          </a:p>
          <a:p>
            <a:pPr marL="0" indent="0" algn="l">
              <a:buNone/>
            </a:pPr>
            <a:r>
              <a:rPr lang="en-US" sz="2800" b="0" i="0" u="none" strike="noStrike" baseline="0" dirty="0">
                <a:latin typeface="CIDFont+F2"/>
              </a:rPr>
              <a:t>3. apply big data techniques for useful business analytic applications</a:t>
            </a:r>
          </a:p>
          <a:p>
            <a:pPr marL="0" indent="0" algn="l">
              <a:buNone/>
            </a:pPr>
            <a:r>
              <a:rPr lang="en-US" sz="2800" b="0" i="0" u="none" strike="noStrike" baseline="0" dirty="0">
                <a:latin typeface="CIDFont+F2"/>
              </a:rPr>
              <a:t>4. design algorithms for mining the data from large volumes</a:t>
            </a:r>
            <a:endParaRPr lang="en-IN" dirty="0"/>
          </a:p>
          <a:p>
            <a:pPr marL="0" indent="0">
              <a:buNone/>
            </a:pPr>
            <a:endParaRPr lang="en-US" dirty="0"/>
          </a:p>
        </p:txBody>
      </p:sp>
    </p:spTree>
    <p:extLst>
      <p:ext uri="{BB962C8B-B14F-4D97-AF65-F5344CB8AC3E}">
        <p14:creationId xmlns:p14="http://schemas.microsoft.com/office/powerpoint/2010/main" val="197422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3260"/>
            <a:ext cx="12041746" cy="6703438"/>
          </a:xfrm>
          <a:prstGeom prst="rect">
            <a:avLst/>
          </a:prstGeom>
        </p:spPr>
        <p:txBody>
          <a:bodyPr wrap="square">
            <a:spAutoFit/>
          </a:bodyPr>
          <a:lstStyle/>
          <a:p>
            <a:pPr algn="ctr">
              <a:lnSpc>
                <a:spcPct val="107000"/>
              </a:lnSpc>
              <a:spcAft>
                <a:spcPts val="800"/>
              </a:spcAft>
            </a:pPr>
            <a:r>
              <a:rPr lang="en-US" sz="2400" b="1" dirty="0">
                <a:latin typeface="Times New Roman" panose="02020603050405020304" pitchFamily="18" charset="0"/>
                <a:cs typeface="Times New Roman" panose="02020603050405020304" pitchFamily="18" charset="0"/>
              </a:rPr>
              <a:t>Syllabus</a:t>
            </a:r>
          </a:p>
          <a:p>
            <a:r>
              <a:rPr lang="en-US" b="1" dirty="0"/>
              <a:t>Unit I</a:t>
            </a:r>
          </a:p>
          <a:p>
            <a:r>
              <a:rPr lang="en-US" dirty="0"/>
              <a:t>Introduction to Big Data: Evolution of Big Data, Types of Digital Data, Classification of Digital Data, Structured Data, Semi-Structured Data, Unstructured Data, Definition of Big Data, Challenges of Conventional Systems, Big data platforms and data storage</a:t>
            </a:r>
          </a:p>
          <a:p>
            <a:endParaRPr lang="en-US" b="1" dirty="0"/>
          </a:p>
          <a:p>
            <a:r>
              <a:rPr lang="en-US" b="1" dirty="0"/>
              <a:t>Unit II</a:t>
            </a:r>
          </a:p>
          <a:p>
            <a:r>
              <a:rPr lang="en-US" dirty="0"/>
              <a:t>Big Data Analytics: Importance of Big data analytics, Classification of Analytics, Top Challenges Facing Big Data, Technologies to meet the Challenges Posed by Big Data, Terminologies Used in Big Data Environment</a:t>
            </a:r>
          </a:p>
          <a:p>
            <a:endParaRPr lang="en-US" b="1" dirty="0"/>
          </a:p>
          <a:p>
            <a:r>
              <a:rPr lang="en-US" b="1" dirty="0"/>
              <a:t>Unit III</a:t>
            </a:r>
          </a:p>
          <a:p>
            <a:r>
              <a:rPr lang="en-US" dirty="0"/>
              <a:t>Hadoop: Introducing Hadoop, comparisons of RDBMS and Hadoop, Distributed Computing Challenges, Hadoop Overview, Business Value of Hadoop, Hadoop Distributed File System, Processing Data with Hadoop, working with Map Reduce,</a:t>
            </a:r>
          </a:p>
          <a:p>
            <a:r>
              <a:rPr lang="en-US" dirty="0"/>
              <a:t>Hadoop YARN, Hadoop in the Cloud, Applications on Big Hadoop Ecosystem, Fundamentals of Pig, Hive, </a:t>
            </a:r>
            <a:r>
              <a:rPr lang="en-US" dirty="0" err="1"/>
              <a:t>HBase</a:t>
            </a:r>
            <a:r>
              <a:rPr lang="en-US" dirty="0"/>
              <a:t> and </a:t>
            </a:r>
            <a:r>
              <a:rPr lang="en-US" dirty="0" err="1"/>
              <a:t>ZooKeeper</a:t>
            </a:r>
            <a:r>
              <a:rPr lang="en-US" dirty="0"/>
              <a:t>, Basic concepts of Apache Spark</a:t>
            </a:r>
          </a:p>
          <a:p>
            <a:endParaRPr lang="en-US" b="1" dirty="0"/>
          </a:p>
          <a:p>
            <a:r>
              <a:rPr lang="en-US" b="1" dirty="0"/>
              <a:t>Unit IV</a:t>
            </a:r>
          </a:p>
          <a:p>
            <a:r>
              <a:rPr lang="en-US" dirty="0"/>
              <a:t>The Big data technology landscape: CAP Theorem - BASE Concept, NoSQL, Types of No SQL databases, Introduction to MongoDB, Data Types in MongoDB, CRUD, Apache Cassandra, Features of Cassandra, CRUD</a:t>
            </a:r>
          </a:p>
          <a:p>
            <a:endParaRPr lang="en-US" b="1" dirty="0"/>
          </a:p>
          <a:p>
            <a:r>
              <a:rPr lang="en-US" b="1" dirty="0"/>
              <a:t>Unit V</a:t>
            </a:r>
          </a:p>
          <a:p>
            <a:r>
              <a:rPr lang="en-US" dirty="0"/>
              <a:t>Big data analytics Algorithm: Applying Linear Regression, Clustering, Association rule mining, Decision tree on Big Data.</a:t>
            </a:r>
            <a:endParaRPr lang="en-US" b="1"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cs typeface="Times New Roman" panose="02020603050405020304" pitchFamily="18" charset="0"/>
              </a:rPr>
              <a:t>Self-study: Frameworks: Applications on Big Data Using Pig and Hive</a:t>
            </a:r>
          </a:p>
        </p:txBody>
      </p:sp>
    </p:spTree>
    <p:extLst>
      <p:ext uri="{BB962C8B-B14F-4D97-AF65-F5344CB8AC3E}">
        <p14:creationId xmlns:p14="http://schemas.microsoft.com/office/powerpoint/2010/main" val="313944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0" y="367855"/>
            <a:ext cx="10728102" cy="5759525"/>
          </a:xfrm>
          <a:prstGeom prst="rect">
            <a:avLst/>
          </a:prstGeom>
        </p:spPr>
        <p:txBody>
          <a:bodyPr wrap="square">
            <a:spAutoFit/>
          </a:bodyPr>
          <a:lstStyle/>
          <a:p>
            <a:pPr>
              <a:lnSpc>
                <a:spcPct val="107000"/>
              </a:lnSpc>
              <a:spcAft>
                <a:spcPts val="800"/>
              </a:spcAft>
            </a:pPr>
            <a:r>
              <a:rPr lang="en-US" sz="2000" b="1" u="sng" dirty="0">
                <a:latin typeface="Calibri Light" panose="020F0302020204030204" pitchFamily="34" charset="0"/>
                <a:ea typeface="Calibri" panose="020F0502020204030204" pitchFamily="34" charset="0"/>
                <a:cs typeface="Times New Roman" panose="02020603050405020304" pitchFamily="18" charset="0"/>
              </a:rPr>
              <a:t>References: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Michael Berthold, David J. Hand, Intelligent Data Analysis, Springer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Tom White, Hadoop: The Definitive Guide, Third Edition, </a:t>
            </a:r>
            <a:r>
              <a:rPr lang="en-US" b="1" dirty="0" err="1">
                <a:latin typeface="Times New Roman" panose="02020603050405020304" pitchFamily="18" charset="0"/>
                <a:ea typeface="Calibri" panose="020F0502020204030204" pitchFamily="34" charset="0"/>
                <a:cs typeface="Times New Roman" panose="02020603050405020304" pitchFamily="18" charset="0"/>
              </a:rPr>
              <a:t>O’reilly</a:t>
            </a:r>
            <a:r>
              <a:rPr lang="en-US" b="1" dirty="0">
                <a:latin typeface="Times New Roman" panose="02020603050405020304" pitchFamily="18" charset="0"/>
                <a:ea typeface="Calibri" panose="020F0502020204030204" pitchFamily="34" charset="0"/>
                <a:cs typeface="Times New Roman" panose="02020603050405020304" pitchFamily="18" charset="0"/>
              </a:rPr>
              <a:t> Media</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Chris Eaton, Dirk </a:t>
            </a:r>
            <a:r>
              <a:rPr lang="en-US" dirty="0" err="1">
                <a:latin typeface="Times New Roman" panose="02020603050405020304" pitchFamily="18" charset="0"/>
                <a:ea typeface="Calibri" panose="020F0502020204030204" pitchFamily="34" charset="0"/>
                <a:cs typeface="Times New Roman" panose="02020603050405020304" pitchFamily="18" charset="0"/>
              </a:rPr>
              <a:t>DeRoos</a:t>
            </a:r>
            <a:r>
              <a:rPr lang="en-US" dirty="0">
                <a:latin typeface="Times New Roman" panose="02020603050405020304" pitchFamily="18" charset="0"/>
                <a:ea typeface="Calibri" panose="020F0502020204030204" pitchFamily="34" charset="0"/>
                <a:cs typeface="Times New Roman" panose="02020603050405020304" pitchFamily="18" charset="0"/>
              </a:rPr>
              <a:t>, Tom Deutsch, George Lapis, Paul </a:t>
            </a: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Understanding Big Data: Analytics for Enterprise Class Hadoop and Streaming Data, McGraw Hill Publishing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err="1">
                <a:latin typeface="Times New Roman" panose="02020603050405020304" pitchFamily="18" charset="0"/>
                <a:ea typeface="Calibri" panose="020F0502020204030204" pitchFamily="34" charset="0"/>
                <a:cs typeface="Times New Roman" panose="02020603050405020304" pitchFamily="18" charset="0"/>
              </a:rPr>
              <a:t>Anand</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Rajaraman</a:t>
            </a:r>
            <a:r>
              <a:rPr lang="en-US" b="1" dirty="0">
                <a:latin typeface="Times New Roman" panose="02020603050405020304" pitchFamily="18" charset="0"/>
                <a:ea typeface="Calibri" panose="020F0502020204030204" pitchFamily="34" charset="0"/>
                <a:cs typeface="Times New Roman" panose="02020603050405020304" pitchFamily="18" charset="0"/>
              </a:rPr>
              <a:t> and Jeffrey David Ullman, Mining of Massive Datasets, Cambridge University Press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Bill Franks, Taming the Big Data Tidal Wave: Finding Opportunities in Huge Data Streams with Advanced Analytics, John Wiley &amp; sons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Glenn J. Myatt, Making Sense of Data, John Wiley &amp; Sons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Pete Warden, Big Data Glossary, O’Reilly</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Jiawei Han, Micheline </a:t>
            </a:r>
            <a:r>
              <a:rPr lang="en-US" dirty="0" err="1">
                <a:latin typeface="Times New Roman" panose="02020603050405020304" pitchFamily="18" charset="0"/>
                <a:ea typeface="Calibri" panose="020F0502020204030204" pitchFamily="34" charset="0"/>
                <a:cs typeface="Times New Roman" panose="02020603050405020304" pitchFamily="18" charset="0"/>
              </a:rPr>
              <a:t>Kamber</a:t>
            </a:r>
            <a:r>
              <a:rPr lang="en-US" dirty="0">
                <a:latin typeface="Times New Roman" panose="02020603050405020304" pitchFamily="18" charset="0"/>
                <a:ea typeface="Calibri" panose="020F0502020204030204" pitchFamily="34" charset="0"/>
                <a:cs typeface="Times New Roman" panose="02020603050405020304" pitchFamily="18" charset="0"/>
              </a:rPr>
              <a:t>, Data Mining Concepts and Techniques, Second Edition,</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Elsevier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Da </a:t>
            </a:r>
            <a:r>
              <a:rPr lang="en-US" dirty="0" err="1">
                <a:latin typeface="Times New Roman" panose="02020603050405020304" pitchFamily="18" charset="0"/>
                <a:ea typeface="Calibri" panose="020F0502020204030204" pitchFamily="34" charset="0"/>
                <a:cs typeface="Times New Roman" panose="02020603050405020304" pitchFamily="18" charset="0"/>
              </a:rPr>
              <a:t>Ruan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Guoquing</a:t>
            </a:r>
            <a:r>
              <a:rPr lang="en-US" dirty="0">
                <a:latin typeface="Times New Roman" panose="02020603050405020304" pitchFamily="18" charset="0"/>
                <a:ea typeface="Calibri" panose="020F0502020204030204" pitchFamily="34" charset="0"/>
                <a:cs typeface="Times New Roman" panose="02020603050405020304" pitchFamily="18" charset="0"/>
              </a:rPr>
              <a:t> Chen, Etienne </a:t>
            </a:r>
            <a:r>
              <a:rPr lang="en-US" dirty="0" err="1">
                <a:latin typeface="Times New Roman" panose="02020603050405020304" pitchFamily="18" charset="0"/>
                <a:ea typeface="Calibri" panose="020F0502020204030204" pitchFamily="34" charset="0"/>
                <a:cs typeface="Times New Roman" panose="02020603050405020304" pitchFamily="18" charset="0"/>
              </a:rPr>
              <a:t>E.Kerre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GeertWets</a:t>
            </a:r>
            <a:r>
              <a:rPr lang="en-US" dirty="0">
                <a:latin typeface="Times New Roman" panose="02020603050405020304" pitchFamily="18" charset="0"/>
                <a:ea typeface="Calibri" panose="020F0502020204030204" pitchFamily="34" charset="0"/>
                <a:cs typeface="Times New Roman" panose="02020603050405020304" pitchFamily="18" charset="0"/>
              </a:rPr>
              <a:t>, Intelligent Data Mining, Springer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Paul </a:t>
            </a: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Dirk </a:t>
            </a:r>
            <a:r>
              <a:rPr lang="en-US" dirty="0" err="1">
                <a:latin typeface="Times New Roman" panose="02020603050405020304" pitchFamily="18" charset="0"/>
                <a:ea typeface="Calibri" panose="020F0502020204030204" pitchFamily="34" charset="0"/>
                <a:cs typeface="Times New Roman" panose="02020603050405020304" pitchFamily="18" charset="0"/>
              </a:rPr>
              <a:t>deRoos</a:t>
            </a:r>
            <a:r>
              <a:rPr lang="en-US" dirty="0">
                <a:latin typeface="Times New Roman" panose="02020603050405020304" pitchFamily="18" charset="0"/>
                <a:ea typeface="Calibri" panose="020F0502020204030204" pitchFamily="34" charset="0"/>
                <a:cs typeface="Times New Roman" panose="02020603050405020304" pitchFamily="18" charset="0"/>
              </a:rPr>
              <a:t>, Krishnan </a:t>
            </a:r>
            <a:r>
              <a:rPr lang="en-US" dirty="0" err="1">
                <a:latin typeface="Times New Roman" panose="02020603050405020304" pitchFamily="18" charset="0"/>
                <a:ea typeface="Calibri" panose="020F0502020204030204" pitchFamily="34" charset="0"/>
                <a:cs typeface="Times New Roman" panose="02020603050405020304" pitchFamily="18" charset="0"/>
              </a:rPr>
              <a:t>Parasuraman</a:t>
            </a:r>
            <a:r>
              <a:rPr lang="en-US" dirty="0">
                <a:latin typeface="Times New Roman" panose="02020603050405020304" pitchFamily="18" charset="0"/>
                <a:ea typeface="Calibri" panose="020F0502020204030204" pitchFamily="34" charset="0"/>
                <a:cs typeface="Times New Roman" panose="02020603050405020304" pitchFamily="18" charset="0"/>
              </a:rPr>
              <a:t>, Thomas Deutsch, James Giles, David Corrigan, Harness the Power of Big Data The IBM Big Data Platform, Tata McGraw Hill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Michael Minelli, Michele Chambers, </a:t>
            </a:r>
            <a:r>
              <a:rPr lang="en-US" dirty="0" err="1">
                <a:latin typeface="Times New Roman" panose="02020603050405020304" pitchFamily="18" charset="0"/>
                <a:ea typeface="Calibri" panose="020F0502020204030204" pitchFamily="34" charset="0"/>
                <a:cs typeface="Times New Roman" panose="02020603050405020304" pitchFamily="18" charset="0"/>
              </a:rPr>
              <a:t>Ambiga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Dhiraj</a:t>
            </a:r>
            <a:r>
              <a:rPr lang="en-US" dirty="0">
                <a:latin typeface="Times New Roman" panose="02020603050405020304" pitchFamily="18" charset="0"/>
                <a:ea typeface="Calibri" panose="020F0502020204030204" pitchFamily="34" charset="0"/>
                <a:cs typeface="Times New Roman" panose="02020603050405020304" pitchFamily="18" charset="0"/>
              </a:rPr>
              <a:t>, Big Data, Big Analytics: Emerging Business Intelligence and Analytic Trends for Today's Businesses, Wiley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Paul, Chris Eaton, Understanding Big Data: Analytics for Enterprise Class Hadoop and Streaming Data, Tata McGraw Hill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Seema Acharya and </a:t>
            </a:r>
            <a:r>
              <a:rPr lang="en-US" b="1" dirty="0" err="1">
                <a:latin typeface="Times New Roman" panose="02020603050405020304" pitchFamily="18" charset="0"/>
                <a:ea typeface="Calibri" panose="020F0502020204030204" pitchFamily="34" charset="0"/>
                <a:cs typeface="Times New Roman" panose="02020603050405020304" pitchFamily="18" charset="0"/>
              </a:rPr>
              <a:t>Subhashini</a:t>
            </a:r>
            <a:r>
              <a:rPr lang="en-US" b="1" dirty="0">
                <a:latin typeface="Times New Roman" panose="02020603050405020304" pitchFamily="18" charset="0"/>
                <a:ea typeface="Calibri" panose="020F0502020204030204" pitchFamily="34" charset="0"/>
                <a:cs typeface="Times New Roman" panose="02020603050405020304" pitchFamily="18" charset="0"/>
              </a:rPr>
              <a:t> C, Big Data and Analytics,  Wiley India</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275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session guidelines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0653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InClassQuestion#1</a:t>
            </a:r>
          </a:p>
        </p:txBody>
      </p:sp>
      <p:sp>
        <p:nvSpPr>
          <p:cNvPr id="3" name="Content Placeholder 2"/>
          <p:cNvSpPr>
            <a:spLocks noGrp="1"/>
          </p:cNvSpPr>
          <p:nvPr>
            <p:ph idx="1"/>
          </p:nvPr>
        </p:nvSpPr>
        <p:spPr>
          <a:xfrm>
            <a:off x="838200" y="2289265"/>
            <a:ext cx="10515600" cy="4351338"/>
          </a:xfrm>
        </p:spPr>
        <p:txBody>
          <a:bodyPr/>
          <a:lstStyle/>
          <a:p>
            <a:r>
              <a:rPr lang="en-US" dirty="0"/>
              <a:t>What is the need to learn this subject? </a:t>
            </a:r>
          </a:p>
        </p:txBody>
      </p:sp>
    </p:spTree>
    <p:extLst>
      <p:ext uri="{BB962C8B-B14F-4D97-AF65-F5344CB8AC3E}">
        <p14:creationId xmlns:p14="http://schemas.microsoft.com/office/powerpoint/2010/main" val="216985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popular case study</a:t>
            </a:r>
          </a:p>
        </p:txBody>
      </p:sp>
      <p:sp>
        <p:nvSpPr>
          <p:cNvPr id="3" name="Content Placeholder 2"/>
          <p:cNvSpPr>
            <a:spLocks noGrp="1"/>
          </p:cNvSpPr>
          <p:nvPr>
            <p:ph idx="1"/>
          </p:nvPr>
        </p:nvSpPr>
        <p:spPr/>
        <p:txBody>
          <a:bodyPr/>
          <a:lstStyle/>
          <a:p>
            <a:pPr marL="0" indent="0">
              <a:buNone/>
            </a:pPr>
            <a:r>
              <a:rPr lang="en-US" dirty="0"/>
              <a:t>1) </a:t>
            </a:r>
          </a:p>
        </p:txBody>
      </p:sp>
      <p:pic>
        <p:nvPicPr>
          <p:cNvPr id="4" name="Picture 3"/>
          <p:cNvPicPr>
            <a:picLocks noChangeAspect="1"/>
          </p:cNvPicPr>
          <p:nvPr/>
        </p:nvPicPr>
        <p:blipFill>
          <a:blip r:embed="rId2"/>
          <a:stretch>
            <a:fillRect/>
          </a:stretch>
        </p:blipFill>
        <p:spPr>
          <a:xfrm>
            <a:off x="2929739" y="1825625"/>
            <a:ext cx="5894352" cy="3507682"/>
          </a:xfrm>
          <a:prstGeom prst="rect">
            <a:avLst/>
          </a:prstGeom>
        </p:spPr>
      </p:pic>
      <p:sp>
        <p:nvSpPr>
          <p:cNvPr id="5" name="TextBox 4">
            <a:extLst>
              <a:ext uri="{FF2B5EF4-FFF2-40B4-BE49-F238E27FC236}">
                <a16:creationId xmlns:a16="http://schemas.microsoft.com/office/drawing/2014/main" id="{FA6B7107-1845-4296-9056-9383503087F7}"/>
              </a:ext>
            </a:extLst>
          </p:cNvPr>
          <p:cNvSpPr txBox="1"/>
          <p:nvPr/>
        </p:nvSpPr>
        <p:spPr>
          <a:xfrm>
            <a:off x="0" y="6492875"/>
            <a:ext cx="7401827" cy="369332"/>
          </a:xfrm>
          <a:prstGeom prst="rect">
            <a:avLst/>
          </a:prstGeom>
          <a:noFill/>
        </p:spPr>
        <p:txBody>
          <a:bodyPr wrap="square" rtlCol="0">
            <a:spAutoFit/>
          </a:bodyPr>
          <a:lstStyle/>
          <a:p>
            <a:r>
              <a:rPr lang="en-IN" dirty="0"/>
              <a:t>Reference : https://data-flair.training/blogs/big-data-case-studies/</a:t>
            </a:r>
          </a:p>
        </p:txBody>
      </p:sp>
    </p:spTree>
    <p:extLst>
      <p:ext uri="{BB962C8B-B14F-4D97-AF65-F5344CB8AC3E}">
        <p14:creationId xmlns:p14="http://schemas.microsoft.com/office/powerpoint/2010/main" val="200302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61439-DBB0-4F96-A161-283568CCCD75}"/>
              </a:ext>
            </a:extLst>
          </p:cNvPr>
          <p:cNvSpPr>
            <a:spLocks noGrp="1"/>
          </p:cNvSpPr>
          <p:nvPr>
            <p:ph idx="1"/>
          </p:nvPr>
        </p:nvSpPr>
        <p:spPr>
          <a:xfrm>
            <a:off x="838200" y="404261"/>
            <a:ext cx="10515600" cy="5772702"/>
          </a:xfrm>
        </p:spPr>
        <p:txBody>
          <a:bodyPr>
            <a:normAutofit fontScale="92500"/>
          </a:bodyPr>
          <a:lstStyle/>
          <a:p>
            <a:pPr marL="285750" indent="-285750">
              <a:buFont typeface="Arial" panose="020B0604020202020204" pitchFamily="34" charset="0"/>
              <a:buChar char="•"/>
            </a:pPr>
            <a:r>
              <a:rPr lang="en-IN" sz="2600" dirty="0">
                <a:latin typeface="Times New Roman" panose="02020603050405020304" pitchFamily="18" charset="0"/>
                <a:ea typeface="Times New Roman" panose="02020603050405020304" pitchFamily="18" charset="0"/>
              </a:rPr>
              <a:t>M</a:t>
            </a:r>
            <a:r>
              <a:rPr lang="en-IN" sz="2600" dirty="0">
                <a:effectLst/>
                <a:latin typeface="Times New Roman" panose="02020603050405020304" pitchFamily="18" charset="0"/>
                <a:ea typeface="Times New Roman" panose="02020603050405020304" pitchFamily="18" charset="0"/>
              </a:rPr>
              <a:t>ore than 2 million employees and 20000 stores in 28 countries</a:t>
            </a:r>
          </a:p>
          <a:p>
            <a:pPr marL="285750" indent="-285750">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rPr>
              <a:t>Walmart uses </a:t>
            </a:r>
            <a:r>
              <a:rPr lang="en-IN" sz="2600" b="1" i="1" dirty="0">
                <a:effectLst/>
                <a:latin typeface="Times New Roman" panose="02020603050405020304" pitchFamily="18" charset="0"/>
                <a:ea typeface="Times New Roman" panose="02020603050405020304" pitchFamily="18" charset="0"/>
              </a:rPr>
              <a:t>Data Mining</a:t>
            </a:r>
            <a:r>
              <a:rPr lang="en-IN" sz="2600" dirty="0">
                <a:effectLst/>
                <a:latin typeface="Times New Roman" panose="02020603050405020304" pitchFamily="18" charset="0"/>
                <a:ea typeface="Times New Roman" panose="02020603050405020304" pitchFamily="18" charset="0"/>
              </a:rPr>
              <a:t> to discover patterns that can be used to provide product recommendations to the user, based on which products were brought together.</a:t>
            </a:r>
          </a:p>
          <a:p>
            <a:pPr marL="285750" indent="-285750">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rPr>
              <a:t>Walmart by applying effective Data Mining has increased its conversion rate of customers. It has been speeding along big data analysis to provide best-in-class e-commerce technologies with a motive </a:t>
            </a:r>
            <a:r>
              <a:rPr lang="en-IN" sz="2600" b="1" dirty="0">
                <a:effectLst/>
                <a:latin typeface="Times New Roman" panose="02020603050405020304" pitchFamily="18" charset="0"/>
                <a:ea typeface="Times New Roman" panose="02020603050405020304" pitchFamily="18" charset="0"/>
              </a:rPr>
              <a:t>to deliver superior customer experience</a:t>
            </a:r>
            <a:r>
              <a:rPr lang="en-IN" sz="26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rPr>
              <a:t>To optimize the shopping experience of customers when they are in a Walmart store.</a:t>
            </a:r>
          </a:p>
          <a:p>
            <a:pPr marL="285750" indent="-285750">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rPr>
              <a:t>Redesigning global </a:t>
            </a:r>
            <a:r>
              <a:rPr lang="en-IN" sz="2600" b="1" dirty="0">
                <a:effectLst/>
                <a:latin typeface="Times New Roman" panose="02020603050405020304" pitchFamily="18" charset="0"/>
                <a:ea typeface="Times New Roman" panose="02020603050405020304" pitchFamily="18" charset="0"/>
              </a:rPr>
              <a:t>websites</a:t>
            </a:r>
            <a:r>
              <a:rPr lang="en-IN" sz="2600" dirty="0">
                <a:effectLst/>
                <a:latin typeface="Times New Roman" panose="02020603050405020304" pitchFamily="18" charset="0"/>
                <a:ea typeface="Times New Roman" panose="02020603050405020304" pitchFamily="18" charset="0"/>
              </a:rPr>
              <a:t> and </a:t>
            </a:r>
            <a:r>
              <a:rPr lang="en-IN" sz="2600" b="1" dirty="0">
                <a:effectLst/>
                <a:latin typeface="Times New Roman" panose="02020603050405020304" pitchFamily="18" charset="0"/>
                <a:ea typeface="Times New Roman" panose="02020603050405020304" pitchFamily="18" charset="0"/>
              </a:rPr>
              <a:t>building innovative applications </a:t>
            </a:r>
            <a:r>
              <a:rPr lang="en-IN" sz="2600" dirty="0">
                <a:effectLst/>
                <a:latin typeface="Times New Roman" panose="02020603050405020304" pitchFamily="18" charset="0"/>
                <a:ea typeface="Times New Roman" panose="02020603050405020304" pitchFamily="18" charset="0"/>
              </a:rPr>
              <a:t>to customize the </a:t>
            </a:r>
            <a:r>
              <a:rPr lang="en-IN" sz="2600" b="1" dirty="0">
                <a:effectLst/>
                <a:latin typeface="Times New Roman" panose="02020603050405020304" pitchFamily="18" charset="0"/>
                <a:ea typeface="Times New Roman" panose="02020603050405020304" pitchFamily="18" charset="0"/>
              </a:rPr>
              <a:t>shopping experience for customers </a:t>
            </a:r>
            <a:r>
              <a:rPr lang="en-IN" sz="2600" dirty="0">
                <a:effectLst/>
                <a:latin typeface="Times New Roman" panose="02020603050405020304" pitchFamily="18" charset="0"/>
                <a:ea typeface="Times New Roman" panose="02020603050405020304" pitchFamily="18" charset="0"/>
              </a:rPr>
              <a:t>whilst increasing logistics efficiency.</a:t>
            </a:r>
          </a:p>
          <a:p>
            <a:pPr marL="285750" indent="-285750">
              <a:buFont typeface="Arial" panose="020B0604020202020204" pitchFamily="34" charset="0"/>
              <a:buChar char="•"/>
            </a:pPr>
            <a:r>
              <a:rPr lang="en-IN" sz="2600" b="1" i="1" dirty="0">
                <a:effectLst/>
                <a:latin typeface="Times New Roman" panose="02020603050405020304" pitchFamily="18" charset="0"/>
                <a:ea typeface="Times New Roman" panose="02020603050405020304" pitchFamily="18" charset="0"/>
              </a:rPr>
              <a:t>Hadoop</a:t>
            </a:r>
            <a:r>
              <a:rPr lang="en-IN" sz="2600" dirty="0">
                <a:effectLst/>
                <a:latin typeface="Times New Roman" panose="02020603050405020304" pitchFamily="18" charset="0"/>
                <a:ea typeface="Times New Roman" panose="02020603050405020304" pitchFamily="18" charset="0"/>
              </a:rPr>
              <a:t> and </a:t>
            </a:r>
            <a:r>
              <a:rPr lang="en-IN" sz="2600" b="1" dirty="0">
                <a:effectLst/>
                <a:latin typeface="Times New Roman" panose="02020603050405020304" pitchFamily="18" charset="0"/>
                <a:ea typeface="Times New Roman" panose="02020603050405020304" pitchFamily="18" charset="0"/>
              </a:rPr>
              <a:t>NoSQL </a:t>
            </a:r>
            <a:r>
              <a:rPr lang="en-IN" sz="2600" dirty="0">
                <a:effectLst/>
                <a:latin typeface="Times New Roman" panose="02020603050405020304" pitchFamily="18" charset="0"/>
                <a:ea typeface="Times New Roman" panose="02020603050405020304" pitchFamily="18" charset="0"/>
              </a:rPr>
              <a:t>technologies are used to provide internal customers with access to real-time data collected from different sources and centralized for effective use.</a:t>
            </a:r>
          </a:p>
          <a:p>
            <a:endParaRPr lang="en-IN" dirty="0"/>
          </a:p>
        </p:txBody>
      </p:sp>
    </p:spTree>
    <p:extLst>
      <p:ext uri="{BB962C8B-B14F-4D97-AF65-F5344CB8AC3E}">
        <p14:creationId xmlns:p14="http://schemas.microsoft.com/office/powerpoint/2010/main" val="9787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2)</a:t>
            </a:r>
          </a:p>
        </p:txBody>
      </p:sp>
      <p:pic>
        <p:nvPicPr>
          <p:cNvPr id="4" name="Picture 3"/>
          <p:cNvPicPr>
            <a:picLocks noChangeAspect="1"/>
          </p:cNvPicPr>
          <p:nvPr/>
        </p:nvPicPr>
        <p:blipFill>
          <a:blip r:embed="rId2"/>
          <a:stretch>
            <a:fillRect/>
          </a:stretch>
        </p:blipFill>
        <p:spPr>
          <a:xfrm>
            <a:off x="2832949" y="2421295"/>
            <a:ext cx="5572197" cy="2640102"/>
          </a:xfrm>
          <a:prstGeom prst="rect">
            <a:avLst/>
          </a:prstGeom>
        </p:spPr>
      </p:pic>
    </p:spTree>
    <p:extLst>
      <p:ext uri="{BB962C8B-B14F-4D97-AF65-F5344CB8AC3E}">
        <p14:creationId xmlns:p14="http://schemas.microsoft.com/office/powerpoint/2010/main" val="2565119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16402</TotalTime>
  <Words>1287</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CIDFont+F2</vt:lpstr>
      <vt:lpstr>Times New Roman</vt:lpstr>
      <vt:lpstr>Office Theme</vt:lpstr>
      <vt:lpstr>Introduction</vt:lpstr>
      <vt:lpstr>Course Outcomes</vt:lpstr>
      <vt:lpstr>PowerPoint Presentation</vt:lpstr>
      <vt:lpstr>PowerPoint Presentation</vt:lpstr>
      <vt:lpstr>Lab session guidelines</vt:lpstr>
      <vt:lpstr>InClassQuestion#1</vt:lpstr>
      <vt:lpstr>Big Data popular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InClassQuestion#2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computing of Big Data Harmonization</dc:title>
  <dc:creator>Jigna</dc:creator>
  <cp:lastModifiedBy>CSE-5</cp:lastModifiedBy>
  <cp:revision>117</cp:revision>
  <dcterms:created xsi:type="dcterms:W3CDTF">2014-01-19T07:54:20Z</dcterms:created>
  <dcterms:modified xsi:type="dcterms:W3CDTF">2022-08-16T08:00:31Z</dcterms:modified>
</cp:coreProperties>
</file>