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9" r:id="rId8"/>
    <p:sldId id="261" r:id="rId9"/>
    <p:sldId id="263" r:id="rId10"/>
    <p:sldId id="272" r:id="rId11"/>
    <p:sldId id="273" r:id="rId12"/>
    <p:sldId id="266" r:id="rId13"/>
    <p:sldId id="276" r:id="rId14"/>
    <p:sldId id="277" r:id="rId15"/>
    <p:sldId id="278" r:id="rId16"/>
    <p:sldId id="274" r:id="rId17"/>
    <p:sldId id="264" r:id="rId18"/>
    <p:sldId id="269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5833"/>
  </p:normalViewPr>
  <p:slideViewPr>
    <p:cSldViewPr snapToGrid="0" snapToObjects="1">
      <p:cViewPr>
        <p:scale>
          <a:sx n="66" d="100"/>
          <a:sy n="66" d="100"/>
        </p:scale>
        <p:origin x="4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F18-AC38-4440-9D68-2C7E6F2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2E91-86E7-FB42-B168-91BA7C53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BC52-108D-B243-98C8-D1D30A25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07BF-8CE1-1D4C-94B3-296C76B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9799-3DAC-5144-8AE9-32C643E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013C-F8A9-5848-BDF2-6353701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BF3CE-66DC-EA4A-ACF0-7323E4A1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382E-73E7-9740-AFC3-AB758C85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2E04-B88D-F44B-BFE6-69BDBDCF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26A7-726E-3840-B75D-616AA895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729B0-8680-3641-9321-EE8FE8746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B017-5990-1B4C-908D-DFE31DB38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17D6-15C8-6741-8AF8-D6E8369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BBC6-4E54-9E44-BD4A-C7E8356F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A2C6-73AB-5D4D-BED8-74644FC6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06BB-5183-BA4F-B3FF-C33B0879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4050-97D7-8043-AFA2-7EFAE9CD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86E0-E3DB-7C45-B7BA-15DFD6AC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3AEF-18C1-474F-94A7-E63475C1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2B71-0E14-774A-BCE6-2B9A0ECD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FC70-AF92-5D49-BA99-8DB297E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5141-2352-B946-87AF-3136D7BB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5559-C306-484F-BCD1-814B24B8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FF9B-50E1-0D41-A59E-88D38CE4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CD10-230F-D947-B778-0CBB0165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8683-9E33-E249-97AE-19AB1807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BE51-3A4E-9549-A2A2-F8911282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BDBF-7080-ED47-8C78-68717AB6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ED24-5B67-CE45-ABDF-A7C7BF8C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DC6F-03FA-744E-BE59-FDEE8AF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B0176-D152-7343-9C91-50679BEE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48E9-8F4A-A241-BB65-FC5BFDB0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C16D-54DD-B240-AA3D-F5C7A35C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93F71-1918-6D49-A63D-360B0418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11D35-6815-3343-8BA0-143A0D94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2E1FD-F8F3-144C-8177-3B16B2216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DECFA-E269-884B-8E76-CECE83D7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9E692-D4C3-1740-8122-8B9191DA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3BC9-5C61-AB47-9E14-30FA412F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9A97-7466-2E4B-A919-22C02B46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CA6A5-2898-554F-A3FC-F42719E0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58EFD-F12D-E24F-B91B-8222DE19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CE2F-5CFC-2C41-90DF-5E7C0638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BB0B3-8044-1145-9A10-B850D89D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327B7-49E8-3F48-AB67-F1FA8537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FEBD-59A1-6049-BA1E-F8293F36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3E5A-4183-354B-B404-DD094265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5469-0B77-0F4D-A139-6302A9F7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9A6A-95B1-8045-B282-2F805147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67B8-EA6A-8D4A-959C-93E10F9D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02A93-2D3B-A242-A230-A7E7D230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9D47-6CC5-294F-8DF8-51930C8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32B6-F158-4F46-81D3-0A2DF50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BA953-1948-FB4F-8471-DC36DC6C6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51C0F-3B10-8740-8833-13C029D6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6AAC-6A16-8446-A704-DBAD5CEF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16D15-8ADF-594C-8571-23E7EBF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23D7-A30D-1C49-B0CD-D9E65BCD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9243B-BF0F-AB49-B2DA-E2811500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DFB1-35AA-3942-9D44-5D409B54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CE9A-71EF-EC47-A172-F4FDDDF5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F9AB-76AA-1D4A-B8E0-541A15BBEE4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6CA2-C395-6846-9D76-913A0D56A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686B-4D2B-6447-8F43-3A5665F40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D0D7-2FB7-6A4C-BB3C-AB97C2E6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" TargetMode="External"/><Relationship Id="rId2" Type="http://schemas.openxmlformats.org/officeDocument/2006/relationships/hyperlink" Target="http://gnuwin32.sourceforge.net/downlinks/fl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forge.net/projects/dev-cpp/files/Binaries/Dev-C%2B%2B%204.9.9.2/devcpp-4.9.9.2_setup.exe/download?use_mirror=switch" TargetMode="External"/><Relationship Id="rId4" Type="http://schemas.openxmlformats.org/officeDocument/2006/relationships/hyperlink" Target="http://downloads.sourceforge.net/gnuwin32/bison-2.4.1-setup.ex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7BFD-F0AE-1747-BB2E-2E6BF705B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2CS701 Compiler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C496D-0A63-DD4B-961E-6E999FC3B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637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6304728" indent="-26304728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81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314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546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779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2011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244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476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00B5A4B-8E75-4B99-8BE2-23D4BA509808}" type="slidenum">
              <a:rPr lang="en-US" altLang="en-US" sz="1400"/>
              <a:pPr/>
              <a:t>10</a:t>
            </a:fld>
            <a:endParaRPr lang="en-US" altLang="en-US" sz="14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208" y="774911"/>
            <a:ext cx="8767585" cy="5259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Regular Expressions in Lex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712208" y="1621337"/>
            <a:ext cx="8767585" cy="439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44" b="1" dirty="0">
                <a:latin typeface="Courier New" panose="02070309020205020404" pitchFamily="49" charset="0"/>
              </a:rPr>
              <a:t>x	</a:t>
            </a:r>
            <a:r>
              <a:rPr lang="en-US" altLang="en-US" sz="1644" dirty="0"/>
              <a:t>match the character </a:t>
            </a:r>
            <a:r>
              <a:rPr lang="en-US" altLang="en-US" sz="1644" b="1" dirty="0">
                <a:latin typeface="Courier New" panose="02070309020205020404" pitchFamily="49" charset="0"/>
              </a:rPr>
              <a:t>x</a:t>
            </a:r>
            <a:r>
              <a:rPr lang="en-US" altLang="en-US" sz="1644" dirty="0"/>
              <a:t> 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\.	</a:t>
            </a:r>
            <a:r>
              <a:rPr lang="en-US" altLang="en-US" sz="1644" dirty="0"/>
              <a:t>match the character </a:t>
            </a:r>
            <a:r>
              <a:rPr lang="en-US" altLang="en-US" sz="1644" b="1" dirty="0">
                <a:latin typeface="Courier New" panose="02070309020205020404" pitchFamily="49" charset="0"/>
              </a:rPr>
              <a:t>.</a:t>
            </a:r>
            <a:r>
              <a:rPr lang="en-US" altLang="en-US" sz="1644" dirty="0"/>
              <a:t> 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“</a:t>
            </a:r>
            <a:r>
              <a:rPr lang="en-US" altLang="en-US" sz="1644" i="1" dirty="0"/>
              <a:t>string</a:t>
            </a:r>
            <a:r>
              <a:rPr lang="en-US" altLang="en-US" sz="1644" b="1" dirty="0">
                <a:latin typeface="Courier New" panose="02070309020205020404" pitchFamily="49" charset="0"/>
              </a:rPr>
              <a:t>”	</a:t>
            </a:r>
            <a:r>
              <a:rPr lang="en-US" altLang="en-US" sz="1644" dirty="0"/>
              <a:t>match contents of string of characters</a:t>
            </a:r>
            <a:r>
              <a:rPr lang="en-US" altLang="en-US" sz="1644" b="1" dirty="0">
                <a:latin typeface="Courier New" panose="02070309020205020404" pitchFamily="49" charset="0"/>
              </a:rPr>
              <a:t> 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. 	</a:t>
            </a:r>
            <a:r>
              <a:rPr lang="en-US" altLang="en-US" sz="1644" dirty="0"/>
              <a:t>match any character except newline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^	</a:t>
            </a:r>
            <a:r>
              <a:rPr lang="en-US" altLang="en-US" sz="1644" dirty="0"/>
              <a:t>match beginning of a line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$	</a:t>
            </a:r>
            <a:r>
              <a:rPr lang="en-US" altLang="en-US" sz="1644" dirty="0"/>
              <a:t>match the end of a line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[xyz]	</a:t>
            </a:r>
            <a:r>
              <a:rPr lang="en-US" altLang="en-US" sz="1644" dirty="0"/>
              <a:t>match one character </a:t>
            </a:r>
            <a:r>
              <a:rPr lang="en-US" altLang="en-US" sz="1644" b="1" dirty="0">
                <a:latin typeface="Courier New" panose="02070309020205020404" pitchFamily="49" charset="0"/>
              </a:rPr>
              <a:t>x</a:t>
            </a:r>
            <a:r>
              <a:rPr lang="en-US" altLang="en-US" sz="1644" dirty="0"/>
              <a:t>, </a:t>
            </a:r>
            <a:r>
              <a:rPr lang="en-US" altLang="en-US" sz="1644" b="1" dirty="0">
                <a:latin typeface="Courier New" panose="02070309020205020404" pitchFamily="49" charset="0"/>
              </a:rPr>
              <a:t>y</a:t>
            </a:r>
            <a:r>
              <a:rPr lang="en-US" altLang="en-US" sz="1644" dirty="0"/>
              <a:t>, or </a:t>
            </a:r>
            <a:r>
              <a:rPr lang="en-US" altLang="en-US" sz="1644" b="1" dirty="0">
                <a:latin typeface="Courier New" panose="02070309020205020404" pitchFamily="49" charset="0"/>
              </a:rPr>
              <a:t>z</a:t>
            </a:r>
            <a:r>
              <a:rPr lang="en-US" altLang="en-US" sz="1644" dirty="0"/>
              <a:t> (use </a:t>
            </a:r>
            <a:r>
              <a:rPr lang="en-US" altLang="en-US" sz="1644" b="1" dirty="0">
                <a:latin typeface="Courier New" panose="02070309020205020404" pitchFamily="49" charset="0"/>
              </a:rPr>
              <a:t>\</a:t>
            </a:r>
            <a:r>
              <a:rPr lang="en-US" altLang="en-US" sz="1644" dirty="0"/>
              <a:t> to escape </a:t>
            </a:r>
            <a:r>
              <a:rPr lang="en-US" altLang="en-US" sz="1644" b="1" dirty="0">
                <a:latin typeface="Courier New" panose="02070309020205020404" pitchFamily="49" charset="0"/>
              </a:rPr>
              <a:t>-</a:t>
            </a:r>
            <a:r>
              <a:rPr lang="en-US" altLang="en-US" sz="1644" dirty="0"/>
              <a:t>) 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[^xyz]</a:t>
            </a:r>
            <a:r>
              <a:rPr lang="en-US" altLang="en-US" sz="1644" dirty="0"/>
              <a:t>match any character except </a:t>
            </a:r>
            <a:r>
              <a:rPr lang="en-US" altLang="en-US" sz="1644" b="1" dirty="0">
                <a:latin typeface="Courier New" panose="02070309020205020404" pitchFamily="49" charset="0"/>
              </a:rPr>
              <a:t>x</a:t>
            </a:r>
            <a:r>
              <a:rPr lang="en-US" altLang="en-US" sz="1644" dirty="0"/>
              <a:t>, </a:t>
            </a:r>
            <a:r>
              <a:rPr lang="en-US" altLang="en-US" sz="1644" b="1" dirty="0">
                <a:latin typeface="Courier New" panose="02070309020205020404" pitchFamily="49" charset="0"/>
              </a:rPr>
              <a:t>y</a:t>
            </a:r>
            <a:r>
              <a:rPr lang="en-US" altLang="en-US" sz="1644" dirty="0"/>
              <a:t>, and </a:t>
            </a:r>
            <a:r>
              <a:rPr lang="en-US" altLang="en-US" sz="1644" b="1" dirty="0">
                <a:latin typeface="Courier New" panose="02070309020205020404" pitchFamily="49" charset="0"/>
              </a:rPr>
              <a:t>z</a:t>
            </a:r>
            <a:r>
              <a:rPr lang="en-US" altLang="en-US" sz="1644" dirty="0"/>
              <a:t> 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[a-z]	</a:t>
            </a:r>
            <a:r>
              <a:rPr lang="en-US" altLang="en-US" sz="1644" dirty="0"/>
              <a:t>match one of </a:t>
            </a:r>
            <a:r>
              <a:rPr lang="en-US" altLang="en-US" sz="1644" b="1" dirty="0">
                <a:latin typeface="Courier New" panose="02070309020205020404" pitchFamily="49" charset="0"/>
              </a:rPr>
              <a:t>a</a:t>
            </a:r>
            <a:r>
              <a:rPr lang="en-US" altLang="en-US" sz="1644" dirty="0"/>
              <a:t> to </a:t>
            </a:r>
            <a:r>
              <a:rPr lang="en-US" altLang="en-US" sz="1644" b="1" dirty="0">
                <a:latin typeface="Courier New" panose="02070309020205020404" pitchFamily="49" charset="0"/>
              </a:rPr>
              <a:t>z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i="1" dirty="0"/>
              <a:t>r</a:t>
            </a:r>
            <a:r>
              <a:rPr lang="en-US" altLang="en-US" sz="1644" b="1" dirty="0">
                <a:latin typeface="Courier New" panose="02070309020205020404" pitchFamily="49" charset="0"/>
              </a:rPr>
              <a:t>*	</a:t>
            </a:r>
            <a:r>
              <a:rPr lang="en-US" altLang="en-US" sz="1644" dirty="0"/>
              <a:t>closure (match zero or more occurrences)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i="1" dirty="0"/>
              <a:t>r</a:t>
            </a:r>
            <a:r>
              <a:rPr lang="en-US" altLang="en-US" sz="1644" b="1" dirty="0">
                <a:latin typeface="Courier New" panose="02070309020205020404" pitchFamily="49" charset="0"/>
              </a:rPr>
              <a:t>+	</a:t>
            </a:r>
            <a:r>
              <a:rPr lang="en-US" altLang="en-US" sz="1644" dirty="0"/>
              <a:t>positive closure (match one or more occurrences)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i="1" dirty="0"/>
              <a:t>r</a:t>
            </a:r>
            <a:r>
              <a:rPr lang="en-US" altLang="en-US" sz="1644" b="1" dirty="0">
                <a:latin typeface="Courier New" panose="02070309020205020404" pitchFamily="49" charset="0"/>
              </a:rPr>
              <a:t>? 	</a:t>
            </a:r>
            <a:r>
              <a:rPr lang="en-US" altLang="en-US" sz="1644" dirty="0"/>
              <a:t>optional (match zero or one occurrence)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i="1" dirty="0"/>
              <a:t>r</a:t>
            </a:r>
            <a:r>
              <a:rPr lang="en-US" altLang="en-US" sz="1644" baseline="-25000" dirty="0"/>
              <a:t>1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2</a:t>
            </a:r>
            <a:r>
              <a:rPr lang="en-US" altLang="en-US" sz="1644" b="1" dirty="0">
                <a:latin typeface="Courier New" panose="02070309020205020404" pitchFamily="49" charset="0"/>
              </a:rPr>
              <a:t>	</a:t>
            </a:r>
            <a:r>
              <a:rPr lang="en-US" altLang="en-US" sz="1644" dirty="0"/>
              <a:t>match 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1</a:t>
            </a:r>
            <a:r>
              <a:rPr lang="en-US" altLang="en-US" sz="1644" dirty="0"/>
              <a:t> then 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2</a:t>
            </a:r>
            <a:r>
              <a:rPr lang="en-US" altLang="en-US" sz="1644" dirty="0"/>
              <a:t> (concatenation)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i="1" dirty="0"/>
              <a:t>r</a:t>
            </a:r>
            <a:r>
              <a:rPr lang="en-US" altLang="en-US" sz="1644" baseline="-25000" dirty="0"/>
              <a:t>1</a:t>
            </a:r>
            <a:r>
              <a:rPr lang="en-US" altLang="en-US" sz="1644" b="1" dirty="0">
                <a:latin typeface="Courier New" panose="02070309020205020404" pitchFamily="49" charset="0"/>
              </a:rPr>
              <a:t>|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2</a:t>
            </a:r>
            <a:r>
              <a:rPr lang="en-US" altLang="en-US" sz="1644" b="1" dirty="0">
                <a:latin typeface="Courier New" panose="02070309020205020404" pitchFamily="49" charset="0"/>
              </a:rPr>
              <a:t>	</a:t>
            </a:r>
            <a:r>
              <a:rPr lang="en-US" altLang="en-US" sz="1644" dirty="0"/>
              <a:t>match 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1</a:t>
            </a:r>
            <a:r>
              <a:rPr lang="en-US" altLang="en-US" sz="1644" dirty="0"/>
              <a:t> or 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2</a:t>
            </a:r>
            <a:r>
              <a:rPr lang="en-US" altLang="en-US" sz="1644" dirty="0"/>
              <a:t> (union)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(</a:t>
            </a:r>
            <a:r>
              <a:rPr lang="en-US" altLang="en-US" sz="1644" i="1" dirty="0"/>
              <a:t> r </a:t>
            </a:r>
            <a:r>
              <a:rPr lang="en-US" altLang="en-US" sz="1644" b="1" dirty="0">
                <a:latin typeface="Courier New" panose="02070309020205020404" pitchFamily="49" charset="0"/>
              </a:rPr>
              <a:t>) 	</a:t>
            </a:r>
            <a:r>
              <a:rPr lang="en-US" altLang="en-US" sz="1644" dirty="0"/>
              <a:t>grouping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i="1" dirty="0"/>
              <a:t>r</a:t>
            </a:r>
            <a:r>
              <a:rPr lang="en-US" altLang="en-US" sz="1644" baseline="-25000" dirty="0"/>
              <a:t>1</a:t>
            </a:r>
            <a:r>
              <a:rPr lang="en-US" altLang="en-US" sz="1644" b="1" dirty="0">
                <a:latin typeface="Courier New" panose="02070309020205020404" pitchFamily="49" charset="0"/>
              </a:rPr>
              <a:t>\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2</a:t>
            </a:r>
            <a:r>
              <a:rPr lang="en-US" altLang="en-US" sz="1644" b="1" dirty="0">
                <a:latin typeface="Courier New" panose="02070309020205020404" pitchFamily="49" charset="0"/>
              </a:rPr>
              <a:t>	</a:t>
            </a:r>
            <a:r>
              <a:rPr lang="en-US" altLang="en-US" sz="1644" dirty="0"/>
              <a:t>match 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1</a:t>
            </a:r>
            <a:r>
              <a:rPr lang="en-US" altLang="en-US" sz="1644" dirty="0"/>
              <a:t> when followed by </a:t>
            </a:r>
            <a:r>
              <a:rPr lang="en-US" altLang="en-US" sz="1644" i="1" dirty="0"/>
              <a:t>r</a:t>
            </a:r>
            <a:r>
              <a:rPr lang="en-US" altLang="en-US" sz="1644" baseline="-25000" dirty="0"/>
              <a:t>2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{</a:t>
            </a:r>
            <a:r>
              <a:rPr lang="en-US" altLang="en-US" sz="1644" i="1" dirty="0"/>
              <a:t>d</a:t>
            </a:r>
            <a:r>
              <a:rPr lang="en-US" altLang="en-US" sz="1644" b="1" dirty="0">
                <a:latin typeface="Courier New" panose="02070309020205020404" pitchFamily="49" charset="0"/>
              </a:rPr>
              <a:t>}	</a:t>
            </a:r>
            <a:r>
              <a:rPr lang="en-US" altLang="en-US" sz="1644" dirty="0"/>
              <a:t>match the regular expression defined by </a:t>
            </a:r>
            <a:r>
              <a:rPr lang="en-US" altLang="en-US" sz="1644" i="1" dirty="0"/>
              <a:t>d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5016715" y="6029564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</p:spTree>
    <p:extLst>
      <p:ext uri="{BB962C8B-B14F-4D97-AF65-F5344CB8AC3E}">
        <p14:creationId xmlns:p14="http://schemas.microsoft.com/office/powerpoint/2010/main" val="418834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6304728" indent="-26304728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81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314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546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779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2011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244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476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0B2F3C9-C9B8-4D8C-B154-AE78824D1F32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Example 1 : </a:t>
            </a:r>
            <a:r>
              <a:rPr lang="en-US" altLang="en-US" sz="2800" dirty="0"/>
              <a:t>Recognize integer constants, discard newlines, and print error for other characters</a:t>
            </a:r>
            <a:endParaRPr lang="en-US" altLang="en-US" dirty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797704" y="2429789"/>
            <a:ext cx="666400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%{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%}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[0-9]+  {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(“%s is NUM\n”,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800" b="1" dirty="0">
                <a:latin typeface="Courier New" panose="02070309020205020404" pitchFamily="49" charset="0"/>
              </a:rPr>
              <a:t>); }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\n    { }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.+/” “  {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(“%s invalid token\n”,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800" b="1" dirty="0">
                <a:latin typeface="Courier New" panose="02070309020205020404" pitchFamily="49" charset="0"/>
              </a:rPr>
              <a:t>);}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{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yylex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740806" y="2508937"/>
            <a:ext cx="1281120" cy="8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Contains</a:t>
            </a:r>
            <a:br>
              <a:rPr lang="en-US" altLang="en-US" sz="1644" dirty="0"/>
            </a:br>
            <a:r>
              <a:rPr lang="en-US" altLang="en-US" sz="1644" dirty="0"/>
              <a:t>the matching</a:t>
            </a:r>
            <a:br>
              <a:rPr lang="en-US" altLang="en-US" sz="1644" dirty="0"/>
            </a:br>
            <a:r>
              <a:rPr lang="en-US" altLang="en-US" sz="1644" dirty="0"/>
              <a:t>lexeme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665724" y="4045328"/>
            <a:ext cx="1058303" cy="8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Invokes</a:t>
            </a:r>
            <a:br>
              <a:rPr lang="en-US" altLang="en-US" sz="1644" dirty="0"/>
            </a:br>
            <a:r>
              <a:rPr lang="en-US" altLang="en-US" sz="1644" dirty="0"/>
              <a:t>the lexical</a:t>
            </a:r>
            <a:br>
              <a:rPr lang="en-US" altLang="en-US" sz="1644" dirty="0"/>
            </a:br>
            <a:r>
              <a:rPr lang="en-US" altLang="en-US" sz="1644" dirty="0"/>
              <a:t>analyzer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4321703" y="4544868"/>
            <a:ext cx="5275465" cy="2661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8318530" y="2785963"/>
            <a:ext cx="1467831" cy="12589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7642577" y="5216949"/>
            <a:ext cx="239039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 err="1">
                <a:latin typeface="Courier New" panose="02070309020205020404" pitchFamily="49" charset="0"/>
              </a:rPr>
              <a:t>lex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spec.l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 err="1">
                <a:latin typeface="Courier New" panose="02070309020205020404" pitchFamily="49" charset="0"/>
              </a:rPr>
              <a:t>gcc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lex.yy.c</a:t>
            </a:r>
            <a:r>
              <a:rPr lang="en-US" altLang="en-US" sz="1800" b="1" dirty="0">
                <a:latin typeface="Courier New" panose="02070309020205020404" pitchFamily="49" charset="0"/>
              </a:rPr>
              <a:t> 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ll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./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a.out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test.c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2111903" y="3210838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062963" y="2677439"/>
            <a:ext cx="1139031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/>
              <a:t>Translation</a:t>
            </a:r>
            <a:br>
              <a:rPr lang="en-US" altLang="en-US" sz="1644"/>
            </a:br>
            <a:r>
              <a:rPr lang="en-US" altLang="en-US" sz="1644"/>
              <a:t>rules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4138276" y="6024169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486BD-76C3-4DE7-BFC3-DA59C3FC952D}"/>
              </a:ext>
            </a:extLst>
          </p:cNvPr>
          <p:cNvSpPr txBox="1"/>
          <p:nvPr/>
        </p:nvSpPr>
        <p:spPr>
          <a:xfrm>
            <a:off x="1171254" y="1818526"/>
            <a:ext cx="183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Program1.l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09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156-C384-B34A-84AE-32A45CA5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a Lex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FBB4-3A6B-8549-A73E-08687D3C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$ Lex Program1.l     </a:t>
            </a:r>
            <a:r>
              <a:rPr lang="en-US" i="1" dirty="0">
                <a:sym typeface="Wingdings" panose="05000000000000000000" pitchFamily="2" charset="2"/>
              </a:rPr>
              <a:t>  </a:t>
            </a:r>
            <a:r>
              <a:rPr lang="en-US" i="1" dirty="0"/>
              <a:t>Will generate the file </a:t>
            </a:r>
            <a:r>
              <a:rPr lang="en-US" i="1" dirty="0" err="1"/>
              <a:t>lex.yy.c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$ </a:t>
            </a:r>
            <a:r>
              <a:rPr lang="en-US" i="1" dirty="0" err="1"/>
              <a:t>gcc</a:t>
            </a:r>
            <a:r>
              <a:rPr lang="en-US" i="1" dirty="0"/>
              <a:t> </a:t>
            </a:r>
            <a:r>
              <a:rPr lang="en-US" i="1" dirty="0" err="1"/>
              <a:t>lex.yy.c</a:t>
            </a:r>
            <a:r>
              <a:rPr lang="en-US" i="1" dirty="0"/>
              <a:t>           </a:t>
            </a:r>
            <a:r>
              <a:rPr lang="en-US" i="1" dirty="0">
                <a:sym typeface="Wingdings" panose="05000000000000000000" pitchFamily="2" charset="2"/>
              </a:rPr>
              <a:t> will generate </a:t>
            </a:r>
            <a:r>
              <a:rPr lang="en-US" i="1" dirty="0" err="1">
                <a:sym typeface="Wingdings" panose="05000000000000000000" pitchFamily="2" charset="2"/>
              </a:rPr>
              <a:t>a.out</a:t>
            </a:r>
            <a:r>
              <a:rPr lang="en-US" i="1" dirty="0">
                <a:sym typeface="Wingdings" panose="05000000000000000000" pitchFamily="2" charset="2"/>
              </a:rPr>
              <a:t> in </a:t>
            </a:r>
            <a:r>
              <a:rPr lang="en-US" i="1" dirty="0" err="1">
                <a:sym typeface="Wingdings" panose="05000000000000000000" pitchFamily="2" charset="2"/>
              </a:rPr>
              <a:t>linux</a:t>
            </a:r>
            <a:r>
              <a:rPr lang="en-US" i="1" dirty="0">
                <a:sym typeface="Wingdings" panose="05000000000000000000" pitchFamily="2" charset="2"/>
              </a:rPr>
              <a:t> / a.exe in windows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                                   </a:t>
            </a:r>
            <a:r>
              <a:rPr lang="en-US" i="1" dirty="0" err="1">
                <a:sym typeface="Wingdings" panose="05000000000000000000" pitchFamily="2" charset="2"/>
              </a:rPr>
              <a:t>a.out</a:t>
            </a:r>
            <a:r>
              <a:rPr lang="en-US" i="1" dirty="0">
                <a:sym typeface="Wingdings" panose="05000000000000000000" pitchFamily="2" charset="2"/>
              </a:rPr>
              <a:t> is lexical analyzer for your program</a:t>
            </a:r>
          </a:p>
          <a:p>
            <a:pPr marL="0" indent="0">
              <a:buNone/>
            </a:pPr>
            <a:r>
              <a:rPr lang="en-US" i="1" dirty="0"/>
              <a:t>$ ./</a:t>
            </a:r>
            <a:r>
              <a:rPr lang="en-US" i="1" dirty="0" err="1"/>
              <a:t>a.out</a:t>
            </a:r>
            <a:r>
              <a:rPr lang="en-US" i="1" dirty="0"/>
              <a:t>   &lt; </a:t>
            </a:r>
            <a:r>
              <a:rPr lang="en-US" i="1" dirty="0" err="1"/>
              <a:t>test.c</a:t>
            </a:r>
            <a:r>
              <a:rPr lang="en-US" i="1" dirty="0"/>
              <a:t>   </a:t>
            </a:r>
            <a:r>
              <a:rPr lang="en-US" i="1" dirty="0">
                <a:sym typeface="Wingdings" panose="05000000000000000000" pitchFamily="2" charset="2"/>
              </a:rPr>
              <a:t> Execute lexical analyzer for inputs written in </a:t>
            </a:r>
            <a:r>
              <a:rPr lang="en-US" i="1" dirty="0" err="1">
                <a:sym typeface="Wingdings" panose="05000000000000000000" pitchFamily="2" charset="2"/>
              </a:rPr>
              <a:t>test.c</a:t>
            </a:r>
            <a:r>
              <a:rPr lang="en-US" i="1" dirty="0">
                <a:sym typeface="Wingdings" panose="05000000000000000000" pitchFamily="2" charset="2"/>
              </a:rPr>
              <a:t> file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Sample input file (</a:t>
            </a:r>
            <a:r>
              <a:rPr lang="en-US" i="1" dirty="0" err="1">
                <a:sym typeface="Wingdings" panose="05000000000000000000" pitchFamily="2" charset="2"/>
              </a:rPr>
              <a:t>test.c</a:t>
            </a:r>
            <a:r>
              <a:rPr lang="en-US" i="1" dirty="0">
                <a:sym typeface="Wingdings" panose="05000000000000000000" pitchFamily="2" charset="2"/>
              </a:rPr>
              <a:t>):                                  Sample Output 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           a = 2 ;                                                         a = is invalid token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                                                                                2 is NUM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              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Refer next slide for common errors 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4C3-DB7B-401B-9CF0-55254889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Lex/ Flex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B7D9-E1CA-4DAA-BACC-A6D39B77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Unrecognized rule at line 10</a:t>
            </a:r>
          </a:p>
          <a:p>
            <a:pPr lvl="1"/>
            <a:r>
              <a:rPr lang="en-US" dirty="0"/>
              <a:t>Cause : Regular expression specified at line 10 covers pattern , which is covered in regular expression specified before (previous lines)</a:t>
            </a:r>
          </a:p>
          <a:p>
            <a:pPr lvl="2"/>
            <a:r>
              <a:rPr lang="en-US" dirty="0"/>
              <a:t>E.g. int string match already with first regular expression</a:t>
            </a:r>
          </a:p>
          <a:p>
            <a:pPr lvl="3"/>
            <a:r>
              <a:rPr lang="en-US" dirty="0"/>
              <a:t>[_a-</a:t>
            </a:r>
            <a:r>
              <a:rPr lang="en-US" dirty="0" err="1"/>
              <a:t>zA</a:t>
            </a:r>
            <a:r>
              <a:rPr lang="en-US" dirty="0"/>
              <a:t>-Z][_a-zA-Z0-9]*	{</a:t>
            </a:r>
            <a:r>
              <a:rPr lang="en-US" dirty="0" err="1"/>
              <a:t>printf</a:t>
            </a:r>
            <a:r>
              <a:rPr lang="en-US" dirty="0"/>
              <a:t>(“ID”);}</a:t>
            </a:r>
          </a:p>
          <a:p>
            <a:pPr lvl="3"/>
            <a:r>
              <a:rPr lang="en-US" dirty="0"/>
              <a:t>“int”               		    {</a:t>
            </a:r>
            <a:r>
              <a:rPr lang="en-US" dirty="0" err="1"/>
              <a:t>printf</a:t>
            </a:r>
            <a:r>
              <a:rPr lang="en-US" dirty="0"/>
              <a:t>(“Keyword”);}</a:t>
            </a:r>
          </a:p>
          <a:p>
            <a:pPr lvl="1"/>
            <a:r>
              <a:rPr lang="en-US" dirty="0"/>
              <a:t>Solution : 1. correct regular expression 2. Change order of regular </a:t>
            </a:r>
            <a:r>
              <a:rPr lang="en-US" dirty="0" err="1"/>
              <a:t>epression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4C3-DB7B-401B-9CF0-55254889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B7D9-E1CA-4DAA-BACC-A6D39B77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Undefined reference to </a:t>
            </a:r>
            <a:r>
              <a:rPr lang="en-US" dirty="0" err="1"/>
              <a:t>yywrap</a:t>
            </a:r>
            <a:endParaRPr lang="en-US" dirty="0"/>
          </a:p>
          <a:p>
            <a:pPr lvl="1"/>
            <a:r>
              <a:rPr lang="en-US" dirty="0"/>
              <a:t>Cause : Not able to find object code for </a:t>
            </a:r>
            <a:r>
              <a:rPr lang="en-US" dirty="0" err="1"/>
              <a:t>yywrap</a:t>
            </a:r>
            <a:r>
              <a:rPr lang="en-US" dirty="0"/>
              <a:t> function, which is used </a:t>
            </a:r>
            <a:r>
              <a:rPr lang="en-US" dirty="0" err="1"/>
              <a:t>implicityly</a:t>
            </a:r>
            <a:endParaRPr lang="en-US" dirty="0"/>
          </a:p>
          <a:p>
            <a:pPr lvl="1"/>
            <a:r>
              <a:rPr lang="en-US" dirty="0"/>
              <a:t>Solution : </a:t>
            </a:r>
          </a:p>
          <a:p>
            <a:pPr lvl="2"/>
            <a:r>
              <a:rPr lang="en-US" dirty="0"/>
              <a:t>Linux operating system</a:t>
            </a:r>
          </a:p>
          <a:p>
            <a:pPr lvl="3"/>
            <a:r>
              <a:rPr lang="en-US" dirty="0"/>
              <a:t>Link with lex library</a:t>
            </a:r>
          </a:p>
          <a:p>
            <a:pPr marL="1371600" lvl="3" indent="0">
              <a:buNone/>
            </a:pPr>
            <a:r>
              <a:rPr lang="en-US" dirty="0"/>
              <a:t>		</a:t>
            </a:r>
            <a:r>
              <a:rPr lang="en-US" dirty="0" err="1"/>
              <a:t>gcc</a:t>
            </a:r>
            <a:r>
              <a:rPr lang="en-US" dirty="0"/>
              <a:t> program1.l </a:t>
            </a:r>
            <a:r>
              <a:rPr lang="en-US" b="1" dirty="0"/>
              <a:t>-</a:t>
            </a:r>
            <a:r>
              <a:rPr lang="en-US" b="1" dirty="0" err="1"/>
              <a:t>ll</a:t>
            </a:r>
            <a:endParaRPr lang="en-US" b="1" dirty="0"/>
          </a:p>
          <a:p>
            <a:pPr lvl="3"/>
            <a:r>
              <a:rPr lang="en-US" dirty="0"/>
              <a:t>Link with flex library</a:t>
            </a:r>
          </a:p>
          <a:p>
            <a:pPr marL="2286000" lvl="5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program1.l -</a:t>
            </a:r>
            <a:r>
              <a:rPr lang="en-US" dirty="0" err="1"/>
              <a:t>lfl</a:t>
            </a:r>
            <a:endParaRPr lang="en-US" dirty="0"/>
          </a:p>
          <a:p>
            <a:pPr lvl="2"/>
            <a:r>
              <a:rPr lang="en-US" dirty="0"/>
              <a:t>Windows operating system</a:t>
            </a:r>
          </a:p>
          <a:p>
            <a:pPr lvl="3"/>
            <a:r>
              <a:rPr lang="en-US" dirty="0"/>
              <a:t>Override </a:t>
            </a:r>
            <a:r>
              <a:rPr lang="en-US" dirty="0" err="1"/>
              <a:t>yywrap</a:t>
            </a:r>
            <a:r>
              <a:rPr lang="en-US" dirty="0"/>
              <a:t> () function . Add following subroutine in  .l file</a:t>
            </a:r>
          </a:p>
          <a:p>
            <a:pPr marL="1371600" lvl="3" indent="0">
              <a:buNone/>
            </a:pPr>
            <a:r>
              <a:rPr lang="en-US" dirty="0"/>
              <a:t>int </a:t>
            </a:r>
            <a:r>
              <a:rPr lang="en-US" dirty="0" err="1"/>
              <a:t>yywrap</a:t>
            </a:r>
            <a:r>
              <a:rPr lang="en-US" dirty="0"/>
              <a:t>()</a:t>
            </a:r>
          </a:p>
          <a:p>
            <a:pPr marL="1371600" lvl="3" indent="0">
              <a:buNone/>
            </a:pPr>
            <a:r>
              <a:rPr lang="en-US" dirty="0"/>
              <a:t>{ return 0;}</a:t>
            </a:r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4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4C3-DB7B-401B-9CF0-55254889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B7D9-E1CA-4DAA-BACC-A6D39B77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Undefined reference to </a:t>
            </a:r>
            <a:r>
              <a:rPr lang="en-US" dirty="0" err="1"/>
              <a:t>WinMain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Cause : Windows operating system expects main function</a:t>
            </a:r>
          </a:p>
          <a:p>
            <a:pPr lvl="1"/>
            <a:r>
              <a:rPr lang="en-US" dirty="0"/>
              <a:t>Solution : </a:t>
            </a:r>
          </a:p>
          <a:p>
            <a:pPr lvl="3"/>
            <a:r>
              <a:rPr lang="en-US" dirty="0"/>
              <a:t>Add following subroutine in  .l file</a:t>
            </a:r>
          </a:p>
          <a:p>
            <a:pPr marL="1371600" lvl="3" indent="0">
              <a:buNone/>
            </a:pPr>
            <a:r>
              <a:rPr lang="en-US" dirty="0"/>
              <a:t>int main()</a:t>
            </a:r>
          </a:p>
          <a:p>
            <a:pPr marL="1371600" lvl="3" indent="0">
              <a:buNone/>
            </a:pPr>
            <a:r>
              <a:rPr lang="en-US" dirty="0"/>
              <a:t>{ </a:t>
            </a:r>
          </a:p>
          <a:p>
            <a:pPr marL="1371600" lvl="3" indent="0">
              <a:buNone/>
            </a:pPr>
            <a:r>
              <a:rPr lang="en-US" dirty="0" err="1"/>
              <a:t>yylex</a:t>
            </a:r>
            <a:r>
              <a:rPr lang="en-US" dirty="0"/>
              <a:t>();</a:t>
            </a:r>
          </a:p>
          <a:p>
            <a:pPr marL="1371600" lvl="3" indent="0">
              <a:buNone/>
            </a:pPr>
            <a:r>
              <a:rPr lang="en-US" dirty="0"/>
              <a:t>return 0;}</a:t>
            </a:r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79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6304728" indent="-26304728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81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314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546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779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2011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244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476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0B2F3C9-C9B8-4D8C-B154-AE78824D1F32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Lex Specification 1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797704" y="2429789"/>
            <a:ext cx="666400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%{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%}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[0-9]+  {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(“NUM\n”); }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\n    { }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.+/” “  {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(“%s invalid token\n”,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800" b="1" dirty="0">
                <a:latin typeface="Courier New" panose="02070309020205020404" pitchFamily="49" charset="0"/>
              </a:rPr>
              <a:t>);}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{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yylex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740806" y="2508937"/>
            <a:ext cx="1281120" cy="8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Contains</a:t>
            </a:r>
            <a:br>
              <a:rPr lang="en-US" altLang="en-US" sz="1644" dirty="0"/>
            </a:br>
            <a:r>
              <a:rPr lang="en-US" altLang="en-US" sz="1644" dirty="0"/>
              <a:t>the matching</a:t>
            </a:r>
            <a:br>
              <a:rPr lang="en-US" altLang="en-US" sz="1644" dirty="0"/>
            </a:br>
            <a:r>
              <a:rPr lang="en-US" altLang="en-US" sz="1644" dirty="0"/>
              <a:t>lexeme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665724" y="4045328"/>
            <a:ext cx="1058303" cy="8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Invokes</a:t>
            </a:r>
            <a:br>
              <a:rPr lang="en-US" altLang="en-US" sz="1644" dirty="0"/>
            </a:br>
            <a:r>
              <a:rPr lang="en-US" altLang="en-US" sz="1644" dirty="0"/>
              <a:t>the lexical</a:t>
            </a:r>
            <a:br>
              <a:rPr lang="en-US" altLang="en-US" sz="1644" dirty="0"/>
            </a:br>
            <a:r>
              <a:rPr lang="en-US" altLang="en-US" sz="1644" dirty="0"/>
              <a:t>analyzer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4321703" y="4544868"/>
            <a:ext cx="5275465" cy="2661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8318530" y="2785963"/>
            <a:ext cx="1467831" cy="12589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7642577" y="5216949"/>
            <a:ext cx="239039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 err="1">
                <a:latin typeface="Courier New" panose="02070309020205020404" pitchFamily="49" charset="0"/>
              </a:rPr>
              <a:t>lex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spec.l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 err="1">
                <a:latin typeface="Courier New" panose="02070309020205020404" pitchFamily="49" charset="0"/>
              </a:rPr>
              <a:t>gcc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lex.yy.c</a:t>
            </a:r>
            <a:r>
              <a:rPr lang="en-US" altLang="en-US" sz="1800" b="1" dirty="0">
                <a:latin typeface="Courier New" panose="02070309020205020404" pitchFamily="49" charset="0"/>
              </a:rPr>
              <a:t> 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ll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./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a.out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test.c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2111903" y="3210838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062963" y="2677439"/>
            <a:ext cx="1139031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/>
              <a:t>Translation</a:t>
            </a:r>
            <a:br>
              <a:rPr lang="en-US" altLang="en-US" sz="1644"/>
            </a:br>
            <a:r>
              <a:rPr lang="en-US" altLang="en-US" sz="1644"/>
              <a:t>rules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4138276" y="6024169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</p:spTree>
    <p:extLst>
      <p:ext uri="{BB962C8B-B14F-4D97-AF65-F5344CB8AC3E}">
        <p14:creationId xmlns:p14="http://schemas.microsoft.com/office/powerpoint/2010/main" val="215761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80D8-C0D9-A54A-9E84-764B56B9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2: </a:t>
            </a:r>
            <a:r>
              <a:rPr lang="en-IN" sz="3100" dirty="0"/>
              <a:t>Lex program to recognize integer , float, character constants, operators and identifier tokens and translate set of characters to set of tokens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914B-5203-4241-9455-0062E12C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test.c</a:t>
            </a:r>
            <a:r>
              <a:rPr lang="en-US" altLang="en-US" dirty="0">
                <a:latin typeface="Consolas" panose="020B0609020204030204" pitchFamily="49" charset="0"/>
              </a:rPr>
              <a:t> file with expression statements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e.g.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area = 22/7.0 * radius * radius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ID = NUM / FNUM * ID * 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8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80D8-C0D9-A54A-9E84-764B56B9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2: </a:t>
            </a:r>
            <a:r>
              <a:rPr lang="en-IN" sz="3100" dirty="0"/>
              <a:t>Lex program to recognize integer , float, character </a:t>
            </a:r>
            <a:r>
              <a:rPr lang="en-IN" sz="3100" dirty="0" err="1"/>
              <a:t>constants,operators</a:t>
            </a:r>
            <a:r>
              <a:rPr lang="en-IN" sz="3100" dirty="0"/>
              <a:t> and identifier tokens and translate set of characters to set of 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914B-5203-4241-9455-0062E12C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%{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%}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%%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[0-9]+				{</a:t>
            </a:r>
            <a:r>
              <a:rPr lang="en-US" altLang="en-US" sz="2400" dirty="0" err="1"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latin typeface="Consolas" panose="020B0609020204030204" pitchFamily="49" charset="0"/>
              </a:rPr>
              <a:t>(“NUM ”);}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[0-9]*”.”[0-9]+ 			{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latin typeface="Consolas" panose="020B0609020204030204" pitchFamily="49" charset="0"/>
              </a:rPr>
              <a:t>(“FNUM ”);}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[_a-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-Z][_a-zA-Z0-9]*	{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(“ID ”);}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[-+=*/]				{</a:t>
            </a:r>
            <a:r>
              <a:rPr lang="en-US" altLang="en-US" sz="2400" dirty="0" err="1">
                <a:latin typeface="Consolas" panose="020B0609020204030204" pitchFamily="49" charset="0"/>
              </a:rPr>
              <a:t>ptintf</a:t>
            </a:r>
            <a:r>
              <a:rPr lang="en-US" altLang="en-US" sz="2400" dirty="0">
                <a:latin typeface="Consolas" panose="020B0609020204030204" pitchFamily="49" charset="0"/>
              </a:rPr>
              <a:t>(“ %c \n”,</a:t>
            </a:r>
            <a:r>
              <a:rPr lang="en-US" altLang="en-US" sz="2400" dirty="0" err="1">
                <a:latin typeface="Consolas" panose="020B0609020204030204" pitchFamily="49" charset="0"/>
              </a:rPr>
              <a:t>yytext</a:t>
            </a:r>
            <a:r>
              <a:rPr lang="en-US" altLang="en-US" sz="2400" dirty="0">
                <a:latin typeface="Consolas" panose="020B0609020204030204" pitchFamily="49" charset="0"/>
              </a:rPr>
              <a:t>[0]);}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%%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	{ </a:t>
            </a:r>
            <a:r>
              <a:rPr lang="en-US" altLang="en-US" dirty="0" err="1">
                <a:latin typeface="Consolas" panose="020B0609020204030204" pitchFamily="49" charset="0"/>
              </a:rPr>
              <a:t>yylex</a:t>
            </a:r>
            <a:r>
              <a:rPr lang="en-US" altLang="en-US" dirty="0">
                <a:latin typeface="Consolas" panose="020B0609020204030204" pitchFamily="49" charset="0"/>
              </a:rPr>
              <a:t>();             //call lexical analyzer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return 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2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6304728" indent="-26304728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81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314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546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779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2011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244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476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BF8B2A4-ED60-4C4B-A065-1E7069FEB9A6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Lex Specification 3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600742" y="2406647"/>
            <a:ext cx="4743606" cy="388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44" b="1" dirty="0">
                <a:latin typeface="Courier New" panose="02070309020205020404" pitchFamily="49" charset="0"/>
              </a:rPr>
              <a:t>%{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644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1644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44" b="1" dirty="0">
                <a:latin typeface="Courier New" panose="02070309020205020404" pitchFamily="49" charset="0"/>
              </a:rPr>
              <a:t>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ch</a:t>
            </a:r>
            <a:r>
              <a:rPr lang="en-US" altLang="en-US" sz="1644" b="1" dirty="0">
                <a:latin typeface="Courier New" panose="02070309020205020404" pitchFamily="49" charset="0"/>
              </a:rPr>
              <a:t> = 0,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wd</a:t>
            </a:r>
            <a:r>
              <a:rPr lang="en-US" altLang="en-US" sz="1644" b="1" dirty="0">
                <a:latin typeface="Courier New" panose="02070309020205020404" pitchFamily="49" charset="0"/>
              </a:rPr>
              <a:t> = 0,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nl</a:t>
            </a:r>
            <a:r>
              <a:rPr lang="en-US" altLang="en-US" sz="1644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%}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 err="1">
                <a:latin typeface="Courier New" panose="02070309020205020404" pitchFamily="49" charset="0"/>
              </a:rPr>
              <a:t>delim</a:t>
            </a:r>
            <a:r>
              <a:rPr lang="en-US" altLang="en-US" sz="1644" b="1" dirty="0">
                <a:latin typeface="Courier New" panose="02070309020205020404" pitchFamily="49" charset="0"/>
              </a:rPr>
              <a:t>     [ \t]+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\n      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ch</a:t>
            </a:r>
            <a:r>
              <a:rPr lang="en-US" altLang="en-US" sz="1644" b="1" dirty="0">
                <a:latin typeface="Courier New" panose="02070309020205020404" pitchFamily="49" charset="0"/>
              </a:rPr>
              <a:t>++;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wd</a:t>
            </a:r>
            <a:r>
              <a:rPr lang="en-US" altLang="en-US" sz="1644" b="1" dirty="0">
                <a:latin typeface="Courier New" panose="02070309020205020404" pitchFamily="49" charset="0"/>
              </a:rPr>
              <a:t>++;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nl</a:t>
            </a:r>
            <a:r>
              <a:rPr lang="en-US" altLang="en-US" sz="1644" b="1" dirty="0">
                <a:latin typeface="Courier New" panose="02070309020205020404" pitchFamily="49" charset="0"/>
              </a:rPr>
              <a:t>++;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^{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delim</a:t>
            </a:r>
            <a:r>
              <a:rPr lang="en-US" altLang="en-US" sz="1644" b="1" dirty="0">
                <a:latin typeface="Courier New" panose="02070309020205020404" pitchFamily="49" charset="0"/>
              </a:rPr>
              <a:t>}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ch</a:t>
            </a:r>
            <a:r>
              <a:rPr lang="en-US" altLang="en-US" sz="1644" b="1" dirty="0">
                <a:latin typeface="Courier New" panose="02070309020205020404" pitchFamily="49" charset="0"/>
              </a:rPr>
              <a:t>+=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yyleng</a:t>
            </a:r>
            <a:r>
              <a:rPr lang="en-US" altLang="en-US" sz="1644" b="1" dirty="0">
                <a:latin typeface="Courier New" panose="02070309020205020404" pitchFamily="49" charset="0"/>
              </a:rPr>
              <a:t>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{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delim</a:t>
            </a:r>
            <a:r>
              <a:rPr lang="en-US" altLang="en-US" sz="1644" b="1" dirty="0">
                <a:latin typeface="Courier New" panose="02070309020205020404" pitchFamily="49" charset="0"/>
              </a:rPr>
              <a:t>} 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ch</a:t>
            </a:r>
            <a:r>
              <a:rPr lang="en-US" altLang="en-US" sz="1644" b="1" dirty="0">
                <a:latin typeface="Courier New" panose="02070309020205020404" pitchFamily="49" charset="0"/>
              </a:rPr>
              <a:t>+=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yyleng</a:t>
            </a:r>
            <a:r>
              <a:rPr lang="en-US" altLang="en-US" sz="1644" b="1" dirty="0">
                <a:latin typeface="Courier New" panose="02070309020205020404" pitchFamily="49" charset="0"/>
              </a:rPr>
              <a:t>;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wd</a:t>
            </a:r>
            <a:r>
              <a:rPr lang="en-US" altLang="en-US" sz="1644" b="1" dirty="0">
                <a:latin typeface="Courier New" panose="02070309020205020404" pitchFamily="49" charset="0"/>
              </a:rPr>
              <a:t>++;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.       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ch</a:t>
            </a:r>
            <a:r>
              <a:rPr lang="en-US" altLang="en-US" sz="1644" b="1" dirty="0">
                <a:latin typeface="Courier New" panose="02070309020205020404" pitchFamily="49" charset="0"/>
              </a:rPr>
              <a:t>++;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yylex</a:t>
            </a:r>
            <a:r>
              <a:rPr lang="en-US" altLang="en-US" sz="1644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 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44" b="1" dirty="0">
                <a:latin typeface="Courier New" panose="02070309020205020404" pitchFamily="49" charset="0"/>
              </a:rPr>
              <a:t>("%8d%8d%8d\n",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nl</a:t>
            </a:r>
            <a:r>
              <a:rPr lang="en-US" altLang="en-US" sz="1644" b="1" dirty="0">
                <a:latin typeface="Courier New" panose="02070309020205020404" pitchFamily="49" charset="0"/>
              </a:rPr>
              <a:t>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wd</a:t>
            </a:r>
            <a:r>
              <a:rPr lang="en-US" altLang="en-US" sz="1644" b="1" dirty="0">
                <a:latin typeface="Courier New" panose="02070309020205020404" pitchFamily="49" charset="0"/>
              </a:rPr>
              <a:t>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ch</a:t>
            </a:r>
            <a:r>
              <a:rPr lang="en-US" altLang="en-US" sz="1644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8618126" y="2655039"/>
            <a:ext cx="1008610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Regular</a:t>
            </a:r>
            <a:br>
              <a:rPr lang="en-US" altLang="en-US" sz="1644" dirty="0"/>
            </a:br>
            <a:r>
              <a:rPr lang="en-US" altLang="en-US" sz="1644" dirty="0"/>
              <a:t>definition</a:t>
            </a: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flipH="1">
            <a:off x="4472977" y="2995872"/>
            <a:ext cx="3883212" cy="547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2819400" y="32766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770460" y="2743201"/>
            <a:ext cx="1139031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/>
              <a:t>Translation</a:t>
            </a:r>
            <a:br>
              <a:rPr lang="en-US" altLang="en-US" sz="1644"/>
            </a:br>
            <a:r>
              <a:rPr lang="en-US" altLang="en-US" sz="1644"/>
              <a:t>rules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5016715" y="6014760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</p:spTree>
    <p:extLst>
      <p:ext uri="{BB962C8B-B14F-4D97-AF65-F5344CB8AC3E}">
        <p14:creationId xmlns:p14="http://schemas.microsoft.com/office/powerpoint/2010/main" val="331656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1E2C-1EBF-0D41-B4C1-B1271BCE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Compiler Construction Laboratory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4D7C-3F9F-2E49-B2E1-D9A3BE9F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Lex / Flex Information</a:t>
            </a:r>
          </a:p>
          <a:p>
            <a:r>
              <a:rPr lang="en-US" dirty="0"/>
              <a:t>Lex: </a:t>
            </a:r>
            <a:r>
              <a:rPr lang="en-IN" dirty="0"/>
              <a:t>is a tool to generate lexical </a:t>
            </a:r>
            <a:r>
              <a:rPr lang="en-IN" dirty="0" err="1"/>
              <a:t>analyzers</a:t>
            </a:r>
            <a:r>
              <a:rPr lang="en-IN" dirty="0"/>
              <a:t>.</a:t>
            </a:r>
          </a:p>
          <a:p>
            <a:r>
              <a:rPr lang="en-IN" dirty="0"/>
              <a:t>divides a stream of input characters into meaningful units (lexemes), identifies them (token) and may pass the token to a parser generator, </a:t>
            </a:r>
            <a:r>
              <a:rPr lang="en-IN" dirty="0" err="1"/>
              <a:t>yacc</a:t>
            </a:r>
            <a:endParaRPr lang="en-IN" dirty="0"/>
          </a:p>
          <a:p>
            <a:r>
              <a:rPr lang="en-IN" dirty="0"/>
              <a:t>Lex specifications are </a:t>
            </a:r>
            <a:r>
              <a:rPr lang="en-IN" b="1" dirty="0"/>
              <a:t>regular expressions</a:t>
            </a:r>
          </a:p>
          <a:p>
            <a:r>
              <a:rPr lang="en-IN" b="1" dirty="0"/>
              <a:t>Flex: (</a:t>
            </a:r>
            <a:r>
              <a:rPr lang="en-IN" dirty="0"/>
              <a:t>fast lexical </a:t>
            </a:r>
            <a:r>
              <a:rPr lang="en-IN" dirty="0" err="1"/>
              <a:t>analyzer</a:t>
            </a:r>
            <a:r>
              <a:rPr lang="en-IN" dirty="0"/>
              <a:t> generator</a:t>
            </a:r>
            <a:r>
              <a:rPr lang="en-IN" b="1" dirty="0"/>
              <a:t>)</a:t>
            </a:r>
            <a:endParaRPr lang="en-IN" dirty="0"/>
          </a:p>
          <a:p>
            <a:pPr lvl="1"/>
            <a:r>
              <a:rPr lang="en-US" dirty="0"/>
              <a:t>Free and opensource</a:t>
            </a:r>
          </a:p>
        </p:txBody>
      </p:sp>
    </p:spTree>
    <p:extLst>
      <p:ext uri="{BB962C8B-B14F-4D97-AF65-F5344CB8AC3E}">
        <p14:creationId xmlns:p14="http://schemas.microsoft.com/office/powerpoint/2010/main" val="200417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6304728" indent="-26304728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81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314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546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779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2011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244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476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FF8306D-F23B-4AEE-9D00-3D7C05406BF1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Lex Specification 4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271616" y="2519901"/>
            <a:ext cx="5883342" cy="363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44" b="1" dirty="0">
                <a:latin typeface="Courier New" panose="02070309020205020404" pitchFamily="49" charset="0"/>
              </a:rPr>
              <a:t>%{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644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%}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digit     [0-9]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letter    [A-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Za</a:t>
            </a:r>
            <a:r>
              <a:rPr lang="en-US" altLang="en-US" sz="1644" b="1" dirty="0">
                <a:latin typeface="Courier New" panose="02070309020205020404" pitchFamily="49" charset="0"/>
              </a:rPr>
              <a:t>-z]</a:t>
            </a:r>
            <a:br>
              <a:rPr lang="en-US" altLang="en-US" sz="1644" b="1" dirty="0">
                <a:latin typeface="Courier New" panose="02070309020205020404" pitchFamily="49" charset="0"/>
              </a:rPr>
            </a:br>
            <a:r>
              <a:rPr lang="en-US" altLang="en-US" sz="1644" b="1" dirty="0">
                <a:latin typeface="Courier New" panose="02070309020205020404" pitchFamily="49" charset="0"/>
              </a:rPr>
              <a:t>id        {letter}({letter}|{digit})*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{digit}+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44" b="1" dirty="0">
                <a:latin typeface="Courier New" panose="02070309020205020404" pitchFamily="49" charset="0"/>
              </a:rPr>
              <a:t>(“number: %s\n”,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644" b="1" dirty="0">
                <a:latin typeface="Courier New" panose="02070309020205020404" pitchFamily="49" charset="0"/>
              </a:rPr>
              <a:t>);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{id}    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44" b="1" dirty="0">
                <a:latin typeface="Courier New" panose="02070309020205020404" pitchFamily="49" charset="0"/>
              </a:rPr>
              <a:t>(“ident: %s\n”,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644" b="1" dirty="0">
                <a:latin typeface="Courier New" panose="02070309020205020404" pitchFamily="49" charset="0"/>
              </a:rPr>
              <a:t>);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.         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44" b="1" dirty="0">
                <a:latin typeface="Courier New" panose="02070309020205020404" pitchFamily="49" charset="0"/>
              </a:rPr>
              <a:t>(“other: %s\n”,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644" b="1" dirty="0">
                <a:latin typeface="Courier New" panose="02070309020205020404" pitchFamily="49" charset="0"/>
              </a:rPr>
              <a:t>); }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{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yylex</a:t>
            </a:r>
            <a:r>
              <a:rPr lang="en-US" altLang="en-US" sz="1644" b="1" dirty="0">
                <a:latin typeface="Courier New" panose="02070309020205020404" pitchFamily="49" charset="0"/>
              </a:rPr>
              <a:t>(); </a:t>
            </a:r>
          </a:p>
          <a:p>
            <a:r>
              <a:rPr lang="en-US" altLang="en-US" sz="1644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812810" y="2504630"/>
            <a:ext cx="1090363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Regular</a:t>
            </a:r>
            <a:br>
              <a:rPr lang="en-US" altLang="en-US" sz="1644" dirty="0"/>
            </a:br>
            <a:r>
              <a:rPr lang="en-US" altLang="en-US" sz="1644" dirty="0"/>
              <a:t>definitions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H="1">
            <a:off x="5785369" y="2667000"/>
            <a:ext cx="2977631" cy="9801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819400" y="3276600"/>
            <a:ext cx="1743803" cy="113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770460" y="2743201"/>
            <a:ext cx="1139031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/>
              <a:t>Translation</a:t>
            </a:r>
            <a:br>
              <a:rPr lang="en-US" altLang="en-US" sz="1644"/>
            </a:br>
            <a:r>
              <a:rPr lang="en-US" altLang="en-US" sz="1644"/>
              <a:t>rules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5016715" y="5954152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</p:spTree>
    <p:extLst>
      <p:ext uri="{BB962C8B-B14F-4D97-AF65-F5344CB8AC3E}">
        <p14:creationId xmlns:p14="http://schemas.microsoft.com/office/powerpoint/2010/main" val="374648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26304728" indent="-26304728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81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314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546" indent="-228616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779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2011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244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476" indent="-2286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684AEF-42BB-4F43-A7E9-8468850E5FC5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Lex Specification 5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758796" y="1219200"/>
            <a:ext cx="822340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dirty="0">
                <a:latin typeface="Courier New" panose="02070309020205020404" pitchFamily="49" charset="0"/>
              </a:rPr>
              <a:t>%{ /* definitions of manifest constants */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#define LT (256)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%}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 err="1">
                <a:latin typeface="Courier New" panose="02070309020205020404" pitchFamily="49" charset="0"/>
              </a:rPr>
              <a:t>delim</a:t>
            </a:r>
            <a:r>
              <a:rPr lang="en-US" altLang="en-US" sz="1400" b="1" dirty="0">
                <a:latin typeface="Courier New" panose="02070309020205020404" pitchFamily="49" charset="0"/>
              </a:rPr>
              <a:t>     [ \t\n]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 err="1">
                <a:latin typeface="Courier New" panose="02070309020205020404" pitchFamily="49" charset="0"/>
              </a:rPr>
              <a:t>ws</a:t>
            </a:r>
            <a:r>
              <a:rPr lang="en-US" altLang="en-US" sz="1400" b="1" dirty="0">
                <a:latin typeface="Courier New" panose="02070309020205020404" pitchFamily="49" charset="0"/>
              </a:rPr>
              <a:t>      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delim</a:t>
            </a:r>
            <a:r>
              <a:rPr lang="en-US" altLang="en-US" sz="1400" b="1" dirty="0">
                <a:latin typeface="Courier New" panose="02070309020205020404" pitchFamily="49" charset="0"/>
              </a:rPr>
              <a:t>}+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letter    [A-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Za</a:t>
            </a:r>
            <a:r>
              <a:rPr lang="en-US" altLang="en-US" sz="1400" b="1" dirty="0">
                <a:latin typeface="Courier New" panose="02070309020205020404" pitchFamily="49" charset="0"/>
              </a:rPr>
              <a:t>-z]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digit     [0-9]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id        {letter}({letter}|{digit})*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number    {digit}+(\.{digit}+)?(E[+\-]?{digit}+)?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%%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ws</a:t>
            </a:r>
            <a:r>
              <a:rPr lang="en-US" altLang="en-US" sz="1400" b="1" dirty="0">
                <a:latin typeface="Courier New" panose="02070309020205020404" pitchFamily="49" charset="0"/>
              </a:rPr>
              <a:t>}      {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if        {return IF;}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then      {return THEN;}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else      {return ELSE;}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{id}    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yylval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install_id</a:t>
            </a:r>
            <a:r>
              <a:rPr lang="en-US" altLang="en-US" sz="1400" b="1" dirty="0">
                <a:latin typeface="Courier New" panose="02070309020205020404" pitchFamily="49" charset="0"/>
              </a:rPr>
              <a:t>(); return ID;}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{number}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yylval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install_num</a:t>
            </a:r>
            <a:r>
              <a:rPr lang="en-US" altLang="en-US" sz="1400" b="1" dirty="0">
                <a:latin typeface="Courier New" panose="02070309020205020404" pitchFamily="49" charset="0"/>
              </a:rPr>
              <a:t>(); return NUMBER;}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“&lt;“     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yylval</a:t>
            </a:r>
            <a:r>
              <a:rPr lang="en-US" altLang="en-US" sz="1400" b="1" dirty="0">
                <a:latin typeface="Courier New" panose="02070309020205020404" pitchFamily="49" charset="0"/>
              </a:rPr>
              <a:t> = LT; return RELOP;}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“&lt;=“    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yylval</a:t>
            </a:r>
            <a:r>
              <a:rPr lang="en-US" altLang="en-US" sz="1400" b="1" dirty="0">
                <a:latin typeface="Courier New" panose="02070309020205020404" pitchFamily="49" charset="0"/>
              </a:rPr>
              <a:t> = LE; return RELOP;}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“=“     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yylval</a:t>
            </a:r>
            <a:r>
              <a:rPr lang="en-US" altLang="en-US" sz="1400" b="1" dirty="0">
                <a:latin typeface="Courier New" panose="02070309020205020404" pitchFamily="49" charset="0"/>
              </a:rPr>
              <a:t> = EQ; return RELOP;}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“&gt;“       {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yylval</a:t>
            </a:r>
            <a:r>
              <a:rPr lang="en-US" altLang="en-US" sz="1400" b="1" dirty="0">
                <a:latin typeface="Courier New" panose="02070309020205020404" pitchFamily="49" charset="0"/>
              </a:rPr>
              <a:t> = GT; return RELOP;}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%%</a:t>
            </a:r>
          </a:p>
          <a:p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install_id</a:t>
            </a:r>
            <a:r>
              <a:rPr lang="en-US" altLang="en-US" sz="1400" b="1" dirty="0">
                <a:latin typeface="Courier New" panose="02070309020205020404" pitchFamily="49" charset="0"/>
              </a:rPr>
              <a:t>()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9142799" y="2362200"/>
            <a:ext cx="872355" cy="8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Return</a:t>
            </a:r>
            <a:br>
              <a:rPr lang="en-US" altLang="en-US" sz="1644" dirty="0"/>
            </a:br>
            <a:r>
              <a:rPr lang="en-US" altLang="en-US" sz="1644" dirty="0"/>
              <a:t>token to</a:t>
            </a:r>
            <a:br>
              <a:rPr lang="en-US" altLang="en-US" sz="1644" dirty="0"/>
            </a:br>
            <a:r>
              <a:rPr lang="en-US" altLang="en-US" sz="1644" dirty="0"/>
              <a:t>parser</a:t>
            </a: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H="1">
            <a:off x="3955351" y="6248400"/>
            <a:ext cx="358844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flipH="1">
            <a:off x="4800600" y="3962400"/>
            <a:ext cx="3200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8078295" y="3581401"/>
            <a:ext cx="889987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Token</a:t>
            </a:r>
            <a:br>
              <a:rPr lang="en-US" altLang="en-US" sz="1644" dirty="0"/>
            </a:br>
            <a:r>
              <a:rPr lang="en-US" altLang="en-US" sz="1644" dirty="0"/>
              <a:t>attribute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7706270" y="5867401"/>
            <a:ext cx="2316660" cy="5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44" dirty="0"/>
              <a:t>Install </a:t>
            </a:r>
            <a:r>
              <a:rPr lang="en-US" altLang="en-US" sz="1644" b="1" dirty="0" err="1">
                <a:latin typeface="Courier New" panose="02070309020205020404" pitchFamily="49" charset="0"/>
              </a:rPr>
              <a:t>yytext</a:t>
            </a:r>
            <a:r>
              <a:rPr lang="en-US" altLang="en-US" sz="1644" dirty="0"/>
              <a:t> as</a:t>
            </a:r>
            <a:br>
              <a:rPr lang="en-US" altLang="en-US" sz="1644" dirty="0"/>
            </a:br>
            <a:r>
              <a:rPr lang="en-US" altLang="en-US" sz="1644" dirty="0"/>
              <a:t>identifier in symbol table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 flipH="1">
            <a:off x="5334000" y="3200400"/>
            <a:ext cx="3733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H="1" flipV="1">
            <a:off x="6324600" y="4648200"/>
            <a:ext cx="1295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8D4D-EDE0-0947-B6CD-8A62EC93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General </a:t>
            </a:r>
            <a:r>
              <a:rPr lang="en-IN" b="1" dirty="0" err="1"/>
              <a:t>Yacc</a:t>
            </a:r>
            <a:r>
              <a:rPr lang="en-IN" b="1" dirty="0"/>
              <a:t>/Bison 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55F3-F1D6-9142-AFEC-42F174A6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YACC:- Yet Another Compiler Compiler</a:t>
            </a:r>
          </a:p>
          <a:p>
            <a:pPr lvl="1"/>
            <a:r>
              <a:rPr lang="en-US" dirty="0"/>
              <a:t>It is a tool to generate parsers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200" dirty="0"/>
              <a:t>Bison</a:t>
            </a:r>
          </a:p>
          <a:p>
            <a:pPr lvl="1"/>
            <a:r>
              <a:rPr lang="en-US" dirty="0"/>
              <a:t>It is a tool to generate parsers</a:t>
            </a:r>
          </a:p>
          <a:p>
            <a:pPr lvl="1"/>
            <a:r>
              <a:rPr lang="en-US" dirty="0"/>
              <a:t>Open source and free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2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8EC1-D86D-BB45-BB7F-01CC1C2C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and Bison Relation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44A36-7364-7745-8428-5C51105C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1539478"/>
            <a:ext cx="10329863" cy="47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170-E600-4E49-8130-2D9DE06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Flex/Lex and </a:t>
            </a:r>
            <a:r>
              <a:rPr lang="en-US" dirty="0" err="1"/>
              <a:t>Yacc</a:t>
            </a:r>
            <a:r>
              <a:rPr lang="en-US" dirty="0"/>
              <a:t>/Bison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E7CE-58F6-1745-B3AA-A3B6FB86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Linux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flex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bison</a:t>
            </a:r>
          </a:p>
          <a:p>
            <a:endParaRPr lang="en-US" dirty="0"/>
          </a:p>
          <a:p>
            <a:r>
              <a:rPr lang="en-US" dirty="0"/>
              <a:t>On windows</a:t>
            </a:r>
          </a:p>
          <a:p>
            <a:pPr lvl="1"/>
            <a:r>
              <a:rPr lang="en-IN" dirty="0"/>
              <a:t>Download </a:t>
            </a:r>
            <a:r>
              <a:rPr lang="en-IN" b="1" dirty="0">
                <a:hlinkClick r:id="rId2"/>
              </a:rPr>
              <a:t>Flex </a:t>
            </a:r>
            <a:r>
              <a:rPr lang="en-IN" b="1" dirty="0"/>
              <a:t>from: </a:t>
            </a:r>
            <a:r>
              <a:rPr lang="en-IN" dirty="0">
                <a:hlinkClick r:id="rId3"/>
              </a:rPr>
              <a:t>https://sourceforge.net/projects/winflexbison/</a:t>
            </a:r>
            <a:endParaRPr lang="en-IN" dirty="0"/>
          </a:p>
          <a:p>
            <a:pPr lvl="1"/>
            <a:r>
              <a:rPr lang="en-IN" dirty="0"/>
              <a:t>Download </a:t>
            </a:r>
            <a:r>
              <a:rPr lang="en-IN" b="1" dirty="0">
                <a:hlinkClick r:id="rId4"/>
              </a:rPr>
              <a:t>Bison </a:t>
            </a:r>
            <a:r>
              <a:rPr lang="en-IN" b="1" dirty="0"/>
              <a:t>from:  </a:t>
            </a:r>
            <a:r>
              <a:rPr lang="en-IN" dirty="0">
                <a:hlinkClick r:id="rId3"/>
              </a:rPr>
              <a:t>https://sourceforge.net/projects/winflexbison/</a:t>
            </a:r>
            <a:endParaRPr lang="en-IN" dirty="0"/>
          </a:p>
          <a:p>
            <a:pPr lvl="1"/>
            <a:r>
              <a:rPr lang="en-IN" dirty="0"/>
              <a:t>Download </a:t>
            </a:r>
            <a:r>
              <a:rPr lang="en-IN" b="1" dirty="0">
                <a:hlinkClick r:id="rId5" tooltip="DevC++"/>
              </a:rPr>
              <a:t>DevC++</a:t>
            </a:r>
            <a:endParaRPr lang="en-IN" dirty="0"/>
          </a:p>
          <a:p>
            <a:pPr lvl="1"/>
            <a:r>
              <a:rPr lang="en-IN" dirty="0"/>
              <a:t>Install </a:t>
            </a:r>
            <a:r>
              <a:rPr lang="en-IN" b="1" dirty="0"/>
              <a:t>Flex</a:t>
            </a:r>
            <a:r>
              <a:rPr lang="en-IN" dirty="0"/>
              <a:t> at "</a:t>
            </a:r>
            <a:r>
              <a:rPr lang="en-IN" b="1" dirty="0"/>
              <a:t>C:\GnuWin32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Install </a:t>
            </a:r>
            <a:r>
              <a:rPr lang="en-IN" b="1" dirty="0"/>
              <a:t>Bison</a:t>
            </a:r>
            <a:r>
              <a:rPr lang="en-IN" dirty="0"/>
              <a:t> at "</a:t>
            </a:r>
            <a:r>
              <a:rPr lang="en-IN" b="1" dirty="0"/>
              <a:t>C:\GnuWin32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Install </a:t>
            </a:r>
            <a:r>
              <a:rPr lang="en-IN" b="1" dirty="0" err="1"/>
              <a:t>DevC</a:t>
            </a:r>
            <a:r>
              <a:rPr lang="en-IN" b="1" dirty="0"/>
              <a:t>++</a:t>
            </a:r>
            <a:r>
              <a:rPr lang="en-IN" dirty="0"/>
              <a:t> at "</a:t>
            </a:r>
            <a:r>
              <a:rPr lang="en-IN" b="1" dirty="0"/>
              <a:t>C:\Dev-</a:t>
            </a:r>
            <a:r>
              <a:rPr lang="en-IN" b="1" dirty="0" err="1"/>
              <a:t>Cpp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Open Environment Variables.</a:t>
            </a:r>
          </a:p>
          <a:p>
            <a:pPr lvl="1"/>
            <a:r>
              <a:rPr lang="en-IN" dirty="0"/>
              <a:t>Add "</a:t>
            </a:r>
            <a:r>
              <a:rPr lang="en-IN" b="1" dirty="0"/>
              <a:t>C:\GnuWin32\</a:t>
            </a:r>
            <a:r>
              <a:rPr lang="en-IN" b="1" dirty="0" err="1"/>
              <a:t>bin;C</a:t>
            </a:r>
            <a:r>
              <a:rPr lang="en-IN" b="1" dirty="0"/>
              <a:t>:\Dev-</a:t>
            </a:r>
            <a:r>
              <a:rPr lang="en-IN" b="1" dirty="0" err="1"/>
              <a:t>Cpp</a:t>
            </a:r>
            <a:r>
              <a:rPr lang="en-IN" b="1" dirty="0"/>
              <a:t>\bin;</a:t>
            </a:r>
            <a:r>
              <a:rPr lang="en-IN" dirty="0"/>
              <a:t>" to path.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3"/>
              </a:rPr>
              <a:t>http://</a:t>
            </a:r>
            <a:r>
              <a:rPr lang="en-IN" dirty="0" err="1">
                <a:hlinkClick r:id="rId3"/>
              </a:rPr>
              <a:t>www.surajgaikwad.com</a:t>
            </a:r>
            <a:r>
              <a:rPr lang="en-IN" dirty="0">
                <a:hlinkClick r:id="rId3"/>
              </a:rPr>
              <a:t>/2013/10/compile-lex-and-</a:t>
            </a:r>
            <a:r>
              <a:rPr lang="en-IN" dirty="0" err="1">
                <a:hlinkClick r:id="rId3"/>
              </a:rPr>
              <a:t>yacc</a:t>
            </a:r>
            <a:r>
              <a:rPr lang="en-IN" dirty="0">
                <a:hlinkClick r:id="rId3"/>
              </a:rPr>
              <a:t>-progs-on-</a:t>
            </a:r>
            <a:r>
              <a:rPr lang="en-IN" dirty="0" err="1">
                <a:hlinkClick r:id="rId3"/>
              </a:rPr>
              <a:t>windows.html</a:t>
            </a:r>
            <a:br>
              <a:rPr lang="en-IN" dirty="0"/>
            </a:b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iOs</a:t>
            </a:r>
            <a:endParaRPr lang="en-US" dirty="0"/>
          </a:p>
          <a:p>
            <a:pPr lvl="1"/>
            <a:r>
              <a:rPr lang="en-US" dirty="0"/>
              <a:t>$ brew install flex</a:t>
            </a:r>
          </a:p>
          <a:p>
            <a:pPr lvl="1"/>
            <a:r>
              <a:rPr lang="en-US" dirty="0"/>
              <a:t>$ brew install bison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6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7B01-BA39-4AAC-BEAB-52627A2A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/ FLEX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2CCD-56A1-4BAB-99ED-668DE0A1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Lexical Analyzer generator tool</a:t>
            </a:r>
          </a:p>
          <a:p>
            <a:r>
              <a:rPr lang="en-US" dirty="0"/>
              <a:t>Lexical analyzer role: translate set of characters into set of tokens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17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206" y="802541"/>
            <a:ext cx="8767585" cy="1574799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Generation  of </a:t>
            </a:r>
            <a:br>
              <a:rPr lang="en-US" dirty="0"/>
            </a:br>
            <a:r>
              <a:rPr lang="en-US" dirty="0"/>
              <a:t>Lexer  (Lexical Analyzer) </a:t>
            </a:r>
            <a:br>
              <a:rPr lang="en-US" dirty="0"/>
            </a:br>
            <a:r>
              <a:rPr lang="en-US" dirty="0"/>
              <a:t>using lexical analyzer generators i.e. </a:t>
            </a:r>
            <a:r>
              <a:rPr lang="en-US" dirty="0" err="1"/>
              <a:t>lex</a:t>
            </a:r>
            <a:r>
              <a:rPr lang="en-US" dirty="0"/>
              <a:t>/flex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50679" y="2818222"/>
            <a:ext cx="5847068" cy="3216549"/>
            <a:chOff x="5751223" y="5437094"/>
            <a:chExt cx="7722368" cy="38862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507505" y="5513294"/>
              <a:ext cx="2491760" cy="10668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49" dirty="0" err="1"/>
                <a:t>lex</a:t>
              </a:r>
              <a:r>
                <a:rPr lang="en-US" altLang="en-US" sz="1849" dirty="0"/>
                <a:t> or flex</a:t>
              </a:r>
              <a:br>
                <a:rPr lang="en-US" altLang="en-US" sz="1849" dirty="0"/>
              </a:br>
              <a:r>
                <a:rPr lang="en-US" altLang="en-US" sz="1849" dirty="0"/>
                <a:t>compiler(lexical </a:t>
              </a:r>
            </a:p>
            <a:p>
              <a:pPr algn="ctr"/>
              <a:r>
                <a:rPr lang="en-US" altLang="en-US" sz="1849" dirty="0"/>
                <a:t>analyzer generator)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149726" y="5437094"/>
              <a:ext cx="1188132" cy="1334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44" dirty="0" err="1"/>
                <a:t>lex</a:t>
              </a:r>
              <a:br>
                <a:rPr lang="en-US" altLang="en-US" sz="1644" dirty="0"/>
              </a:br>
              <a:r>
                <a:rPr lang="en-US" altLang="en-US" sz="1644" dirty="0"/>
                <a:t>source</a:t>
              </a:r>
              <a:br>
                <a:rPr lang="en-US" altLang="en-US" sz="1644" dirty="0"/>
              </a:br>
              <a:r>
                <a:rPr lang="en-US" altLang="en-US" sz="1644" dirty="0"/>
                <a:t>program</a:t>
              </a:r>
              <a:br>
                <a:rPr lang="en-US" altLang="en-US" sz="1644" dirty="0"/>
              </a:br>
              <a:r>
                <a:rPr lang="en-US" altLang="en-US" sz="1644" b="1" dirty="0" err="1">
                  <a:latin typeface="Courier New" panose="02070309020205020404" pitchFamily="49" charset="0"/>
                </a:rPr>
                <a:t>lex.l</a:t>
              </a:r>
              <a:endParaRPr lang="en-US" altLang="en-US" sz="1644" dirty="0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51223" y="7189695"/>
              <a:ext cx="1581917" cy="417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44" b="1">
                  <a:latin typeface="Courier New" panose="02070309020205020404" pitchFamily="49" charset="0"/>
                </a:rPr>
                <a:t>lex.yy.c</a:t>
              </a:r>
              <a:endParaRPr lang="en-US" altLang="en-US" sz="1644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311677" y="8408894"/>
              <a:ext cx="984887" cy="722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44"/>
                <a:t>input</a:t>
              </a:r>
              <a:br>
                <a:rPr lang="en-US" altLang="en-US" sz="1644"/>
              </a:br>
              <a:r>
                <a:rPr lang="en-US" altLang="en-US" sz="1644"/>
                <a:t>stream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507505" y="6884894"/>
              <a:ext cx="2491760" cy="10668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49"/>
                <a:t>C</a:t>
              </a:r>
              <a:br>
                <a:rPr lang="en-US" altLang="en-US" sz="1849"/>
              </a:br>
              <a:r>
                <a:rPr lang="en-US" altLang="en-US" sz="1849"/>
                <a:t>compiler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507505" y="8256494"/>
              <a:ext cx="2491760" cy="10668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49" b="1" dirty="0" err="1">
                  <a:latin typeface="Courier New" panose="02070309020205020404" pitchFamily="49" charset="0"/>
                </a:rPr>
                <a:t>a.Out</a:t>
              </a:r>
              <a:endParaRPr lang="en-US" altLang="en-US" sz="1849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849" b="1" dirty="0">
                  <a:latin typeface="Courier New" panose="02070309020205020404" pitchFamily="49" charset="0"/>
                </a:rPr>
                <a:t>(Lexical </a:t>
              </a:r>
            </a:p>
            <a:p>
              <a:pPr algn="ctr"/>
              <a:r>
                <a:rPr lang="en-US" altLang="en-US" sz="1849" b="1" dirty="0">
                  <a:latin typeface="Courier New" panose="02070309020205020404" pitchFamily="49" charset="0"/>
                </a:rPr>
                <a:t>Analyzer)</a:t>
              </a:r>
              <a:endParaRPr lang="en-US" altLang="en-US" sz="1849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877681" y="8408894"/>
              <a:ext cx="1274934" cy="722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44"/>
                <a:t>sequence</a:t>
              </a:r>
              <a:br>
                <a:rPr lang="en-US" altLang="en-US" sz="1644"/>
              </a:br>
              <a:r>
                <a:rPr lang="en-US" altLang="en-US" sz="1644"/>
                <a:t>of tokens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1891674" y="5818094"/>
              <a:ext cx="1581917" cy="417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44" b="1">
                  <a:latin typeface="Courier New" panose="02070309020205020404" pitchFamily="49" charset="0"/>
                </a:rPr>
                <a:t>lex.yy.c</a:t>
              </a:r>
              <a:endParaRPr lang="en-US" altLang="en-US" sz="1644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1945701" y="7189695"/>
              <a:ext cx="1080159" cy="417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44" b="1">
                  <a:latin typeface="Courier New" panose="02070309020205020404" pitchFamily="49" charset="0"/>
                </a:rPr>
                <a:t>a.out</a:t>
              </a:r>
              <a:endParaRPr lang="en-US" altLang="en-US" sz="1644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717305" y="6046694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38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0717305" y="7418294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38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0717305" y="8789894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38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212105" y="8789894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38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212105" y="7418294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38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212105" y="6046694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38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657722" y="2818222"/>
            <a:ext cx="2638629" cy="104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5" dirty="0"/>
              <a:t>&gt; </a:t>
            </a:r>
            <a:r>
              <a:rPr lang="en-US" sz="2055" dirty="0" err="1"/>
              <a:t>lex</a:t>
            </a:r>
            <a:r>
              <a:rPr lang="en-US" sz="2055" dirty="0"/>
              <a:t>  </a:t>
            </a:r>
            <a:r>
              <a:rPr lang="en-US" sz="2055" dirty="0" err="1"/>
              <a:t>mylex.l</a:t>
            </a:r>
            <a:endParaRPr lang="en-US" sz="2055" dirty="0"/>
          </a:p>
          <a:p>
            <a:r>
              <a:rPr lang="en-US" sz="2055" dirty="0"/>
              <a:t>&gt; </a:t>
            </a:r>
            <a:r>
              <a:rPr lang="en-US" sz="2055" dirty="0" err="1"/>
              <a:t>gcc</a:t>
            </a:r>
            <a:r>
              <a:rPr lang="en-US" sz="2055" dirty="0"/>
              <a:t> </a:t>
            </a:r>
            <a:r>
              <a:rPr lang="en-US" sz="2055" dirty="0" err="1"/>
              <a:t>lex.yy.c</a:t>
            </a:r>
            <a:endParaRPr lang="en-US" sz="2055" dirty="0"/>
          </a:p>
          <a:p>
            <a:r>
              <a:rPr lang="en-US" sz="2055" dirty="0"/>
              <a:t>&gt; </a:t>
            </a:r>
            <a:r>
              <a:rPr lang="en-US" sz="2055" dirty="0" err="1"/>
              <a:t>a.out</a:t>
            </a:r>
            <a:endParaRPr lang="en-US" sz="2055" dirty="0"/>
          </a:p>
        </p:txBody>
      </p:sp>
      <p:sp>
        <p:nvSpPr>
          <p:cNvPr id="22" name="Date Placeholder 3"/>
          <p:cNvSpPr txBox="1">
            <a:spLocks/>
          </p:cNvSpPr>
          <p:nvPr/>
        </p:nvSpPr>
        <p:spPr>
          <a:xfrm>
            <a:off x="4938431" y="5997082"/>
            <a:ext cx="2924284" cy="279400"/>
          </a:xfrm>
          <a:prstGeom prst="rect">
            <a:avLst/>
          </a:prstGeom>
        </p:spPr>
        <p:txBody>
          <a:bodyPr vert="horz" lIns="46970" tIns="23485" rIns="46970" bIns="23485" rtlCol="0" anchor="ctr"/>
          <a:lstStyle>
            <a:defPPr>
              <a:defRPr lang="en-US"/>
            </a:defPPr>
            <a:lvl1pPr marL="0" algn="r" defTabSz="914400" rtl="0" eaLnBrk="1" latinLnBrk="0" hangingPunct="1">
              <a:defRPr sz="1778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38" dirty="0"/>
              <a:t>Prof Monika Shah (Nirma University)</a:t>
            </a:r>
          </a:p>
        </p:txBody>
      </p:sp>
      <p:sp>
        <p:nvSpPr>
          <p:cNvPr id="23" name="Slide Number Placeholder 4"/>
          <p:cNvSpPr txBox="1">
            <a:spLocks/>
          </p:cNvSpPr>
          <p:nvPr/>
        </p:nvSpPr>
        <p:spPr>
          <a:xfrm>
            <a:off x="1089958" y="6023731"/>
            <a:ext cx="495578" cy="252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51206400" indent="-51206400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2225192" indent="-445038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3115269" indent="-445038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4005346" indent="-445038" algn="l" defTabSz="914400" rtl="0" eaLnBrk="1" latinLnBrk="0" hangingPunct="1"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4895423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5785500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6675577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7565654" indent="-44503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672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3B6D3A68-7492-4BEA-B5BC-61991F9FAC18}" type="slidenum">
              <a:rPr lang="en-US" altLang="en-US" sz="1400"/>
              <a:t>7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98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0EF-16A7-F84E-82BC-EC4D6417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Lex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CB01C-D6B9-444E-8401-CEC68B11812C}"/>
              </a:ext>
            </a:extLst>
          </p:cNvPr>
          <p:cNvSpPr/>
          <p:nvPr/>
        </p:nvSpPr>
        <p:spPr>
          <a:xfrm>
            <a:off x="838200" y="1215194"/>
            <a:ext cx="1023216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%{ //declaration section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//Pre-processor statements e.g. Include&lt;</a:t>
            </a:r>
            <a:r>
              <a:rPr lang="en-IN" sz="2800" dirty="0" err="1">
                <a:solidFill>
                  <a:schemeClr val="accent1"/>
                </a:solidFill>
              </a:rPr>
              <a:t>stdio.h</a:t>
            </a:r>
            <a:r>
              <a:rPr lang="en-IN" sz="2800" dirty="0">
                <a:solidFill>
                  <a:schemeClr val="accent1"/>
                </a:solidFill>
              </a:rPr>
              <a:t>&gt;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//Variable declaration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//function declaration</a:t>
            </a:r>
          </a:p>
          <a:p>
            <a:r>
              <a:rPr lang="en-IN" sz="2800" b="1" dirty="0"/>
              <a:t>%}</a:t>
            </a:r>
          </a:p>
          <a:p>
            <a:r>
              <a:rPr lang="en-IN" sz="2800" b="1" dirty="0"/>
              <a:t>%%  </a:t>
            </a:r>
            <a:r>
              <a:rPr lang="en-IN" sz="2800" dirty="0">
                <a:solidFill>
                  <a:schemeClr val="accent1"/>
                </a:solidFill>
              </a:rPr>
              <a:t>//Translation rule section </a:t>
            </a:r>
            <a:r>
              <a:rPr lang="en-IN" sz="2800" dirty="0" err="1">
                <a:solidFill>
                  <a:schemeClr val="accent1"/>
                </a:solidFill>
              </a:rPr>
              <a:t>e.g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Regular Expression1 	{translation rule1} </a:t>
            </a:r>
          </a:p>
          <a:p>
            <a:r>
              <a:rPr lang="en-IN" sz="2800" dirty="0">
                <a:solidFill>
                  <a:schemeClr val="accent1"/>
                </a:solidFill>
              </a:rPr>
              <a:t>Regular Expression2 	{translation rule2}</a:t>
            </a:r>
          </a:p>
          <a:p>
            <a:r>
              <a:rPr lang="en-IN" sz="2800" dirty="0">
                <a:solidFill>
                  <a:schemeClr val="accent1"/>
                </a:solidFill>
              </a:rPr>
              <a:t>… </a:t>
            </a:r>
          </a:p>
          <a:p>
            <a:r>
              <a:rPr lang="en-IN" sz="2800" dirty="0">
                <a:solidFill>
                  <a:schemeClr val="accent1"/>
                </a:solidFill>
              </a:rPr>
              <a:t>Regular </a:t>
            </a:r>
            <a:r>
              <a:rPr lang="en-IN" sz="2800" dirty="0" err="1">
                <a:solidFill>
                  <a:schemeClr val="accent1"/>
                </a:solidFill>
              </a:rPr>
              <a:t>Expressionn</a:t>
            </a:r>
            <a:r>
              <a:rPr lang="en-IN" sz="2800" dirty="0">
                <a:solidFill>
                  <a:schemeClr val="accent1"/>
                </a:solidFill>
              </a:rPr>
              <a:t> 	{translation </a:t>
            </a:r>
            <a:r>
              <a:rPr lang="en-IN" sz="2800" dirty="0" err="1">
                <a:solidFill>
                  <a:schemeClr val="accent1"/>
                </a:solidFill>
              </a:rPr>
              <a:t>rulen</a:t>
            </a:r>
            <a:r>
              <a:rPr lang="en-IN" sz="2800" dirty="0">
                <a:solidFill>
                  <a:schemeClr val="accent1"/>
                </a:solidFill>
              </a:rPr>
              <a:t>} </a:t>
            </a:r>
          </a:p>
          <a:p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%%</a:t>
            </a:r>
            <a:endParaRPr lang="en-IN" sz="3600" dirty="0"/>
          </a:p>
          <a:p>
            <a:r>
              <a:rPr lang="en-IN" sz="2800" dirty="0"/>
              <a:t>// ... </a:t>
            </a:r>
            <a:r>
              <a:rPr lang="en-IN" sz="2800" i="1" dirty="0">
                <a:effectLst/>
                <a:latin typeface="Ubuntu Mono Ital"/>
              </a:rPr>
              <a:t>user subroutines / functions</a:t>
            </a:r>
            <a:r>
              <a:rPr lang="en-IN" sz="2800" dirty="0"/>
              <a:t> ...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279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3B53-A368-9D40-BA46-0C928120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definition section can include the </a:t>
            </a:r>
          </a:p>
          <a:p>
            <a:pPr lvl="1"/>
            <a:r>
              <a:rPr lang="en-IN" i="1" dirty="0"/>
              <a:t>literal block, definitions, internal table declarations, start conditions</a:t>
            </a:r>
            <a:r>
              <a:rPr lang="en-IN" dirty="0"/>
              <a:t>, and </a:t>
            </a:r>
            <a:r>
              <a:rPr lang="en-IN" i="1" dirty="0"/>
              <a:t>translations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The Rules section contains pattern lines and C code.</a:t>
            </a:r>
          </a:p>
          <a:p>
            <a:pPr lvl="1" fontAlgn="base"/>
            <a:r>
              <a:rPr lang="en-IN" i="1" dirty="0"/>
              <a:t>A line that starts with whitespace, or material enclosed in “%{” and “%}” is C code. A line that starts with anything else is a pattern line.</a:t>
            </a:r>
          </a:p>
          <a:p>
            <a:pPr lvl="1" fontAlgn="base"/>
            <a:r>
              <a:rPr lang="en-IN" i="1" dirty="0"/>
              <a:t>C code lines are copied verbatim to the generated C file. ...</a:t>
            </a:r>
          </a:p>
          <a:p>
            <a:pPr marL="457200" lvl="1" indent="0" fontAlgn="base">
              <a:buNone/>
            </a:pPr>
            <a:endParaRPr lang="en-IN" i="1" dirty="0"/>
          </a:p>
          <a:p>
            <a:r>
              <a:rPr lang="en-IN" dirty="0"/>
              <a:t>User Subroutine</a:t>
            </a:r>
          </a:p>
          <a:p>
            <a:pPr marL="0" indent="0" fontAlgn="base">
              <a:buNone/>
            </a:pPr>
            <a:r>
              <a:rPr lang="en-IN" dirty="0"/>
              <a:t>	</a:t>
            </a:r>
            <a:r>
              <a:rPr lang="en-IN" i="1" dirty="0"/>
              <a:t>main() {</a:t>
            </a:r>
          </a:p>
          <a:p>
            <a:pPr marL="0" indent="0" fontAlgn="base">
              <a:buNone/>
            </a:pPr>
            <a:r>
              <a:rPr lang="en-IN" i="1" dirty="0"/>
              <a:t>	</a:t>
            </a:r>
            <a:r>
              <a:rPr lang="en-IN" i="1" dirty="0" err="1"/>
              <a:t>yylex</a:t>
            </a:r>
            <a:r>
              <a:rPr lang="en-IN" i="1" dirty="0"/>
              <a:t>();</a:t>
            </a:r>
          </a:p>
          <a:p>
            <a:pPr marL="0" indent="0" fontAlgn="base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04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1731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Times</vt:lpstr>
      <vt:lpstr>Ubuntu Mono Ital</vt:lpstr>
      <vt:lpstr>Office Theme</vt:lpstr>
      <vt:lpstr>2CS701 Compiler Construction</vt:lpstr>
      <vt:lpstr>Tools for Compiler Construction Laboratory </vt:lpstr>
      <vt:lpstr>General Yacc/Bison Information</vt:lpstr>
      <vt:lpstr>Flex and Bison Relation</vt:lpstr>
      <vt:lpstr>Installation of Flex/Lex and Yacc/Bison </vt:lpstr>
      <vt:lpstr>LEX / FLEX</vt:lpstr>
      <vt:lpstr>Automatic Generation  of  Lexer  (Lexical Analyzer)  using lexical analyzer generators i.e. lex/flex</vt:lpstr>
      <vt:lpstr>Format for Lex Programs</vt:lpstr>
      <vt:lpstr>PowerPoint Presentation</vt:lpstr>
      <vt:lpstr>Regular Expressions in Lex</vt:lpstr>
      <vt:lpstr>Example 1 : Recognize integer constants, discard newlines, and print error for other characters</vt:lpstr>
      <vt:lpstr>Execution of a Lex program</vt:lpstr>
      <vt:lpstr>Lex/ Flex error</vt:lpstr>
      <vt:lpstr>gcc error</vt:lpstr>
      <vt:lpstr>gcc error</vt:lpstr>
      <vt:lpstr>Example Lex Specification 1</vt:lpstr>
      <vt:lpstr>Example 2: Lex program to recognize integer , float, character constants, operators and identifier tokens and translate set of characters to set of tokens</vt:lpstr>
      <vt:lpstr>Example 2: Lex program to recognize integer , float, character constants,operators and identifier tokens and translate set of characters to set of tokens</vt:lpstr>
      <vt:lpstr>Example Lex Specification 3</vt:lpstr>
      <vt:lpstr>Example Lex Specification 4</vt:lpstr>
      <vt:lpstr>Example Lex Specification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2CS701 Compiler Construction</dc:title>
  <dc:creator>006</dc:creator>
  <cp:lastModifiedBy>CSE-4</cp:lastModifiedBy>
  <cp:revision>28</cp:revision>
  <dcterms:created xsi:type="dcterms:W3CDTF">2021-07-27T07:04:50Z</dcterms:created>
  <dcterms:modified xsi:type="dcterms:W3CDTF">2022-08-29T05:47:48Z</dcterms:modified>
</cp:coreProperties>
</file>