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403" r:id="rId4"/>
    <p:sldId id="260" r:id="rId5"/>
    <p:sldId id="259" r:id="rId6"/>
    <p:sldId id="416" r:id="rId7"/>
    <p:sldId id="405" r:id="rId8"/>
    <p:sldId id="417" r:id="rId9"/>
    <p:sldId id="419" r:id="rId10"/>
    <p:sldId id="409" r:id="rId11"/>
    <p:sldId id="4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5833"/>
  </p:normalViewPr>
  <p:slideViewPr>
    <p:cSldViewPr snapToGrid="0" snapToObjects="1">
      <p:cViewPr varScale="1">
        <p:scale>
          <a:sx n="62" d="100"/>
          <a:sy n="62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F18-AC38-4440-9D68-2C7E6F2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2E91-86E7-FB42-B168-91BA7C53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BC52-108D-B243-98C8-D1D30A25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07BF-8CE1-1D4C-94B3-296C76B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9799-3DAC-5144-8AE9-32C643E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013C-F8A9-5848-BDF2-6353701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BF3CE-66DC-EA4A-ACF0-7323E4A1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382E-73E7-9740-AFC3-AB758C85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2E04-B88D-F44B-BFE6-69BDBDC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26A7-726E-3840-B75D-616AA895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729B0-8680-3641-9321-EE8FE8746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B017-5990-1B4C-908D-DFE31DB38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17D6-15C8-6741-8AF8-D6E8369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BBC6-4E54-9E44-BD4A-C7E8356F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A2C6-73AB-5D4D-BED8-74644FC6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06BB-5183-BA4F-B3FF-C33B0879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4050-97D7-8043-AFA2-7EFAE9CD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86E0-E3DB-7C45-B7BA-15DFD6AC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3AEF-18C1-474F-94A7-E63475C1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2B71-0E14-774A-BCE6-2B9A0ECD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FC70-AF92-5D49-BA99-8DB297E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5141-2352-B946-87AF-3136D7BB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5559-C306-484F-BCD1-814B24B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FF9B-50E1-0D41-A59E-88D38CE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CD10-230F-D947-B778-0CBB0165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8683-9E33-E249-97AE-19AB1807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BE51-3A4E-9549-A2A2-F8911282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BDBF-7080-ED47-8C78-68717AB6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ED24-5B67-CE45-ABDF-A7C7BF8C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DC6F-03FA-744E-BE59-FDEE8AF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0176-D152-7343-9C91-50679BEE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8E9-8F4A-A241-BB65-FC5BFDB0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C16D-54DD-B240-AA3D-F5C7A35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93F71-1918-6D49-A63D-360B0418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1D35-6815-3343-8BA0-143A0D94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2E1FD-F8F3-144C-8177-3B16B221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DECFA-E269-884B-8E76-CECE83D7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9E692-D4C3-1740-8122-8B9191DA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3BC9-5C61-AB47-9E14-30FA412F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A97-7466-2E4B-A919-22C02B46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CA6A5-2898-554F-A3FC-F42719E0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8EFD-F12D-E24F-B91B-8222DE19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CE2F-5CFC-2C41-90DF-5E7C0638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BB0B3-8044-1145-9A10-B850D89D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327B7-49E8-3F48-AB67-F1FA8537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FEBD-59A1-6049-BA1E-F8293F36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3E5A-4183-354B-B404-DD094265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5469-0B77-0F4D-A139-6302A9F7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9A6A-95B1-8045-B282-2F805147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67B8-EA6A-8D4A-959C-93E10F9D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2A93-2D3B-A242-A230-A7E7D230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D47-6CC5-294F-8DF8-51930C8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32B6-F158-4F46-81D3-0A2DF50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BA953-1948-FB4F-8471-DC36DC6C6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51C0F-3B10-8740-8833-13C029D6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6AAC-6A16-8446-A704-DBAD5CEF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16D15-8ADF-594C-8571-23E7EBF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23D7-A30D-1C49-B0CD-D9E65BC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9243B-BF0F-AB49-B2DA-E2811500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DFB1-35AA-3942-9D44-5D409B54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CE9A-71EF-EC47-A172-F4FDDDF5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6CA2-C395-6846-9D76-913A0D56A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686B-4D2B-6447-8F43-3A5665F40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" TargetMode="External"/><Relationship Id="rId2" Type="http://schemas.openxmlformats.org/officeDocument/2006/relationships/hyperlink" Target="http://gnuwin32.sourceforge.net/downlinks/fl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forge.net/projects/dev-cpp/files/Binaries/Dev-C%2B%2B%204.9.9.2/devcpp-4.9.9.2_setup.exe/download?use_mirror=switch" TargetMode="External"/><Relationship Id="rId4" Type="http://schemas.openxmlformats.org/officeDocument/2006/relationships/hyperlink" Target="http://downloads.sourceforge.net/gnuwin32/bison-2.4.1-setup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7BFD-F0AE-1747-BB2E-2E6BF705B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2CS701 Compiler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C496D-0A63-DD4B-961E-6E999FC3B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63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5603200" indent="-25603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2C1F514-F8C3-4D02-ADF5-8E5B262C60A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Ambiguous Grammars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905" y="2151530"/>
            <a:ext cx="8534189" cy="37243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By defining operator precedence levels and left/right associativity of the operators, we can specify ambiguous grammars in </a:t>
            </a:r>
            <a:r>
              <a:rPr lang="en-US" altLang="en-US" dirty="0" err="1"/>
              <a:t>Yacc</a:t>
            </a:r>
            <a:r>
              <a:rPr lang="en-US" altLang="en-US" dirty="0"/>
              <a:t>, such as</a:t>
            </a:r>
            <a:br>
              <a:rPr lang="en-US" altLang="en-US" dirty="0"/>
            </a:br>
            <a:r>
              <a:rPr lang="en-US" altLang="en-US" i="1" dirty="0"/>
              <a:t>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="1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="1" dirty="0">
                <a:sym typeface="Symbol" panose="05050102010706020507" pitchFamily="18" charset="2"/>
              </a:rPr>
              <a:t>*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="1" dirty="0">
                <a:sym typeface="Symbol" panose="05050102010706020507" pitchFamily="18" charset="2"/>
              </a:rPr>
              <a:t>/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 err="1">
                <a:sym typeface="Symbol" panose="05050102010706020507" pitchFamily="18" charset="2"/>
              </a:rPr>
              <a:t>num</a:t>
            </a:r>
            <a:endParaRPr lang="en-US" alt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To define precedence levels and associativity in </a:t>
            </a:r>
            <a:r>
              <a:rPr lang="en-US" altLang="en-US" dirty="0" err="1">
                <a:sym typeface="Symbol" panose="05050102010706020507" pitchFamily="18" charset="2"/>
              </a:rPr>
              <a:t>Yacc’s</a:t>
            </a:r>
            <a:r>
              <a:rPr lang="en-US" altLang="en-US" dirty="0">
                <a:sym typeface="Symbol" panose="05050102010706020507" pitchFamily="18" charset="2"/>
              </a:rPr>
              <a:t> declaration part: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%left ‘+’ ‘-’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	%left ‘*’ ‘/’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	%right UMINUS</a:t>
            </a:r>
          </a:p>
        </p:txBody>
      </p:sp>
    </p:spTree>
    <p:extLst>
      <p:ext uri="{BB962C8B-B14F-4D97-AF65-F5344CB8AC3E}">
        <p14:creationId xmlns:p14="http://schemas.microsoft.com/office/powerpoint/2010/main" val="25816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5603200" indent="-25603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A31E1C-1D97-45AA-B563-A594CEFFB66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95" y="555812"/>
            <a:ext cx="9654988" cy="5109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300" dirty="0"/>
              <a:t>Example 2 : Dealing with Ambiguous operator grammar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133601" y="1066800"/>
            <a:ext cx="394691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</a:rPr>
              <a:t>%{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ctype.h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%}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%token NUMBER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%left ‘+’ ‘-’</a:t>
            </a:r>
            <a:b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%left ‘*’ ‘/’</a:t>
            </a:r>
            <a:b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%right UMINUS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%%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lines	: lines expr ‘\n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	| lines ‘\n’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/* empty */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expr	: expr ‘+’ expr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expr ‘-’ expr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expr ‘*’ expr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expr ‘/’ expr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‘(’ expr ‘)’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‘-’ expr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prec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UMINUS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| NUMBER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42742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85D-DED3-436D-B3E9-D5A9CFF4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BE07-2455-424A-B29A-167E7E08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Parser Generator Tools introduction</a:t>
            </a:r>
          </a:p>
          <a:p>
            <a:r>
              <a:rPr lang="en-US" dirty="0"/>
              <a:t>Installation steps</a:t>
            </a:r>
          </a:p>
          <a:p>
            <a:r>
              <a:rPr lang="en-US" dirty="0"/>
              <a:t>Introduction to parser</a:t>
            </a:r>
          </a:p>
          <a:p>
            <a:r>
              <a:rPr lang="en-US" dirty="0"/>
              <a:t>CFG Grammar</a:t>
            </a:r>
          </a:p>
          <a:p>
            <a:r>
              <a:rPr lang="en-US" dirty="0"/>
              <a:t>Introduction to YACC</a:t>
            </a:r>
          </a:p>
          <a:p>
            <a:r>
              <a:rPr lang="en-IN" dirty="0"/>
              <a:t>Example of parser</a:t>
            </a:r>
          </a:p>
          <a:p>
            <a:r>
              <a:rPr lang="en-IN" dirty="0"/>
              <a:t>Execution of </a:t>
            </a:r>
            <a:r>
              <a:rPr lang="en-IN" dirty="0" err="1"/>
              <a:t>yacc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6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5603200" indent="-25603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2DF262-35A0-40D7-B73F-9F85B4127C86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Parser (Syntax Analyzer) Generator tools 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i="1"/>
              <a:t>ANTLR</a:t>
            </a:r>
            <a:r>
              <a:rPr lang="en-US" altLang="en-US"/>
              <a:t> tool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Generates LL(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 parsers</a:t>
            </a:r>
          </a:p>
          <a:p>
            <a:pPr eaLnBrk="1" hangingPunct="1"/>
            <a:r>
              <a:rPr lang="en-US" altLang="en-US" i="1"/>
              <a:t>Yacc</a:t>
            </a:r>
            <a:r>
              <a:rPr lang="en-US" altLang="en-US"/>
              <a:t> (Yet Another Compiler Compiler)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Generates LALR(1) parsers</a:t>
            </a:r>
          </a:p>
          <a:p>
            <a:pPr eaLnBrk="1" hangingPunct="1"/>
            <a:r>
              <a:rPr lang="en-US" altLang="en-US" i="1"/>
              <a:t>Bison</a:t>
            </a:r>
            <a:endParaRPr lang="en-US" altLang="en-US"/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Improved version of Yacc</a:t>
            </a:r>
          </a:p>
        </p:txBody>
      </p:sp>
    </p:spTree>
    <p:extLst>
      <p:ext uri="{BB962C8B-B14F-4D97-AF65-F5344CB8AC3E}">
        <p14:creationId xmlns:p14="http://schemas.microsoft.com/office/powerpoint/2010/main" val="12664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170-E600-4E49-8130-2D9DE06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Flex/Lex and </a:t>
            </a:r>
            <a:r>
              <a:rPr lang="en-US" dirty="0" err="1"/>
              <a:t>Yacc</a:t>
            </a:r>
            <a:r>
              <a:rPr lang="en-US" dirty="0"/>
              <a:t>/Bison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E7CE-58F6-1745-B3AA-A3B6FB86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Linux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flex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bison</a:t>
            </a:r>
          </a:p>
          <a:p>
            <a:endParaRPr lang="en-US" dirty="0"/>
          </a:p>
          <a:p>
            <a:r>
              <a:rPr lang="en-US" dirty="0"/>
              <a:t>On windows</a:t>
            </a:r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2"/>
              </a:rPr>
              <a:t>Flex </a:t>
            </a:r>
            <a:r>
              <a:rPr lang="en-IN" b="1" dirty="0"/>
              <a:t>from: </a:t>
            </a:r>
            <a:r>
              <a:rPr lang="en-IN" dirty="0">
                <a:hlinkClick r:id="rId3"/>
              </a:rPr>
              <a:t>https://sourceforge.net/projects/winflexbison/</a:t>
            </a:r>
            <a:endParaRPr lang="en-IN" dirty="0"/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4"/>
              </a:rPr>
              <a:t>Bison </a:t>
            </a:r>
            <a:r>
              <a:rPr lang="en-IN" b="1" dirty="0"/>
              <a:t>from:  </a:t>
            </a:r>
            <a:r>
              <a:rPr lang="en-IN" dirty="0">
                <a:hlinkClick r:id="rId3"/>
              </a:rPr>
              <a:t>https://sourceforge.net/projects/winflexbison/</a:t>
            </a:r>
            <a:endParaRPr lang="en-IN" dirty="0"/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5" tooltip="DevC++"/>
              </a:rPr>
              <a:t>DevC++</a:t>
            </a:r>
            <a:endParaRPr lang="en-IN" dirty="0"/>
          </a:p>
          <a:p>
            <a:pPr lvl="1"/>
            <a:r>
              <a:rPr lang="en-IN" dirty="0"/>
              <a:t>Install </a:t>
            </a:r>
            <a:r>
              <a:rPr lang="en-IN" b="1" dirty="0"/>
              <a:t>Flex</a:t>
            </a:r>
            <a:r>
              <a:rPr lang="en-IN" dirty="0"/>
              <a:t> at "</a:t>
            </a:r>
            <a:r>
              <a:rPr lang="en-IN" b="1" dirty="0"/>
              <a:t>C:\GnuWin32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Install </a:t>
            </a:r>
            <a:r>
              <a:rPr lang="en-IN" b="1" dirty="0"/>
              <a:t>Bison</a:t>
            </a:r>
            <a:r>
              <a:rPr lang="en-IN" dirty="0"/>
              <a:t> at "</a:t>
            </a:r>
            <a:r>
              <a:rPr lang="en-IN" b="1" dirty="0"/>
              <a:t>C:\GnuWin32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Install </a:t>
            </a:r>
            <a:r>
              <a:rPr lang="en-IN" b="1" dirty="0" err="1"/>
              <a:t>DevC</a:t>
            </a:r>
            <a:r>
              <a:rPr lang="en-IN" b="1" dirty="0"/>
              <a:t>++</a:t>
            </a:r>
            <a:r>
              <a:rPr lang="en-IN" dirty="0"/>
              <a:t> at "</a:t>
            </a:r>
            <a:r>
              <a:rPr lang="en-IN" b="1" dirty="0"/>
              <a:t>C:\Dev-</a:t>
            </a:r>
            <a:r>
              <a:rPr lang="en-IN" b="1" dirty="0" err="1"/>
              <a:t>Cpp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Open Environment Variables.</a:t>
            </a:r>
          </a:p>
          <a:p>
            <a:pPr lvl="1"/>
            <a:r>
              <a:rPr lang="en-IN" dirty="0"/>
              <a:t>Add "</a:t>
            </a:r>
            <a:r>
              <a:rPr lang="en-IN" b="1" dirty="0"/>
              <a:t>C:\GnuWin32\</a:t>
            </a:r>
            <a:r>
              <a:rPr lang="en-IN" b="1" dirty="0" err="1"/>
              <a:t>bin;C</a:t>
            </a:r>
            <a:r>
              <a:rPr lang="en-IN" b="1" dirty="0"/>
              <a:t>:\Dev-</a:t>
            </a:r>
            <a:r>
              <a:rPr lang="en-IN" b="1" dirty="0" err="1"/>
              <a:t>Cpp</a:t>
            </a:r>
            <a:r>
              <a:rPr lang="en-IN" b="1" dirty="0"/>
              <a:t>\bin;</a:t>
            </a:r>
            <a:r>
              <a:rPr lang="en-IN" dirty="0"/>
              <a:t>" to path.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3"/>
              </a:rPr>
              <a:t>http://</a:t>
            </a:r>
            <a:r>
              <a:rPr lang="en-IN" dirty="0" err="1">
                <a:hlinkClick r:id="rId3"/>
              </a:rPr>
              <a:t>www.surajgaikwad.com</a:t>
            </a:r>
            <a:r>
              <a:rPr lang="en-IN" dirty="0">
                <a:hlinkClick r:id="rId3"/>
              </a:rPr>
              <a:t>/2013/10/compile-lex-and-</a:t>
            </a:r>
            <a:r>
              <a:rPr lang="en-IN" dirty="0" err="1">
                <a:hlinkClick r:id="rId3"/>
              </a:rPr>
              <a:t>yacc</a:t>
            </a:r>
            <a:r>
              <a:rPr lang="en-IN" dirty="0">
                <a:hlinkClick r:id="rId3"/>
              </a:rPr>
              <a:t>-progs-on-</a:t>
            </a:r>
            <a:r>
              <a:rPr lang="en-IN" dirty="0" err="1">
                <a:hlinkClick r:id="rId3"/>
              </a:rPr>
              <a:t>windows.html</a:t>
            </a:r>
            <a:br>
              <a:rPr lang="en-IN" dirty="0"/>
            </a:b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iOs</a:t>
            </a:r>
            <a:endParaRPr lang="en-US" dirty="0"/>
          </a:p>
          <a:p>
            <a:pPr lvl="1"/>
            <a:r>
              <a:rPr lang="en-US" dirty="0"/>
              <a:t>$ brew install flex</a:t>
            </a:r>
          </a:p>
          <a:p>
            <a:pPr lvl="1"/>
            <a:r>
              <a:rPr lang="en-US" dirty="0"/>
              <a:t>$ brew install bison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09481" y="1332503"/>
            <a:ext cx="2671538" cy="12167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/>
              <a:t>Lexical</a:t>
            </a:r>
            <a:br>
              <a:rPr lang="en-US" altLang="en-US" sz="2466"/>
            </a:br>
            <a:r>
              <a:rPr lang="en-US" altLang="en-US" sz="2466"/>
              <a:t>Analyzer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247093" y="1332503"/>
            <a:ext cx="2671538" cy="12167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 dirty="0"/>
              <a:t>Parser </a:t>
            </a:r>
          </a:p>
          <a:p>
            <a:pPr algn="ctr"/>
            <a:r>
              <a:rPr lang="en-US" altLang="en-US" sz="2466" dirty="0"/>
              <a:t>(Syntax Analyzer)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5108" y="1419410"/>
            <a:ext cx="1276312" cy="85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 dirty="0"/>
              <a:t>Source</a:t>
            </a:r>
            <a:br>
              <a:rPr lang="en-US" altLang="en-US" sz="2466" dirty="0"/>
            </a:br>
            <a:r>
              <a:rPr lang="en-US" altLang="en-US" sz="2466" dirty="0"/>
              <a:t>Program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38567" y="1309857"/>
            <a:ext cx="1277913" cy="85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 dirty="0">
                <a:solidFill>
                  <a:schemeClr val="accent1"/>
                </a:solidFill>
              </a:rPr>
              <a:t>Token,</a:t>
            </a:r>
            <a:br>
              <a:rPr lang="en-US" altLang="en-US" sz="2466" dirty="0">
                <a:solidFill>
                  <a:schemeClr val="accent1"/>
                </a:solidFill>
              </a:rPr>
            </a:br>
            <a:r>
              <a:rPr lang="en-US" altLang="en-US" sz="2466" dirty="0" err="1">
                <a:solidFill>
                  <a:schemeClr val="accent1"/>
                </a:solidFill>
              </a:rPr>
              <a:t>tokenval</a:t>
            </a:r>
            <a:endParaRPr lang="en-US" altLang="en-US" sz="2466" dirty="0">
              <a:solidFill>
                <a:schemeClr val="accent1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681019" y="1767041"/>
            <a:ext cx="15660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9918631" y="1940857"/>
            <a:ext cx="4606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548871" y="1940857"/>
            <a:ext cx="4606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5681019" y="2114672"/>
            <a:ext cx="15660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838567" y="2132778"/>
            <a:ext cx="1249059" cy="85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 i="1"/>
              <a:t>Get next</a:t>
            </a:r>
            <a:br>
              <a:rPr lang="en-US" altLang="en-US" sz="2466" i="1"/>
            </a:br>
            <a:r>
              <a:rPr lang="en-US" altLang="en-US" sz="2466" i="1"/>
              <a:t>token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022823" y="2549211"/>
            <a:ext cx="0" cy="7821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9089533" y="2549211"/>
            <a:ext cx="0" cy="7821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55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30552" y="3244473"/>
            <a:ext cx="801823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/>
              <a:t>error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8697259" y="3244473"/>
            <a:ext cx="801823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66"/>
              <a:t>error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119466" y="2225704"/>
            <a:ext cx="1747593" cy="3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49" dirty="0">
                <a:solidFill>
                  <a:schemeClr val="accent1"/>
                </a:solidFill>
              </a:rPr>
              <a:t>character stream</a:t>
            </a:r>
          </a:p>
        </p:txBody>
      </p:sp>
      <p:sp>
        <p:nvSpPr>
          <p:cNvPr id="21" name="Date Placeholder 3"/>
          <p:cNvSpPr txBox="1">
            <a:spLocks/>
          </p:cNvSpPr>
          <p:nvPr/>
        </p:nvSpPr>
        <p:spPr>
          <a:xfrm>
            <a:off x="4938431" y="5966779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  <p:sp>
        <p:nvSpPr>
          <p:cNvPr id="22" name="Slide Number Placeholder 4"/>
          <p:cNvSpPr txBox="1">
            <a:spLocks/>
          </p:cNvSpPr>
          <p:nvPr/>
        </p:nvSpPr>
        <p:spPr>
          <a:xfrm>
            <a:off x="1150564" y="6059912"/>
            <a:ext cx="495578" cy="252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51206400" indent="-51206400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2225192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3115269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4005346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4895423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5785500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6675577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7565654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7C42485F-5772-47C1-A7C4-36FE58B3D72A}" type="slidenum">
              <a:rPr lang="en-US" altLang="en-US" sz="1400"/>
              <a:t>5</a:t>
            </a:fld>
            <a:endParaRPr lang="en-US" altLang="en-US" sz="14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0C90-D026-435E-83A9-85DE0A9455CC}" type="slidenum">
              <a:rPr lang="en-US" smtClean="0"/>
              <a:t>5</a:t>
            </a:fld>
            <a:endParaRPr 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99D30F0-DCB9-4C49-A6EB-9702310BC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36" y="3002130"/>
            <a:ext cx="2142106" cy="179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49" dirty="0">
                <a:solidFill>
                  <a:schemeClr val="accent1"/>
                </a:solidFill>
              </a:rPr>
              <a:t>int main(){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 int </a:t>
            </a:r>
            <a:r>
              <a:rPr lang="en-US" altLang="en-US" sz="1849" dirty="0" err="1">
                <a:solidFill>
                  <a:schemeClr val="accent1"/>
                </a:solidFill>
              </a:rPr>
              <a:t>a,b</a:t>
            </a:r>
            <a:r>
              <a:rPr lang="en-US" altLang="en-US" sz="1849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total =  a + b 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per  = total /3.0;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}</a:t>
            </a:r>
          </a:p>
          <a:p>
            <a:pPr algn="ctr"/>
            <a:endParaRPr lang="en-US" altLang="en-US" sz="1849" dirty="0">
              <a:solidFill>
                <a:schemeClr val="accent1"/>
              </a:solidFill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B89305B-A0A8-48DC-93FA-56E581CE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901" y="3002494"/>
            <a:ext cx="2142106" cy="179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49" dirty="0">
                <a:solidFill>
                  <a:schemeClr val="accent1"/>
                </a:solidFill>
              </a:rPr>
              <a:t>DT ID(){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 DT ID, ID;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ID = ID + ID 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ID = ID / FNUM ;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}</a:t>
            </a:r>
          </a:p>
          <a:p>
            <a:pPr algn="ctr"/>
            <a:endParaRPr lang="en-US" altLang="en-US" sz="1849" dirty="0">
              <a:solidFill>
                <a:schemeClr val="accent1"/>
              </a:solidFill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B9C6696E-BFEE-4342-84C0-0806E9DE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029" y="3716269"/>
            <a:ext cx="2142106" cy="15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49" dirty="0">
                <a:solidFill>
                  <a:schemeClr val="accent1"/>
                </a:solidFill>
              </a:rPr>
              <a:t>SYNTAX ERROR:</a:t>
            </a:r>
          </a:p>
          <a:p>
            <a:r>
              <a:rPr lang="en-US" altLang="en-US" sz="1849" dirty="0">
                <a:solidFill>
                  <a:schemeClr val="accent1"/>
                </a:solidFill>
              </a:rPr>
              <a:t>//Semicolon missing at line 3</a:t>
            </a:r>
          </a:p>
          <a:p>
            <a:endParaRPr lang="en-US" altLang="en-US" sz="1849" dirty="0">
              <a:solidFill>
                <a:schemeClr val="accent1"/>
              </a:solidFill>
            </a:endParaRPr>
          </a:p>
          <a:p>
            <a:pPr algn="ctr"/>
            <a:endParaRPr lang="en-US" altLang="en-US" sz="1849" dirty="0">
              <a:solidFill>
                <a:schemeClr val="accent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9DE705-2728-4FB7-910B-6F3ADDD70B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Parser (validate syntax)</a:t>
            </a:r>
          </a:p>
        </p:txBody>
      </p:sp>
    </p:spTree>
    <p:extLst>
      <p:ext uri="{BB962C8B-B14F-4D97-AF65-F5344CB8AC3E}">
        <p14:creationId xmlns:p14="http://schemas.microsoft.com/office/powerpoint/2010/main" val="804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2379-5139-41C6-A108-29136CB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F3CF-94D0-45EB-89AA-9E2C044A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Specify valid positions of each token for different programming construct</a:t>
            </a:r>
          </a:p>
          <a:p>
            <a:r>
              <a:rPr lang="en-US" dirty="0"/>
              <a:t>4 components :</a:t>
            </a:r>
          </a:p>
          <a:p>
            <a:pPr lvl="1"/>
            <a:r>
              <a:rPr lang="en-US" dirty="0"/>
              <a:t>Set of Terminal symbols</a:t>
            </a:r>
          </a:p>
          <a:p>
            <a:pPr lvl="1"/>
            <a:r>
              <a:rPr lang="en-US" dirty="0"/>
              <a:t>Set of Non-terminal symbols</a:t>
            </a:r>
          </a:p>
          <a:p>
            <a:pPr lvl="1"/>
            <a:r>
              <a:rPr lang="en-US" dirty="0"/>
              <a:t>Set of grammar (production ) rules</a:t>
            </a:r>
          </a:p>
          <a:p>
            <a:pPr lvl="1"/>
            <a:r>
              <a:rPr lang="en-US" dirty="0"/>
              <a:t>Starting Non-terminal symbol</a:t>
            </a:r>
          </a:p>
          <a:p>
            <a:r>
              <a:rPr lang="en-US" dirty="0"/>
              <a:t>E.g. expression statement</a:t>
            </a:r>
          </a:p>
          <a:p>
            <a:pPr lvl="1"/>
            <a:r>
              <a:rPr lang="en-US" dirty="0"/>
              <a:t>Terminal symbols : ‘+’ | ‘-’ | ‘*’ | ‘/’  </a:t>
            </a:r>
          </a:p>
          <a:p>
            <a:pPr lvl="1"/>
            <a:r>
              <a:rPr lang="en-US" dirty="0"/>
              <a:t>Terminal tokens :  ID | NUM | FNUM</a:t>
            </a:r>
          </a:p>
          <a:p>
            <a:pPr lvl="1"/>
            <a:r>
              <a:rPr lang="en-US" dirty="0"/>
              <a:t>Non-terminal symbols : Ex | Term</a:t>
            </a:r>
          </a:p>
          <a:p>
            <a:pPr lvl="1"/>
            <a:r>
              <a:rPr lang="en-US" dirty="0"/>
              <a:t>Starting Non-terminal  : Ex           //defining syntax analyzer for an expression </a:t>
            </a:r>
          </a:p>
          <a:p>
            <a:pPr lvl="1"/>
            <a:r>
              <a:rPr lang="en-US" dirty="0"/>
              <a:t>Production rules :</a:t>
            </a:r>
          </a:p>
          <a:p>
            <a:pPr marL="914400" lvl="2" indent="0">
              <a:buNone/>
            </a:pPr>
            <a:r>
              <a:rPr lang="en-US" dirty="0"/>
              <a:t>Ex : Ex Op Term                 //Expression can be defined as </a:t>
            </a:r>
            <a:r>
              <a:rPr lang="en-US" dirty="0" err="1"/>
              <a:t>SubExpression</a:t>
            </a:r>
            <a:r>
              <a:rPr lang="en-US" dirty="0"/>
              <a:t> Operator Term  or only Term</a:t>
            </a:r>
          </a:p>
          <a:p>
            <a:pPr marL="914400" lvl="2" indent="0">
              <a:buNone/>
            </a:pPr>
            <a:r>
              <a:rPr lang="en-US" dirty="0"/>
              <a:t>      | Term   </a:t>
            </a:r>
          </a:p>
          <a:p>
            <a:pPr marL="914400" lvl="2" indent="0">
              <a:buNone/>
            </a:pPr>
            <a:r>
              <a:rPr lang="en-US" dirty="0"/>
              <a:t>Op : ‘+’ | ‘-’ | ‘*’ | ‘/’</a:t>
            </a:r>
          </a:p>
          <a:p>
            <a:pPr marL="914400" lvl="2" indent="0">
              <a:buNone/>
            </a:pPr>
            <a:r>
              <a:rPr lang="en-US" dirty="0"/>
              <a:t>Term :  ID | NUM | FNUM | Ex</a:t>
            </a:r>
          </a:p>
        </p:txBody>
      </p:sp>
    </p:spTree>
    <p:extLst>
      <p:ext uri="{BB962C8B-B14F-4D97-AF65-F5344CB8AC3E}">
        <p14:creationId xmlns:p14="http://schemas.microsoft.com/office/powerpoint/2010/main" val="39722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5603200" indent="-25603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281AE8-33DB-41A0-9C7F-74295E95A403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Yacc</a:t>
            </a:r>
            <a:r>
              <a:rPr lang="en-US" altLang="en-US" dirty="0"/>
              <a:t> Specification/template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i="1" dirty="0" err="1"/>
              <a:t>yacc</a:t>
            </a:r>
            <a:r>
              <a:rPr lang="en-US" altLang="en-US" sz="2400" i="1" dirty="0"/>
              <a:t> specification</a:t>
            </a:r>
            <a:r>
              <a:rPr lang="en-US" altLang="en-US" sz="2400" dirty="0"/>
              <a:t> consists of three parts similar to Lex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Difference with lex: rule section in lex specify Regular Expression, rule section in </a:t>
            </a:r>
            <a:r>
              <a:rPr lang="en-US" altLang="en-US" sz="2400" dirty="0" err="1"/>
              <a:t>yacc</a:t>
            </a:r>
            <a:r>
              <a:rPr lang="en-US" altLang="en-US" sz="2400" dirty="0"/>
              <a:t> specify Context Free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Section 1 : </a:t>
            </a:r>
            <a:r>
              <a:rPr lang="en-US" altLang="en-US" sz="2045" dirty="0"/>
              <a:t>Declaration section</a:t>
            </a:r>
          </a:p>
          <a:p>
            <a:pPr lvl="1">
              <a:lnSpc>
                <a:spcPct val="90000"/>
              </a:lnSpc>
            </a:pPr>
            <a:r>
              <a:rPr lang="en-US" altLang="en-US" sz="2045" dirty="0"/>
              <a:t>starts with </a:t>
            </a:r>
            <a:r>
              <a:rPr lang="en-US" altLang="en-US" sz="2045" b="1" dirty="0"/>
              <a:t>%{</a:t>
            </a:r>
            <a:r>
              <a:rPr lang="en-US" altLang="en-US" sz="2045" dirty="0"/>
              <a:t>  ends with </a:t>
            </a:r>
            <a:r>
              <a:rPr lang="en-US" altLang="en-US" sz="2045" b="1" dirty="0"/>
              <a:t>%}</a:t>
            </a:r>
          </a:p>
          <a:p>
            <a:pPr lvl="1">
              <a:lnSpc>
                <a:spcPct val="90000"/>
              </a:lnSpc>
            </a:pPr>
            <a:r>
              <a:rPr lang="en-US" altLang="en-US" sz="2045" dirty="0"/>
              <a:t>Include declaration statements like variable declaration, function declaration, preprocessor statements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Terminal tokens are listed after section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Section 2 : </a:t>
            </a:r>
            <a:r>
              <a:rPr lang="en-US" altLang="en-US" sz="2045" dirty="0"/>
              <a:t>Rule section</a:t>
            </a:r>
          </a:p>
          <a:p>
            <a:pPr lvl="1">
              <a:lnSpc>
                <a:spcPct val="90000"/>
              </a:lnSpc>
            </a:pPr>
            <a:r>
              <a:rPr lang="en-US" altLang="en-US" sz="2045" dirty="0"/>
              <a:t>starts with </a:t>
            </a:r>
            <a:r>
              <a:rPr lang="en-US" altLang="en-US" sz="2045" b="1" dirty="0"/>
              <a:t>%%</a:t>
            </a:r>
            <a:r>
              <a:rPr lang="en-US" altLang="en-US" sz="2045" dirty="0"/>
              <a:t>  ends with </a:t>
            </a:r>
            <a:r>
              <a:rPr lang="en-US" altLang="en-US" sz="2045" b="1" dirty="0"/>
              <a:t>%%</a:t>
            </a:r>
          </a:p>
          <a:p>
            <a:pPr lvl="1">
              <a:lnSpc>
                <a:spcPct val="90000"/>
              </a:lnSpc>
            </a:pPr>
            <a:r>
              <a:rPr lang="en-US" altLang="en-US" sz="2045" dirty="0"/>
              <a:t>Include declaration statements like variable declaration, function declaration, preprocessor 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406382" lvl="1" indent="0">
              <a:buNone/>
            </a:pPr>
            <a:r>
              <a:rPr lang="en-US" altLang="en-US" i="1" dirty="0"/>
              <a:t>	user-defined auxiliary procedures</a:t>
            </a:r>
          </a:p>
          <a:p>
            <a:pPr marL="0" indent="0">
              <a:buNone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</a:t>
            </a:r>
            <a:r>
              <a:rPr lang="en-US" altLang="en-US" sz="2400" i="1" dirty="0"/>
              <a:t> translation rules</a:t>
            </a:r>
            <a:r>
              <a:rPr lang="en-US" altLang="en-US" sz="2400" dirty="0"/>
              <a:t> are productions with actions: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/>
              <a:t>production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	{ </a:t>
            </a:r>
            <a:r>
              <a:rPr lang="en-US" altLang="en-US" sz="2400" i="1" dirty="0"/>
              <a:t>semantic action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}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/>
              <a:t>production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{ </a:t>
            </a:r>
            <a:r>
              <a:rPr lang="en-US" altLang="en-US" sz="2400" i="1" dirty="0"/>
              <a:t>semantic action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}</a:t>
            </a:r>
            <a:br>
              <a:rPr lang="en-US" altLang="en-US" sz="2400" dirty="0"/>
            </a:br>
            <a:r>
              <a:rPr lang="en-US" altLang="en-US" sz="2400" dirty="0"/>
              <a:t>	…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 err="1"/>
              <a:t>production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	{ </a:t>
            </a:r>
            <a:r>
              <a:rPr lang="en-US" altLang="en-US" sz="2400" i="1" dirty="0"/>
              <a:t>semantic </a:t>
            </a:r>
            <a:r>
              <a:rPr lang="en-US" altLang="en-US" sz="2400" i="1" dirty="0" err="1"/>
              <a:t>action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7597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09B-09EE-4FBC-A188-4A0340C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</a:t>
            </a:r>
            <a:r>
              <a:rPr lang="en-US" dirty="0" err="1"/>
              <a:t>Paser</a:t>
            </a:r>
            <a:r>
              <a:rPr lang="en-US" dirty="0"/>
              <a:t> to validate syntax of expression statement in 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D58D7-8537-463F-A298-7E915AB0AC7E}"/>
              </a:ext>
            </a:extLst>
          </p:cNvPr>
          <p:cNvSpPr txBox="1"/>
          <p:nvPr/>
        </p:nvSpPr>
        <p:spPr>
          <a:xfrm>
            <a:off x="6441897" y="1900720"/>
            <a:ext cx="4520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</a:t>
            </a:r>
            <a:r>
              <a:rPr lang="en-US" b="1" dirty="0" err="1"/>
              <a:t>Expression.l</a:t>
            </a:r>
            <a:endParaRPr lang="en-US" b="1" dirty="0"/>
          </a:p>
          <a:p>
            <a:r>
              <a:rPr lang="en-US" b="1" dirty="0"/>
              <a:t>=================</a:t>
            </a:r>
          </a:p>
          <a:p>
            <a:r>
              <a:rPr lang="en-US" b="1" dirty="0"/>
              <a:t>%{</a:t>
            </a:r>
          </a:p>
          <a:p>
            <a:r>
              <a:rPr lang="en-US" b="1" dirty="0"/>
              <a:t>#include “</a:t>
            </a:r>
            <a:r>
              <a:rPr lang="en-US" b="1" dirty="0" err="1"/>
              <a:t>y.tab.h</a:t>
            </a:r>
            <a:r>
              <a:rPr lang="en-US" b="1" dirty="0"/>
              <a:t>”</a:t>
            </a:r>
          </a:p>
          <a:p>
            <a:r>
              <a:rPr lang="en-US" b="1" dirty="0"/>
              <a:t>%}</a:t>
            </a:r>
          </a:p>
          <a:p>
            <a:r>
              <a:rPr lang="en-US" b="1" dirty="0"/>
              <a:t>%%  </a:t>
            </a:r>
          </a:p>
          <a:p>
            <a:r>
              <a:rPr lang="en-US" b="1" dirty="0"/>
              <a:t>‘+’ | ‘-’ | ‘*’ | ‘/’ | ‘;’  {return </a:t>
            </a:r>
            <a:r>
              <a:rPr lang="en-US" b="1" dirty="0" err="1"/>
              <a:t>yytext</a:t>
            </a:r>
            <a:r>
              <a:rPr lang="en-US" b="1" dirty="0"/>
              <a:t>[0];}</a:t>
            </a:r>
          </a:p>
          <a:p>
            <a:r>
              <a:rPr lang="en-US" b="1" dirty="0"/>
              <a:t>[0-9]+                            {return NUM;}</a:t>
            </a:r>
          </a:p>
          <a:p>
            <a:r>
              <a:rPr lang="en-US" b="1" dirty="0"/>
              <a:t>[0-9]*”.”[0-9]+             {return FNUM;}</a:t>
            </a:r>
          </a:p>
          <a:p>
            <a:r>
              <a:rPr lang="en-US" b="1" dirty="0"/>
              <a:t>[_a-</a:t>
            </a:r>
            <a:r>
              <a:rPr lang="en-US" b="1" dirty="0" err="1"/>
              <a:t>zA</a:t>
            </a:r>
            <a:r>
              <a:rPr lang="en-US" b="1" dirty="0"/>
              <a:t>-Z] [_a-zA-Z0-9]*  {return ID;}</a:t>
            </a:r>
          </a:p>
          <a:p>
            <a:r>
              <a:rPr lang="en-US" b="1" dirty="0"/>
              <a:t>%%</a:t>
            </a:r>
          </a:p>
          <a:p>
            <a:r>
              <a:rPr lang="en-US" b="1" dirty="0"/>
              <a:t>int main ( )</a:t>
            </a:r>
          </a:p>
          <a:p>
            <a:r>
              <a:rPr lang="en-US" b="1" dirty="0"/>
              <a:t>{        </a:t>
            </a:r>
            <a:r>
              <a:rPr lang="en-US" b="1" dirty="0" err="1"/>
              <a:t>yyparse</a:t>
            </a:r>
            <a:r>
              <a:rPr lang="en-US" b="1" dirty="0"/>
              <a:t>();</a:t>
            </a:r>
          </a:p>
          <a:p>
            <a:r>
              <a:rPr lang="en-US" b="1" dirty="0"/>
              <a:t>          return 0;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4409E-A336-4014-BF42-B37B19305280}"/>
              </a:ext>
            </a:extLst>
          </p:cNvPr>
          <p:cNvSpPr txBox="1"/>
          <p:nvPr/>
        </p:nvSpPr>
        <p:spPr>
          <a:xfrm>
            <a:off x="635285" y="2053120"/>
            <a:ext cx="4520629" cy="439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Expression.y</a:t>
            </a:r>
            <a:endParaRPr lang="en-US" b="1" dirty="0"/>
          </a:p>
          <a:p>
            <a:r>
              <a:rPr lang="en-US" b="1" dirty="0"/>
              <a:t>=================</a:t>
            </a:r>
          </a:p>
          <a:p>
            <a:r>
              <a:rPr lang="en-US" b="1" dirty="0"/>
              <a:t>%{</a:t>
            </a:r>
          </a:p>
          <a:p>
            <a:r>
              <a:rPr lang="en-US" b="1" dirty="0"/>
              <a:t>%}</a:t>
            </a:r>
          </a:p>
          <a:p>
            <a:r>
              <a:rPr lang="en-US" b="1" dirty="0"/>
              <a:t>%token ID FNUM NUM </a:t>
            </a:r>
          </a:p>
          <a:p>
            <a:r>
              <a:rPr lang="en-US" b="1" dirty="0"/>
              <a:t>%%  </a:t>
            </a:r>
          </a:p>
          <a:p>
            <a:r>
              <a:rPr lang="en-US" b="1" dirty="0"/>
              <a:t>Ex :  Ex Op Term  ‘;’   </a:t>
            </a:r>
          </a:p>
          <a:p>
            <a:r>
              <a:rPr lang="en-US" b="1" dirty="0"/>
              <a:t>        | Term ‘;’</a:t>
            </a:r>
          </a:p>
          <a:p>
            <a:r>
              <a:rPr lang="en-US" b="1" dirty="0"/>
              <a:t>Op : ‘+’ | ‘-’ | ‘*’ | ‘/’</a:t>
            </a:r>
          </a:p>
          <a:p>
            <a:r>
              <a:rPr lang="en-US" b="1" dirty="0"/>
              <a:t>Term : ID | FNUM | NUM | Ex</a:t>
            </a:r>
          </a:p>
          <a:p>
            <a:r>
              <a:rPr lang="en-US" b="1" dirty="0"/>
              <a:t>%%</a:t>
            </a:r>
          </a:p>
          <a:p>
            <a:r>
              <a:rPr lang="en-US" b="1" dirty="0"/>
              <a:t>int main ( )</a:t>
            </a:r>
          </a:p>
          <a:p>
            <a:r>
              <a:rPr lang="en-US" b="1" dirty="0"/>
              <a:t>{        </a:t>
            </a:r>
            <a:r>
              <a:rPr lang="en-US" b="1" dirty="0" err="1"/>
              <a:t>yyparse</a:t>
            </a:r>
            <a:r>
              <a:rPr lang="en-US" b="1" dirty="0"/>
              <a:t>();</a:t>
            </a:r>
          </a:p>
          <a:p>
            <a:r>
              <a:rPr lang="en-US" b="1" dirty="0"/>
              <a:t>          return 0;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925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6F80-76F6-4FD6-A127-4A0B53D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8AA4-0BAB-46FC-AF1D-0A94B237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yacc</a:t>
            </a:r>
            <a:r>
              <a:rPr lang="en-US" dirty="0"/>
              <a:t> </a:t>
            </a:r>
            <a:r>
              <a:rPr lang="en-US" dirty="0" err="1"/>
              <a:t>expression.y</a:t>
            </a:r>
            <a:r>
              <a:rPr lang="en-US" dirty="0"/>
              <a:t>  -d          </a:t>
            </a:r>
            <a:r>
              <a:rPr lang="en-US" dirty="0">
                <a:sym typeface="Wingdings" panose="05000000000000000000" pitchFamily="2" charset="2"/>
              </a:rPr>
              <a:t> generates </a:t>
            </a:r>
            <a:r>
              <a:rPr lang="en-US" dirty="0" err="1">
                <a:sym typeface="Wingdings" panose="05000000000000000000" pitchFamily="2" charset="2"/>
              </a:rPr>
              <a:t>y.tab.c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                   -d option generates </a:t>
            </a:r>
            <a:r>
              <a:rPr lang="en-US" dirty="0" err="1">
                <a:sym typeface="Wingdings" panose="05000000000000000000" pitchFamily="2" charset="2"/>
              </a:rPr>
              <a:t>y.tab.h</a:t>
            </a:r>
            <a:r>
              <a:rPr lang="en-US" dirty="0">
                <a:sym typeface="Wingdings" panose="05000000000000000000" pitchFamily="2" charset="2"/>
              </a:rPr>
              <a:t> (contains definition of terminal tokens )</a:t>
            </a:r>
          </a:p>
          <a:p>
            <a:pPr marL="0" indent="0">
              <a:buNone/>
            </a:pPr>
            <a:r>
              <a:rPr lang="en-IN" dirty="0"/>
              <a:t>&gt;lex </a:t>
            </a:r>
            <a:r>
              <a:rPr lang="en-IN" dirty="0" err="1"/>
              <a:t>lex.yy.c</a:t>
            </a:r>
            <a:r>
              <a:rPr lang="en-IN" dirty="0"/>
              <a:t>                          </a:t>
            </a:r>
            <a:r>
              <a:rPr lang="en-IN" dirty="0">
                <a:sym typeface="Wingdings" panose="05000000000000000000" pitchFamily="2" charset="2"/>
              </a:rPr>
              <a:t> generates </a:t>
            </a:r>
            <a:r>
              <a:rPr lang="en-IN" dirty="0" err="1">
                <a:sym typeface="Wingdings" panose="05000000000000000000" pitchFamily="2" charset="2"/>
              </a:rPr>
              <a:t>lex.yy.c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//create single executable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&gt;</a:t>
            </a:r>
            <a:r>
              <a:rPr lang="en-IN" dirty="0" err="1">
                <a:sym typeface="Wingdings" panose="05000000000000000000" pitchFamily="2" charset="2"/>
              </a:rPr>
              <a:t>gcc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err="1">
                <a:sym typeface="Wingdings" panose="05000000000000000000" pitchFamily="2" charset="2"/>
              </a:rPr>
              <a:t>lex.yy.c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err="1">
                <a:sym typeface="Wingdings" panose="05000000000000000000" pitchFamily="2" charset="2"/>
              </a:rPr>
              <a:t>y.tab.c</a:t>
            </a:r>
            <a:r>
              <a:rPr lang="en-IN" dirty="0">
                <a:sym typeface="Wingdings" panose="05000000000000000000" pitchFamily="2" charset="2"/>
              </a:rPr>
              <a:t> –</a:t>
            </a:r>
            <a:r>
              <a:rPr lang="en-IN" dirty="0" err="1">
                <a:sym typeface="Wingdings" panose="05000000000000000000" pitchFamily="2" charset="2"/>
              </a:rPr>
              <a:t>ly</a:t>
            </a:r>
            <a:r>
              <a:rPr lang="en-IN" dirty="0">
                <a:sym typeface="Wingdings" panose="05000000000000000000" pitchFamily="2" charset="2"/>
              </a:rPr>
              <a:t> –</a:t>
            </a:r>
            <a:r>
              <a:rPr lang="en-IN" dirty="0" err="1">
                <a:sym typeface="Wingdings" panose="05000000000000000000" pitchFamily="2" charset="2"/>
              </a:rPr>
              <a:t>ll</a:t>
            </a:r>
            <a:r>
              <a:rPr lang="en-IN" dirty="0">
                <a:sym typeface="Wingdings" panose="05000000000000000000" pitchFamily="2" charset="2"/>
              </a:rPr>
              <a:t>           generates </a:t>
            </a:r>
            <a:r>
              <a:rPr lang="en-IN" dirty="0" err="1">
                <a:sym typeface="Wingdings" panose="05000000000000000000" pitchFamily="2" charset="2"/>
              </a:rPr>
              <a:t>a.out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                             //-</a:t>
            </a:r>
            <a:r>
              <a:rPr lang="en-IN" dirty="0" err="1"/>
              <a:t>ly</a:t>
            </a:r>
            <a:r>
              <a:rPr lang="en-IN" dirty="0"/>
              <a:t> to link with </a:t>
            </a:r>
            <a:r>
              <a:rPr lang="en-IN" dirty="0" err="1"/>
              <a:t>yacc</a:t>
            </a:r>
            <a:r>
              <a:rPr lang="en-IN" dirty="0"/>
              <a:t> , and –</a:t>
            </a:r>
            <a:r>
              <a:rPr lang="en-IN" dirty="0" err="1"/>
              <a:t>ll</a:t>
            </a:r>
            <a:r>
              <a:rPr lang="en-IN" dirty="0"/>
              <a:t> to link with lex library</a:t>
            </a:r>
          </a:p>
          <a:p>
            <a:pPr marL="0" indent="0">
              <a:buNone/>
            </a:pPr>
            <a:r>
              <a:rPr lang="en-IN" dirty="0"/>
              <a:t>                            // use –</a:t>
            </a:r>
            <a:r>
              <a:rPr lang="en-IN" dirty="0" err="1"/>
              <a:t>ly</a:t>
            </a:r>
            <a:r>
              <a:rPr lang="en-IN" dirty="0"/>
              <a:t>, -</a:t>
            </a:r>
            <a:r>
              <a:rPr lang="en-IN" dirty="0" err="1"/>
              <a:t>ll</a:t>
            </a:r>
            <a:r>
              <a:rPr lang="en-IN" dirty="0"/>
              <a:t> only in </a:t>
            </a:r>
            <a:r>
              <a:rPr lang="en-IN" dirty="0" err="1"/>
              <a:t>linux</a:t>
            </a:r>
            <a:r>
              <a:rPr lang="en-IN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399343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953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</vt:lpstr>
      <vt:lpstr>Office Theme</vt:lpstr>
      <vt:lpstr>2CS701 Compiler Construction</vt:lpstr>
      <vt:lpstr>Outline</vt:lpstr>
      <vt:lpstr>Parser (Syntax Analyzer) Generator tools </vt:lpstr>
      <vt:lpstr>Installation of Flex/Lex and Yacc/Bison </vt:lpstr>
      <vt:lpstr>PowerPoint Presentation</vt:lpstr>
      <vt:lpstr>CFG Grammar</vt:lpstr>
      <vt:lpstr>Yacc Specification/template </vt:lpstr>
      <vt:lpstr>Example: Paser to validate syntax of expression statement in C</vt:lpstr>
      <vt:lpstr>Execution</vt:lpstr>
      <vt:lpstr>Dealing With Ambiguous Grammars</vt:lpstr>
      <vt:lpstr>Example 2 : Dealing with Ambiguous operator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2CS701 Compiler Construction</dc:title>
  <dc:creator>006</dc:creator>
  <cp:lastModifiedBy>CSE-4</cp:lastModifiedBy>
  <cp:revision>34</cp:revision>
  <dcterms:created xsi:type="dcterms:W3CDTF">2021-07-27T07:04:50Z</dcterms:created>
  <dcterms:modified xsi:type="dcterms:W3CDTF">2022-08-29T07:26:15Z</dcterms:modified>
</cp:coreProperties>
</file>