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</p:sldMasterIdLst>
  <p:notesMasterIdLst>
    <p:notesMasterId r:id="rId94"/>
  </p:notesMasterIdLst>
  <p:handoutMasterIdLst>
    <p:handoutMasterId r:id="rId95"/>
  </p:handoutMasterIdLst>
  <p:sldIdLst>
    <p:sldId id="302" r:id="rId2"/>
    <p:sldId id="303" r:id="rId3"/>
    <p:sldId id="358" r:id="rId4"/>
    <p:sldId id="359" r:id="rId5"/>
    <p:sldId id="360" r:id="rId6"/>
    <p:sldId id="361" r:id="rId7"/>
    <p:sldId id="304" r:id="rId8"/>
    <p:sldId id="362" r:id="rId9"/>
    <p:sldId id="305" r:id="rId10"/>
    <p:sldId id="363" r:id="rId11"/>
    <p:sldId id="306" r:id="rId12"/>
    <p:sldId id="364" r:id="rId13"/>
    <p:sldId id="365" r:id="rId14"/>
    <p:sldId id="307" r:id="rId15"/>
    <p:sldId id="366" r:id="rId16"/>
    <p:sldId id="308" r:id="rId17"/>
    <p:sldId id="367" r:id="rId18"/>
    <p:sldId id="368" r:id="rId19"/>
    <p:sldId id="309" r:id="rId20"/>
    <p:sldId id="369" r:id="rId21"/>
    <p:sldId id="370" r:id="rId22"/>
    <p:sldId id="371" r:id="rId23"/>
    <p:sldId id="372" r:id="rId24"/>
    <p:sldId id="373" r:id="rId25"/>
    <p:sldId id="310" r:id="rId26"/>
    <p:sldId id="311" r:id="rId27"/>
    <p:sldId id="312" r:id="rId28"/>
    <p:sldId id="313" r:id="rId29"/>
    <p:sldId id="314" r:id="rId30"/>
    <p:sldId id="315" r:id="rId31"/>
    <p:sldId id="374" r:id="rId32"/>
    <p:sldId id="316" r:id="rId33"/>
    <p:sldId id="375" r:id="rId34"/>
    <p:sldId id="317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18" r:id="rId43"/>
    <p:sldId id="319" r:id="rId44"/>
    <p:sldId id="320" r:id="rId45"/>
    <p:sldId id="321" r:id="rId46"/>
    <p:sldId id="322" r:id="rId47"/>
    <p:sldId id="383" r:id="rId48"/>
    <p:sldId id="384" r:id="rId49"/>
    <p:sldId id="385" r:id="rId50"/>
    <p:sldId id="386" r:id="rId51"/>
    <p:sldId id="323" r:id="rId52"/>
    <p:sldId id="328" r:id="rId53"/>
    <p:sldId id="388" r:id="rId54"/>
    <p:sldId id="329" r:id="rId55"/>
    <p:sldId id="389" r:id="rId56"/>
    <p:sldId id="390" r:id="rId57"/>
    <p:sldId id="391" r:id="rId58"/>
    <p:sldId id="330" r:id="rId59"/>
    <p:sldId id="331" r:id="rId60"/>
    <p:sldId id="392" r:id="rId61"/>
    <p:sldId id="332" r:id="rId62"/>
    <p:sldId id="333" r:id="rId63"/>
    <p:sldId id="334" r:id="rId64"/>
    <p:sldId id="393" r:id="rId65"/>
    <p:sldId id="394" r:id="rId66"/>
    <p:sldId id="395" r:id="rId67"/>
    <p:sldId id="396" r:id="rId68"/>
    <p:sldId id="335" r:id="rId69"/>
    <p:sldId id="336" r:id="rId70"/>
    <p:sldId id="337" r:id="rId71"/>
    <p:sldId id="397" r:id="rId72"/>
    <p:sldId id="338" r:id="rId73"/>
    <p:sldId id="403" r:id="rId74"/>
    <p:sldId id="339" r:id="rId75"/>
    <p:sldId id="398" r:id="rId76"/>
    <p:sldId id="342" r:id="rId77"/>
    <p:sldId id="405" r:id="rId78"/>
    <p:sldId id="343" r:id="rId79"/>
    <p:sldId id="344" r:id="rId80"/>
    <p:sldId id="345" r:id="rId81"/>
    <p:sldId id="352" r:id="rId82"/>
    <p:sldId id="353" r:id="rId83"/>
    <p:sldId id="354" r:id="rId84"/>
    <p:sldId id="355" r:id="rId85"/>
    <p:sldId id="356" r:id="rId86"/>
    <p:sldId id="357" r:id="rId87"/>
    <p:sldId id="406" r:id="rId88"/>
    <p:sldId id="399" r:id="rId89"/>
    <p:sldId id="400" r:id="rId90"/>
    <p:sldId id="401" r:id="rId91"/>
    <p:sldId id="402" r:id="rId92"/>
    <p:sldId id="404" r:id="rId9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CC"/>
    <a:srgbClr val="FFFF99"/>
    <a:srgbClr val="000099"/>
    <a:srgbClr val="3366CC"/>
    <a:srgbClr val="99CCFF"/>
    <a:srgbClr val="CCFFCC"/>
    <a:srgbClr val="008080"/>
    <a:srgbClr val="5A7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5642" autoAdjust="0"/>
  </p:normalViewPr>
  <p:slideViewPr>
    <p:cSldViewPr>
      <p:cViewPr varScale="1">
        <p:scale>
          <a:sx n="67" d="100"/>
          <a:sy n="67" d="100"/>
        </p:scale>
        <p:origin x="126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>
            <a:extLst>
              <a:ext uri="{FF2B5EF4-FFF2-40B4-BE49-F238E27FC236}">
                <a16:creationId xmlns:a16="http://schemas.microsoft.com/office/drawing/2014/main" id="{A340754D-B380-47EA-8F50-C310B03ECC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defTabSz="957263">
              <a:defRPr kumimoji="1" sz="1300">
                <a:latin typeface="Arial Narrow" panose="020B0606020202030204" pitchFamily="34" charset="0"/>
              </a:defRPr>
            </a:lvl1pPr>
          </a:lstStyle>
          <a:p>
            <a:r>
              <a:rPr lang="en-US" altLang="en-US"/>
              <a:t>Department of Computer Engineering, CMU</a:t>
            </a:r>
            <a:endParaRPr lang="th-TH" altLang="en-US"/>
          </a:p>
        </p:txBody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EFEFC8AE-DAEC-463C-A3D7-4245963A5EA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r" defTabSz="957263">
              <a:defRPr kumimoji="1" sz="1300">
                <a:latin typeface="Arial Narrow" panose="020B0606020202030204" pitchFamily="34" charset="0"/>
              </a:defRPr>
            </a:lvl1pPr>
          </a:lstStyle>
          <a:p>
            <a:endParaRPr lang="th-TH" altLang="en-US"/>
          </a:p>
        </p:txBody>
      </p:sp>
      <p:sp>
        <p:nvSpPr>
          <p:cNvPr id="599044" name="Rectangle 4">
            <a:extLst>
              <a:ext uri="{FF2B5EF4-FFF2-40B4-BE49-F238E27FC236}">
                <a16:creationId xmlns:a16="http://schemas.microsoft.com/office/drawing/2014/main" id="{AB77E495-879E-4F99-9346-E926B5ED107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defTabSz="957263">
              <a:defRPr kumimoji="1" sz="1300">
                <a:latin typeface="Arial Narrow" panose="020B0606020202030204" pitchFamily="34" charset="0"/>
              </a:defRPr>
            </a:lvl1pPr>
          </a:lstStyle>
          <a:p>
            <a:endParaRPr lang="th-TH" altLang="en-US"/>
          </a:p>
        </p:txBody>
      </p:sp>
      <p:sp>
        <p:nvSpPr>
          <p:cNvPr id="599045" name="Rectangle 5">
            <a:extLst>
              <a:ext uri="{FF2B5EF4-FFF2-40B4-BE49-F238E27FC236}">
                <a16:creationId xmlns:a16="http://schemas.microsoft.com/office/drawing/2014/main" id="{1CC94E41-1DB0-4C78-ACB8-40DA55BD57A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defTabSz="957263">
              <a:defRPr kumimoji="1" sz="1300">
                <a:latin typeface="Arial Narrow" panose="020B0606020202030204" pitchFamily="34" charset="0"/>
              </a:defRPr>
            </a:lvl1pPr>
          </a:lstStyle>
          <a:p>
            <a:fld id="{83E96F97-DBFF-4412-AC7B-88A1D45D1DB3}" type="slidenum">
              <a:rPr lang="en-US" altLang="en-US"/>
              <a:pPr/>
              <a:t>‹#›</a:t>
            </a:fld>
            <a:endParaRPr lang="th-TH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>
            <a:extLst>
              <a:ext uri="{FF2B5EF4-FFF2-40B4-BE49-F238E27FC236}">
                <a16:creationId xmlns:a16="http://schemas.microsoft.com/office/drawing/2014/main" id="{270DA400-403A-4ECF-AA01-07ADFC3F22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defTabSz="957263">
              <a:defRPr kumimoji="1" sz="1300">
                <a:latin typeface="Arial Narrow" panose="020B0606020202030204" pitchFamily="34" charset="0"/>
              </a:defRPr>
            </a:lvl1pPr>
          </a:lstStyle>
          <a:p>
            <a:r>
              <a:rPr lang="en-US" altLang="en-US"/>
              <a:t>Department of Computer Engineering, CMU</a:t>
            </a:r>
            <a:endParaRPr lang="th-TH" altLang="en-US"/>
          </a:p>
        </p:txBody>
      </p:sp>
      <p:sp>
        <p:nvSpPr>
          <p:cNvPr id="598019" name="Rectangle 3">
            <a:extLst>
              <a:ext uri="{FF2B5EF4-FFF2-40B4-BE49-F238E27FC236}">
                <a16:creationId xmlns:a16="http://schemas.microsoft.com/office/drawing/2014/main" id="{6F7FE36A-0CB3-4268-9C49-98BF2A42C1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r" defTabSz="957263">
              <a:defRPr kumimoji="1" sz="1300">
                <a:latin typeface="Arial Narrow" panose="020B0606020202030204" pitchFamily="34" charset="0"/>
              </a:defRPr>
            </a:lvl1pPr>
          </a:lstStyle>
          <a:p>
            <a:endParaRPr lang="th-TH" altLang="en-US"/>
          </a:p>
        </p:txBody>
      </p:sp>
      <p:sp>
        <p:nvSpPr>
          <p:cNvPr id="598020" name="Rectangle 4">
            <a:extLst>
              <a:ext uri="{FF2B5EF4-FFF2-40B4-BE49-F238E27FC236}">
                <a16:creationId xmlns:a16="http://schemas.microsoft.com/office/drawing/2014/main" id="{CA67DFDD-6BE6-4484-AFE0-792DE67E78D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8021" name="Rectangle 5">
            <a:extLst>
              <a:ext uri="{FF2B5EF4-FFF2-40B4-BE49-F238E27FC236}">
                <a16:creationId xmlns:a16="http://schemas.microsoft.com/office/drawing/2014/main" id="{941E48F8-1981-4467-AA1A-A2D4C3666E5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th-TH" altLang="en-US"/>
          </a:p>
        </p:txBody>
      </p:sp>
      <p:sp>
        <p:nvSpPr>
          <p:cNvPr id="598022" name="Rectangle 6">
            <a:extLst>
              <a:ext uri="{FF2B5EF4-FFF2-40B4-BE49-F238E27FC236}">
                <a16:creationId xmlns:a16="http://schemas.microsoft.com/office/drawing/2014/main" id="{A844A773-982C-46B2-984D-0CB7DB4526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defTabSz="957263">
              <a:defRPr kumimoji="1" sz="1300">
                <a:latin typeface="Arial Narrow" panose="020B0606020202030204" pitchFamily="34" charset="0"/>
              </a:defRPr>
            </a:lvl1pPr>
          </a:lstStyle>
          <a:p>
            <a:endParaRPr lang="th-TH" altLang="en-US"/>
          </a:p>
        </p:txBody>
      </p:sp>
      <p:sp>
        <p:nvSpPr>
          <p:cNvPr id="598023" name="Rectangle 7">
            <a:extLst>
              <a:ext uri="{FF2B5EF4-FFF2-40B4-BE49-F238E27FC236}">
                <a16:creationId xmlns:a16="http://schemas.microsoft.com/office/drawing/2014/main" id="{72C377D9-ADC9-4C92-990E-D2F141DCB6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defTabSz="957263">
              <a:defRPr kumimoji="1" sz="1300">
                <a:latin typeface="Arial Narrow" panose="020B0606020202030204" pitchFamily="34" charset="0"/>
              </a:defRPr>
            </a:lvl1pPr>
          </a:lstStyle>
          <a:p>
            <a:fld id="{0F4397D4-121B-40E3-BEE8-CA60419971D4}" type="slidenum">
              <a:rPr lang="en-US" altLang="en-US"/>
              <a:pPr/>
              <a:t>‹#›</a:t>
            </a:fld>
            <a:endParaRPr lang="th-TH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B300A6E-6E8C-4DF1-ADC9-7A486823EA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Department of Computer Engineering, CMU</a:t>
            </a:r>
            <a:endParaRPr lang="th-TH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1FEF595-4C0C-4D24-8AF5-2E92E0D39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3EEFD-491F-4C78-9FDA-68263DC6A720}" type="slidenum">
              <a:rPr lang="en-US" altLang="en-US"/>
              <a:pPr/>
              <a:t>1</a:t>
            </a:fld>
            <a:endParaRPr lang="th-TH" altLang="en-US"/>
          </a:p>
        </p:txBody>
      </p:sp>
      <p:sp>
        <p:nvSpPr>
          <p:cNvPr id="1148930" name="Rectangle 2">
            <a:extLst>
              <a:ext uri="{FF2B5EF4-FFF2-40B4-BE49-F238E27FC236}">
                <a16:creationId xmlns:a16="http://schemas.microsoft.com/office/drawing/2014/main" id="{9D36877B-113C-45F7-B939-87D26D780F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8931" name="Rectangle 3">
            <a:extLst>
              <a:ext uri="{FF2B5EF4-FFF2-40B4-BE49-F238E27FC236}">
                <a16:creationId xmlns:a16="http://schemas.microsoft.com/office/drawing/2014/main" id="{40899287-2D50-433F-8EF2-A3138CC5B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</p:spPr>
        <p:txBody>
          <a:bodyPr/>
          <a:lstStyle/>
          <a:p>
            <a:endParaRPr lang="th-TH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442" name="Group 2">
            <a:extLst>
              <a:ext uri="{FF2B5EF4-FFF2-40B4-BE49-F238E27FC236}">
                <a16:creationId xmlns:a16="http://schemas.microsoft.com/office/drawing/2014/main" id="{DEF9C4BA-05CC-4B67-B9A1-98FFE5D78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01443" name="Group 3">
              <a:extLst>
                <a:ext uri="{FF2B5EF4-FFF2-40B4-BE49-F238E27FC236}">
                  <a16:creationId xmlns:a16="http://schemas.microsoft.com/office/drawing/2014/main" id="{E73ED817-D272-40B6-9209-FD64ADEEE1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01444" name="Rectangle 4">
                <a:extLst>
                  <a:ext uri="{FF2B5EF4-FFF2-40B4-BE49-F238E27FC236}">
                    <a16:creationId xmlns:a16="http://schemas.microsoft.com/office/drawing/2014/main" id="{805E1250-D405-4BFD-AF5C-1FDC9943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1445" name="Rectangle 5">
                <a:extLst>
                  <a:ext uri="{FF2B5EF4-FFF2-40B4-BE49-F238E27FC236}">
                    <a16:creationId xmlns:a16="http://schemas.microsoft.com/office/drawing/2014/main" id="{AA10B576-B094-420E-A245-284284F4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1446" name="Group 6">
              <a:extLst>
                <a:ext uri="{FF2B5EF4-FFF2-40B4-BE49-F238E27FC236}">
                  <a16:creationId xmlns:a16="http://schemas.microsoft.com/office/drawing/2014/main" id="{73C78B83-9965-4741-8536-8F256F4055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01447" name="Rectangle 7">
                <a:extLst>
                  <a:ext uri="{FF2B5EF4-FFF2-40B4-BE49-F238E27FC236}">
                    <a16:creationId xmlns:a16="http://schemas.microsoft.com/office/drawing/2014/main" id="{2F762E1E-FFBE-4441-A904-839DD8E53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1448" name="Rectangle 8">
                <a:extLst>
                  <a:ext uri="{FF2B5EF4-FFF2-40B4-BE49-F238E27FC236}">
                    <a16:creationId xmlns:a16="http://schemas.microsoft.com/office/drawing/2014/main" id="{A84BF245-81A2-49B6-9EE6-28883E3AA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1449" name="Rectangle 9">
              <a:extLst>
                <a:ext uri="{FF2B5EF4-FFF2-40B4-BE49-F238E27FC236}">
                  <a16:creationId xmlns:a16="http://schemas.microsoft.com/office/drawing/2014/main" id="{35CAF61C-2C32-4627-900B-5752A320D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1450" name="Rectangle 10">
              <a:extLst>
                <a:ext uri="{FF2B5EF4-FFF2-40B4-BE49-F238E27FC236}">
                  <a16:creationId xmlns:a16="http://schemas.microsoft.com/office/drawing/2014/main" id="{0A5377F5-1645-49B5-875E-D98CC11B2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1451" name="Rectangle 11">
              <a:extLst>
                <a:ext uri="{FF2B5EF4-FFF2-40B4-BE49-F238E27FC236}">
                  <a16:creationId xmlns:a16="http://schemas.microsoft.com/office/drawing/2014/main" id="{591A8FF2-537D-4312-8949-BDE0BE7E31B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01452" name="Rectangle 12">
            <a:extLst>
              <a:ext uri="{FF2B5EF4-FFF2-40B4-BE49-F238E27FC236}">
                <a16:creationId xmlns:a16="http://schemas.microsoft.com/office/drawing/2014/main" id="{2F430C19-7DD3-4CCB-8C29-046E8661BA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th-TH" altLang="en-US" noProof="0"/>
              <a:t>Click to edit Master title style</a:t>
            </a:r>
          </a:p>
        </p:txBody>
      </p:sp>
      <p:sp>
        <p:nvSpPr>
          <p:cNvPr id="701453" name="Rectangle 13">
            <a:extLst>
              <a:ext uri="{FF2B5EF4-FFF2-40B4-BE49-F238E27FC236}">
                <a16:creationId xmlns:a16="http://schemas.microsoft.com/office/drawing/2014/main" id="{41DCCB75-0765-4713-BED5-4833CFD75FF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th-TH" altLang="en-US" noProof="0"/>
              <a:t>Click to edit Master subtitle style</a:t>
            </a:r>
          </a:p>
        </p:txBody>
      </p:sp>
      <p:sp>
        <p:nvSpPr>
          <p:cNvPr id="701454" name="Rectangle 14">
            <a:extLst>
              <a:ext uri="{FF2B5EF4-FFF2-40B4-BE49-F238E27FC236}">
                <a16:creationId xmlns:a16="http://schemas.microsoft.com/office/drawing/2014/main" id="{4E38B49D-21DB-4778-9ED6-1263F5369A9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th-TH" altLang="en-US"/>
          </a:p>
        </p:txBody>
      </p:sp>
      <p:sp>
        <p:nvSpPr>
          <p:cNvPr id="701455" name="Rectangle 15">
            <a:extLst>
              <a:ext uri="{FF2B5EF4-FFF2-40B4-BE49-F238E27FC236}">
                <a16:creationId xmlns:a16="http://schemas.microsoft.com/office/drawing/2014/main" id="{EAAA1225-4130-443A-A622-FB4120DC8A0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th-TH" altLang="en-US"/>
          </a:p>
        </p:txBody>
      </p:sp>
      <p:sp>
        <p:nvSpPr>
          <p:cNvPr id="701456" name="Rectangle 16">
            <a:extLst>
              <a:ext uri="{FF2B5EF4-FFF2-40B4-BE49-F238E27FC236}">
                <a16:creationId xmlns:a16="http://schemas.microsoft.com/office/drawing/2014/main" id="{64C16DC0-D7E7-44F0-A562-BBFA09131C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C3DB9CE4-FB48-4CE8-83BD-5290F1CED0AB}" type="slidenum">
              <a:rPr lang="en-US" altLang="en-US"/>
              <a:pPr/>
              <a:t>‹#›</a:t>
            </a:fld>
            <a:endParaRPr lang="th-TH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C645-2177-4302-A9F0-A3B4E56F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6DD05-BAED-4C61-8A48-A6B4CA62E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8D7DE-6258-45A8-AE57-E0C0F07B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472B8-58D5-4894-9F1E-7C7DD4B6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81F6-9574-46B7-9286-FB779F7C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D3548-A2F1-4FFA-8E87-492B65C70B96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94980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858C5-4CA0-4E72-AC78-5DECCD627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0063" y="617538"/>
            <a:ext cx="2105025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9668C-E222-49DE-87DA-FD6EA5248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617538"/>
            <a:ext cx="6164263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92402-6234-40F8-9E6F-CECDD228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35530-2561-4A7A-BBF3-AB2C37E2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1D8B2-887B-458B-8192-A51DF761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DB152-97B8-4D01-A621-9F43C5DD212B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92459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BBD6-7B14-4739-B592-97C55470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7905-61A4-492E-9F0E-7B1A0E7F7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2017713"/>
            <a:ext cx="8421688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A5290-1320-4ACA-8ACA-928C17BA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400" y="4151313"/>
            <a:ext cx="8421688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40AD2-228C-45DF-AB81-FCE8B2B8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D258B-FB1A-4A96-B70F-27106D65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EB041-572B-4CEE-981A-3F427684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087A2F-47DF-4593-B3C7-5542550D682D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247373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8A86-58A9-4379-8176-E53A498B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5AC78-9EA4-4B85-9972-59733F5EF9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33400" y="2017713"/>
            <a:ext cx="413385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5E017-0BED-4C45-92F0-100381D46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9650" y="2017713"/>
            <a:ext cx="41354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E6D7B-4AD6-4D2C-AA45-D16B0DF6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8305-8741-474B-A010-9585670F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0E1C7-85CB-4FF6-8A81-C10FDB69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9C7C9D-78EC-482A-9B84-C34642065987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01338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953F-9A1F-458F-BE1F-C532C8AA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26BB8-7D31-4D96-9BB2-650E2CE6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67091-D77B-489E-9E3B-C9721C06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08778-D5CC-4E07-B10E-699A64FD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633B9-73FD-4D6A-9CEA-1731EA38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60D98-1274-4CB9-A42A-EAD3C7D20971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98052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9E10-B2B5-4170-98E3-A24FE48C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F356F-6089-4528-80E0-3BD2E4023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CFDBC-C1C3-41A3-8455-00BE41E2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2C165-9CD0-4A05-B28E-E8329678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EA9F7-1B26-4873-B39A-45C8E13E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332C16-9EAB-45CE-880D-F7C0CFB619D8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55193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7F32-BB1D-4AC9-8998-A660C026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5DE7-2CBF-4BB3-AC5F-2BABFD5FF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2017713"/>
            <a:ext cx="413385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06EDC-3A69-43E3-B8D5-A55BAE04D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9650" y="2017713"/>
            <a:ext cx="41354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1F6B8-88CC-4C5C-BE44-BE51969C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8E026-F568-4DC8-94CD-1E77CE9A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51AE1-4C67-4D66-B2E8-0C923987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58897-48B3-49A9-99CD-D23A516E8855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01412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B5C1-8AF2-46C4-87C7-AC346D55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E2D2C-304F-447C-9DF4-48F2AFB0A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8528E-09E3-4B5B-AFFF-A16D5819E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A7E9A-0A50-4F4E-9D08-5851CA1B8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CD61E-F056-40A3-8853-6F937C04A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A6E58-1027-411C-9B61-E2F2CA94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1A643-C181-4BC3-8D58-0CC80FD4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4E9C2-7F78-46CF-803D-B1E56FE2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EC132-B694-4056-B209-E0E635DF0CBE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8891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1AA6-1E9D-4E41-8653-A22F2784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97A9C-CF58-4BDA-843A-2A3304A8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9383E-AB3C-4D37-B884-F2A3CBDD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D5F63-F3F0-4D1A-B2C5-7143238A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512FA-205A-4E68-911B-772E290F8902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41176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0427F-94DF-42F8-8AD8-470C0B41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A9E70-085F-42C3-BA45-1FD7E2C8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070E8-B3F6-45F7-8FDB-8AB41F20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3B8BE-ACC6-4820-9231-833D7B514131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80770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A54B-FCCB-48AF-B7DB-FEE05C78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3822-9B5A-422C-8442-F8DE3678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60239-8E92-425E-835D-4DBC5B29B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49483-D6D4-465F-996F-099156EC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BCE23-7ECD-4BDC-8548-1E5FB8DA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0E02D-1141-45A7-B84A-7154F82A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248FE-39B0-4EAC-A409-08A6B280BFEC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1593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ED02-CAF6-4DE4-80D1-A1C4D5D4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A6D55-E111-40F6-AAA6-F97E64905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5A8EC-46DD-4DF4-B088-B3B831818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758D5-51F8-4557-A738-D3FA06FD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1DB7C-4502-49D0-BAEF-F7C7080A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40DF1-517A-4397-BE74-0848AC2C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65C2C-470B-4663-A4FC-FD6DDD715D37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51123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>
            <a:extLst>
              <a:ext uri="{FF2B5EF4-FFF2-40B4-BE49-F238E27FC236}">
                <a16:creationId xmlns:a16="http://schemas.microsoft.com/office/drawing/2014/main" id="{284AEB9C-CA39-4FC6-ADF0-6BB7ED6E4E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th-TH" altLang="en-US">
              <a:latin typeface="Comic Sans MS" panose="030F0702030302020204" pitchFamily="66" charset="0"/>
              <a:cs typeface="Tahoma" panose="020B0604030504040204" pitchFamily="34" charset="0"/>
            </a:endParaRPr>
          </a:p>
        </p:txBody>
      </p:sp>
      <p:sp>
        <p:nvSpPr>
          <p:cNvPr id="700419" name="Rectangle 3">
            <a:extLst>
              <a:ext uri="{FF2B5EF4-FFF2-40B4-BE49-F238E27FC236}">
                <a16:creationId xmlns:a16="http://schemas.microsoft.com/office/drawing/2014/main" id="{19724374-A225-4566-915C-89DEECA67DD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th-TH" altLang="en-US">
              <a:latin typeface="Comic Sans MS" panose="030F0702030302020204" pitchFamily="66" charset="0"/>
              <a:cs typeface="Tahoma" panose="020B0604030504040204" pitchFamily="34" charset="0"/>
            </a:endParaRPr>
          </a:p>
        </p:txBody>
      </p:sp>
      <p:sp>
        <p:nvSpPr>
          <p:cNvPr id="700420" name="Rectangle 4">
            <a:extLst>
              <a:ext uri="{FF2B5EF4-FFF2-40B4-BE49-F238E27FC236}">
                <a16:creationId xmlns:a16="http://schemas.microsoft.com/office/drawing/2014/main" id="{19A2A12D-12F2-4EDB-884A-E7101424742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th-TH" altLang="en-US">
              <a:latin typeface="Comic Sans MS" panose="030F0702030302020204" pitchFamily="66" charset="0"/>
              <a:cs typeface="Tahoma" panose="020B0604030504040204" pitchFamily="34" charset="0"/>
            </a:endParaRPr>
          </a:p>
        </p:txBody>
      </p:sp>
      <p:sp>
        <p:nvSpPr>
          <p:cNvPr id="700421" name="Rectangle 5">
            <a:extLst>
              <a:ext uri="{FF2B5EF4-FFF2-40B4-BE49-F238E27FC236}">
                <a16:creationId xmlns:a16="http://schemas.microsoft.com/office/drawing/2014/main" id="{89E6E601-F6C5-4D8D-AB02-706BC9F4D42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th-TH" altLang="en-US">
              <a:latin typeface="Comic Sans MS" panose="030F0702030302020204" pitchFamily="66" charset="0"/>
              <a:cs typeface="Tahoma" panose="020B0604030504040204" pitchFamily="34" charset="0"/>
            </a:endParaRPr>
          </a:p>
        </p:txBody>
      </p:sp>
      <p:sp>
        <p:nvSpPr>
          <p:cNvPr id="700422" name="Rectangle 6">
            <a:extLst>
              <a:ext uri="{FF2B5EF4-FFF2-40B4-BE49-F238E27FC236}">
                <a16:creationId xmlns:a16="http://schemas.microsoft.com/office/drawing/2014/main" id="{F11F1157-8A72-450D-A9C3-C36A2938990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th-TH" altLang="en-US">
              <a:latin typeface="Comic Sans MS" panose="030F0702030302020204" pitchFamily="66" charset="0"/>
              <a:cs typeface="Tahoma" panose="020B0604030504040204" pitchFamily="34" charset="0"/>
            </a:endParaRPr>
          </a:p>
        </p:txBody>
      </p:sp>
      <p:sp>
        <p:nvSpPr>
          <p:cNvPr id="700423" name="Rectangle 7">
            <a:extLst>
              <a:ext uri="{FF2B5EF4-FFF2-40B4-BE49-F238E27FC236}">
                <a16:creationId xmlns:a16="http://schemas.microsoft.com/office/drawing/2014/main" id="{5931B7B2-BC0D-402F-BF6B-EEEDCBE82E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th-TH" altLang="en-US">
              <a:latin typeface="Comic Sans MS" panose="030F0702030302020204" pitchFamily="66" charset="0"/>
              <a:cs typeface="Tahoma" panose="020B0604030504040204" pitchFamily="34" charset="0"/>
            </a:endParaRPr>
          </a:p>
        </p:txBody>
      </p:sp>
      <p:sp>
        <p:nvSpPr>
          <p:cNvPr id="700424" name="Rectangle 8">
            <a:extLst>
              <a:ext uri="{FF2B5EF4-FFF2-40B4-BE49-F238E27FC236}">
                <a16:creationId xmlns:a16="http://schemas.microsoft.com/office/drawing/2014/main" id="{80BBE37F-58F2-4C14-B6A2-B8EA1EB603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th-TH" altLang="en-US">
              <a:latin typeface="Comic Sans MS" panose="030F0702030302020204" pitchFamily="66" charset="0"/>
              <a:cs typeface="Tahoma" panose="020B0604030504040204" pitchFamily="34" charset="0"/>
            </a:endParaRPr>
          </a:p>
        </p:txBody>
      </p:sp>
      <p:sp>
        <p:nvSpPr>
          <p:cNvPr id="700425" name="Rectangle 9">
            <a:extLst>
              <a:ext uri="{FF2B5EF4-FFF2-40B4-BE49-F238E27FC236}">
                <a16:creationId xmlns:a16="http://schemas.microsoft.com/office/drawing/2014/main" id="{0A853D5B-29B5-4E08-AAAC-48EE2E260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title style</a:t>
            </a:r>
          </a:p>
        </p:txBody>
      </p:sp>
      <p:sp>
        <p:nvSpPr>
          <p:cNvPr id="700426" name="Rectangle 10">
            <a:extLst>
              <a:ext uri="{FF2B5EF4-FFF2-40B4-BE49-F238E27FC236}">
                <a16:creationId xmlns:a16="http://schemas.microsoft.com/office/drawing/2014/main" id="{E3092E2E-8FD0-4ADF-845C-84E18AAC5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2017713"/>
            <a:ext cx="84216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text styles</a:t>
            </a:r>
          </a:p>
          <a:p>
            <a:pPr lvl="1"/>
            <a:r>
              <a:rPr lang="th-TH" altLang="en-US"/>
              <a:t>Second level</a:t>
            </a:r>
          </a:p>
          <a:p>
            <a:pPr lvl="2"/>
            <a:r>
              <a:rPr lang="th-TH" altLang="en-US"/>
              <a:t>Third level</a:t>
            </a:r>
          </a:p>
          <a:p>
            <a:pPr lvl="3"/>
            <a:r>
              <a:rPr lang="th-TH" altLang="en-US"/>
              <a:t>Fourth level</a:t>
            </a:r>
          </a:p>
          <a:p>
            <a:pPr lvl="4"/>
            <a:r>
              <a:rPr lang="th-TH" altLang="en-US"/>
              <a:t>Fifth level</a:t>
            </a:r>
          </a:p>
        </p:txBody>
      </p:sp>
      <p:sp>
        <p:nvSpPr>
          <p:cNvPr id="700427" name="Rectangle 11">
            <a:extLst>
              <a:ext uri="{FF2B5EF4-FFF2-40B4-BE49-F238E27FC236}">
                <a16:creationId xmlns:a16="http://schemas.microsoft.com/office/drawing/2014/main" id="{CE214C15-C3ED-44CF-80E5-7CA4B8CE025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endParaRPr lang="th-TH" altLang="en-US"/>
          </a:p>
        </p:txBody>
      </p:sp>
      <p:sp>
        <p:nvSpPr>
          <p:cNvPr id="700428" name="Rectangle 12">
            <a:extLst>
              <a:ext uri="{FF2B5EF4-FFF2-40B4-BE49-F238E27FC236}">
                <a16:creationId xmlns:a16="http://schemas.microsoft.com/office/drawing/2014/main" id="{915B1016-1427-4279-8665-D7E89BDFF12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endParaRPr lang="th-TH" altLang="en-US"/>
          </a:p>
        </p:txBody>
      </p:sp>
      <p:sp>
        <p:nvSpPr>
          <p:cNvPr id="700429" name="Rectangle 13">
            <a:extLst>
              <a:ext uri="{FF2B5EF4-FFF2-40B4-BE49-F238E27FC236}">
                <a16:creationId xmlns:a16="http://schemas.microsoft.com/office/drawing/2014/main" id="{43A46EC0-4A75-44ED-AFDB-ACF87ED1B2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fld id="{DC11CA80-42C7-4BC5-8C21-505FA5672BBA}" type="slidenum">
              <a:rPr lang="en-US" altLang="en-US"/>
              <a:pPr/>
              <a:t>‹#›</a:t>
            </a:fld>
            <a:endParaRPr lang="th-TH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cs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cs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cs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cs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6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7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1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4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6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7.w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2.w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6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>
            <a:extLst>
              <a:ext uri="{FF2B5EF4-FFF2-40B4-BE49-F238E27FC236}">
                <a16:creationId xmlns:a16="http://schemas.microsoft.com/office/drawing/2014/main" id="{AB772E73-87B3-4B25-95E3-8A43B82D71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209800"/>
            <a:ext cx="8229600" cy="990600"/>
          </a:xfrm>
        </p:spPr>
        <p:txBody>
          <a:bodyPr/>
          <a:lstStyle/>
          <a:p>
            <a:r>
              <a:rPr lang="en-US" altLang="en-US" sz="4800"/>
              <a:t>Chapter 10: </a:t>
            </a:r>
            <a:br>
              <a:rPr lang="en-US" altLang="en-US" sz="4800"/>
            </a:br>
            <a:r>
              <a:rPr lang="en-US" altLang="en-US" sz="4800"/>
              <a:t>Image Segmentation</a:t>
            </a:r>
            <a:endParaRPr lang="th-TH" altLang="en-US" sz="4800"/>
          </a:p>
        </p:txBody>
      </p:sp>
      <p:sp>
        <p:nvSpPr>
          <p:cNvPr id="1147907" name="Rectangle 3">
            <a:extLst>
              <a:ext uri="{FF2B5EF4-FFF2-40B4-BE49-F238E27FC236}">
                <a16:creationId xmlns:a16="http://schemas.microsoft.com/office/drawing/2014/main" id="{E487A2F4-7BC4-4668-907A-081ABA4F171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200"/>
            <a:ext cx="8229600" cy="2057400"/>
          </a:xfrm>
        </p:spPr>
        <p:txBody>
          <a:bodyPr/>
          <a:lstStyle/>
          <a:p>
            <a:pPr algn="r">
              <a:tabLst>
                <a:tab pos="1949450" algn="l"/>
              </a:tabLst>
            </a:pPr>
            <a:endParaRPr lang="th-TH" altLang="en-US" dirty="0"/>
          </a:p>
        </p:txBody>
      </p:sp>
      <p:sp>
        <p:nvSpPr>
          <p:cNvPr id="1147908" name="WordArt 4">
            <a:extLst>
              <a:ext uri="{FF2B5EF4-FFF2-40B4-BE49-F238E27FC236}">
                <a16:creationId xmlns:a16="http://schemas.microsoft.com/office/drawing/2014/main" id="{BEB78BD6-D194-4351-8F18-3E25B75D309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029200" y="1143000"/>
            <a:ext cx="337502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>
                <a:ln w="12700">
                  <a:solidFill>
                    <a:srgbClr val="EAEAEA"/>
                  </a:solidFill>
                  <a:miter lim="800000"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 panose="020B0A04020102020204" pitchFamily="34" charset="0"/>
              </a:rPr>
              <a:t>Digital Image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CFD485-B34F-4260-A371-10F7436F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2F3A-3F06-4827-800D-289494893F84}" type="slidenum">
              <a:rPr lang="en-US" altLang="en-US"/>
              <a:pPr/>
              <a:t>10</a:t>
            </a:fld>
            <a:endParaRPr lang="th-TH" altLang="en-US"/>
          </a:p>
        </p:txBody>
      </p:sp>
      <p:sp>
        <p:nvSpPr>
          <p:cNvPr id="1444866" name="Rectangle 2">
            <a:extLst>
              <a:ext uri="{FF2B5EF4-FFF2-40B4-BE49-F238E27FC236}">
                <a16:creationId xmlns:a16="http://schemas.microsoft.com/office/drawing/2014/main" id="{E7A1C3B3-B118-477E-8121-30E5E5FBC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 Detection</a:t>
            </a:r>
            <a:endParaRPr lang="th-TH" altLang="en-US"/>
          </a:p>
        </p:txBody>
      </p:sp>
      <p:sp>
        <p:nvSpPr>
          <p:cNvPr id="1444867" name="Rectangle 3">
            <a:extLst>
              <a:ext uri="{FF2B5EF4-FFF2-40B4-BE49-F238E27FC236}">
                <a16:creationId xmlns:a16="http://schemas.microsoft.com/office/drawing/2014/main" id="{2F84D6BA-63E7-4C31-95E6-DF64BDDA0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017713"/>
            <a:ext cx="8704263" cy="4506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Alternatively, if we are interested in detecting all lines in an image in the direction defined by a given mask, we simply run the mask through the image and threshold the absolute value of the result. 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points that are left are the strongest responses, which, for lines one pixel thick, correspond closest to the direction defined by the mask. </a:t>
            </a:r>
            <a:endParaRPr lang="th-TH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6E69AAC-9A7A-47F9-8DC6-4C76E9CC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F743-20FB-4264-A002-CF1121EE6089}" type="slidenum">
              <a:rPr lang="en-US" altLang="en-US"/>
              <a:pPr/>
              <a:t>11</a:t>
            </a:fld>
            <a:endParaRPr lang="th-TH" altLang="en-US"/>
          </a:p>
        </p:txBody>
      </p:sp>
      <p:pic>
        <p:nvPicPr>
          <p:cNvPr id="1267715" name="Picture 3">
            <a:extLst>
              <a:ext uri="{FF2B5EF4-FFF2-40B4-BE49-F238E27FC236}">
                <a16:creationId xmlns:a16="http://schemas.microsoft.com/office/drawing/2014/main" id="{79891F17-6C4E-4550-84CD-299586F33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44675"/>
            <a:ext cx="6248400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7719" name="Rectangle 7">
            <a:extLst>
              <a:ext uri="{FF2B5EF4-FFF2-40B4-BE49-F238E27FC236}">
                <a16:creationId xmlns:a16="http://schemas.microsoft.com/office/drawing/2014/main" id="{571D8272-1DB2-4DBF-A027-1DCB64998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th-TH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BBCF7AA-2EC8-40E3-905E-9F94E5A1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E3E1-AD0B-4BBB-A111-E3307BC9B5F6}" type="slidenum">
              <a:rPr lang="en-US" altLang="en-US"/>
              <a:pPr/>
              <a:t>12</a:t>
            </a:fld>
            <a:endParaRPr lang="th-TH" altLang="en-US"/>
          </a:p>
        </p:txBody>
      </p:sp>
      <p:sp>
        <p:nvSpPr>
          <p:cNvPr id="1445890" name="Rectangle 2">
            <a:extLst>
              <a:ext uri="{FF2B5EF4-FFF2-40B4-BE49-F238E27FC236}">
                <a16:creationId xmlns:a16="http://schemas.microsoft.com/office/drawing/2014/main" id="{4D70ABA2-DB73-4D4D-BD89-1B98D6ECA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Edge Detection</a:t>
            </a:r>
            <a:endParaRPr lang="th-TH" altLang="en-US"/>
          </a:p>
        </p:txBody>
      </p:sp>
      <p:sp>
        <p:nvSpPr>
          <p:cNvPr id="1445891" name="Rectangle 3">
            <a:extLst>
              <a:ext uri="{FF2B5EF4-FFF2-40B4-BE49-F238E27FC236}">
                <a16:creationId xmlns:a16="http://schemas.microsoft.com/office/drawing/2014/main" id="{ED9081CA-9A80-47B4-A311-74DFDBD69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5425" y="2051050"/>
            <a:ext cx="8955088" cy="4114800"/>
          </a:xfrm>
        </p:spPr>
        <p:txBody>
          <a:bodyPr/>
          <a:lstStyle/>
          <a:p>
            <a:r>
              <a:rPr lang="en-US" altLang="en-US" sz="2800"/>
              <a:t>the most common approach for detecting meaningful discontinuities in gray level.</a:t>
            </a:r>
          </a:p>
          <a:p>
            <a:r>
              <a:rPr lang="en-US" altLang="en-US" sz="2800"/>
              <a:t>we discuss approaches for implementing</a:t>
            </a:r>
          </a:p>
          <a:p>
            <a:pPr lvl="1"/>
            <a:r>
              <a:rPr lang="en-US" altLang="en-US" sz="2400"/>
              <a:t>first-order derivative (Gradient operator)</a:t>
            </a:r>
          </a:p>
          <a:p>
            <a:pPr lvl="1"/>
            <a:r>
              <a:rPr lang="en-US" altLang="en-US" sz="2400"/>
              <a:t>second-order derivative (Laplacian operator)</a:t>
            </a:r>
          </a:p>
          <a:p>
            <a:r>
              <a:rPr lang="en-US" altLang="en-US" sz="2800"/>
              <a:t>Here, we will talk only about their properties for edge detection.</a:t>
            </a:r>
          </a:p>
          <a:p>
            <a:r>
              <a:rPr lang="en-US" altLang="en-US" sz="2800"/>
              <a:t>we have introduced both derivatives in chapter 3</a:t>
            </a:r>
          </a:p>
          <a:p>
            <a:pPr lvl="1"/>
            <a:endParaRPr lang="th-TH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86CFDF1-7900-465E-BA0C-0AE6328D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6DB-0AB2-4179-9E77-0B26235C9CF6}" type="slidenum">
              <a:rPr lang="en-US" altLang="en-US"/>
              <a:pPr/>
              <a:t>13</a:t>
            </a:fld>
            <a:endParaRPr lang="th-TH" altLang="en-US"/>
          </a:p>
        </p:txBody>
      </p:sp>
      <p:sp>
        <p:nvSpPr>
          <p:cNvPr id="1446914" name="Rectangle 2">
            <a:extLst>
              <a:ext uri="{FF2B5EF4-FFF2-40B4-BE49-F238E27FC236}">
                <a16:creationId xmlns:a16="http://schemas.microsoft.com/office/drawing/2014/main" id="{DE06A0DA-5BA5-4E8D-9CEC-C9CD2B928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Formulation</a:t>
            </a:r>
            <a:endParaRPr lang="th-TH" altLang="en-US"/>
          </a:p>
        </p:txBody>
      </p:sp>
      <p:sp>
        <p:nvSpPr>
          <p:cNvPr id="1446915" name="Rectangle 3">
            <a:extLst>
              <a:ext uri="{FF2B5EF4-FFF2-40B4-BE49-F238E27FC236}">
                <a16:creationId xmlns:a16="http://schemas.microsoft.com/office/drawing/2014/main" id="{77370F63-676F-4DC2-91C0-7E2ED398D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edge is a set of connected pixels that lie on the boundary between two regions.</a:t>
            </a:r>
          </a:p>
          <a:p>
            <a:r>
              <a:rPr lang="en-US" altLang="en-US"/>
              <a:t>an edge is a </a:t>
            </a:r>
            <a:r>
              <a:rPr lang="en-US" altLang="en-US">
                <a:latin typeface="Times New Roman" panose="02020603050405020304" pitchFamily="18" charset="0"/>
              </a:rPr>
              <a:t>“</a:t>
            </a:r>
            <a:r>
              <a:rPr lang="en-US" altLang="en-US"/>
              <a:t>local</a:t>
            </a:r>
            <a:r>
              <a:rPr lang="en-US" altLang="en-US">
                <a:latin typeface="Times New Roman" panose="02020603050405020304" pitchFamily="18" charset="0"/>
              </a:rPr>
              <a:t>”</a:t>
            </a:r>
            <a:r>
              <a:rPr lang="en-US" altLang="en-US"/>
              <a:t> concept whereas a region boundary, owing to the way it is defined, is a more global idea.</a:t>
            </a:r>
            <a:endParaRPr lang="th-TH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9647B0F-EFD8-42E8-AF09-C3762032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FF3-2496-4BC2-834B-41F8D1A223E3}" type="slidenum">
              <a:rPr lang="en-US" altLang="en-US"/>
              <a:pPr/>
              <a:t>14</a:t>
            </a:fld>
            <a:endParaRPr lang="th-TH" altLang="en-US"/>
          </a:p>
        </p:txBody>
      </p:sp>
      <p:pic>
        <p:nvPicPr>
          <p:cNvPr id="1268739" name="Picture 3">
            <a:extLst>
              <a:ext uri="{FF2B5EF4-FFF2-40B4-BE49-F238E27FC236}">
                <a16:creationId xmlns:a16="http://schemas.microsoft.com/office/drawing/2014/main" id="{20C8AD48-DD2E-4633-B4CD-675A10D95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76475"/>
            <a:ext cx="824388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8743" name="Rectangle 7">
            <a:extLst>
              <a:ext uri="{FF2B5EF4-FFF2-40B4-BE49-F238E27FC236}">
                <a16:creationId xmlns:a16="http://schemas.microsoft.com/office/drawing/2014/main" id="{7B1E385E-391F-4696-9B40-B39BC9981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Ideal and Ramp Edges</a:t>
            </a:r>
            <a:endParaRPr lang="th-TH" altLang="en-US"/>
          </a:p>
        </p:txBody>
      </p:sp>
      <p:grpSp>
        <p:nvGrpSpPr>
          <p:cNvPr id="1268746" name="Group 10">
            <a:extLst>
              <a:ext uri="{FF2B5EF4-FFF2-40B4-BE49-F238E27FC236}">
                <a16:creationId xmlns:a16="http://schemas.microsoft.com/office/drawing/2014/main" id="{D1FC74F6-9128-4F33-9D94-BA94E007078C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076700"/>
            <a:ext cx="2684463" cy="2708275"/>
            <a:chOff x="3696" y="2614"/>
            <a:chExt cx="1691" cy="1706"/>
          </a:xfrm>
        </p:grpSpPr>
        <p:sp>
          <p:nvSpPr>
            <p:cNvPr id="1268744" name="Text Box 8">
              <a:extLst>
                <a:ext uri="{FF2B5EF4-FFF2-40B4-BE49-F238E27FC236}">
                  <a16:creationId xmlns:a16="http://schemas.microsoft.com/office/drawing/2014/main" id="{DB7366AE-E9DE-4A44-BD54-6F4279D9A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342"/>
              <a:ext cx="1691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because of optics, sampling, image acquisition imperfection</a:t>
              </a:r>
              <a:endParaRPr lang="th-TH" altLang="en-US"/>
            </a:p>
          </p:txBody>
        </p:sp>
        <p:sp>
          <p:nvSpPr>
            <p:cNvPr id="1268745" name="AutoShape 9">
              <a:extLst>
                <a:ext uri="{FF2B5EF4-FFF2-40B4-BE49-F238E27FC236}">
                  <a16:creationId xmlns:a16="http://schemas.microsoft.com/office/drawing/2014/main" id="{DE18AE54-E93E-447E-8608-699328E815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51255" flipH="1">
              <a:off x="3833" y="2614"/>
              <a:ext cx="544" cy="726"/>
            </a:xfrm>
            <a:prstGeom prst="curvedLeftArrow">
              <a:avLst>
                <a:gd name="adj1" fmla="val 26691"/>
                <a:gd name="adj2" fmla="val 53382"/>
                <a:gd name="adj3" fmla="val 33333"/>
              </a:avLst>
            </a:prstGeom>
            <a:solidFill>
              <a:srgbClr val="5A79D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75FCB-B82A-4350-9A89-D620A5C7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F37-E696-4CD4-A667-12015880BDBB}" type="slidenum">
              <a:rPr lang="en-US" altLang="en-US"/>
              <a:pPr/>
              <a:t>15</a:t>
            </a:fld>
            <a:endParaRPr lang="th-TH" altLang="en-US"/>
          </a:p>
        </p:txBody>
      </p:sp>
      <p:sp>
        <p:nvSpPr>
          <p:cNvPr id="1447938" name="Rectangle 2">
            <a:extLst>
              <a:ext uri="{FF2B5EF4-FFF2-40B4-BE49-F238E27FC236}">
                <a16:creationId xmlns:a16="http://schemas.microsoft.com/office/drawing/2014/main" id="{BFD0E078-8BEC-4D0F-A302-A39795D4D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Thick edge</a:t>
            </a:r>
            <a:endParaRPr lang="th-TH" altLang="en-US"/>
          </a:p>
        </p:txBody>
      </p:sp>
      <p:sp>
        <p:nvSpPr>
          <p:cNvPr id="1447939" name="Rectangle 3">
            <a:extLst>
              <a:ext uri="{FF2B5EF4-FFF2-40B4-BE49-F238E27FC236}">
                <a16:creationId xmlns:a16="http://schemas.microsoft.com/office/drawing/2014/main" id="{8CA937FA-2AB0-4DD6-A1B5-3AAD7E620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21688" cy="4579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slope of the ramp is inversely proportional to the degree of blurring in the edge.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We no longer have a thin (one pixel thick) path.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Instead, an edge point now is any point contained in the ramp, and an edge would then be a set of such points that are connected.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thickness is determined by the length of the ramp.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length is determined by the slope, which is in turn determined by the degree of blurring.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Blurred edges tend to be thick and sharp edges tend to be thin</a:t>
            </a:r>
            <a:endParaRPr lang="th-TH" altLang="en-US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976AE10-0CA6-4612-BBD4-2F75F864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9082-3A63-4489-BD8E-4D761BF1D423}" type="slidenum">
              <a:rPr lang="en-US" altLang="en-US"/>
              <a:pPr/>
              <a:t>16</a:t>
            </a:fld>
            <a:endParaRPr lang="th-TH" altLang="en-US"/>
          </a:p>
        </p:txBody>
      </p:sp>
      <p:sp>
        <p:nvSpPr>
          <p:cNvPr id="1269767" name="Rectangle 7">
            <a:extLst>
              <a:ext uri="{FF2B5EF4-FFF2-40B4-BE49-F238E27FC236}">
                <a16:creationId xmlns:a16="http://schemas.microsoft.com/office/drawing/2014/main" id="{550278D1-C8AE-4A85-AD3F-E7788B018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 and Second derivatives</a:t>
            </a:r>
            <a:endParaRPr lang="th-TH" altLang="en-US"/>
          </a:p>
        </p:txBody>
      </p:sp>
      <p:grpSp>
        <p:nvGrpSpPr>
          <p:cNvPr id="1269770" name="Group 10">
            <a:extLst>
              <a:ext uri="{FF2B5EF4-FFF2-40B4-BE49-F238E27FC236}">
                <a16:creationId xmlns:a16="http://schemas.microsoft.com/office/drawing/2014/main" id="{6122506B-28E1-47A3-8BD0-0D8CD685A632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927225"/>
            <a:ext cx="8064500" cy="4930775"/>
            <a:chOff x="113" y="1214"/>
            <a:chExt cx="5080" cy="3106"/>
          </a:xfrm>
        </p:grpSpPr>
        <p:pic>
          <p:nvPicPr>
            <p:cNvPr id="1269763" name="Picture 3">
              <a:extLst>
                <a:ext uri="{FF2B5EF4-FFF2-40B4-BE49-F238E27FC236}">
                  <a16:creationId xmlns:a16="http://schemas.microsoft.com/office/drawing/2014/main" id="{E61B3FC1-86E1-4C4B-98B5-AC759EAFE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1214"/>
              <a:ext cx="3960" cy="3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69768" name="Oval 8">
              <a:extLst>
                <a:ext uri="{FF2B5EF4-FFF2-40B4-BE49-F238E27FC236}">
                  <a16:creationId xmlns:a16="http://schemas.microsoft.com/office/drawing/2014/main" id="{DDB7D9A7-4153-403A-A0BE-2CF7A8327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3203"/>
              <a:ext cx="2222" cy="1117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69769" name="Text Box 9">
              <a:extLst>
                <a:ext uri="{FF2B5EF4-FFF2-40B4-BE49-F238E27FC236}">
                  <a16:creationId xmlns:a16="http://schemas.microsoft.com/office/drawing/2014/main" id="{90CB0797-26BA-489B-9651-1487A06BF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203"/>
              <a:ext cx="272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the signs of the derivatives would be reversed for an edge that transitions from light to dark</a:t>
              </a:r>
              <a:endParaRPr lang="th-TH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8067DCA-EA8E-4C93-B1EB-D45C9CF2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9E7C-BB84-4D62-8212-DD1175C97887}" type="slidenum">
              <a:rPr lang="en-US" altLang="en-US"/>
              <a:pPr/>
              <a:t>17</a:t>
            </a:fld>
            <a:endParaRPr lang="th-TH" altLang="en-US"/>
          </a:p>
        </p:txBody>
      </p:sp>
      <p:sp>
        <p:nvSpPr>
          <p:cNvPr id="1448962" name="Rectangle 2">
            <a:extLst>
              <a:ext uri="{FF2B5EF4-FFF2-40B4-BE49-F238E27FC236}">
                <a16:creationId xmlns:a16="http://schemas.microsoft.com/office/drawing/2014/main" id="{66D9D58D-15CC-47C2-95B6-DB9ED6578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 derivatives</a:t>
            </a:r>
            <a:endParaRPr lang="th-TH" altLang="en-US"/>
          </a:p>
        </p:txBody>
      </p:sp>
      <p:sp>
        <p:nvSpPr>
          <p:cNvPr id="1448963" name="Rectangle 3">
            <a:extLst>
              <a:ext uri="{FF2B5EF4-FFF2-40B4-BE49-F238E27FC236}">
                <a16:creationId xmlns:a16="http://schemas.microsoft.com/office/drawing/2014/main" id="{E3C02801-619A-4736-8496-4FF590E27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produces 2 values for every edge in an image (an undesirable feature)</a:t>
            </a:r>
          </a:p>
          <a:p>
            <a:r>
              <a:rPr lang="en-US" altLang="en-US"/>
              <a:t>an imaginary straight line joining the extreme positive and negative values of the second derivative would cross zero near the midpoint of the edge. (</a:t>
            </a: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zero-crossing property</a:t>
            </a:r>
            <a:r>
              <a:rPr lang="en-US" altLang="en-US"/>
              <a:t>)</a:t>
            </a:r>
            <a:endParaRPr lang="th-TH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9D5DC41-A176-42B3-8CDD-898B8A0F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00B-BFCA-497A-8A7B-4A19FB3F513B}" type="slidenum">
              <a:rPr lang="en-US" altLang="en-US"/>
              <a:pPr/>
              <a:t>18</a:t>
            </a:fld>
            <a:endParaRPr lang="th-TH" altLang="en-US"/>
          </a:p>
        </p:txBody>
      </p:sp>
      <p:sp>
        <p:nvSpPr>
          <p:cNvPr id="1449986" name="Rectangle 2">
            <a:extLst>
              <a:ext uri="{FF2B5EF4-FFF2-40B4-BE49-F238E27FC236}">
                <a16:creationId xmlns:a16="http://schemas.microsoft.com/office/drawing/2014/main" id="{D1612A08-E7DD-42E2-98D4-524C0720E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Zero-crossing</a:t>
            </a:r>
            <a:endParaRPr lang="th-TH" altLang="en-US"/>
          </a:p>
        </p:txBody>
      </p:sp>
      <p:sp>
        <p:nvSpPr>
          <p:cNvPr id="1449987" name="Rectangle 3">
            <a:extLst>
              <a:ext uri="{FF2B5EF4-FFF2-40B4-BE49-F238E27FC236}">
                <a16:creationId xmlns:a16="http://schemas.microsoft.com/office/drawing/2014/main" id="{FC93B01E-197C-4711-A76E-A4C081285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quite useful for locating the centers of thick edges</a:t>
            </a:r>
          </a:p>
          <a:p>
            <a:r>
              <a:rPr lang="en-US" altLang="en-US"/>
              <a:t>we will talk about it again later</a:t>
            </a:r>
            <a:endParaRPr lang="th-TH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C7793DB-D684-40A8-96BA-31FD2AF4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800F-33F6-4DBE-AE70-B57D7F8DEB66}" type="slidenum">
              <a:rPr lang="en-US" altLang="en-US"/>
              <a:pPr/>
              <a:t>19</a:t>
            </a:fld>
            <a:endParaRPr lang="th-TH" altLang="en-US"/>
          </a:p>
        </p:txBody>
      </p:sp>
      <p:pic>
        <p:nvPicPr>
          <p:cNvPr id="1270787" name="Picture 3">
            <a:extLst>
              <a:ext uri="{FF2B5EF4-FFF2-40B4-BE49-F238E27FC236}">
                <a16:creationId xmlns:a16="http://schemas.microsoft.com/office/drawing/2014/main" id="{E82A8446-92DE-4147-91F9-64AA892C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765175"/>
            <a:ext cx="3689350" cy="552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0792" name="Rectangle 8">
            <a:extLst>
              <a:ext uri="{FF2B5EF4-FFF2-40B4-BE49-F238E27FC236}">
                <a16:creationId xmlns:a16="http://schemas.microsoft.com/office/drawing/2014/main" id="{54C211BE-EA47-4F69-AB74-F31D58DE4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Noise Images</a:t>
            </a:r>
            <a:endParaRPr lang="th-TH" altLang="en-US"/>
          </a:p>
        </p:txBody>
      </p:sp>
      <p:sp>
        <p:nvSpPr>
          <p:cNvPr id="1270795" name="Rectangle 11">
            <a:extLst>
              <a:ext uri="{FF2B5EF4-FFF2-40B4-BE49-F238E27FC236}">
                <a16:creationId xmlns:a16="http://schemas.microsoft.com/office/drawing/2014/main" id="{22928317-1500-49FB-AA23-0541985CF30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First column: images and gray-level profiles of a ramp edge corrupted by random Gaussian noise of mean 0 and </a:t>
            </a:r>
            <a:r>
              <a:rPr lang="en-US" altLang="en-US" sz="2400">
                <a:sym typeface="Symbol" panose="05050102010706020507" pitchFamily="18" charset="2"/>
              </a:rPr>
              <a:t> = 0.0, 0.1, 1.0 and 10.0, respectively. 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sym typeface="Symbol" panose="05050102010706020507" pitchFamily="18" charset="2"/>
              </a:rPr>
              <a:t>Second column: first-derivative images and gray-level profiles. 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sym typeface="Symbol" panose="05050102010706020507" pitchFamily="18" charset="2"/>
              </a:rPr>
              <a:t>Third column : second-derivative images and gray-level profiles.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A5F54E1-A014-4878-B26A-87D765C2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6BDA-FEAE-4C12-8B4B-7F4333DC1FC2}" type="slidenum">
              <a:rPr lang="en-US" altLang="en-US"/>
              <a:pPr/>
              <a:t>2</a:t>
            </a:fld>
            <a:endParaRPr lang="th-TH" altLang="en-US"/>
          </a:p>
        </p:txBody>
      </p:sp>
      <p:sp>
        <p:nvSpPr>
          <p:cNvPr id="1264647" name="Rectangle 7">
            <a:extLst>
              <a:ext uri="{FF2B5EF4-FFF2-40B4-BE49-F238E27FC236}">
                <a16:creationId xmlns:a16="http://schemas.microsoft.com/office/drawing/2014/main" id="{17B36FF4-1482-4334-AD55-7EF639871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Preview</a:t>
            </a:r>
            <a:endParaRPr lang="th-TH" altLang="en-US"/>
          </a:p>
        </p:txBody>
      </p:sp>
      <p:sp>
        <p:nvSpPr>
          <p:cNvPr id="1264648" name="Rectangle 8">
            <a:extLst>
              <a:ext uri="{FF2B5EF4-FFF2-40B4-BE49-F238E27FC236}">
                <a16:creationId xmlns:a16="http://schemas.microsoft.com/office/drawing/2014/main" id="{B557B825-CB79-4A29-BA76-502E0757D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21688" cy="4579937"/>
          </a:xfrm>
        </p:spPr>
        <p:txBody>
          <a:bodyPr/>
          <a:lstStyle/>
          <a:p>
            <a:r>
              <a:rPr lang="en-US" altLang="en-US"/>
              <a:t>Segmentation is to subdivide an image into its constituent regions or objects.</a:t>
            </a:r>
          </a:p>
          <a:p>
            <a:r>
              <a:rPr lang="en-US" altLang="en-US"/>
              <a:t>Segmentation should stop when the objects of interest in an application have been isolated.</a:t>
            </a:r>
          </a:p>
          <a:p>
            <a:endParaRPr lang="th-TH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84759FA-FC72-4983-B60D-8730B0DB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C3D-7073-4F40-9B53-7C2E8B3F3E81}" type="slidenum">
              <a:rPr lang="en-US" altLang="en-US"/>
              <a:pPr/>
              <a:t>20</a:t>
            </a:fld>
            <a:endParaRPr lang="th-TH" altLang="en-US"/>
          </a:p>
        </p:txBody>
      </p:sp>
      <p:sp>
        <p:nvSpPr>
          <p:cNvPr id="1453058" name="Rectangle 2">
            <a:extLst>
              <a:ext uri="{FF2B5EF4-FFF2-40B4-BE49-F238E27FC236}">
                <a16:creationId xmlns:a16="http://schemas.microsoft.com/office/drawing/2014/main" id="{9FE62E67-DCEA-4BA5-8E53-331D2F041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Keep in mind</a:t>
            </a:r>
            <a:endParaRPr lang="th-TH" altLang="en-US"/>
          </a:p>
        </p:txBody>
      </p:sp>
      <p:sp>
        <p:nvSpPr>
          <p:cNvPr id="1453059" name="Rectangle 3">
            <a:extLst>
              <a:ext uri="{FF2B5EF4-FFF2-40B4-BE49-F238E27FC236}">
                <a16:creationId xmlns:a16="http://schemas.microsoft.com/office/drawing/2014/main" id="{E89D9F80-0429-4915-89B8-E5A3DE20FC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fairly little noise can have such a significant impact on the two key derivatives used for edge detection in images</a:t>
            </a:r>
          </a:p>
          <a:p>
            <a:r>
              <a:rPr lang="en-US" altLang="en-US"/>
              <a:t>image smoothing should be serious consideration prior to the use of derivatives in applications where noise is likely to be present.</a:t>
            </a:r>
            <a:endParaRPr lang="th-TH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5751094-EE3A-436A-AFC9-202D8324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8EA8-89B2-4965-9C0E-7660884C6398}" type="slidenum">
              <a:rPr lang="en-US" altLang="en-US"/>
              <a:pPr/>
              <a:t>21</a:t>
            </a:fld>
            <a:endParaRPr lang="th-TH" altLang="en-US"/>
          </a:p>
        </p:txBody>
      </p:sp>
      <p:sp>
        <p:nvSpPr>
          <p:cNvPr id="1454082" name="Rectangle 2">
            <a:extLst>
              <a:ext uri="{FF2B5EF4-FFF2-40B4-BE49-F238E27FC236}">
                <a16:creationId xmlns:a16="http://schemas.microsoft.com/office/drawing/2014/main" id="{B8B5C7FC-C4E9-42B9-AE60-D962BEA6E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Edge point</a:t>
            </a:r>
            <a:endParaRPr lang="th-TH" altLang="en-US"/>
          </a:p>
        </p:txBody>
      </p:sp>
      <p:sp>
        <p:nvSpPr>
          <p:cNvPr id="1454083" name="Rectangle 3">
            <a:extLst>
              <a:ext uri="{FF2B5EF4-FFF2-40B4-BE49-F238E27FC236}">
                <a16:creationId xmlns:a16="http://schemas.microsoft.com/office/drawing/2014/main" id="{E1B1485A-211B-46B4-A545-CC53F7141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to determine a point as an edge point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transition in grey level associated with the point has to be significantly stronger than the background at that point.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 threshold to determine whether a value is </a:t>
            </a:r>
            <a:r>
              <a:rPr lang="en-US" altLang="en-US">
                <a:latin typeface="Times New Roman" panose="02020603050405020304" pitchFamily="18" charset="0"/>
              </a:rPr>
              <a:t>“</a:t>
            </a:r>
            <a:r>
              <a:rPr lang="en-US" altLang="en-US"/>
              <a:t>significant</a:t>
            </a:r>
            <a:r>
              <a:rPr lang="en-US" altLang="en-US">
                <a:latin typeface="Times New Roman" panose="02020603050405020304" pitchFamily="18" charset="0"/>
              </a:rPr>
              <a:t>”</a:t>
            </a:r>
            <a:r>
              <a:rPr lang="en-US" altLang="en-US"/>
              <a:t> or not.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point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s two-dimensional first-order derivative must be greater than a specified threshold.</a:t>
            </a:r>
          </a:p>
          <a:p>
            <a:pPr>
              <a:lnSpc>
                <a:spcPct val="90000"/>
              </a:lnSpc>
            </a:pPr>
            <a:endParaRPr lang="th-TH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45B3C46-61C4-4402-ADE2-76441B80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8F16-C491-400E-8D02-8242AB481501}" type="slidenum">
              <a:rPr lang="en-US" altLang="en-US"/>
              <a:pPr/>
              <a:t>22</a:t>
            </a:fld>
            <a:endParaRPr lang="th-TH" altLang="en-US"/>
          </a:p>
        </p:txBody>
      </p:sp>
      <p:sp>
        <p:nvSpPr>
          <p:cNvPr id="1455106" name="Rectangle 2">
            <a:extLst>
              <a:ext uri="{FF2B5EF4-FFF2-40B4-BE49-F238E27FC236}">
                <a16:creationId xmlns:a16="http://schemas.microsoft.com/office/drawing/2014/main" id="{F75F4518-D35A-4F9A-AC14-018E1D2A1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Segmentation Problem</a:t>
            </a:r>
            <a:endParaRPr lang="th-TH" altLang="en-US"/>
          </a:p>
        </p:txBody>
      </p:sp>
      <p:sp>
        <p:nvSpPr>
          <p:cNvPr id="1455107" name="Rectangle 3">
            <a:extLst>
              <a:ext uri="{FF2B5EF4-FFF2-40B4-BE49-F238E27FC236}">
                <a16:creationId xmlns:a16="http://schemas.microsoft.com/office/drawing/2014/main" id="{7EB5183D-3940-4C74-86D4-2752A6367D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assemble edge segments into longer edges.</a:t>
            </a:r>
          </a:p>
          <a:p>
            <a:r>
              <a:rPr lang="en-US" altLang="en-US"/>
              <a:t>we will talk about it later.</a:t>
            </a:r>
            <a:endParaRPr lang="th-TH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6E877CA-6F00-4195-B9AF-11D55FF0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AB94-9E08-4D93-93D3-CBC638D58F8D}" type="slidenum">
              <a:rPr lang="en-US" altLang="en-US"/>
              <a:pPr/>
              <a:t>23</a:t>
            </a:fld>
            <a:endParaRPr lang="th-TH" altLang="en-US"/>
          </a:p>
        </p:txBody>
      </p:sp>
      <p:sp>
        <p:nvSpPr>
          <p:cNvPr id="1456130" name="Rectangle 2">
            <a:extLst>
              <a:ext uri="{FF2B5EF4-FFF2-40B4-BE49-F238E27FC236}">
                <a16:creationId xmlns:a16="http://schemas.microsoft.com/office/drawing/2014/main" id="{290DE495-3B89-40A5-B223-B7EAD4FA2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Gradient Operator</a:t>
            </a:r>
            <a:endParaRPr lang="th-TH" altLang="en-US"/>
          </a:p>
        </p:txBody>
      </p:sp>
      <p:sp>
        <p:nvSpPr>
          <p:cNvPr id="1456131" name="Rectangle 3">
            <a:extLst>
              <a:ext uri="{FF2B5EF4-FFF2-40B4-BE49-F238E27FC236}">
                <a16:creationId xmlns:a16="http://schemas.microsoft.com/office/drawing/2014/main" id="{17BEE173-45D6-4CF0-BFB2-940786CA2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2133600"/>
            <a:ext cx="7200900" cy="1266825"/>
          </a:xfrm>
        </p:spPr>
        <p:txBody>
          <a:bodyPr/>
          <a:lstStyle/>
          <a:p>
            <a:r>
              <a:rPr lang="en-US" altLang="en-US" sz="2800"/>
              <a:t>first derivatives are implemented using the </a:t>
            </a:r>
            <a:r>
              <a:rPr lang="en-US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magnitude of the gradient</a:t>
            </a:r>
            <a:r>
              <a:rPr lang="en-US" altLang="en-US" sz="2800"/>
              <a:t>.</a:t>
            </a:r>
            <a:endParaRPr lang="th-TH" altLang="en-US" sz="2800"/>
          </a:p>
        </p:txBody>
      </p:sp>
      <p:grpSp>
        <p:nvGrpSpPr>
          <p:cNvPr id="1456132" name="Group 4">
            <a:extLst>
              <a:ext uri="{FF2B5EF4-FFF2-40B4-BE49-F238E27FC236}">
                <a16:creationId xmlns:a16="http://schemas.microsoft.com/office/drawing/2014/main" id="{2EF40983-76F2-42BD-86AE-DFE2B774EEC6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84138"/>
            <a:ext cx="9036050" cy="6440487"/>
            <a:chOff x="68" y="53"/>
            <a:chExt cx="5692" cy="4057"/>
          </a:xfrm>
        </p:grpSpPr>
        <p:graphicFrame>
          <p:nvGraphicFramePr>
            <p:cNvPr id="1456133" name="Object 5">
              <a:extLst>
                <a:ext uri="{FF2B5EF4-FFF2-40B4-BE49-F238E27FC236}">
                  <a16:creationId xmlns:a16="http://schemas.microsoft.com/office/drawing/2014/main" id="{D84F54E4-47FD-487F-A7E4-364B7C0EE6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0" y="53"/>
            <a:ext cx="1633" cy="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145" name="Equation" r:id="rId3" imgW="1143000" imgH="812520" progId="Equation.3">
                    <p:embed/>
                  </p:oleObj>
                </mc:Choice>
                <mc:Fallback>
                  <p:oleObj name="Equation" r:id="rId3" imgW="1143000" imgH="81252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0" y="53"/>
                          <a:ext cx="1633" cy="1162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56134" name="Group 6">
              <a:extLst>
                <a:ext uri="{FF2B5EF4-FFF2-40B4-BE49-F238E27FC236}">
                  <a16:creationId xmlns:a16="http://schemas.microsoft.com/office/drawing/2014/main" id="{88E6732E-17AC-49CF-AFDA-B6F68E1CC3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" y="2098"/>
              <a:ext cx="5692" cy="2012"/>
              <a:chOff x="68" y="2098"/>
              <a:chExt cx="5692" cy="2012"/>
            </a:xfrm>
          </p:grpSpPr>
          <p:grpSp>
            <p:nvGrpSpPr>
              <p:cNvPr id="1456135" name="Group 7">
                <a:extLst>
                  <a:ext uri="{FF2B5EF4-FFF2-40B4-BE49-F238E27FC236}">
                    <a16:creationId xmlns:a16="http://schemas.microsoft.com/office/drawing/2014/main" id="{B2732AF1-A03C-4FAC-803B-02AB54C8AC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" y="2098"/>
                <a:ext cx="3576" cy="2012"/>
                <a:chOff x="68" y="2098"/>
                <a:chExt cx="3576" cy="2012"/>
              </a:xfrm>
            </p:grpSpPr>
            <p:graphicFrame>
              <p:nvGraphicFramePr>
                <p:cNvPr id="1456136" name="Object 8">
                  <a:extLst>
                    <a:ext uri="{FF2B5EF4-FFF2-40B4-BE49-F238E27FC236}">
                      <a16:creationId xmlns:a16="http://schemas.microsoft.com/office/drawing/2014/main" id="{2F3F144F-45C0-4D1F-B747-B4999229A67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8" y="2098"/>
                <a:ext cx="2979" cy="15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6146" name="Equation" r:id="rId5" imgW="1790640" imgH="914400" progId="Equation.3">
                        <p:embed/>
                      </p:oleObj>
                    </mc:Choice>
                    <mc:Fallback>
                      <p:oleObj name="Equation" r:id="rId5" imgW="1790640" imgH="914400" progId="Equation.3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" y="2098"/>
                              <a:ext cx="2979" cy="1522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56137" name="Text Box 9">
                  <a:extLst>
                    <a:ext uri="{FF2B5EF4-FFF2-40B4-BE49-F238E27FC236}">
                      <a16:creationId xmlns:a16="http://schemas.microsoft.com/office/drawing/2014/main" id="{94CF5A07-3742-4C1D-9F9A-9C17290AA5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7" y="3822"/>
                  <a:ext cx="30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>
                      <a:latin typeface="Comic Sans MS" panose="030F0702030302020204" pitchFamily="66" charset="0"/>
                    </a:rPr>
                    <a:t>the magnitude becomes nonlinear</a:t>
                  </a:r>
                  <a:endParaRPr lang="th-TH" altLang="en-US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456138" name="AutoShape 10">
                  <a:extLst>
                    <a:ext uri="{FF2B5EF4-FFF2-40B4-BE49-F238E27FC236}">
                      <a16:creationId xmlns:a16="http://schemas.microsoft.com/office/drawing/2014/main" id="{E233E518-0E23-4BEA-9256-9F38D81905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" y="3277"/>
                  <a:ext cx="454" cy="771"/>
                </a:xfrm>
                <a:prstGeom prst="curvedRightArrow">
                  <a:avLst>
                    <a:gd name="adj1" fmla="val 29468"/>
                    <a:gd name="adj2" fmla="val 63432"/>
                    <a:gd name="adj3" fmla="val 31278"/>
                  </a:avLst>
                </a:prstGeom>
                <a:solidFill>
                  <a:srgbClr val="5A79DE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aphicFrame>
            <p:nvGraphicFramePr>
              <p:cNvPr id="1456139" name="Object 11">
                <a:extLst>
                  <a:ext uri="{FF2B5EF4-FFF2-40B4-BE49-F238E27FC236}">
                    <a16:creationId xmlns:a16="http://schemas.microsoft.com/office/drawing/2014/main" id="{F28530A3-03F8-49E8-BD7C-83CCDBA91CC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78" y="3385"/>
              <a:ext cx="1746" cy="5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6147" name="Equation" r:id="rId7" imgW="939600" imgH="279360" progId="Equation.3">
                      <p:embed/>
                    </p:oleObj>
                  </mc:Choice>
                  <mc:Fallback>
                    <p:oleObj name="Equation" r:id="rId7" imgW="939600" imgH="27936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5"/>
                            <a:ext cx="1746" cy="519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56140" name="Rectangle 12">
                <a:extLst>
                  <a:ext uri="{FF2B5EF4-FFF2-40B4-BE49-F238E27FC236}">
                    <a16:creationId xmlns:a16="http://schemas.microsoft.com/office/drawing/2014/main" id="{73F5151C-3F9E-458F-8A15-BED96AD76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6" y="2478"/>
                <a:ext cx="16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Comic Sans MS" panose="030F0702030302020204" pitchFamily="66" charset="0"/>
                  </a:rPr>
                  <a:t>commonly approx.</a:t>
                </a:r>
                <a:endParaRPr lang="th-TH" alt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456141" name="AutoShape 13">
                <a:extLst>
                  <a:ext uri="{FF2B5EF4-FFF2-40B4-BE49-F238E27FC236}">
                    <a16:creationId xmlns:a16="http://schemas.microsoft.com/office/drawing/2014/main" id="{F2C9BC5D-F596-42F7-8277-3F049B2B9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561846">
                <a:off x="3697" y="2840"/>
                <a:ext cx="726" cy="454"/>
              </a:xfrm>
              <a:custGeom>
                <a:avLst/>
                <a:gdLst>
                  <a:gd name="T0" fmla="*/ 9250 w 21600"/>
                  <a:gd name="T1" fmla="*/ 0 h 21600"/>
                  <a:gd name="T2" fmla="*/ 3055 w 21600"/>
                  <a:gd name="T3" fmla="*/ 21600 h 21600"/>
                  <a:gd name="T4" fmla="*/ 9725 w 21600"/>
                  <a:gd name="T5" fmla="*/ 8310 h 21600"/>
                  <a:gd name="T6" fmla="*/ 15662 w 21600"/>
                  <a:gd name="T7" fmla="*/ 14285 h 21600"/>
                  <a:gd name="T8" fmla="*/ 21600 w 21600"/>
                  <a:gd name="T9" fmla="*/ 8310 h 21600"/>
                  <a:gd name="T10" fmla="*/ 17694720 60000 65536"/>
                  <a:gd name="T11" fmla="*/ 5898240 60000 65536"/>
                  <a:gd name="T12" fmla="*/ 5898240 60000 65536"/>
                  <a:gd name="T13" fmla="*/ 5898240 60000 65536"/>
                  <a:gd name="T14" fmla="*/ 0 60000 65536"/>
                  <a:gd name="T15" fmla="*/ 0 w 21600"/>
                  <a:gd name="T16" fmla="*/ 8310 h 21600"/>
                  <a:gd name="T17" fmla="*/ 6110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15662" y="14285"/>
                    </a:moveTo>
                    <a:lnTo>
                      <a:pt x="21600" y="8310"/>
                    </a:lnTo>
                    <a:lnTo>
                      <a:pt x="18630" y="8310"/>
                    </a:lnTo>
                    <a:cubicBezTo>
                      <a:pt x="18630" y="3721"/>
                      <a:pt x="14430" y="0"/>
                      <a:pt x="9250" y="0"/>
                    </a:cubicBezTo>
                    <a:cubicBezTo>
                      <a:pt x="4141" y="0"/>
                      <a:pt x="0" y="3799"/>
                      <a:pt x="0" y="8485"/>
                    </a:cubicBezTo>
                    <a:lnTo>
                      <a:pt x="0" y="21600"/>
                    </a:lnTo>
                    <a:lnTo>
                      <a:pt x="6110" y="21600"/>
                    </a:lnTo>
                    <a:lnTo>
                      <a:pt x="6110" y="8310"/>
                    </a:lnTo>
                    <a:cubicBezTo>
                      <a:pt x="6110" y="6947"/>
                      <a:pt x="7362" y="5842"/>
                      <a:pt x="8907" y="5842"/>
                    </a:cubicBezTo>
                    <a:lnTo>
                      <a:pt x="9725" y="5842"/>
                    </a:lnTo>
                    <a:cubicBezTo>
                      <a:pt x="11269" y="5842"/>
                      <a:pt x="12520" y="6947"/>
                      <a:pt x="12520" y="8310"/>
                    </a:cubicBezTo>
                    <a:lnTo>
                      <a:pt x="9725" y="8310"/>
                    </a:lnTo>
                    <a:close/>
                  </a:path>
                </a:pathLst>
              </a:custGeom>
              <a:solidFill>
                <a:srgbClr val="5A79D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8BF64B5-61AA-4997-B9D2-E5256895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2CA-D983-4643-BA77-39A761EDE25F}" type="slidenum">
              <a:rPr lang="en-US" altLang="en-US"/>
              <a:pPr/>
              <a:t>24</a:t>
            </a:fld>
            <a:endParaRPr lang="th-TH" altLang="en-US"/>
          </a:p>
        </p:txBody>
      </p:sp>
      <p:sp>
        <p:nvSpPr>
          <p:cNvPr id="1457154" name="Rectangle 2">
            <a:extLst>
              <a:ext uri="{FF2B5EF4-FFF2-40B4-BE49-F238E27FC236}">
                <a16:creationId xmlns:a16="http://schemas.microsoft.com/office/drawing/2014/main" id="{3AE10A0F-249B-4F61-BC74-74D8F253E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Gradient direction</a:t>
            </a:r>
            <a:endParaRPr lang="th-TH" altLang="en-US"/>
          </a:p>
        </p:txBody>
      </p:sp>
      <p:sp>
        <p:nvSpPr>
          <p:cNvPr id="1457155" name="Rectangle 3">
            <a:extLst>
              <a:ext uri="{FF2B5EF4-FFF2-40B4-BE49-F238E27FC236}">
                <a16:creationId xmlns:a16="http://schemas.microsoft.com/office/drawing/2014/main" id="{77D46B0D-B9FD-4993-895C-34148C957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Let </a:t>
            </a:r>
            <a:r>
              <a:rPr lang="en-US" altLang="en-US">
                <a:sym typeface="Symbol" panose="05050102010706020507" pitchFamily="18" charset="2"/>
              </a:rPr>
              <a:t> </a:t>
            </a:r>
            <a:r>
              <a:rPr lang="en-US" altLang="en-US"/>
              <a:t>(x,y) represent the direction angle of the vector </a:t>
            </a:r>
            <a:r>
              <a:rPr lang="en-US" altLang="en-US">
                <a:sym typeface="Symbol" panose="05050102010706020507" pitchFamily="18" charset="2"/>
              </a:rPr>
              <a:t></a:t>
            </a:r>
            <a:r>
              <a:rPr lang="en-US" altLang="en-US"/>
              <a:t>f at (x,y)</a:t>
            </a:r>
          </a:p>
          <a:p>
            <a:pPr algn="ctr">
              <a:lnSpc>
                <a:spcPct val="190000"/>
              </a:lnSpc>
              <a:buFont typeface="Wingdings" panose="05000000000000000000" pitchFamily="2" charset="2"/>
              <a:buNone/>
            </a:pPr>
            <a:r>
              <a:rPr lang="en-US" altLang="en-US">
                <a:sym typeface="Symbol" panose="05050102010706020507" pitchFamily="18" charset="2"/>
              </a:rPr>
              <a:t> </a:t>
            </a:r>
            <a:r>
              <a:rPr lang="en-US" altLang="en-US"/>
              <a:t>(x,y) = tan</a:t>
            </a:r>
            <a:r>
              <a:rPr lang="en-US" altLang="en-US" baseline="30000"/>
              <a:t>-1</a:t>
            </a:r>
            <a:r>
              <a:rPr lang="en-US" altLang="en-US"/>
              <a:t>(Gy/Gx)</a:t>
            </a:r>
          </a:p>
          <a:p>
            <a:r>
              <a:rPr lang="en-US" altLang="en-US"/>
              <a:t>The direction of an edge at (x,y) is perpendicular to the direction of the gradient vector at that point</a:t>
            </a:r>
            <a:endParaRPr lang="th-TH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F450C-AE20-43AB-9336-917E348C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343E-65F2-48F4-A40A-BB617BB6D19E}" type="slidenum">
              <a:rPr lang="en-US" altLang="en-US"/>
              <a:pPr/>
              <a:t>25</a:t>
            </a:fld>
            <a:endParaRPr lang="th-TH" altLang="en-US"/>
          </a:p>
        </p:txBody>
      </p:sp>
      <p:sp>
        <p:nvSpPr>
          <p:cNvPr id="1271815" name="Rectangle 7">
            <a:extLst>
              <a:ext uri="{FF2B5EF4-FFF2-40B4-BE49-F238E27FC236}">
                <a16:creationId xmlns:a16="http://schemas.microsoft.com/office/drawing/2014/main" id="{823BFD11-4FF4-4945-BDFF-12355A563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Gradient Masks</a:t>
            </a:r>
            <a:endParaRPr lang="th-TH" altLang="en-US"/>
          </a:p>
        </p:txBody>
      </p:sp>
      <p:graphicFrame>
        <p:nvGraphicFramePr>
          <p:cNvPr id="1271817" name="Object 9">
            <a:extLst>
              <a:ext uri="{FF2B5EF4-FFF2-40B4-BE49-F238E27FC236}">
                <a16:creationId xmlns:a16="http://schemas.microsoft.com/office/drawing/2014/main" id="{518E2FC8-6C9E-4E7E-8931-66EE599150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844675"/>
          <a:ext cx="4117975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819" name="Bitmap Image" r:id="rId3" imgW="1790476" imgH="1905266" progId="Paint.Picture">
                  <p:embed/>
                </p:oleObj>
              </mc:Choice>
              <mc:Fallback>
                <p:oleObj name="Bitmap Image" r:id="rId3" imgW="1790476" imgH="190526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844675"/>
                        <a:ext cx="4117975" cy="438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1818" name="Object 10">
            <a:extLst>
              <a:ext uri="{FF2B5EF4-FFF2-40B4-BE49-F238E27FC236}">
                <a16:creationId xmlns:a16="http://schemas.microsoft.com/office/drawing/2014/main" id="{99A8477D-D76D-445A-B2E4-64EBA2E794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1525" y="1844675"/>
          <a:ext cx="4238625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820" name="Bitmap Image" r:id="rId5" imgW="2172003" imgH="2362530" progId="Paint.Picture">
                  <p:embed/>
                </p:oleObj>
              </mc:Choice>
              <mc:Fallback>
                <p:oleObj name="Bitmap Image" r:id="rId5" imgW="2172003" imgH="2362530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1844675"/>
                        <a:ext cx="4238625" cy="461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0C3D4-BD38-46C4-861E-F09663D0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379E-3034-479C-877A-65D1C8CA64A2}" type="slidenum">
              <a:rPr lang="en-US" altLang="en-US"/>
              <a:pPr/>
              <a:t>26</a:t>
            </a:fld>
            <a:endParaRPr lang="th-TH" altLang="en-US"/>
          </a:p>
        </p:txBody>
      </p:sp>
      <p:sp>
        <p:nvSpPr>
          <p:cNvPr id="1272839" name="Rectangle 7">
            <a:extLst>
              <a:ext uri="{FF2B5EF4-FFF2-40B4-BE49-F238E27FC236}">
                <a16:creationId xmlns:a16="http://schemas.microsoft.com/office/drawing/2014/main" id="{DDE98872-8F0F-4399-9504-964560DFB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Diagonal edges with Prewitt </a:t>
            </a:r>
            <a:br>
              <a:rPr lang="en-US" altLang="en-US" sz="4000"/>
            </a:br>
            <a:r>
              <a:rPr lang="en-US" altLang="en-US" sz="4000"/>
              <a:t>and Sobel masks</a:t>
            </a:r>
            <a:endParaRPr lang="th-TH" altLang="en-US" sz="4000"/>
          </a:p>
        </p:txBody>
      </p:sp>
      <p:graphicFrame>
        <p:nvGraphicFramePr>
          <p:cNvPr id="1272840" name="Object 8">
            <a:extLst>
              <a:ext uri="{FF2B5EF4-FFF2-40B4-BE49-F238E27FC236}">
                <a16:creationId xmlns:a16="http://schemas.microsoft.com/office/drawing/2014/main" id="{570CA18D-86D4-4B62-B91C-8FC04B2538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989138"/>
          <a:ext cx="4421188" cy="48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42" name="Bitmap Image" r:id="rId3" imgW="2914286" imgH="3209524" progId="Paint.Picture">
                  <p:embed/>
                </p:oleObj>
              </mc:Choice>
              <mc:Fallback>
                <p:oleObj name="Bitmap Image" r:id="rId3" imgW="2914286" imgH="3209524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89138"/>
                        <a:ext cx="4421188" cy="486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2841" name="Text Box 9">
            <a:extLst>
              <a:ext uri="{FF2B5EF4-FFF2-40B4-BE49-F238E27FC236}">
                <a16:creationId xmlns:a16="http://schemas.microsoft.com/office/drawing/2014/main" id="{E1EE252F-B64B-4066-B1EC-B3D6B3A01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573463"/>
            <a:ext cx="30972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Sobel masks have slightly superior noise-suppression characteristics which is an important issue when dealing with derivatives.</a:t>
            </a:r>
            <a:endParaRPr lang="th-TH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5D00108-BB2C-49A1-A5B4-2D3CFB42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93845-D858-42DB-A02B-67A52E1C1487}" type="slidenum">
              <a:rPr lang="en-US" altLang="en-US"/>
              <a:pPr/>
              <a:t>27</a:t>
            </a:fld>
            <a:endParaRPr lang="th-TH" altLang="en-US"/>
          </a:p>
        </p:txBody>
      </p:sp>
      <p:pic>
        <p:nvPicPr>
          <p:cNvPr id="1273859" name="Picture 3">
            <a:extLst>
              <a:ext uri="{FF2B5EF4-FFF2-40B4-BE49-F238E27FC236}">
                <a16:creationId xmlns:a16="http://schemas.microsoft.com/office/drawing/2014/main" id="{83D6603B-A2CF-48F8-850D-7AE7CDE11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95475"/>
            <a:ext cx="76342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3863" name="Rectangle 7">
            <a:extLst>
              <a:ext uri="{FF2B5EF4-FFF2-40B4-BE49-F238E27FC236}">
                <a16:creationId xmlns:a16="http://schemas.microsoft.com/office/drawing/2014/main" id="{A8F1C8DF-9AAB-4394-9AF9-342ABCED5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th-TH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B05E493-35F3-4EC3-9F8A-82A3FF36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FC1C-F5D5-444F-AEA5-E25F51AC3FAC}" type="slidenum">
              <a:rPr lang="en-US" altLang="en-US"/>
              <a:pPr/>
              <a:t>28</a:t>
            </a:fld>
            <a:endParaRPr lang="th-TH" altLang="en-US"/>
          </a:p>
        </p:txBody>
      </p:sp>
      <p:pic>
        <p:nvPicPr>
          <p:cNvPr id="1274883" name="Picture 3">
            <a:extLst>
              <a:ext uri="{FF2B5EF4-FFF2-40B4-BE49-F238E27FC236}">
                <a16:creationId xmlns:a16="http://schemas.microsoft.com/office/drawing/2014/main" id="{6B99E193-312F-43E3-A787-BC3DB872E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44675"/>
            <a:ext cx="7808913" cy="472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4887" name="Rectangle 7">
            <a:extLst>
              <a:ext uri="{FF2B5EF4-FFF2-40B4-BE49-F238E27FC236}">
                <a16:creationId xmlns:a16="http://schemas.microsoft.com/office/drawing/2014/main" id="{81F991EF-2F80-476B-9E73-E1A873A0C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th-TH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837EA5E-85BC-4543-84EE-F2DC4654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18F4-AA40-4D9C-BB77-03B8C263B891}" type="slidenum">
              <a:rPr lang="en-US" altLang="en-US"/>
              <a:pPr/>
              <a:t>29</a:t>
            </a:fld>
            <a:endParaRPr lang="th-TH" altLang="en-US"/>
          </a:p>
        </p:txBody>
      </p:sp>
      <p:pic>
        <p:nvPicPr>
          <p:cNvPr id="1275907" name="Picture 3">
            <a:extLst>
              <a:ext uri="{FF2B5EF4-FFF2-40B4-BE49-F238E27FC236}">
                <a16:creationId xmlns:a16="http://schemas.microsoft.com/office/drawing/2014/main" id="{002FD8A5-EC04-4E1C-AAF5-8BF27C8FE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349500"/>
            <a:ext cx="84963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5911" name="Rectangle 7">
            <a:extLst>
              <a:ext uri="{FF2B5EF4-FFF2-40B4-BE49-F238E27FC236}">
                <a16:creationId xmlns:a16="http://schemas.microsoft.com/office/drawing/2014/main" id="{8188C584-7CAB-429D-8335-CAB66A81D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th-TH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6279D-44BF-4883-BE51-59D64B89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BA3F-CF49-41FC-9EC1-344D66EF6392}" type="slidenum">
              <a:rPr lang="en-US" altLang="en-US"/>
              <a:pPr/>
              <a:t>3</a:t>
            </a:fld>
            <a:endParaRPr lang="th-TH" altLang="en-US"/>
          </a:p>
        </p:txBody>
      </p:sp>
      <p:sp>
        <p:nvSpPr>
          <p:cNvPr id="1434627" name="Rectangle 3">
            <a:extLst>
              <a:ext uri="{FF2B5EF4-FFF2-40B4-BE49-F238E27FC236}">
                <a16:creationId xmlns:a16="http://schemas.microsoft.com/office/drawing/2014/main" id="{D0ED808A-069F-4401-BEA6-DAB1C4FBC7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617538"/>
            <a:ext cx="7793037" cy="1143000"/>
          </a:xfrm>
        </p:spPr>
        <p:txBody>
          <a:bodyPr/>
          <a:lstStyle/>
          <a:p>
            <a:r>
              <a:rPr lang="en-US" altLang="en-US"/>
              <a:t>Principal approaches</a:t>
            </a:r>
            <a:endParaRPr lang="th-TH" altLang="en-US"/>
          </a:p>
        </p:txBody>
      </p:sp>
      <p:sp>
        <p:nvSpPr>
          <p:cNvPr id="1434628" name="Rectangle 4">
            <a:extLst>
              <a:ext uri="{FF2B5EF4-FFF2-40B4-BE49-F238E27FC236}">
                <a16:creationId xmlns:a16="http://schemas.microsoft.com/office/drawing/2014/main" id="{D743F0D6-6870-4812-9C52-4AFD7DB83F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22313" y="2017713"/>
            <a:ext cx="8421687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Segmentation algorithms generally are based on one of 2 basis properties of intensity values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discontinuity  : to partition an image based on abrupt changes in intensity (such as edges)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similarity       : to partition an image into regions that are similar according to a set </a:t>
            </a:r>
            <a:br>
              <a:rPr lang="en-US" altLang="en-US"/>
            </a:br>
            <a:r>
              <a:rPr lang="en-US" altLang="en-US"/>
              <a:t>of predefined criteria.</a:t>
            </a:r>
            <a:endParaRPr lang="th-TH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AA946728-E39C-489B-8EE8-A444ADD5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AEC9-FFD1-481F-9EBC-F052B28C9DB9}" type="slidenum">
              <a:rPr lang="en-US" altLang="en-US"/>
              <a:pPr/>
              <a:t>30</a:t>
            </a:fld>
            <a:endParaRPr lang="th-TH" altLang="en-US"/>
          </a:p>
        </p:txBody>
      </p:sp>
      <p:sp>
        <p:nvSpPr>
          <p:cNvPr id="1276935" name="Rectangle 7">
            <a:extLst>
              <a:ext uri="{FF2B5EF4-FFF2-40B4-BE49-F238E27FC236}">
                <a16:creationId xmlns:a16="http://schemas.microsoft.com/office/drawing/2014/main" id="{FE1B9400-9225-4484-A80B-E88069A85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Laplacian</a:t>
            </a:r>
            <a:endParaRPr lang="th-TH" altLang="en-US"/>
          </a:p>
        </p:txBody>
      </p:sp>
      <p:grpSp>
        <p:nvGrpSpPr>
          <p:cNvPr id="1276947" name="Group 19">
            <a:extLst>
              <a:ext uri="{FF2B5EF4-FFF2-40B4-BE49-F238E27FC236}">
                <a16:creationId xmlns:a16="http://schemas.microsoft.com/office/drawing/2014/main" id="{A31049EC-F5B4-439C-BC54-1A31445BD848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2060575"/>
            <a:ext cx="7866063" cy="4641850"/>
            <a:chOff x="420" y="1298"/>
            <a:chExt cx="4955" cy="2924"/>
          </a:xfrm>
        </p:grpSpPr>
        <p:pic>
          <p:nvPicPr>
            <p:cNvPr id="1276931" name="Picture 3">
              <a:extLst>
                <a:ext uri="{FF2B5EF4-FFF2-40B4-BE49-F238E27FC236}">
                  <a16:creationId xmlns:a16="http://schemas.microsoft.com/office/drawing/2014/main" id="{6C3942E1-B0C4-4CBD-8333-A2ED0586D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" y="3203"/>
              <a:ext cx="4036" cy="10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276946" name="Group 18">
              <a:extLst>
                <a:ext uri="{FF2B5EF4-FFF2-40B4-BE49-F238E27FC236}">
                  <a16:creationId xmlns:a16="http://schemas.microsoft.com/office/drawing/2014/main" id="{1F6E7A48-5637-400C-8AFC-2BA009D23C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" y="1298"/>
              <a:ext cx="4955" cy="835"/>
              <a:chOff x="420" y="1298"/>
              <a:chExt cx="4955" cy="835"/>
            </a:xfrm>
          </p:grpSpPr>
          <p:graphicFrame>
            <p:nvGraphicFramePr>
              <p:cNvPr id="1276938" name="Object 10">
                <a:extLst>
                  <a:ext uri="{FF2B5EF4-FFF2-40B4-BE49-F238E27FC236}">
                    <a16:creationId xmlns:a16="http://schemas.microsoft.com/office/drawing/2014/main" id="{D25F5DF2-48C4-4955-9BD9-6D902C31ADA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22" y="1356"/>
              <a:ext cx="3153" cy="7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6948" name="Equation" r:id="rId4" imgW="1803240" imgH="444240" progId="Equation.3">
                      <p:embed/>
                    </p:oleObj>
                  </mc:Choice>
                  <mc:Fallback>
                    <p:oleObj name="Equation" r:id="rId4" imgW="1803240" imgH="44424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22" y="1356"/>
                            <a:ext cx="3153" cy="777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6939" name="Rectangle 11">
                <a:extLst>
                  <a:ext uri="{FF2B5EF4-FFF2-40B4-BE49-F238E27FC236}">
                    <a16:creationId xmlns:a16="http://schemas.microsoft.com/office/drawing/2014/main" id="{379211B9-466C-4E29-AD00-25AD78FE1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" y="1661"/>
                <a:ext cx="15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en-US"/>
                  <a:t>(linear operator)</a:t>
                </a:r>
                <a:endParaRPr lang="th-TH" altLang="en-US"/>
              </a:p>
            </p:txBody>
          </p:sp>
          <p:sp>
            <p:nvSpPr>
              <p:cNvPr id="1276940" name="Rectangle 12">
                <a:extLst>
                  <a:ext uri="{FF2B5EF4-FFF2-40B4-BE49-F238E27FC236}">
                    <a16:creationId xmlns:a16="http://schemas.microsoft.com/office/drawing/2014/main" id="{CB4FC3B5-3BD2-424A-8C43-4F241F01C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1298"/>
                <a:ext cx="16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solidFill>
                      <a:schemeClr val="tx2"/>
                    </a:solidFill>
                  </a:rPr>
                  <a:t>Laplacian operator</a:t>
                </a:r>
                <a:endParaRPr lang="th-TH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276941" name="AutoShape 13">
                <a:extLst>
                  <a:ext uri="{FF2B5EF4-FFF2-40B4-BE49-F238E27FC236}">
                    <a16:creationId xmlns:a16="http://schemas.microsoft.com/office/drawing/2014/main" id="{AD63AE0C-2226-4F87-A2FB-355FE6A98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904409" flipV="1">
                <a:off x="1871" y="1616"/>
                <a:ext cx="317" cy="363"/>
              </a:xfrm>
              <a:prstGeom prst="curvedRightArrow">
                <a:avLst>
                  <a:gd name="adj1" fmla="val 679"/>
                  <a:gd name="adj2" fmla="val 23581"/>
                  <a:gd name="adj3" fmla="val 33333"/>
                </a:avLst>
              </a:prstGeom>
              <a:solidFill>
                <a:srgbClr val="5A79D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aphicFrame>
          <p:nvGraphicFramePr>
            <p:cNvPr id="1276945" name="Object 17">
              <a:extLst>
                <a:ext uri="{FF2B5EF4-FFF2-40B4-BE49-F238E27FC236}">
                  <a16:creationId xmlns:a16="http://schemas.microsoft.com/office/drawing/2014/main" id="{4EC0860C-1A59-451E-9458-CA88304B92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2251"/>
            <a:ext cx="4331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949" name="Equation" r:id="rId6" imgW="2565360" imgH="457200" progId="Equation.3">
                    <p:embed/>
                  </p:oleObj>
                </mc:Choice>
                <mc:Fallback>
                  <p:oleObj name="Equation" r:id="rId6" imgW="2565360" imgH="457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251"/>
                          <a:ext cx="4331" cy="771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BC43433-91CD-46D8-B410-B1E22F23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CCD5-A263-4AFB-80F9-86898A6CA65B}" type="slidenum">
              <a:rPr lang="en-US" altLang="en-US"/>
              <a:pPr/>
              <a:t>31</a:t>
            </a:fld>
            <a:endParaRPr lang="th-TH" altLang="en-US"/>
          </a:p>
        </p:txBody>
      </p:sp>
      <p:sp>
        <p:nvSpPr>
          <p:cNvPr id="1458178" name="Rectangle 2">
            <a:extLst>
              <a:ext uri="{FF2B5EF4-FFF2-40B4-BE49-F238E27FC236}">
                <a16:creationId xmlns:a16="http://schemas.microsoft.com/office/drawing/2014/main" id="{5534A234-7619-448E-AB9E-88FB9AE45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Laplacian of Gaussian</a:t>
            </a:r>
            <a:endParaRPr lang="th-TH" altLang="en-US"/>
          </a:p>
        </p:txBody>
      </p:sp>
      <p:sp>
        <p:nvSpPr>
          <p:cNvPr id="1458179" name="Rectangle 3">
            <a:extLst>
              <a:ext uri="{FF2B5EF4-FFF2-40B4-BE49-F238E27FC236}">
                <a16:creationId xmlns:a16="http://schemas.microsoft.com/office/drawing/2014/main" id="{3FC95CC8-5F19-44E1-AA4C-0508830D7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Laplacian combined with smoothing as a precursor to find edges via zero-crossing.</a:t>
            </a:r>
            <a:endParaRPr lang="th-TH" altLang="en-US"/>
          </a:p>
        </p:txBody>
      </p:sp>
      <p:grpSp>
        <p:nvGrpSpPr>
          <p:cNvPr id="1458183" name="Group 7">
            <a:extLst>
              <a:ext uri="{FF2B5EF4-FFF2-40B4-BE49-F238E27FC236}">
                <a16:creationId xmlns:a16="http://schemas.microsoft.com/office/drawing/2014/main" id="{7872A257-FFA1-471B-9902-13974D1E7BCA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429000"/>
            <a:ext cx="8316912" cy="3284538"/>
            <a:chOff x="249" y="2160"/>
            <a:chExt cx="5239" cy="2069"/>
          </a:xfrm>
        </p:grpSpPr>
        <p:graphicFrame>
          <p:nvGraphicFramePr>
            <p:cNvPr id="1458180" name="Object 4">
              <a:extLst>
                <a:ext uri="{FF2B5EF4-FFF2-40B4-BE49-F238E27FC236}">
                  <a16:creationId xmlns:a16="http://schemas.microsoft.com/office/drawing/2014/main" id="{A3B2E00F-9C42-448C-BCB5-ABC6E958D5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" y="2341"/>
            <a:ext cx="2268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184" name="Equation" r:id="rId3" imgW="850680" imgH="368280" progId="Equation.3">
                    <p:embed/>
                  </p:oleObj>
                </mc:Choice>
                <mc:Fallback>
                  <p:oleObj name="Equation" r:id="rId3" imgW="850680" imgH="3682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341"/>
                          <a:ext cx="2268" cy="816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8181" name="Text Box 5">
              <a:extLst>
                <a:ext uri="{FF2B5EF4-FFF2-40B4-BE49-F238E27FC236}">
                  <a16:creationId xmlns:a16="http://schemas.microsoft.com/office/drawing/2014/main" id="{233A8D5E-226D-4372-A38F-CF9B4D2CA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160"/>
              <a:ext cx="238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where r</a:t>
              </a:r>
              <a:r>
                <a:rPr lang="en-US" altLang="en-US" baseline="30000"/>
                <a:t>2</a:t>
              </a:r>
              <a:r>
                <a:rPr lang="en-US" altLang="en-US"/>
                <a:t> = x</a:t>
              </a:r>
              <a:r>
                <a:rPr lang="en-US" altLang="en-US" baseline="30000"/>
                <a:t>2</a:t>
              </a:r>
              <a:r>
                <a:rPr lang="en-US" altLang="en-US"/>
                <a:t>+y</a:t>
              </a:r>
              <a:r>
                <a:rPr lang="en-US" altLang="en-US" baseline="30000"/>
                <a:t>2</a:t>
              </a:r>
              <a:r>
                <a:rPr lang="en-US" altLang="en-US"/>
                <a:t>, and</a:t>
              </a:r>
            </a:p>
            <a:p>
              <a:r>
                <a:rPr lang="en-US" altLang="en-US">
                  <a:sym typeface="Symbol" panose="05050102010706020507" pitchFamily="18" charset="2"/>
                </a:rPr>
                <a:t> </a:t>
              </a:r>
              <a:r>
                <a:rPr lang="en-US" altLang="en-US"/>
                <a:t>is the standard deviation</a:t>
              </a:r>
              <a:endParaRPr lang="th-TH" altLang="en-US"/>
            </a:p>
          </p:txBody>
        </p:sp>
        <p:graphicFrame>
          <p:nvGraphicFramePr>
            <p:cNvPr id="1458182" name="Object 6">
              <a:extLst>
                <a:ext uri="{FF2B5EF4-FFF2-40B4-BE49-F238E27FC236}">
                  <a16:creationId xmlns:a16="http://schemas.microsoft.com/office/drawing/2014/main" id="{7AAB2681-F6BB-49DB-B7A1-C6C4CA1645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7" y="3339"/>
            <a:ext cx="3311" cy="8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185" name="Equation" r:id="rId5" imgW="1612800" imgH="507960" progId="Equation.3">
                    <p:embed/>
                  </p:oleObj>
                </mc:Choice>
                <mc:Fallback>
                  <p:oleObj name="Equation" r:id="rId5" imgW="1612800" imgH="5079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3339"/>
                          <a:ext cx="3311" cy="89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7FCEEC5-E651-491A-8454-553F38F2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F53-C72E-4916-BBA8-EEE7ACE1B4EA}" type="slidenum">
              <a:rPr lang="en-US" altLang="en-US"/>
              <a:pPr/>
              <a:t>32</a:t>
            </a:fld>
            <a:endParaRPr lang="th-TH" altLang="en-US"/>
          </a:p>
        </p:txBody>
      </p:sp>
      <p:pic>
        <p:nvPicPr>
          <p:cNvPr id="1277955" name="Picture 3">
            <a:extLst>
              <a:ext uri="{FF2B5EF4-FFF2-40B4-BE49-F238E27FC236}">
                <a16:creationId xmlns:a16="http://schemas.microsoft.com/office/drawing/2014/main" id="{9B3DC1A7-336F-41BF-8A1A-E6EC1638C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3238"/>
            <a:ext cx="7297737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7959" name="Rectangle 7">
            <a:extLst>
              <a:ext uri="{FF2B5EF4-FFF2-40B4-BE49-F238E27FC236}">
                <a16:creationId xmlns:a16="http://schemas.microsoft.com/office/drawing/2014/main" id="{462D4518-7B8F-42E1-B60F-C66A9C5EB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Mexican hat</a:t>
            </a:r>
            <a:endParaRPr lang="th-TH" altLang="en-US"/>
          </a:p>
        </p:txBody>
      </p:sp>
      <p:sp>
        <p:nvSpPr>
          <p:cNvPr id="1277960" name="Text Box 8">
            <a:extLst>
              <a:ext uri="{FF2B5EF4-FFF2-40B4-BE49-F238E27FC236}">
                <a16:creationId xmlns:a16="http://schemas.microsoft.com/office/drawing/2014/main" id="{3B4371F0-3A7D-4A86-89E7-84AC5C7B2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6165850"/>
            <a:ext cx="4951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coefficient must be sum to zero</a:t>
            </a:r>
            <a:endParaRPr lang="th-TH" altLang="en-US"/>
          </a:p>
        </p:txBody>
      </p:sp>
      <p:sp>
        <p:nvSpPr>
          <p:cNvPr id="1277961" name="AutoShape 9">
            <a:extLst>
              <a:ext uri="{FF2B5EF4-FFF2-40B4-BE49-F238E27FC236}">
                <a16:creationId xmlns:a16="http://schemas.microsoft.com/office/drawing/2014/main" id="{F79AC1D8-C47B-4091-8FE6-747FE1727D7C}"/>
              </a:ext>
            </a:extLst>
          </p:cNvPr>
          <p:cNvSpPr>
            <a:spLocks noChangeArrowheads="1"/>
          </p:cNvSpPr>
          <p:nvPr/>
        </p:nvSpPr>
        <p:spPr bwMode="auto">
          <a:xfrm rot="10342682" flipV="1">
            <a:off x="6516688" y="5589588"/>
            <a:ext cx="503237" cy="576262"/>
          </a:xfrm>
          <a:prstGeom prst="curvedRightArrow">
            <a:avLst>
              <a:gd name="adj1" fmla="val 679"/>
              <a:gd name="adj2" fmla="val 23581"/>
              <a:gd name="adj3" fmla="val 33333"/>
            </a:avLst>
          </a:prstGeom>
          <a:solidFill>
            <a:srgbClr val="5A79D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77962" name="Text Box 10">
            <a:extLst>
              <a:ext uri="{FF2B5EF4-FFF2-40B4-BE49-F238E27FC236}">
                <a16:creationId xmlns:a16="http://schemas.microsoft.com/office/drawing/2014/main" id="{4CDA4F2D-9F42-48D7-A8D1-0A43C7B2F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0"/>
            <a:ext cx="92027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positive central term</a:t>
            </a:r>
          </a:p>
          <a:p>
            <a:r>
              <a:rPr lang="en-US" altLang="en-US"/>
              <a:t>surrounded by an adjacent negative region (a function of distance)</a:t>
            </a:r>
          </a:p>
          <a:p>
            <a:r>
              <a:rPr lang="en-US" altLang="en-US"/>
              <a:t>zero outer region</a:t>
            </a:r>
            <a:endParaRPr lang="th-TH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46A2F0-07E3-49CB-8E7B-B77711A7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D85C-0C06-45CE-AB80-DB548EABEC41}" type="slidenum">
              <a:rPr lang="en-US" altLang="en-US"/>
              <a:pPr/>
              <a:t>33</a:t>
            </a:fld>
            <a:endParaRPr lang="th-TH" altLang="en-US"/>
          </a:p>
        </p:txBody>
      </p:sp>
      <p:sp>
        <p:nvSpPr>
          <p:cNvPr id="1459202" name="Rectangle 2">
            <a:extLst>
              <a:ext uri="{FF2B5EF4-FFF2-40B4-BE49-F238E27FC236}">
                <a16:creationId xmlns:a16="http://schemas.microsoft.com/office/drawing/2014/main" id="{82E894F5-300E-4F9A-A88F-D5436FDBE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Operation</a:t>
            </a:r>
            <a:endParaRPr lang="th-TH" altLang="en-US"/>
          </a:p>
        </p:txBody>
      </p:sp>
      <p:sp>
        <p:nvSpPr>
          <p:cNvPr id="1459203" name="Rectangle 3">
            <a:extLst>
              <a:ext uri="{FF2B5EF4-FFF2-40B4-BE49-F238E27FC236}">
                <a16:creationId xmlns:a16="http://schemas.microsoft.com/office/drawing/2014/main" id="{E445BB98-082D-4BDE-AF75-7A9AEF4E6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second derivation is a linear operation</a:t>
            </a:r>
          </a:p>
          <a:p>
            <a:r>
              <a:rPr lang="en-US" altLang="en-US"/>
              <a:t>thus, </a:t>
            </a:r>
            <a:r>
              <a:rPr lang="en-US" altLang="en-US">
                <a:sym typeface="Symbol" panose="05050102010706020507" pitchFamily="18" charset="2"/>
              </a:rPr>
              <a:t>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f  is the same as </a:t>
            </a:r>
            <a:r>
              <a:rPr lang="en-US" altLang="en-US"/>
              <a:t>convolving the image with Gaussian smoothing function first and then computing the Laplacian of the result  </a:t>
            </a:r>
            <a:endParaRPr lang="th-TH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E22DE-355D-47D0-95CF-968749B7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63A-BA62-49FF-8634-2EA7FEB6A4CC}" type="slidenum">
              <a:rPr lang="en-US" altLang="en-US"/>
              <a:pPr/>
              <a:t>34</a:t>
            </a:fld>
            <a:endParaRPr lang="th-TH" altLang="en-US"/>
          </a:p>
        </p:txBody>
      </p:sp>
      <p:pic>
        <p:nvPicPr>
          <p:cNvPr id="1278979" name="Picture 3">
            <a:extLst>
              <a:ext uri="{FF2B5EF4-FFF2-40B4-BE49-F238E27FC236}">
                <a16:creationId xmlns:a16="http://schemas.microsoft.com/office/drawing/2014/main" id="{99ADCCC0-02EF-4B3D-A0FA-0B21AE80F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60350"/>
            <a:ext cx="5559425" cy="580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8984" name="Rectangle 8">
            <a:extLst>
              <a:ext uri="{FF2B5EF4-FFF2-40B4-BE49-F238E27FC236}">
                <a16:creationId xmlns:a16="http://schemas.microsoft.com/office/drawing/2014/main" id="{EA38E775-8515-459C-88E1-204739BF4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th-TH" altLang="en-US"/>
          </a:p>
        </p:txBody>
      </p:sp>
      <p:sp>
        <p:nvSpPr>
          <p:cNvPr id="1278985" name="Text Box 9">
            <a:extLst>
              <a:ext uri="{FF2B5EF4-FFF2-40B4-BE49-F238E27FC236}">
                <a16:creationId xmlns:a16="http://schemas.microsoft.com/office/drawing/2014/main" id="{0DAE8CD4-6626-4563-9D54-E47C2DD06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2360613"/>
            <a:ext cx="2900362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a). Original image</a:t>
            </a:r>
          </a:p>
          <a:p>
            <a:r>
              <a:rPr lang="en-US" altLang="en-US"/>
              <a:t>b). Sobel Gradient</a:t>
            </a:r>
          </a:p>
          <a:p>
            <a:r>
              <a:rPr lang="en-US" altLang="en-US"/>
              <a:t>c). Spatial Gaussian smoothing function</a:t>
            </a:r>
          </a:p>
          <a:p>
            <a:r>
              <a:rPr lang="en-US" altLang="en-US"/>
              <a:t>d). Laplacian mask</a:t>
            </a:r>
          </a:p>
          <a:p>
            <a:r>
              <a:rPr lang="en-US" altLang="en-US"/>
              <a:t>e). LoG</a:t>
            </a:r>
          </a:p>
          <a:p>
            <a:r>
              <a:rPr lang="en-US" altLang="en-US"/>
              <a:t>f). Threshold LoG</a:t>
            </a:r>
          </a:p>
          <a:p>
            <a:r>
              <a:rPr lang="en-US" altLang="en-US"/>
              <a:t>g). Zero crossing</a:t>
            </a:r>
            <a:endParaRPr lang="th-TH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5B0846C-B95B-47E2-9858-7FC7B306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9E1D-EA74-4D31-A246-23428DC40399}" type="slidenum">
              <a:rPr lang="en-US" altLang="en-US"/>
              <a:pPr/>
              <a:t>35</a:t>
            </a:fld>
            <a:endParaRPr lang="th-TH" altLang="en-US"/>
          </a:p>
        </p:txBody>
      </p:sp>
      <p:sp>
        <p:nvSpPr>
          <p:cNvPr id="1460226" name="Rectangle 2">
            <a:extLst>
              <a:ext uri="{FF2B5EF4-FFF2-40B4-BE49-F238E27FC236}">
                <a16:creationId xmlns:a16="http://schemas.microsoft.com/office/drawing/2014/main" id="{E887F976-5B28-4489-916D-85F7978EA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Zero crossing &amp; LoG</a:t>
            </a:r>
            <a:endParaRPr lang="th-TH" altLang="en-US"/>
          </a:p>
        </p:txBody>
      </p:sp>
      <p:sp>
        <p:nvSpPr>
          <p:cNvPr id="1460227" name="Rectangle 3">
            <a:extLst>
              <a:ext uri="{FF2B5EF4-FFF2-40B4-BE49-F238E27FC236}">
                <a16:creationId xmlns:a16="http://schemas.microsoft.com/office/drawing/2014/main" id="{3D00293E-EAD5-4566-9361-BF6565831D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Approximate the zero crossing from LoG image </a:t>
            </a:r>
          </a:p>
          <a:p>
            <a:pPr>
              <a:lnSpc>
                <a:spcPct val="90000"/>
              </a:lnSpc>
            </a:pPr>
            <a:r>
              <a:rPr lang="en-US" altLang="en-US"/>
              <a:t>to threshold the LoG image by setting all its positive values to white and all negative values to black.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zero crossing occur between positive and negative values of the thresholded LoG.</a:t>
            </a:r>
            <a:endParaRPr lang="th-TH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97C5770-4E32-4BEC-B3B3-0A328F81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8C7C-3525-430D-9F00-308E88EE6A26}" type="slidenum">
              <a:rPr lang="en-US" altLang="en-US"/>
              <a:pPr/>
              <a:t>36</a:t>
            </a:fld>
            <a:endParaRPr lang="th-TH" altLang="en-US"/>
          </a:p>
        </p:txBody>
      </p:sp>
      <p:sp>
        <p:nvSpPr>
          <p:cNvPr id="1461250" name="Rectangle 2">
            <a:extLst>
              <a:ext uri="{FF2B5EF4-FFF2-40B4-BE49-F238E27FC236}">
                <a16:creationId xmlns:a16="http://schemas.microsoft.com/office/drawing/2014/main" id="{5117EBA7-2DC8-4015-AE20-6B2FF38D7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Zero crossing vs. Gradient</a:t>
            </a:r>
            <a:endParaRPr lang="th-TH" altLang="en-US"/>
          </a:p>
        </p:txBody>
      </p:sp>
      <p:sp>
        <p:nvSpPr>
          <p:cNvPr id="1461251" name="Rectangle 3">
            <a:extLst>
              <a:ext uri="{FF2B5EF4-FFF2-40B4-BE49-F238E27FC236}">
                <a16:creationId xmlns:a16="http://schemas.microsoft.com/office/drawing/2014/main" id="{47E4510C-8FB2-490D-A348-56414C436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Attractive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Zero crossing produces thinner edges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Noise reduction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Drawbacks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Zero crossing creates closed loops. (spaghetti effect)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sophisticated computation.</a:t>
            </a:r>
          </a:p>
          <a:p>
            <a:pPr>
              <a:lnSpc>
                <a:spcPct val="90000"/>
              </a:lnSpc>
            </a:pPr>
            <a:r>
              <a:rPr lang="en-US" altLang="en-US"/>
              <a:t>Gradient is more frequently used.</a:t>
            </a:r>
          </a:p>
          <a:p>
            <a:pPr>
              <a:lnSpc>
                <a:spcPct val="90000"/>
              </a:lnSpc>
            </a:pPr>
            <a:endParaRPr lang="th-TH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97A6CF4-A8F8-4ACF-A7B9-BA83B3C1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826-5689-4F62-B377-BEFF11BAB23C}" type="slidenum">
              <a:rPr lang="en-US" altLang="en-US"/>
              <a:pPr/>
              <a:t>37</a:t>
            </a:fld>
            <a:endParaRPr lang="th-TH" altLang="en-US"/>
          </a:p>
        </p:txBody>
      </p:sp>
      <p:sp>
        <p:nvSpPr>
          <p:cNvPr id="1462274" name="Rectangle 2">
            <a:extLst>
              <a:ext uri="{FF2B5EF4-FFF2-40B4-BE49-F238E27FC236}">
                <a16:creationId xmlns:a16="http://schemas.microsoft.com/office/drawing/2014/main" id="{AABA66D1-8D24-4CA0-9203-0B200CF6A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Edge Linking and Boundary Detection </a:t>
            </a:r>
            <a:endParaRPr lang="th-TH" altLang="en-US" sz="4000"/>
          </a:p>
        </p:txBody>
      </p:sp>
      <p:sp>
        <p:nvSpPr>
          <p:cNvPr id="1462275" name="Rectangle 3">
            <a:extLst>
              <a:ext uri="{FF2B5EF4-FFF2-40B4-BE49-F238E27FC236}">
                <a16:creationId xmlns:a16="http://schemas.microsoft.com/office/drawing/2014/main" id="{3CB583BF-A765-4B89-955C-82E4BBEBB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edge detection algorithm are followed by linking procedures to assemble edge pixels into meaningful edges.</a:t>
            </a:r>
          </a:p>
          <a:p>
            <a:r>
              <a:rPr lang="en-US" altLang="en-US"/>
              <a:t>Basic approaches</a:t>
            </a:r>
          </a:p>
          <a:p>
            <a:pPr lvl="1"/>
            <a:r>
              <a:rPr lang="en-US" altLang="en-US"/>
              <a:t>Local Processing</a:t>
            </a:r>
          </a:p>
          <a:p>
            <a:pPr lvl="1"/>
            <a:r>
              <a:rPr lang="en-US" altLang="en-US"/>
              <a:t>Global Processing via the Hough Transform</a:t>
            </a:r>
          </a:p>
          <a:p>
            <a:pPr lvl="1"/>
            <a:r>
              <a:rPr lang="en-US" altLang="en-US"/>
              <a:t>Global Processing via Graph-Theoretic Techniques</a:t>
            </a:r>
          </a:p>
          <a:p>
            <a:pPr lvl="1"/>
            <a:endParaRPr lang="th-TH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AA5488D-4737-49D5-8AF2-F800129C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69D8-26C2-4B7C-AD59-7946DDB709B2}" type="slidenum">
              <a:rPr lang="en-US" altLang="en-US"/>
              <a:pPr/>
              <a:t>38</a:t>
            </a:fld>
            <a:endParaRPr lang="th-TH" altLang="en-US"/>
          </a:p>
        </p:txBody>
      </p:sp>
      <p:sp>
        <p:nvSpPr>
          <p:cNvPr id="1463298" name="Rectangle 2">
            <a:extLst>
              <a:ext uri="{FF2B5EF4-FFF2-40B4-BE49-F238E27FC236}">
                <a16:creationId xmlns:a16="http://schemas.microsoft.com/office/drawing/2014/main" id="{F877E834-862B-4EF7-BF2C-5AF3F4569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Processing</a:t>
            </a:r>
            <a:endParaRPr lang="th-TH" altLang="en-US"/>
          </a:p>
        </p:txBody>
      </p:sp>
      <p:sp>
        <p:nvSpPr>
          <p:cNvPr id="1463299" name="Rectangle 3">
            <a:extLst>
              <a:ext uri="{FF2B5EF4-FFF2-40B4-BE49-F238E27FC236}">
                <a16:creationId xmlns:a16="http://schemas.microsoft.com/office/drawing/2014/main" id="{1BED0748-DECA-4298-88D4-9F7A9BA67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analyze the characteristics of pixels in a small neighborhood (say, 3x3, 5x5) about every edge pixels (x,y) in an image.</a:t>
            </a:r>
          </a:p>
          <a:p>
            <a:r>
              <a:rPr lang="en-US" altLang="en-US"/>
              <a:t>all points that are similar according to a set of predefined criteria are linked, forming an edge of pixels that share those criteria.</a:t>
            </a:r>
            <a:endParaRPr lang="th-TH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49F035D-9DB6-499B-8373-365A571C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F51-CF28-45AD-AD16-B715F5B0F843}" type="slidenum">
              <a:rPr lang="en-US" altLang="en-US"/>
              <a:pPr/>
              <a:t>39</a:t>
            </a:fld>
            <a:endParaRPr lang="th-TH" altLang="en-US"/>
          </a:p>
        </p:txBody>
      </p:sp>
      <p:sp>
        <p:nvSpPr>
          <p:cNvPr id="1464322" name="Rectangle 2">
            <a:extLst>
              <a:ext uri="{FF2B5EF4-FFF2-40B4-BE49-F238E27FC236}">
                <a16:creationId xmlns:a16="http://schemas.microsoft.com/office/drawing/2014/main" id="{85D43CD0-162B-4348-8D27-2C59CBF55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Criteria</a:t>
            </a:r>
            <a:endParaRPr lang="th-TH" altLang="en-US"/>
          </a:p>
        </p:txBody>
      </p:sp>
      <p:sp>
        <p:nvSpPr>
          <p:cNvPr id="1464323" name="Rectangle 3">
            <a:extLst>
              <a:ext uri="{FF2B5EF4-FFF2-40B4-BE49-F238E27FC236}">
                <a16:creationId xmlns:a16="http://schemas.microsoft.com/office/drawing/2014/main" id="{F4D2C99A-8B4C-4EDF-A0D3-F9ED5780A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/>
              <a:t>the strength of the response of the gradient operator used to produce the edge pixel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/>
              <a:t>an edge pixel with coordinates (x</a:t>
            </a:r>
            <a:r>
              <a:rPr lang="en-US" altLang="en-US" baseline="-25000"/>
              <a:t>0</a:t>
            </a:r>
            <a:r>
              <a:rPr lang="en-US" altLang="en-US"/>
              <a:t>,y</a:t>
            </a:r>
            <a:r>
              <a:rPr lang="en-US" altLang="en-US" baseline="-25000"/>
              <a:t>0</a:t>
            </a:r>
            <a:r>
              <a:rPr lang="en-US" altLang="en-US"/>
              <a:t>) in a predefined neighborhood of (x,y) is similar in magnitude to the pixel at (x,y) if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/>
          </a:p>
          <a:p>
            <a:pPr marL="990600" lvl="1" indent="-53340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4000"/>
              <a:t>|</a:t>
            </a:r>
            <a:r>
              <a:rPr lang="en-US" altLang="en-US" sz="4000">
                <a:sym typeface="Symbol" panose="05050102010706020507" pitchFamily="18" charset="2"/>
              </a:rPr>
              <a:t>f(x,y) - f </a:t>
            </a:r>
            <a:r>
              <a:rPr lang="en-US" altLang="en-US" sz="4000"/>
              <a:t>(x</a:t>
            </a:r>
            <a:r>
              <a:rPr lang="en-US" altLang="en-US" sz="4000" baseline="-25000"/>
              <a:t>0</a:t>
            </a:r>
            <a:r>
              <a:rPr lang="en-US" altLang="en-US" sz="4000"/>
              <a:t>,y</a:t>
            </a:r>
            <a:r>
              <a:rPr lang="en-US" altLang="en-US" sz="4000" baseline="-25000"/>
              <a:t>0</a:t>
            </a:r>
            <a:r>
              <a:rPr lang="en-US" altLang="en-US" sz="4000"/>
              <a:t>) | </a:t>
            </a:r>
            <a:r>
              <a:rPr lang="en-US" altLang="en-US" sz="4000">
                <a:sym typeface="Symbol" panose="05050102010706020507" pitchFamily="18" charset="2"/>
              </a:rPr>
              <a:t> </a:t>
            </a:r>
            <a:r>
              <a:rPr lang="en-US" altLang="en-US" sz="4000"/>
              <a:t>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D217B16-9F1E-43FD-8DBC-83FA0390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1590-0D48-4FDA-AEFE-FF424747BDD2}" type="slidenum">
              <a:rPr lang="en-US" altLang="en-US"/>
              <a:pPr/>
              <a:t>4</a:t>
            </a:fld>
            <a:endParaRPr lang="th-TH" altLang="en-US"/>
          </a:p>
        </p:txBody>
      </p:sp>
      <p:sp>
        <p:nvSpPr>
          <p:cNvPr id="1436677" name="Rectangle 5">
            <a:extLst>
              <a:ext uri="{FF2B5EF4-FFF2-40B4-BE49-F238E27FC236}">
                <a16:creationId xmlns:a16="http://schemas.microsoft.com/office/drawing/2014/main" id="{D43844B5-F64D-4DF5-A777-8DFFE5462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Detection of Discontinuities</a:t>
            </a:r>
            <a:endParaRPr lang="th-TH" altLang="en-US"/>
          </a:p>
        </p:txBody>
      </p:sp>
      <p:sp>
        <p:nvSpPr>
          <p:cNvPr id="1436678" name="Rectangle 6">
            <a:extLst>
              <a:ext uri="{FF2B5EF4-FFF2-40B4-BE49-F238E27FC236}">
                <a16:creationId xmlns:a16="http://schemas.microsoft.com/office/drawing/2014/main" id="{1BBC0AAB-259D-482A-A3C9-55532C3BA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detect the three basic types of gray-level discontinuities</a:t>
            </a:r>
          </a:p>
          <a:p>
            <a:pPr lvl="1"/>
            <a:r>
              <a:rPr lang="en-US" altLang="en-US"/>
              <a:t>points , lines , edges</a:t>
            </a:r>
          </a:p>
          <a:p>
            <a:r>
              <a:rPr lang="en-US" altLang="en-US"/>
              <a:t>the common way is to run a mask through the image </a:t>
            </a:r>
            <a:endParaRPr lang="th-TH" altLang="en-US"/>
          </a:p>
        </p:txBody>
      </p:sp>
      <p:graphicFrame>
        <p:nvGraphicFramePr>
          <p:cNvPr id="1436681" name="Object 9">
            <a:extLst>
              <a:ext uri="{FF2B5EF4-FFF2-40B4-BE49-F238E27FC236}">
                <a16:creationId xmlns:a16="http://schemas.microsoft.com/office/drawing/2014/main" id="{E119BCBB-0C58-446D-BEEF-A812D5371B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4379913"/>
          <a:ext cx="2593975" cy="247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82" name="Bitmap Image" r:id="rId3" imgW="1495634" imgH="1428949" progId="Paint.Picture">
                  <p:embed/>
                </p:oleObj>
              </mc:Choice>
              <mc:Fallback>
                <p:oleObj name="Bitmap Image" r:id="rId3" imgW="1495634" imgH="1428949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379913"/>
                        <a:ext cx="2593975" cy="247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F12DD2-2FF4-44CE-9F17-EC4D5E27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DA21-21B9-45C7-895A-0725A6982035}" type="slidenum">
              <a:rPr lang="en-US" altLang="en-US"/>
              <a:pPr/>
              <a:t>40</a:t>
            </a:fld>
            <a:endParaRPr lang="th-TH" altLang="en-US"/>
          </a:p>
        </p:txBody>
      </p:sp>
      <p:sp>
        <p:nvSpPr>
          <p:cNvPr id="1465346" name="Rectangle 2">
            <a:extLst>
              <a:ext uri="{FF2B5EF4-FFF2-40B4-BE49-F238E27FC236}">
                <a16:creationId xmlns:a16="http://schemas.microsoft.com/office/drawing/2014/main" id="{65AF5D2E-A8D0-4F03-BEC1-8CDFC4FD2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Criteria</a:t>
            </a:r>
            <a:endParaRPr lang="th-TH" altLang="en-US"/>
          </a:p>
        </p:txBody>
      </p:sp>
      <p:sp>
        <p:nvSpPr>
          <p:cNvPr id="1465347" name="Rectangle 3">
            <a:extLst>
              <a:ext uri="{FF2B5EF4-FFF2-40B4-BE49-F238E27FC236}">
                <a16:creationId xmlns:a16="http://schemas.microsoft.com/office/drawing/2014/main" id="{F4461F6B-4ACA-46E7-9791-6D8523F2D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 startAt="2"/>
            </a:pPr>
            <a:r>
              <a:rPr lang="en-US" altLang="en-US"/>
              <a:t>the direction of the gradient vector</a:t>
            </a:r>
          </a:p>
          <a:p>
            <a:pPr marL="990600" lvl="1" indent="-533400"/>
            <a:r>
              <a:rPr lang="en-US" altLang="en-US"/>
              <a:t>an edge pixel with coordinates (x</a:t>
            </a:r>
            <a:r>
              <a:rPr lang="en-US" altLang="en-US" baseline="-25000"/>
              <a:t>0</a:t>
            </a:r>
            <a:r>
              <a:rPr lang="en-US" altLang="en-US"/>
              <a:t>,y</a:t>
            </a:r>
            <a:r>
              <a:rPr lang="en-US" altLang="en-US" baseline="-25000"/>
              <a:t>0</a:t>
            </a:r>
            <a:r>
              <a:rPr lang="en-US" altLang="en-US"/>
              <a:t>) in a predefined neighborhood of (x,y) is similar in angle to the pixel at (x,y) if</a:t>
            </a:r>
          </a:p>
          <a:p>
            <a:pPr marL="990600" lvl="1" indent="-533400"/>
            <a:endParaRPr lang="en-US" altLang="en-US" sz="4000"/>
          </a:p>
          <a:p>
            <a:pPr marL="990600" lvl="1" indent="-533400" algn="ctr">
              <a:buFont typeface="Wingdings" panose="05000000000000000000" pitchFamily="2" charset="2"/>
              <a:buNone/>
            </a:pPr>
            <a:r>
              <a:rPr lang="en-US" altLang="en-US" sz="4000"/>
              <a:t>|</a:t>
            </a:r>
            <a:r>
              <a:rPr lang="en-US" altLang="en-US" sz="4000">
                <a:sym typeface="Symbol" panose="05050102010706020507" pitchFamily="18" charset="2"/>
              </a:rPr>
              <a:t>(x,y) -  </a:t>
            </a:r>
            <a:r>
              <a:rPr lang="en-US" altLang="en-US" sz="4000"/>
              <a:t>(x</a:t>
            </a:r>
            <a:r>
              <a:rPr lang="en-US" altLang="en-US" sz="4000" baseline="-25000"/>
              <a:t>0</a:t>
            </a:r>
            <a:r>
              <a:rPr lang="en-US" altLang="en-US" sz="4000"/>
              <a:t>,y</a:t>
            </a:r>
            <a:r>
              <a:rPr lang="en-US" altLang="en-US" sz="4000" baseline="-25000"/>
              <a:t>0</a:t>
            </a:r>
            <a:r>
              <a:rPr lang="en-US" altLang="en-US" sz="4000"/>
              <a:t>) | </a:t>
            </a:r>
            <a:r>
              <a:rPr lang="en-US" altLang="en-US" sz="4000">
                <a:sym typeface="Symbol" panose="05050102010706020507" pitchFamily="18" charset="2"/>
              </a:rPr>
              <a:t>&lt; </a:t>
            </a:r>
            <a:r>
              <a:rPr lang="en-US" altLang="en-US" sz="4000"/>
              <a:t>A</a:t>
            </a:r>
          </a:p>
          <a:p>
            <a:pPr marL="990600" lvl="1" indent="-533400"/>
            <a:endParaRPr lang="th-TH" altLang="en-US" sz="4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78796C-681B-4E24-BE3A-D62A20DB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232B-B055-4C5C-99FC-6817193F8C73}" type="slidenum">
              <a:rPr lang="en-US" altLang="en-US"/>
              <a:pPr/>
              <a:t>41</a:t>
            </a:fld>
            <a:endParaRPr lang="th-TH" altLang="en-US"/>
          </a:p>
        </p:txBody>
      </p:sp>
      <p:sp>
        <p:nvSpPr>
          <p:cNvPr id="1466372" name="Rectangle 4">
            <a:extLst>
              <a:ext uri="{FF2B5EF4-FFF2-40B4-BE49-F238E27FC236}">
                <a16:creationId xmlns:a16="http://schemas.microsoft.com/office/drawing/2014/main" id="{357E36C5-1CF8-4AF1-AB9A-5D27A6248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Criteria</a:t>
            </a:r>
            <a:endParaRPr lang="th-TH" altLang="en-US"/>
          </a:p>
        </p:txBody>
      </p:sp>
      <p:sp>
        <p:nvSpPr>
          <p:cNvPr id="1466373" name="Rectangle 5">
            <a:extLst>
              <a:ext uri="{FF2B5EF4-FFF2-40B4-BE49-F238E27FC236}">
                <a16:creationId xmlns:a16="http://schemas.microsoft.com/office/drawing/2014/main" id="{E78782FE-4A36-4C38-8928-D61E14769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 point in the predefined neighborhood of (x,y) is linked to the pixel at (x,y) if </a:t>
            </a:r>
            <a:r>
              <a:rPr lang="en-US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both magnitude and direction criteria are satified</a:t>
            </a:r>
            <a:r>
              <a:rPr lang="en-US" altLang="en-US" sz="2800">
                <a:solidFill>
                  <a:schemeClr val="hlink"/>
                </a:solidFill>
              </a:rPr>
              <a:t>.</a:t>
            </a:r>
          </a:p>
          <a:p>
            <a:r>
              <a:rPr lang="en-US" altLang="en-US" sz="2800"/>
              <a:t>the process is repeated at every location in the image</a:t>
            </a:r>
          </a:p>
          <a:p>
            <a:r>
              <a:rPr lang="en-US" altLang="en-US" sz="2800"/>
              <a:t>a record must be kept</a:t>
            </a:r>
          </a:p>
          <a:p>
            <a:r>
              <a:rPr lang="en-US" altLang="en-US" sz="2800"/>
              <a:t>simply by assigning a different gray level to each set of linked edge pixels.</a:t>
            </a:r>
            <a:endParaRPr lang="th-TH" altLang="en-US"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8580380-9D27-42D4-B1E1-9B7D0F53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AC07-F2FC-46C6-A26B-6F9BB0ED1B94}" type="slidenum">
              <a:rPr lang="en-US" altLang="en-US"/>
              <a:pPr/>
              <a:t>42</a:t>
            </a:fld>
            <a:endParaRPr lang="th-TH" altLang="en-US"/>
          </a:p>
        </p:txBody>
      </p:sp>
      <p:sp>
        <p:nvSpPr>
          <p:cNvPr id="1280007" name="Rectangle 7">
            <a:extLst>
              <a:ext uri="{FF2B5EF4-FFF2-40B4-BE49-F238E27FC236}">
                <a16:creationId xmlns:a16="http://schemas.microsoft.com/office/drawing/2014/main" id="{603EA745-6046-4208-8093-697F56C0B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th-TH" altLang="en-US"/>
          </a:p>
        </p:txBody>
      </p:sp>
      <p:grpSp>
        <p:nvGrpSpPr>
          <p:cNvPr id="1280012" name="Group 12">
            <a:extLst>
              <a:ext uri="{FF2B5EF4-FFF2-40B4-BE49-F238E27FC236}">
                <a16:creationId xmlns:a16="http://schemas.microsoft.com/office/drawing/2014/main" id="{E60B8504-2CEE-4447-955B-49126316E7AB}"/>
              </a:ext>
            </a:extLst>
          </p:cNvPr>
          <p:cNvGrpSpPr>
            <a:grpSpLocks/>
          </p:cNvGrpSpPr>
          <p:nvPr/>
        </p:nvGrpSpPr>
        <p:grpSpPr bwMode="auto">
          <a:xfrm>
            <a:off x="0" y="296863"/>
            <a:ext cx="9126538" cy="6588125"/>
            <a:chOff x="0" y="187"/>
            <a:chExt cx="5749" cy="4150"/>
          </a:xfrm>
        </p:grpSpPr>
        <p:pic>
          <p:nvPicPr>
            <p:cNvPr id="1280003" name="Picture 3">
              <a:extLst>
                <a:ext uri="{FF2B5EF4-FFF2-40B4-BE49-F238E27FC236}">
                  <a16:creationId xmlns:a16="http://schemas.microsoft.com/office/drawing/2014/main" id="{6EB94B5B-4232-4EA6-97DE-FF81E37DA8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6" y="1026"/>
              <a:ext cx="4492" cy="30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80008" name="Text Box 8">
              <a:extLst>
                <a:ext uri="{FF2B5EF4-FFF2-40B4-BE49-F238E27FC236}">
                  <a16:creationId xmlns:a16="http://schemas.microsoft.com/office/drawing/2014/main" id="{7A03825B-8959-497C-A442-7C7CD61B8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87"/>
              <a:ext cx="332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find rectangles whose sizes makes them suitable candidates for license plates</a:t>
              </a:r>
              <a:endParaRPr lang="th-TH" altLang="en-US"/>
            </a:p>
          </p:txBody>
        </p:sp>
        <p:sp>
          <p:nvSpPr>
            <p:cNvPr id="1280009" name="Text Box 9">
              <a:extLst>
                <a:ext uri="{FF2B5EF4-FFF2-40B4-BE49-F238E27FC236}">
                  <a16:creationId xmlns:a16="http://schemas.microsoft.com/office/drawing/2014/main" id="{E6C3E6D0-3960-4ACE-A599-CD2C458C7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78"/>
              <a:ext cx="222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lang="en-US" altLang="en-US"/>
                <a:t> use horizontal and vertical Sobel operators</a:t>
              </a:r>
              <a:endParaRPr lang="th-TH" altLang="en-US"/>
            </a:p>
          </p:txBody>
        </p:sp>
        <p:sp>
          <p:nvSpPr>
            <p:cNvPr id="1280010" name="Text Box 10">
              <a:extLst>
                <a:ext uri="{FF2B5EF4-FFF2-40B4-BE49-F238E27FC236}">
                  <a16:creationId xmlns:a16="http://schemas.microsoft.com/office/drawing/2014/main" id="{6B490EE5-E975-479B-89F2-D3A233C7F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589"/>
              <a:ext cx="2737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altLang="en-US"/>
                <a:t> link conditions:</a:t>
              </a:r>
            </a:p>
            <a:p>
              <a:r>
                <a:rPr lang="en-US" altLang="en-US"/>
                <a:t>gradient value &gt; 25</a:t>
              </a:r>
            </a:p>
            <a:p>
              <a:r>
                <a:rPr lang="en-US" altLang="en-US"/>
                <a:t>gradient direction differs &lt; 15</a:t>
              </a:r>
              <a:r>
                <a:rPr lang="en-US" altLang="en-US">
                  <a:sym typeface="Symbol" panose="05050102010706020507" pitchFamily="18" charset="2"/>
                </a:rPr>
                <a:t></a:t>
              </a:r>
            </a:p>
          </p:txBody>
        </p:sp>
        <p:sp>
          <p:nvSpPr>
            <p:cNvPr id="1280011" name="Text Box 11">
              <a:extLst>
                <a:ext uri="{FF2B5EF4-FFF2-40B4-BE49-F238E27FC236}">
                  <a16:creationId xmlns:a16="http://schemas.microsoft.com/office/drawing/2014/main" id="{57AA2FEF-07CC-4006-B9AD-3FC15C0B7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033"/>
              <a:ext cx="238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lang="en-US" altLang="en-US"/>
                <a:t> eliminate isolated short segments </a:t>
              </a:r>
              <a:endParaRPr lang="th-TH" alt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7379F128-AE51-4E90-B663-051F2707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0061-A6C7-470B-8343-8F0C1C580775}" type="slidenum">
              <a:rPr lang="en-US" altLang="en-US"/>
              <a:pPr/>
              <a:t>43</a:t>
            </a:fld>
            <a:endParaRPr lang="th-TH" altLang="en-US"/>
          </a:p>
        </p:txBody>
      </p:sp>
      <p:sp>
        <p:nvSpPr>
          <p:cNvPr id="1281031" name="Rectangle 7">
            <a:extLst>
              <a:ext uri="{FF2B5EF4-FFF2-40B4-BE49-F238E27FC236}">
                <a16:creationId xmlns:a16="http://schemas.microsoft.com/office/drawing/2014/main" id="{EC380145-1A5F-4EB5-8B9C-B24F0550E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Hough Transformation (Line)</a:t>
            </a:r>
            <a:endParaRPr lang="th-TH" altLang="en-US"/>
          </a:p>
        </p:txBody>
      </p:sp>
      <p:grpSp>
        <p:nvGrpSpPr>
          <p:cNvPr id="1281040" name="Group 16">
            <a:extLst>
              <a:ext uri="{FF2B5EF4-FFF2-40B4-BE49-F238E27FC236}">
                <a16:creationId xmlns:a16="http://schemas.microsoft.com/office/drawing/2014/main" id="{C102C742-6C15-4A52-94F8-B11956067BDD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916113"/>
            <a:ext cx="8642350" cy="4781550"/>
            <a:chOff x="158" y="1207"/>
            <a:chExt cx="5444" cy="3012"/>
          </a:xfrm>
        </p:grpSpPr>
        <p:pic>
          <p:nvPicPr>
            <p:cNvPr id="1281027" name="Picture 3">
              <a:extLst>
                <a:ext uri="{FF2B5EF4-FFF2-40B4-BE49-F238E27FC236}">
                  <a16:creationId xmlns:a16="http://schemas.microsoft.com/office/drawing/2014/main" id="{0047725B-E6F7-4C86-9FE9-37C110B7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207"/>
              <a:ext cx="5172" cy="1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1281032" name="Object 8">
              <a:extLst>
                <a:ext uri="{FF2B5EF4-FFF2-40B4-BE49-F238E27FC236}">
                  <a16:creationId xmlns:a16="http://schemas.microsoft.com/office/drawing/2014/main" id="{B4B869F1-95EC-4F71-AE85-849510D500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4" y="1955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041" name="Equation" r:id="rId4" imgW="114120" imgH="215640" progId="Equation.3">
                    <p:embed/>
                  </p:oleObj>
                </mc:Choice>
                <mc:Fallback>
                  <p:oleObj name="Equation" r:id="rId4" imgW="11412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1955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1033" name="Text Box 9">
              <a:extLst>
                <a:ext uri="{FF2B5EF4-FFF2-40B4-BE49-F238E27FC236}">
                  <a16:creationId xmlns:a16="http://schemas.microsoft.com/office/drawing/2014/main" id="{6E622C43-B39C-4D0B-A296-D182ACB57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323"/>
              <a:ext cx="10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</a:t>
              </a:r>
              <a:r>
                <a:rPr lang="en-US" altLang="en-US" baseline="-25000"/>
                <a:t>i</a:t>
              </a:r>
              <a:r>
                <a:rPr lang="en-US" altLang="en-US"/>
                <a:t> =ax</a:t>
              </a:r>
              <a:r>
                <a:rPr lang="en-US" altLang="en-US" baseline="-25000"/>
                <a:t>i</a:t>
              </a:r>
              <a:r>
                <a:rPr lang="en-US" altLang="en-US"/>
                <a:t> + b</a:t>
              </a:r>
              <a:endParaRPr lang="th-TH" altLang="en-US"/>
            </a:p>
          </p:txBody>
        </p:sp>
        <p:sp>
          <p:nvSpPr>
            <p:cNvPr id="1281034" name="Text Box 10">
              <a:extLst>
                <a:ext uri="{FF2B5EF4-FFF2-40B4-BE49-F238E27FC236}">
                  <a16:creationId xmlns:a16="http://schemas.microsoft.com/office/drawing/2014/main" id="{F0D6C05D-0B5B-4D6C-86C1-A5A183AC7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7" y="3323"/>
              <a:ext cx="1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b = - ax</a:t>
              </a:r>
              <a:r>
                <a:rPr lang="en-US" altLang="en-US" baseline="-25000"/>
                <a:t>i</a:t>
              </a:r>
              <a:r>
                <a:rPr lang="en-US" altLang="en-US"/>
                <a:t> + y</a:t>
              </a:r>
              <a:r>
                <a:rPr lang="en-US" altLang="en-US" baseline="-25000"/>
                <a:t>i</a:t>
              </a:r>
              <a:endParaRPr lang="th-TH" altLang="en-US" baseline="-25000"/>
            </a:p>
          </p:txBody>
        </p:sp>
        <p:sp>
          <p:nvSpPr>
            <p:cNvPr id="1281035" name="AutoShape 11">
              <a:extLst>
                <a:ext uri="{FF2B5EF4-FFF2-40B4-BE49-F238E27FC236}">
                  <a16:creationId xmlns:a16="http://schemas.microsoft.com/office/drawing/2014/main" id="{D3F09B42-8AC7-4BDD-BF33-6B7306900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3369"/>
              <a:ext cx="635" cy="227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5A79D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81036" name="Text Box 12">
              <a:extLst>
                <a:ext uri="{FF2B5EF4-FFF2-40B4-BE49-F238E27FC236}">
                  <a16:creationId xmlns:a16="http://schemas.microsoft.com/office/drawing/2014/main" id="{DFBFECA7-3877-4364-8797-BEDE7F9E3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7" y="3021"/>
              <a:ext cx="2561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ab-plane or parameter space</a:t>
              </a:r>
              <a:endParaRPr lang="th-TH" altLang="en-US"/>
            </a:p>
          </p:txBody>
        </p:sp>
        <p:sp>
          <p:nvSpPr>
            <p:cNvPr id="1281037" name="Text Box 13">
              <a:extLst>
                <a:ext uri="{FF2B5EF4-FFF2-40B4-BE49-F238E27FC236}">
                  <a16:creationId xmlns:a16="http://schemas.microsoft.com/office/drawing/2014/main" id="{B06BD291-6764-4A18-90B4-6F6C67E31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021"/>
              <a:ext cx="836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xy-plane</a:t>
              </a:r>
              <a:endParaRPr lang="th-TH" altLang="en-US"/>
            </a:p>
          </p:txBody>
        </p:sp>
        <p:sp>
          <p:nvSpPr>
            <p:cNvPr id="1281038" name="Text Box 14">
              <a:extLst>
                <a:ext uri="{FF2B5EF4-FFF2-40B4-BE49-F238E27FC236}">
                  <a16:creationId xmlns:a16="http://schemas.microsoft.com/office/drawing/2014/main" id="{2DAA5C88-FC01-4DBF-B514-A363703F6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701"/>
              <a:ext cx="544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all points (x</a:t>
              </a:r>
              <a:r>
                <a:rPr lang="en-US" altLang="en-US" baseline="-25000"/>
                <a:t>i</a:t>
              </a:r>
              <a:r>
                <a:rPr lang="en-US" altLang="en-US"/>
                <a:t> ,y</a:t>
              </a:r>
              <a:r>
                <a:rPr lang="en-US" altLang="en-US" baseline="-25000"/>
                <a:t>i</a:t>
              </a:r>
              <a:r>
                <a:rPr lang="en-US" altLang="en-US"/>
                <a:t>) contained on the same line must have lines in parameter space that intersect at (a</a:t>
              </a:r>
              <a:r>
                <a:rPr lang="en-US" altLang="en-US">
                  <a:latin typeface="Times New Roman" panose="02020603050405020304" pitchFamily="18" charset="0"/>
                </a:rPr>
                <a:t>’</a:t>
              </a:r>
              <a:r>
                <a:rPr lang="en-US" altLang="en-US"/>
                <a:t>,b</a:t>
              </a:r>
              <a:r>
                <a:rPr lang="en-US" altLang="en-US">
                  <a:latin typeface="Times New Roman" panose="02020603050405020304" pitchFamily="18" charset="0"/>
                </a:rPr>
                <a:t>’</a:t>
              </a:r>
              <a:r>
                <a:rPr lang="en-US" altLang="en-US"/>
                <a:t>)</a:t>
              </a:r>
              <a:endParaRPr lang="th-TH" altLang="en-U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72630-50F1-4EE6-A544-1976358A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5F84-A1A1-4F58-8772-0EE7AE92E6F2}" type="slidenum">
              <a:rPr lang="en-US" altLang="en-US"/>
              <a:pPr/>
              <a:t>44</a:t>
            </a:fld>
            <a:endParaRPr lang="th-TH" altLang="en-US"/>
          </a:p>
        </p:txBody>
      </p:sp>
      <p:graphicFrame>
        <p:nvGraphicFramePr>
          <p:cNvPr id="1282061" name="Object 13">
            <a:extLst>
              <a:ext uri="{FF2B5EF4-FFF2-40B4-BE49-F238E27FC236}">
                <a16:creationId xmlns:a16="http://schemas.microsoft.com/office/drawing/2014/main" id="{4CF6B327-8961-48C5-B206-86930E2BA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1906588"/>
          <a:ext cx="4284662" cy="425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065" name="Bitmap Image" r:id="rId3" imgW="3266667" imgH="3247619" progId="Paint.Picture">
                  <p:embed/>
                </p:oleObj>
              </mc:Choice>
              <mc:Fallback>
                <p:oleObj name="Bitmap Image" r:id="rId3" imgW="3266667" imgH="3247619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906588"/>
                        <a:ext cx="4284662" cy="425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2062" name="Rectangle 14">
            <a:extLst>
              <a:ext uri="{FF2B5EF4-FFF2-40B4-BE49-F238E27FC236}">
                <a16:creationId xmlns:a16="http://schemas.microsoft.com/office/drawing/2014/main" id="{A915F798-D2C9-4575-9399-A5296296C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Accumulator cells</a:t>
            </a:r>
            <a:endParaRPr lang="th-TH" altLang="en-US"/>
          </a:p>
        </p:txBody>
      </p:sp>
      <p:sp>
        <p:nvSpPr>
          <p:cNvPr id="1282063" name="Rectangle 15">
            <a:extLst>
              <a:ext uri="{FF2B5EF4-FFF2-40B4-BE49-F238E27FC236}">
                <a16:creationId xmlns:a16="http://schemas.microsoft.com/office/drawing/2014/main" id="{6C08431C-8648-458E-9410-7676F75F9C8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2017713"/>
            <a:ext cx="4859338" cy="4840287"/>
          </a:xfrm>
        </p:spPr>
        <p:txBody>
          <a:bodyPr/>
          <a:lstStyle/>
          <a:p>
            <a:r>
              <a:rPr lang="en-US" altLang="en-US" sz="2400"/>
              <a:t>(a</a:t>
            </a:r>
            <a:r>
              <a:rPr lang="en-US" altLang="en-US" sz="2400" baseline="-25000"/>
              <a:t>max</a:t>
            </a:r>
            <a:r>
              <a:rPr lang="en-US" altLang="en-US" sz="2400"/>
              <a:t>, a</a:t>
            </a:r>
            <a:r>
              <a:rPr lang="en-US" altLang="en-US" sz="2400" baseline="-25000"/>
              <a:t>min</a:t>
            </a:r>
            <a:r>
              <a:rPr lang="en-US" altLang="en-US" sz="2400"/>
              <a:t>) and (b</a:t>
            </a:r>
            <a:r>
              <a:rPr lang="en-US" altLang="en-US" sz="2400" baseline="-25000"/>
              <a:t>max</a:t>
            </a:r>
            <a:r>
              <a:rPr lang="en-US" altLang="en-US" sz="2400"/>
              <a:t>, b</a:t>
            </a:r>
            <a:r>
              <a:rPr lang="en-US" altLang="en-US" sz="2400" baseline="-25000"/>
              <a:t>min</a:t>
            </a:r>
            <a:r>
              <a:rPr lang="en-US" altLang="en-US" sz="2400"/>
              <a:t>) are the expected ranges of slope and intercept values.</a:t>
            </a:r>
          </a:p>
          <a:p>
            <a:r>
              <a:rPr lang="en-US" altLang="en-US" sz="2400"/>
              <a:t>all are initialized to zero</a:t>
            </a:r>
          </a:p>
          <a:p>
            <a:r>
              <a:rPr lang="en-US" altLang="en-US" sz="2400"/>
              <a:t>if a choice of a</a:t>
            </a:r>
            <a:r>
              <a:rPr lang="en-US" altLang="en-US" sz="2400" baseline="-25000"/>
              <a:t>p</a:t>
            </a:r>
            <a:r>
              <a:rPr lang="en-US" altLang="en-US" sz="2400"/>
              <a:t> results in solution b</a:t>
            </a:r>
            <a:r>
              <a:rPr lang="en-US" altLang="en-US" sz="2400" baseline="-25000"/>
              <a:t>q</a:t>
            </a:r>
            <a:r>
              <a:rPr lang="en-US" altLang="en-US" sz="2400"/>
              <a:t> then we let </a:t>
            </a:r>
            <a:br>
              <a:rPr lang="en-US" altLang="en-US" sz="2400"/>
            </a:br>
            <a:r>
              <a:rPr lang="en-US" altLang="en-US" sz="2400"/>
              <a:t>A(p,q) = A(p,q)+1</a:t>
            </a:r>
          </a:p>
          <a:p>
            <a:r>
              <a:rPr lang="en-US" altLang="en-US" sz="2400"/>
              <a:t>at the end of the procedure, value Q in A(i,j) corresponds to Q points in the xy-plane lying on the line y = a</a:t>
            </a:r>
            <a:r>
              <a:rPr lang="en-US" altLang="en-US" sz="2400" baseline="-25000"/>
              <a:t>i</a:t>
            </a:r>
            <a:r>
              <a:rPr lang="en-US" altLang="en-US" sz="2400"/>
              <a:t>x+b</a:t>
            </a:r>
            <a:r>
              <a:rPr lang="en-US" altLang="en-US" sz="2400" baseline="-25000"/>
              <a:t>j</a:t>
            </a:r>
            <a:endParaRPr lang="th-TH" altLang="en-US" sz="2400" baseline="-25000"/>
          </a:p>
        </p:txBody>
      </p:sp>
      <p:sp>
        <p:nvSpPr>
          <p:cNvPr id="1282056" name="Text Box 8">
            <a:extLst>
              <a:ext uri="{FF2B5EF4-FFF2-40B4-BE49-F238E27FC236}">
                <a16:creationId xmlns:a16="http://schemas.microsoft.com/office/drawing/2014/main" id="{0A79C180-AFB7-48DD-A024-46B62661B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57563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  <a:p>
            <a:endParaRPr lang="th-TH" altLang="en-US"/>
          </a:p>
        </p:txBody>
      </p:sp>
      <p:sp>
        <p:nvSpPr>
          <p:cNvPr id="1282059" name="Text Box 11">
            <a:extLst>
              <a:ext uri="{FF2B5EF4-FFF2-40B4-BE49-F238E27FC236}">
                <a16:creationId xmlns:a16="http://schemas.microsoft.com/office/drawing/2014/main" id="{01317B60-660A-4E33-B192-E179BB850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5949950"/>
            <a:ext cx="1939925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b = - ax</a:t>
            </a:r>
            <a:r>
              <a:rPr lang="en-US" altLang="en-US" baseline="-25000"/>
              <a:t>i</a:t>
            </a:r>
            <a:r>
              <a:rPr lang="en-US" altLang="en-US"/>
              <a:t> + y</a:t>
            </a:r>
            <a:r>
              <a:rPr lang="en-US" altLang="en-US" baseline="-25000"/>
              <a:t>i</a:t>
            </a:r>
            <a:endParaRPr lang="th-TH" altLang="en-US" baseline="-25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7E21780-1266-4DB1-B4A5-B2D9E197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AA28-1004-4FD7-8558-42FE6133A73C}" type="slidenum">
              <a:rPr lang="en-US" altLang="en-US"/>
              <a:pPr/>
              <a:t>45</a:t>
            </a:fld>
            <a:endParaRPr lang="th-TH" altLang="en-US"/>
          </a:p>
        </p:txBody>
      </p:sp>
      <p:sp>
        <p:nvSpPr>
          <p:cNvPr id="1283079" name="Rectangle 7">
            <a:extLst>
              <a:ext uri="{FF2B5EF4-FFF2-40B4-BE49-F238E27FC236}">
                <a16:creationId xmlns:a16="http://schemas.microsoft.com/office/drawing/2014/main" id="{1A056523-E529-4615-B769-22DFCF4EB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>
                <a:sym typeface="Symbol" panose="05050102010706020507" pitchFamily="18" charset="2"/>
              </a:rPr>
              <a:t></a:t>
            </a:r>
            <a:r>
              <a:rPr lang="en-US" altLang="en-US">
                <a:sym typeface="Symbol" panose="05050102010706020507" pitchFamily="18" charset="2"/>
              </a:rPr>
              <a:t>-plane</a:t>
            </a:r>
            <a:endParaRPr lang="th-TH" altLang="en-US">
              <a:sym typeface="Symbol" panose="05050102010706020507" pitchFamily="18" charset="2"/>
            </a:endParaRPr>
          </a:p>
        </p:txBody>
      </p:sp>
      <p:sp>
        <p:nvSpPr>
          <p:cNvPr id="1283082" name="Rectangle 10">
            <a:extLst>
              <a:ext uri="{FF2B5EF4-FFF2-40B4-BE49-F238E27FC236}">
                <a16:creationId xmlns:a16="http://schemas.microsoft.com/office/drawing/2014/main" id="{7D603DAF-2F97-43F0-98B9-54C111A0892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4941888"/>
            <a:ext cx="8421688" cy="18002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problem of using equation y = ax + b is that value of a is infinite for a vertical line.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To avoid the problem, use equation x cos </a:t>
            </a:r>
            <a:r>
              <a:rPr lang="en-US" altLang="en-US" sz="2000">
                <a:sym typeface="Symbol" panose="05050102010706020507" pitchFamily="18" charset="2"/>
              </a:rPr>
              <a:t></a:t>
            </a:r>
            <a:r>
              <a:rPr lang="en-US" altLang="en-US" sz="2000"/>
              <a:t>+ y sin </a:t>
            </a:r>
            <a:r>
              <a:rPr lang="en-US" altLang="en-US" sz="2000">
                <a:sym typeface="Symbol" panose="05050102010706020507" pitchFamily="18" charset="2"/>
              </a:rPr>
              <a:t> </a:t>
            </a:r>
            <a:r>
              <a:rPr lang="en-US" altLang="en-US" sz="2000"/>
              <a:t>= </a:t>
            </a:r>
            <a:r>
              <a:rPr lang="en-US" altLang="en-US" sz="2000">
                <a:sym typeface="Symbol" panose="05050102010706020507" pitchFamily="18" charset="2"/>
              </a:rPr>
              <a:t> to represent a line instead.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vertical line has  = 90</a:t>
            </a:r>
            <a:r>
              <a:rPr lang="th-TH" altLang="en-US" sz="2000">
                <a:sym typeface="Symbol" panose="05050102010706020507" pitchFamily="18" charset="2"/>
              </a:rPr>
              <a:t></a:t>
            </a:r>
            <a:r>
              <a:rPr lang="en-US" altLang="en-US" sz="2000">
                <a:sym typeface="Symbol" panose="05050102010706020507" pitchFamily="18" charset="2"/>
              </a:rPr>
              <a:t> with  equals to the positive y-intercept or  = -90</a:t>
            </a:r>
            <a:r>
              <a:rPr lang="th-TH" altLang="en-US" sz="2000">
                <a:sym typeface="Symbol" panose="05050102010706020507" pitchFamily="18" charset="2"/>
              </a:rPr>
              <a:t></a:t>
            </a:r>
            <a:r>
              <a:rPr lang="en-US" altLang="en-US" sz="2000">
                <a:sym typeface="Symbol" panose="05050102010706020507" pitchFamily="18" charset="2"/>
              </a:rPr>
              <a:t> with  equals to the negative y-intercept</a:t>
            </a:r>
            <a:endParaRPr lang="th-TH" altLang="en-US" sz="2000">
              <a:sym typeface="Symbol" panose="05050102010706020507" pitchFamily="18" charset="2"/>
            </a:endParaRPr>
          </a:p>
        </p:txBody>
      </p:sp>
      <p:grpSp>
        <p:nvGrpSpPr>
          <p:cNvPr id="1283086" name="Group 14">
            <a:extLst>
              <a:ext uri="{FF2B5EF4-FFF2-40B4-BE49-F238E27FC236}">
                <a16:creationId xmlns:a16="http://schemas.microsoft.com/office/drawing/2014/main" id="{658C2779-9394-4658-B9A8-F74860784D86}"/>
              </a:ext>
            </a:extLst>
          </p:cNvPr>
          <p:cNvGrpSpPr>
            <a:grpSpLocks/>
          </p:cNvGrpSpPr>
          <p:nvPr/>
        </p:nvGrpSpPr>
        <p:grpSpPr bwMode="auto">
          <a:xfrm>
            <a:off x="379413" y="1844675"/>
            <a:ext cx="8324850" cy="3122613"/>
            <a:chOff x="239" y="1162"/>
            <a:chExt cx="5244" cy="1967"/>
          </a:xfrm>
        </p:grpSpPr>
        <p:pic>
          <p:nvPicPr>
            <p:cNvPr id="1283075" name="Picture 3">
              <a:extLst>
                <a:ext uri="{FF2B5EF4-FFF2-40B4-BE49-F238E27FC236}">
                  <a16:creationId xmlns:a16="http://schemas.microsoft.com/office/drawing/2014/main" id="{5713A142-EB83-43E8-89A0-05ED064F2F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" y="1162"/>
              <a:ext cx="5244" cy="1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83080" name="Text Box 8">
              <a:extLst>
                <a:ext uri="{FF2B5EF4-FFF2-40B4-BE49-F238E27FC236}">
                  <a16:creationId xmlns:a16="http://schemas.microsoft.com/office/drawing/2014/main" id="{7F2683C7-E39E-4173-88E5-26B3F8F98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478"/>
              <a:ext cx="176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 cos </a:t>
              </a:r>
              <a:r>
                <a:rPr lang="en-US" altLang="en-US">
                  <a:sym typeface="Symbol" panose="05050102010706020507" pitchFamily="18" charset="2"/>
                </a:rPr>
                <a:t></a:t>
              </a:r>
              <a:r>
                <a:rPr lang="en-US" altLang="en-US"/>
                <a:t>+ y sin </a:t>
              </a:r>
              <a:r>
                <a:rPr lang="en-US" altLang="en-US">
                  <a:sym typeface="Symbol" panose="05050102010706020507" pitchFamily="18" charset="2"/>
                </a:rPr>
                <a:t></a:t>
              </a:r>
              <a:r>
                <a:rPr lang="en-US" altLang="en-US"/>
                <a:t>= </a:t>
              </a:r>
              <a:r>
                <a:rPr lang="en-US" altLang="en-US">
                  <a:sym typeface="Symbol" panose="05050102010706020507" pitchFamily="18" charset="2"/>
                </a:rPr>
                <a:t></a:t>
              </a:r>
            </a:p>
          </p:txBody>
        </p:sp>
        <p:sp>
          <p:nvSpPr>
            <p:cNvPr id="1283083" name="Text Box 11">
              <a:extLst>
                <a:ext uri="{FF2B5EF4-FFF2-40B4-BE49-F238E27FC236}">
                  <a16:creationId xmlns:a16="http://schemas.microsoft.com/office/drawing/2014/main" id="{9E684804-8994-477A-949C-5E8A4D11E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1979"/>
              <a:ext cx="850" cy="288"/>
            </a:xfrm>
            <a:prstGeom prst="rect">
              <a:avLst/>
            </a:prstGeom>
            <a:solidFill>
              <a:srgbClr val="5A79D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th-TH" altLang="en-US">
                  <a:sym typeface="Symbol" panose="05050102010706020507" pitchFamily="18" charset="2"/>
                </a:rPr>
                <a:t></a:t>
              </a:r>
              <a:r>
                <a:rPr lang="en-US" altLang="en-US">
                  <a:sym typeface="Symbol" panose="05050102010706020507" pitchFamily="18" charset="2"/>
                </a:rPr>
                <a:t>-plane</a:t>
              </a:r>
              <a:endParaRPr lang="th-TH" altLang="en-US">
                <a:sym typeface="Symbol" panose="05050102010706020507" pitchFamily="18" charset="2"/>
              </a:endParaRPr>
            </a:p>
          </p:txBody>
        </p:sp>
      </p:grpSp>
      <p:sp>
        <p:nvSpPr>
          <p:cNvPr id="1283084" name="Text Box 12">
            <a:extLst>
              <a:ext uri="{FF2B5EF4-FFF2-40B4-BE49-F238E27FC236}">
                <a16:creationId xmlns:a16="http://schemas.microsoft.com/office/drawing/2014/main" id="{5F69909E-2F51-4190-9B3E-7875C1B6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38" y="4508500"/>
            <a:ext cx="4891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Symbol" panose="05050102010706020507" pitchFamily="18" charset="2"/>
              <a:buChar char="q"/>
            </a:pPr>
            <a:r>
              <a:rPr lang="en-US" altLang="en-US" sz="1800" b="1">
                <a:latin typeface="Comic Sans MS" panose="030F0702030302020204" pitchFamily="66" charset="0"/>
                <a:sym typeface="Symbol" panose="05050102010706020507" pitchFamily="18" charset="2"/>
              </a:rPr>
              <a:t> = </a:t>
            </a:r>
            <a:r>
              <a:rPr lang="th-TH" altLang="en-US" sz="1800" b="1">
                <a:latin typeface="Comic Sans MS" panose="030F0702030302020204" pitchFamily="66" charset="0"/>
                <a:sym typeface="Symbol" panose="05050102010706020507" pitchFamily="18" charset="2"/>
              </a:rPr>
              <a:t></a:t>
            </a:r>
            <a:r>
              <a:rPr lang="en-US" altLang="en-US" sz="1800" b="1">
                <a:latin typeface="Comic Sans MS" panose="030F0702030302020204" pitchFamily="66" charset="0"/>
                <a:sym typeface="Symbol" panose="05050102010706020507" pitchFamily="18" charset="2"/>
              </a:rPr>
              <a:t>90</a:t>
            </a:r>
            <a:r>
              <a:rPr lang="th-TH" altLang="en-US" sz="1800" b="1">
                <a:latin typeface="Comic Sans MS" panose="030F0702030302020204" pitchFamily="66" charset="0"/>
                <a:sym typeface="Symbol" panose="05050102010706020507" pitchFamily="18" charset="2"/>
              </a:rPr>
              <a:t></a:t>
            </a:r>
            <a:r>
              <a:rPr lang="en-US" altLang="en-US" sz="1800" b="1">
                <a:latin typeface="Comic Sans MS" panose="030F0702030302020204" pitchFamily="66" charset="0"/>
                <a:sym typeface="Symbol" panose="05050102010706020507" pitchFamily="18" charset="2"/>
              </a:rPr>
              <a:t> measured with respect to x-axis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1A2346B-1ACF-436B-A008-5DF0E990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858C-B215-4AA0-876E-6BA909C3A12F}" type="slidenum">
              <a:rPr lang="en-US" altLang="en-US"/>
              <a:pPr/>
              <a:t>46</a:t>
            </a:fld>
            <a:endParaRPr lang="th-TH" altLang="en-US"/>
          </a:p>
        </p:txBody>
      </p:sp>
      <p:pic>
        <p:nvPicPr>
          <p:cNvPr id="1284099" name="Picture 3">
            <a:extLst>
              <a:ext uri="{FF2B5EF4-FFF2-40B4-BE49-F238E27FC236}">
                <a16:creationId xmlns:a16="http://schemas.microsoft.com/office/drawing/2014/main" id="{62F9DBB4-5891-451D-8618-854FB8976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8" y="908050"/>
            <a:ext cx="7210425" cy="532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84105" name="Object 9">
            <a:extLst>
              <a:ext uri="{FF2B5EF4-FFF2-40B4-BE49-F238E27FC236}">
                <a16:creationId xmlns:a16="http://schemas.microsoft.com/office/drawing/2014/main" id="{490BC87C-E193-4196-A6AB-713A56922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" y="3068638"/>
          <a:ext cx="33702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107" name="Equation" r:id="rId4" imgW="1244520" imgH="241200" progId="Equation.3">
                  <p:embed/>
                </p:oleObj>
              </mc:Choice>
              <mc:Fallback>
                <p:oleObj name="Equation" r:id="rId4" imgW="124452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3068638"/>
                        <a:ext cx="337026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4106" name="Text Box 10">
            <a:extLst>
              <a:ext uri="{FF2B5EF4-FFF2-40B4-BE49-F238E27FC236}">
                <a16:creationId xmlns:a16="http://schemas.microsoft.com/office/drawing/2014/main" id="{D83027F1-F8EF-4047-9089-ECAF65A2F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860800"/>
            <a:ext cx="3600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where D is the distance between corners in the image</a:t>
            </a:r>
            <a:endParaRPr lang="th-TH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D3F5ED0-7B03-4B9C-8B5D-D952E24F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22A0-D0BF-425F-94B3-236DD5BA7F8D}" type="slidenum">
              <a:rPr lang="en-US" altLang="en-US"/>
              <a:pPr/>
              <a:t>47</a:t>
            </a:fld>
            <a:endParaRPr lang="th-TH" altLang="en-US"/>
          </a:p>
        </p:txBody>
      </p:sp>
      <p:sp>
        <p:nvSpPr>
          <p:cNvPr id="1470466" name="Rectangle 2">
            <a:extLst>
              <a:ext uri="{FF2B5EF4-FFF2-40B4-BE49-F238E27FC236}">
                <a16:creationId xmlns:a16="http://schemas.microsoft.com/office/drawing/2014/main" id="{6B9B7FC1-1AA4-4C5F-AF9C-1FE3DD242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Generalized Hough Transformation</a:t>
            </a:r>
            <a:endParaRPr lang="th-TH" altLang="en-US" sz="4000"/>
          </a:p>
        </p:txBody>
      </p:sp>
      <p:sp>
        <p:nvSpPr>
          <p:cNvPr id="1470467" name="Rectangle 3">
            <a:extLst>
              <a:ext uri="{FF2B5EF4-FFF2-40B4-BE49-F238E27FC236}">
                <a16:creationId xmlns:a16="http://schemas.microsoft.com/office/drawing/2014/main" id="{897F3E4B-832A-445F-908D-9F7EC1369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be used for any function of the form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g(v,c) = 0</a:t>
            </a:r>
          </a:p>
          <a:p>
            <a:r>
              <a:rPr lang="en-US" altLang="en-US"/>
              <a:t>v is a vector of coordinates</a:t>
            </a:r>
          </a:p>
          <a:p>
            <a:r>
              <a:rPr lang="en-US" altLang="en-US"/>
              <a:t>c is a vector of coefficients</a:t>
            </a:r>
          </a:p>
          <a:p>
            <a:endParaRPr lang="th-TH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40EC606-AB0F-41C7-8FB6-B9A321CE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0429-5245-40BF-9606-E92C7509C92E}" type="slidenum">
              <a:rPr lang="en-US" altLang="en-US"/>
              <a:pPr/>
              <a:t>48</a:t>
            </a:fld>
            <a:endParaRPr lang="th-TH" altLang="en-US"/>
          </a:p>
        </p:txBody>
      </p:sp>
      <p:sp>
        <p:nvSpPr>
          <p:cNvPr id="1471490" name="Rectangle 2">
            <a:extLst>
              <a:ext uri="{FF2B5EF4-FFF2-40B4-BE49-F238E27FC236}">
                <a16:creationId xmlns:a16="http://schemas.microsoft.com/office/drawing/2014/main" id="{6FD30D1F-0FF5-4A14-83C3-9C97F52E4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Hough Transformation (Circle)</a:t>
            </a:r>
            <a:endParaRPr lang="th-TH" altLang="en-US" sz="4000"/>
          </a:p>
        </p:txBody>
      </p:sp>
      <p:sp>
        <p:nvSpPr>
          <p:cNvPr id="1471491" name="Rectangle 3">
            <a:extLst>
              <a:ext uri="{FF2B5EF4-FFF2-40B4-BE49-F238E27FC236}">
                <a16:creationId xmlns:a16="http://schemas.microsoft.com/office/drawing/2014/main" id="{4F4BB5C3-8690-480E-BF7D-F05365BD1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equation: 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(x-c</a:t>
            </a:r>
            <a:r>
              <a:rPr lang="en-US" altLang="en-US" sz="2800" baseline="-25000"/>
              <a:t>1</a:t>
            </a:r>
            <a:r>
              <a:rPr lang="en-US" altLang="en-US" sz="2800"/>
              <a:t>)</a:t>
            </a:r>
            <a:r>
              <a:rPr lang="en-US" altLang="en-US" sz="2800" baseline="30000"/>
              <a:t>2</a:t>
            </a:r>
            <a:r>
              <a:rPr lang="en-US" altLang="en-US" sz="2800"/>
              <a:t> + (y-c</a:t>
            </a:r>
            <a:r>
              <a:rPr lang="en-US" altLang="en-US" sz="2800" baseline="-25000"/>
              <a:t>2</a:t>
            </a:r>
            <a:r>
              <a:rPr lang="en-US" altLang="en-US" sz="2800"/>
              <a:t>)</a:t>
            </a:r>
            <a:r>
              <a:rPr lang="en-US" altLang="en-US" sz="2800" baseline="30000"/>
              <a:t>2</a:t>
            </a:r>
            <a:r>
              <a:rPr lang="en-US" altLang="en-US" sz="2800"/>
              <a:t> = c</a:t>
            </a:r>
            <a:r>
              <a:rPr lang="en-US" altLang="en-US" sz="2800" baseline="-25000"/>
              <a:t>3</a:t>
            </a:r>
            <a:r>
              <a:rPr lang="en-US" altLang="en-US" sz="2800" baseline="30000"/>
              <a:t>2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three parameters (c</a:t>
            </a:r>
            <a:r>
              <a:rPr lang="en-US" altLang="en-US" sz="2800" baseline="-25000"/>
              <a:t>1</a:t>
            </a:r>
            <a:r>
              <a:rPr lang="en-US" altLang="en-US" sz="2800"/>
              <a:t>, c</a:t>
            </a:r>
            <a:r>
              <a:rPr lang="en-US" altLang="en-US" sz="2800" baseline="-25000"/>
              <a:t>2</a:t>
            </a:r>
            <a:r>
              <a:rPr lang="en-US" altLang="en-US" sz="2800"/>
              <a:t>, c</a:t>
            </a:r>
            <a:r>
              <a:rPr lang="en-US" altLang="en-US" sz="2800" baseline="-25000"/>
              <a:t>3</a:t>
            </a:r>
            <a:r>
              <a:rPr lang="en-US" altLang="en-US" sz="2800"/>
              <a:t>)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cube like cells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accumulators of the form A(i, j, k)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increment c</a:t>
            </a:r>
            <a:r>
              <a:rPr lang="en-US" altLang="en-US" sz="2800" baseline="-25000"/>
              <a:t>1</a:t>
            </a:r>
            <a:r>
              <a:rPr lang="en-US" altLang="en-US" sz="2800"/>
              <a:t> and c</a:t>
            </a:r>
            <a:r>
              <a:rPr lang="en-US" altLang="en-US" sz="2800" baseline="-25000"/>
              <a:t>2</a:t>
            </a:r>
            <a:r>
              <a:rPr lang="en-US" altLang="en-US" sz="2800"/>
              <a:t> , solve of c</a:t>
            </a:r>
            <a:r>
              <a:rPr lang="en-US" altLang="en-US" sz="2800" baseline="-25000"/>
              <a:t>3</a:t>
            </a:r>
            <a:r>
              <a:rPr lang="en-US" altLang="en-US" sz="2800"/>
              <a:t> that satisfies the equation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update the accumulator corresponding to the cell associated with triplet (c</a:t>
            </a:r>
            <a:r>
              <a:rPr lang="en-US" altLang="en-US" sz="2800" baseline="-25000"/>
              <a:t>1</a:t>
            </a:r>
            <a:r>
              <a:rPr lang="en-US" altLang="en-US" sz="2800"/>
              <a:t>, c</a:t>
            </a:r>
            <a:r>
              <a:rPr lang="en-US" altLang="en-US" sz="2800" baseline="-25000"/>
              <a:t>2</a:t>
            </a:r>
            <a:r>
              <a:rPr lang="en-US" altLang="en-US" sz="2800"/>
              <a:t>, c</a:t>
            </a:r>
            <a:r>
              <a:rPr lang="en-US" altLang="en-US" sz="2800" baseline="-25000"/>
              <a:t>3</a:t>
            </a:r>
            <a:r>
              <a:rPr lang="en-US" altLang="en-US" sz="2800"/>
              <a:t>) </a:t>
            </a:r>
            <a:endParaRPr lang="th-TH" altLang="en-US" sz="2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349982-42CA-469E-A1FF-7E4E2BB3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D3A5-0256-4488-9740-57D87E6CF6BA}" type="slidenum">
              <a:rPr lang="en-US" altLang="en-US"/>
              <a:pPr/>
              <a:t>49</a:t>
            </a:fld>
            <a:endParaRPr lang="th-TH" altLang="en-US"/>
          </a:p>
        </p:txBody>
      </p:sp>
      <p:sp>
        <p:nvSpPr>
          <p:cNvPr id="1472514" name="Rectangle 2">
            <a:extLst>
              <a:ext uri="{FF2B5EF4-FFF2-40B4-BE49-F238E27FC236}">
                <a16:creationId xmlns:a16="http://schemas.microsoft.com/office/drawing/2014/main" id="{8B914274-9B3F-4990-BAC0-B63AD9340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Edge-linking based on Hough Transformation</a:t>
            </a:r>
            <a:endParaRPr lang="th-TH" altLang="en-US" sz="4000"/>
          </a:p>
        </p:txBody>
      </p:sp>
      <p:sp>
        <p:nvSpPr>
          <p:cNvPr id="1472515" name="Rectangle 3">
            <a:extLst>
              <a:ext uri="{FF2B5EF4-FFF2-40B4-BE49-F238E27FC236}">
                <a16:creationId xmlns:a16="http://schemas.microsoft.com/office/drawing/2014/main" id="{A121414A-37E5-427C-A004-F67F1844D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/>
              <a:t>Compute the gradient of an image and threshold it to obtain a binary image.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/>
              <a:t>Specify subdivisions in the </a:t>
            </a:r>
            <a:r>
              <a:rPr lang="th-TH" altLang="en-US">
                <a:sym typeface="Symbol" panose="05050102010706020507" pitchFamily="18" charset="2"/>
              </a:rPr>
              <a:t></a:t>
            </a:r>
            <a:r>
              <a:rPr lang="en-US" altLang="en-US">
                <a:sym typeface="Symbol" panose="05050102010706020507" pitchFamily="18" charset="2"/>
              </a:rPr>
              <a:t>-plane.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>
                <a:sym typeface="Symbol" panose="05050102010706020507" pitchFamily="18" charset="2"/>
              </a:rPr>
              <a:t>Examine the counts of the accumulator cells for high pixel concentrations.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>
                <a:sym typeface="Symbol" panose="05050102010706020507" pitchFamily="18" charset="2"/>
              </a:rPr>
              <a:t>Examine the relationship (principally for continuity) between pixels in a chosen cell.</a:t>
            </a:r>
            <a:endParaRPr lang="th-TH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D826B1C-9AAA-4B20-ABCE-89A8CDCF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7F27-B510-4BE6-B56E-30C17943B4AC}" type="slidenum">
              <a:rPr lang="en-US" altLang="en-US"/>
              <a:pPr/>
              <a:t>5</a:t>
            </a:fld>
            <a:endParaRPr lang="th-TH" altLang="en-US"/>
          </a:p>
        </p:txBody>
      </p:sp>
      <p:sp>
        <p:nvSpPr>
          <p:cNvPr id="1439746" name="Rectangle 2">
            <a:extLst>
              <a:ext uri="{FF2B5EF4-FFF2-40B4-BE49-F238E27FC236}">
                <a16:creationId xmlns:a16="http://schemas.microsoft.com/office/drawing/2014/main" id="{E2ADD0F9-3374-46F6-A5EA-7B472FCC4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 Detection</a:t>
            </a:r>
            <a:endParaRPr lang="th-TH" altLang="en-US"/>
          </a:p>
        </p:txBody>
      </p:sp>
      <p:sp>
        <p:nvSpPr>
          <p:cNvPr id="1439747" name="Rectangle 3">
            <a:extLst>
              <a:ext uri="{FF2B5EF4-FFF2-40B4-BE49-F238E27FC236}">
                <a16:creationId xmlns:a16="http://schemas.microsoft.com/office/drawing/2014/main" id="{75CB7ABD-6F03-4B86-8FCF-3F0E79AB4A6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533400" y="2051050"/>
            <a:ext cx="8421688" cy="4114800"/>
          </a:xfrm>
        </p:spPr>
        <p:txBody>
          <a:bodyPr/>
          <a:lstStyle/>
          <a:p>
            <a:r>
              <a:rPr lang="en-US" altLang="en-US"/>
              <a:t>a point has been detected at the location on which the mark is centered if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|R| </a:t>
            </a:r>
            <a:r>
              <a:rPr lang="en-US" altLang="en-US">
                <a:sym typeface="Symbol" panose="05050102010706020507" pitchFamily="18" charset="2"/>
              </a:rPr>
              <a:t> </a:t>
            </a:r>
            <a:r>
              <a:rPr lang="en-US" altLang="en-US"/>
              <a:t>T</a:t>
            </a:r>
          </a:p>
          <a:p>
            <a:r>
              <a:rPr lang="en-US" altLang="en-US"/>
              <a:t>where </a:t>
            </a:r>
          </a:p>
          <a:p>
            <a:pPr lvl="1"/>
            <a:r>
              <a:rPr lang="en-US" altLang="en-US"/>
              <a:t>T is a nonnegative threshold </a:t>
            </a:r>
          </a:p>
          <a:p>
            <a:pPr lvl="1"/>
            <a:r>
              <a:rPr lang="en-US" altLang="en-US"/>
              <a:t>R is the sum of products of the coefficients with the gray levels contained in the region encompassed by the mark.</a:t>
            </a:r>
            <a:endParaRPr lang="th-TH" altLang="en-US"/>
          </a:p>
        </p:txBody>
      </p:sp>
      <p:graphicFrame>
        <p:nvGraphicFramePr>
          <p:cNvPr id="1439748" name="Object 4">
            <a:extLst>
              <a:ext uri="{FF2B5EF4-FFF2-40B4-BE49-F238E27FC236}">
                <a16:creationId xmlns:a16="http://schemas.microsoft.com/office/drawing/2014/main" id="{081EF077-FAE6-4E2C-B587-4C4897DD59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0"/>
          <a:ext cx="2195512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49" name="Bitmap Image" r:id="rId3" imgW="1133633" imgH="1057423" progId="Paint.Picture">
                  <p:embed/>
                </p:oleObj>
              </mc:Choice>
              <mc:Fallback>
                <p:oleObj name="Bitmap Image" r:id="rId3" imgW="1133633" imgH="105742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0"/>
                        <a:ext cx="2195512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82A5BD3-0BB0-4FB2-94D5-C7FBD0AB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E64D-559A-43A1-8F93-13E0F9418D83}" type="slidenum">
              <a:rPr lang="en-US" altLang="en-US"/>
              <a:pPr/>
              <a:t>50</a:t>
            </a:fld>
            <a:endParaRPr lang="th-TH" altLang="en-US"/>
          </a:p>
        </p:txBody>
      </p:sp>
      <p:sp>
        <p:nvSpPr>
          <p:cNvPr id="1473538" name="Rectangle 2">
            <a:extLst>
              <a:ext uri="{FF2B5EF4-FFF2-40B4-BE49-F238E27FC236}">
                <a16:creationId xmlns:a16="http://schemas.microsoft.com/office/drawing/2014/main" id="{9509FA93-8F10-4D17-808F-FDCFFB6F8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Continuity</a:t>
            </a:r>
            <a:endParaRPr lang="th-TH" altLang="en-US"/>
          </a:p>
        </p:txBody>
      </p:sp>
      <p:sp>
        <p:nvSpPr>
          <p:cNvPr id="1473539" name="Rectangle 3">
            <a:extLst>
              <a:ext uri="{FF2B5EF4-FFF2-40B4-BE49-F238E27FC236}">
                <a16:creationId xmlns:a16="http://schemas.microsoft.com/office/drawing/2014/main" id="{9CF6F60A-A80E-4D53-B445-51A3D123A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based on computing the distance between disconnected pixels identified during traversal of the set of pixels corresponding to a given accumulator cell.</a:t>
            </a:r>
          </a:p>
          <a:p>
            <a:r>
              <a:rPr lang="en-US" altLang="en-US"/>
              <a:t>a gap at any point is significant if the distance between that point and its closet neighbor exceeds a certain threshold.</a:t>
            </a:r>
            <a:endParaRPr lang="th-TH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B73C8-73D9-4232-8E82-263CDA0B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04ED-0961-487E-85A4-12A423F31C81}" type="slidenum">
              <a:rPr lang="en-US" altLang="en-US"/>
              <a:pPr/>
              <a:t>51</a:t>
            </a:fld>
            <a:endParaRPr lang="th-TH" altLang="en-US"/>
          </a:p>
        </p:txBody>
      </p:sp>
      <p:pic>
        <p:nvPicPr>
          <p:cNvPr id="1285123" name="Picture 3">
            <a:extLst>
              <a:ext uri="{FF2B5EF4-FFF2-40B4-BE49-F238E27FC236}">
                <a16:creationId xmlns:a16="http://schemas.microsoft.com/office/drawing/2014/main" id="{DFC66C82-88B6-47EE-82D8-11A354A45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504825"/>
            <a:ext cx="6578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5128" name="Text Box 8">
            <a:extLst>
              <a:ext uri="{FF2B5EF4-FFF2-40B4-BE49-F238E27FC236}">
                <a16:creationId xmlns:a16="http://schemas.microsoft.com/office/drawing/2014/main" id="{6EB4C515-FD66-4310-9132-5E5583D86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013325"/>
            <a:ext cx="741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link criteria: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1). the pixels belonged to one of the set of pixels linked according to the highest count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2). no gaps were longer than 5 pixels</a:t>
            </a:r>
            <a:endParaRPr lang="th-TH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A7E1A2E-D794-4EFF-AB60-3A861E41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3CFE-6442-4AE7-A834-07761ECD2812}" type="slidenum">
              <a:rPr lang="en-US" altLang="en-US"/>
              <a:pPr/>
              <a:t>52</a:t>
            </a:fld>
            <a:endParaRPr lang="th-TH" altLang="en-US"/>
          </a:p>
        </p:txBody>
      </p:sp>
      <p:pic>
        <p:nvPicPr>
          <p:cNvPr id="1290243" name="Picture 3">
            <a:extLst>
              <a:ext uri="{FF2B5EF4-FFF2-40B4-BE49-F238E27FC236}">
                <a16:creationId xmlns:a16="http://schemas.microsoft.com/office/drawing/2014/main" id="{3CBD38FD-7E58-40E9-9016-27ED4F2B2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2375"/>
            <a:ext cx="7991475" cy="384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0247" name="Rectangle 7">
            <a:extLst>
              <a:ext uri="{FF2B5EF4-FFF2-40B4-BE49-F238E27FC236}">
                <a16:creationId xmlns:a16="http://schemas.microsoft.com/office/drawing/2014/main" id="{C6498F58-7779-4452-8309-825BDDE7E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Thresholding</a:t>
            </a:r>
            <a:endParaRPr lang="th-TH" altLang="en-US"/>
          </a:p>
        </p:txBody>
      </p:sp>
      <p:sp>
        <p:nvSpPr>
          <p:cNvPr id="1290248" name="Text Box 8">
            <a:extLst>
              <a:ext uri="{FF2B5EF4-FFF2-40B4-BE49-F238E27FC236}">
                <a16:creationId xmlns:a16="http://schemas.microsoft.com/office/drawing/2014/main" id="{CC183001-006B-4B2C-8DC3-8C4282E20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1188"/>
            <a:ext cx="26638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image with dark background and </a:t>
            </a:r>
            <a:br>
              <a:rPr lang="en-US" altLang="en-US">
                <a:latin typeface="Comic Sans MS" panose="030F0702030302020204" pitchFamily="66" charset="0"/>
              </a:rPr>
            </a:br>
            <a:r>
              <a:rPr lang="en-US" altLang="en-US">
                <a:latin typeface="Comic Sans MS" panose="030F0702030302020204" pitchFamily="66" charset="0"/>
              </a:rPr>
              <a:t>a light object</a:t>
            </a:r>
            <a:endParaRPr lang="th-TH" altLang="en-US">
              <a:latin typeface="Comic Sans MS" panose="030F0702030302020204" pitchFamily="66" charset="0"/>
            </a:endParaRPr>
          </a:p>
        </p:txBody>
      </p:sp>
      <p:sp>
        <p:nvSpPr>
          <p:cNvPr id="1290249" name="Text Box 9">
            <a:extLst>
              <a:ext uri="{FF2B5EF4-FFF2-40B4-BE49-F238E27FC236}">
                <a16:creationId xmlns:a16="http://schemas.microsoft.com/office/drawing/2014/main" id="{902F5F74-8DC9-40C2-8AA6-5AE84EA33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881188"/>
            <a:ext cx="30241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image with dark background and </a:t>
            </a:r>
            <a:br>
              <a:rPr lang="en-US" altLang="en-US">
                <a:latin typeface="Comic Sans MS" panose="030F0702030302020204" pitchFamily="66" charset="0"/>
              </a:rPr>
            </a:br>
            <a:r>
              <a:rPr lang="en-US" altLang="en-US">
                <a:latin typeface="Comic Sans MS" panose="030F0702030302020204" pitchFamily="66" charset="0"/>
              </a:rPr>
              <a:t>two light objects</a:t>
            </a:r>
            <a:endParaRPr lang="th-TH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F267A7F-4F85-4E7E-BC0C-DCE50A61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AA65-6D18-453A-A08B-F9D31989402C}" type="slidenum">
              <a:rPr lang="en-US" altLang="en-US"/>
              <a:pPr/>
              <a:t>53</a:t>
            </a:fld>
            <a:endParaRPr lang="th-TH" altLang="en-US"/>
          </a:p>
        </p:txBody>
      </p:sp>
      <p:sp>
        <p:nvSpPr>
          <p:cNvPr id="1476610" name="Rectangle 2">
            <a:extLst>
              <a:ext uri="{FF2B5EF4-FFF2-40B4-BE49-F238E27FC236}">
                <a16:creationId xmlns:a16="http://schemas.microsoft.com/office/drawing/2014/main" id="{974A6E23-789C-4B19-AEAB-E469C6DC3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Multilevel thresholding</a:t>
            </a:r>
            <a:endParaRPr lang="th-TH" altLang="en-US"/>
          </a:p>
        </p:txBody>
      </p:sp>
      <p:sp>
        <p:nvSpPr>
          <p:cNvPr id="1476611" name="Rectangle 3">
            <a:extLst>
              <a:ext uri="{FF2B5EF4-FFF2-40B4-BE49-F238E27FC236}">
                <a16:creationId xmlns:a16="http://schemas.microsoft.com/office/drawing/2014/main" id="{03C516EA-65E0-45D4-9666-8A39DD6794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 point (x,y) belongs to </a:t>
            </a:r>
          </a:p>
          <a:p>
            <a:pPr lvl="1"/>
            <a:r>
              <a:rPr lang="en-US" altLang="en-US" sz="2400"/>
              <a:t>to an object class if T</a:t>
            </a:r>
            <a:r>
              <a:rPr lang="en-US" altLang="en-US" sz="2400" baseline="-25000"/>
              <a:t>1</a:t>
            </a:r>
            <a:r>
              <a:rPr lang="en-US" altLang="en-US" sz="2400"/>
              <a:t> &lt; f(x,y) </a:t>
            </a:r>
            <a:r>
              <a:rPr lang="en-US" altLang="en-US" sz="2400">
                <a:sym typeface="Symbol" panose="05050102010706020507" pitchFamily="18" charset="2"/>
              </a:rPr>
              <a:t> T</a:t>
            </a:r>
            <a:r>
              <a:rPr lang="en-US" altLang="en-US" sz="2400" baseline="-25000">
                <a:sym typeface="Symbol" panose="05050102010706020507" pitchFamily="18" charset="2"/>
              </a:rPr>
              <a:t>2</a:t>
            </a:r>
          </a:p>
          <a:p>
            <a:pPr lvl="1"/>
            <a:r>
              <a:rPr lang="en-US" altLang="en-US" sz="2400">
                <a:sym typeface="Symbol" panose="05050102010706020507" pitchFamily="18" charset="2"/>
              </a:rPr>
              <a:t>to another object class if f(x,y) &gt; T</a:t>
            </a:r>
            <a:r>
              <a:rPr lang="en-US" altLang="en-US" sz="2400" baseline="-25000">
                <a:sym typeface="Symbol" panose="05050102010706020507" pitchFamily="18" charset="2"/>
              </a:rPr>
              <a:t>2</a:t>
            </a:r>
          </a:p>
          <a:p>
            <a:pPr lvl="1"/>
            <a:r>
              <a:rPr lang="en-US" altLang="en-US" sz="2400">
                <a:sym typeface="Symbol" panose="05050102010706020507" pitchFamily="18" charset="2"/>
              </a:rPr>
              <a:t>to background if f(x,y)  T</a:t>
            </a:r>
            <a:r>
              <a:rPr lang="en-US" altLang="en-US" sz="2400" baseline="-25000">
                <a:sym typeface="Symbol" panose="05050102010706020507" pitchFamily="18" charset="2"/>
              </a:rPr>
              <a:t>1</a:t>
            </a:r>
          </a:p>
          <a:p>
            <a:r>
              <a:rPr lang="en-US" altLang="en-US" sz="2800">
                <a:sym typeface="Symbol" panose="05050102010706020507" pitchFamily="18" charset="2"/>
              </a:rPr>
              <a:t>T depends on </a:t>
            </a:r>
          </a:p>
          <a:p>
            <a:pPr lvl="1"/>
            <a:r>
              <a:rPr lang="en-US" altLang="en-US" sz="2400">
                <a:sym typeface="Symbol" panose="05050102010706020507" pitchFamily="18" charset="2"/>
              </a:rPr>
              <a:t>only f(x,y) : only on gray-level values </a:t>
            </a:r>
            <a:r>
              <a:rPr lang="en-US" altLang="en-US" sz="2400">
                <a:sym typeface="Wingdings 3" panose="05040102010807070707" pitchFamily="18" charset="2"/>
              </a:rPr>
              <a:t> Global threshold</a:t>
            </a:r>
          </a:p>
          <a:p>
            <a:pPr lvl="1"/>
            <a:r>
              <a:rPr lang="en-US" altLang="en-US" sz="2400">
                <a:sym typeface="Symbol" panose="05050102010706020507" pitchFamily="18" charset="2"/>
              </a:rPr>
              <a:t>both f(x,y) and p(x,y) : on gray-level values and its neighbors </a:t>
            </a:r>
            <a:r>
              <a:rPr lang="en-US" altLang="en-US" sz="2400">
                <a:sym typeface="Wingdings 3" panose="05040102010807070707" pitchFamily="18" charset="2"/>
              </a:rPr>
              <a:t> Local threshold</a:t>
            </a:r>
          </a:p>
          <a:p>
            <a:pPr lvl="1"/>
            <a:endParaRPr lang="en-US" altLang="en-US" sz="2400" baseline="-250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BDC3567-7D56-4639-9DD3-16DB22DE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568-5A24-4342-AF58-1DDF2EF0658D}" type="slidenum">
              <a:rPr lang="en-US" altLang="en-US"/>
              <a:pPr/>
              <a:t>54</a:t>
            </a:fld>
            <a:endParaRPr lang="th-TH" altLang="en-US"/>
          </a:p>
        </p:txBody>
      </p:sp>
      <p:pic>
        <p:nvPicPr>
          <p:cNvPr id="1291267" name="Picture 3">
            <a:extLst>
              <a:ext uri="{FF2B5EF4-FFF2-40B4-BE49-F238E27FC236}">
                <a16:creationId xmlns:a16="http://schemas.microsoft.com/office/drawing/2014/main" id="{A371D687-4E20-401B-9994-B354BF0F6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0" y="1866900"/>
            <a:ext cx="4783138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1272" name="Rectangle 8">
            <a:extLst>
              <a:ext uri="{FF2B5EF4-FFF2-40B4-BE49-F238E27FC236}">
                <a16:creationId xmlns:a16="http://schemas.microsoft.com/office/drawing/2014/main" id="{6C37189F-B884-47DA-AA0E-3CCF065BD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Role of Illumination</a:t>
            </a:r>
            <a:endParaRPr lang="th-TH" altLang="en-US"/>
          </a:p>
        </p:txBody>
      </p:sp>
      <p:sp>
        <p:nvSpPr>
          <p:cNvPr id="1291273" name="Rectangle 9">
            <a:extLst>
              <a:ext uri="{FF2B5EF4-FFF2-40B4-BE49-F238E27FC236}">
                <a16:creationId xmlns:a16="http://schemas.microsoft.com/office/drawing/2014/main" id="{F237C8BD-6D0C-492D-844B-D86DC689A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073275"/>
            <a:ext cx="3671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 f(x,y) = i(x,y) r(x,y)</a:t>
            </a:r>
            <a:endParaRPr lang="th-TH" altLang="en-US" sz="2800">
              <a:latin typeface="Comic Sans MS" panose="030F0702030302020204" pitchFamily="66" charset="0"/>
            </a:endParaRPr>
          </a:p>
        </p:txBody>
      </p:sp>
      <p:sp>
        <p:nvSpPr>
          <p:cNvPr id="1291274" name="Text Box 10">
            <a:extLst>
              <a:ext uri="{FF2B5EF4-FFF2-40B4-BE49-F238E27FC236}">
                <a16:creationId xmlns:a16="http://schemas.microsoft.com/office/drawing/2014/main" id="{62C479D3-37CB-4F6E-AB83-0F7B174A3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865438"/>
            <a:ext cx="37084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a). computer generated reflectance function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b). histogram of reflectance function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c). computer generated illumination function (poor)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d). product of a). and c).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e). histogram of product image</a:t>
            </a:r>
            <a:endParaRPr lang="th-TH" altLang="en-US">
              <a:latin typeface="Comic Sans MS" panose="030F0702030302020204" pitchFamily="66" charset="0"/>
            </a:endParaRPr>
          </a:p>
        </p:txBody>
      </p:sp>
      <p:sp>
        <p:nvSpPr>
          <p:cNvPr id="1291275" name="Text Box 11">
            <a:extLst>
              <a:ext uri="{FF2B5EF4-FFF2-40B4-BE49-F238E27FC236}">
                <a16:creationId xmlns:a16="http://schemas.microsoft.com/office/drawing/2014/main" id="{629647EC-F40B-4849-A5D2-D3E3C7884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3375"/>
            <a:ext cx="4613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mic Sans MS" panose="030F0702030302020204" pitchFamily="66" charset="0"/>
              </a:rPr>
              <a:t>easily use global thresholding</a:t>
            </a:r>
          </a:p>
          <a:p>
            <a:r>
              <a:rPr lang="en-US" altLang="en-US" sz="2000">
                <a:latin typeface="Comic Sans MS" panose="030F0702030302020204" pitchFamily="66" charset="0"/>
              </a:rPr>
              <a:t>object and background are separated</a:t>
            </a:r>
            <a:endParaRPr lang="th-TH" altLang="en-US" sz="2000">
              <a:latin typeface="Comic Sans MS" panose="030F0702030302020204" pitchFamily="66" charset="0"/>
            </a:endParaRPr>
          </a:p>
        </p:txBody>
      </p:sp>
      <p:sp>
        <p:nvSpPr>
          <p:cNvPr id="1291276" name="Freeform 12">
            <a:extLst>
              <a:ext uri="{FF2B5EF4-FFF2-40B4-BE49-F238E27FC236}">
                <a16:creationId xmlns:a16="http://schemas.microsoft.com/office/drawing/2014/main" id="{186FD8A6-EEF9-4749-9658-BB8E3DE2C76C}"/>
              </a:ext>
            </a:extLst>
          </p:cNvPr>
          <p:cNvSpPr>
            <a:spLocks/>
          </p:cNvSpPr>
          <p:nvPr/>
        </p:nvSpPr>
        <p:spPr bwMode="auto">
          <a:xfrm>
            <a:off x="3803650" y="271463"/>
            <a:ext cx="1128713" cy="4165600"/>
          </a:xfrm>
          <a:custGeom>
            <a:avLst/>
            <a:gdLst>
              <a:gd name="T0" fmla="*/ 529 w 711"/>
              <a:gd name="T1" fmla="*/ 220 h 2624"/>
              <a:gd name="T2" fmla="*/ 30 w 711"/>
              <a:gd name="T3" fmla="*/ 401 h 2624"/>
              <a:gd name="T4" fmla="*/ 711 w 711"/>
              <a:gd name="T5" fmla="*/ 2624 h 2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1" h="2624">
                <a:moveTo>
                  <a:pt x="529" y="220"/>
                </a:moveTo>
                <a:cubicBezTo>
                  <a:pt x="264" y="110"/>
                  <a:pt x="0" y="0"/>
                  <a:pt x="30" y="401"/>
                </a:cubicBezTo>
                <a:cubicBezTo>
                  <a:pt x="60" y="802"/>
                  <a:pt x="385" y="1713"/>
                  <a:pt x="711" y="2624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291277" name="Text Box 13">
            <a:extLst>
              <a:ext uri="{FF2B5EF4-FFF2-40B4-BE49-F238E27FC236}">
                <a16:creationId xmlns:a16="http://schemas.microsoft.com/office/drawing/2014/main" id="{688A8617-6341-4219-B127-17DFB1FDB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6381750"/>
            <a:ext cx="3055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difficult to segment</a:t>
            </a:r>
            <a:endParaRPr lang="th-TH" altLang="en-US">
              <a:latin typeface="Comic Sans MS" panose="030F0702030302020204" pitchFamily="66" charset="0"/>
            </a:endParaRPr>
          </a:p>
        </p:txBody>
      </p:sp>
      <p:sp>
        <p:nvSpPr>
          <p:cNvPr id="1291278" name="Freeform 14">
            <a:extLst>
              <a:ext uri="{FF2B5EF4-FFF2-40B4-BE49-F238E27FC236}">
                <a16:creationId xmlns:a16="http://schemas.microsoft.com/office/drawing/2014/main" id="{3454A76A-36D8-4BCD-86EB-389399104D55}"/>
              </a:ext>
            </a:extLst>
          </p:cNvPr>
          <p:cNvSpPr>
            <a:spLocks/>
          </p:cNvSpPr>
          <p:nvPr/>
        </p:nvSpPr>
        <p:spPr bwMode="auto">
          <a:xfrm>
            <a:off x="4140200" y="6381750"/>
            <a:ext cx="2208213" cy="396875"/>
          </a:xfrm>
          <a:custGeom>
            <a:avLst/>
            <a:gdLst>
              <a:gd name="T0" fmla="*/ 0 w 1391"/>
              <a:gd name="T1" fmla="*/ 136 h 250"/>
              <a:gd name="T2" fmla="*/ 1179 w 1391"/>
              <a:gd name="T3" fmla="*/ 227 h 250"/>
              <a:gd name="T4" fmla="*/ 1270 w 1391"/>
              <a:gd name="T5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1" h="250">
                <a:moveTo>
                  <a:pt x="0" y="136"/>
                </a:moveTo>
                <a:cubicBezTo>
                  <a:pt x="483" y="193"/>
                  <a:pt x="967" y="250"/>
                  <a:pt x="1179" y="227"/>
                </a:cubicBezTo>
                <a:cubicBezTo>
                  <a:pt x="1391" y="204"/>
                  <a:pt x="1330" y="102"/>
                  <a:pt x="1270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472B34-2A61-4863-9CD3-275799AE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3662-613D-4381-823C-40C7ADF64559}" type="slidenum">
              <a:rPr lang="en-US" altLang="en-US"/>
              <a:pPr/>
              <a:t>55</a:t>
            </a:fld>
            <a:endParaRPr lang="th-TH" altLang="en-US"/>
          </a:p>
        </p:txBody>
      </p:sp>
      <p:sp>
        <p:nvSpPr>
          <p:cNvPr id="1479682" name="Rectangle 2">
            <a:extLst>
              <a:ext uri="{FF2B5EF4-FFF2-40B4-BE49-F238E27FC236}">
                <a16:creationId xmlns:a16="http://schemas.microsoft.com/office/drawing/2014/main" id="{0ECE9135-2A93-4DAD-BB37-71589713E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Illumination compensation</a:t>
            </a:r>
            <a:endParaRPr lang="th-TH" altLang="en-US"/>
          </a:p>
        </p:txBody>
      </p:sp>
      <p:sp>
        <p:nvSpPr>
          <p:cNvPr id="1479683" name="Rectangle 3">
            <a:extLst>
              <a:ext uri="{FF2B5EF4-FFF2-40B4-BE49-F238E27FC236}">
                <a16:creationId xmlns:a16="http://schemas.microsoft.com/office/drawing/2014/main" id="{EDC54025-E83F-4F88-91EE-A1D4C3DFB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compensate nonuniformity by projecting the illumination pattern onto a constant, white reflective surface. 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thus, 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g(x,y) = ki(x,y)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where k is a constant that depends on the surface and i(x,y) is the illumination pattern</a:t>
            </a:r>
            <a:endParaRPr lang="th-TH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24B4190-53D7-4BB9-93FD-82C1DF49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FC0-3F69-4CF2-BEA2-A8899C7E6E1B}" type="slidenum">
              <a:rPr lang="en-US" altLang="en-US"/>
              <a:pPr/>
              <a:t>56</a:t>
            </a:fld>
            <a:endParaRPr lang="th-TH" altLang="en-US"/>
          </a:p>
        </p:txBody>
      </p:sp>
      <p:sp>
        <p:nvSpPr>
          <p:cNvPr id="1480706" name="Rectangle 2">
            <a:extLst>
              <a:ext uri="{FF2B5EF4-FFF2-40B4-BE49-F238E27FC236}">
                <a16:creationId xmlns:a16="http://schemas.microsoft.com/office/drawing/2014/main" id="{58DB5DCC-F69D-456D-B84A-6A34536F4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Illumination compensation</a:t>
            </a:r>
            <a:endParaRPr lang="th-TH" altLang="en-US"/>
          </a:p>
        </p:txBody>
      </p:sp>
      <p:sp>
        <p:nvSpPr>
          <p:cNvPr id="1480707" name="Rectangle 3">
            <a:extLst>
              <a:ext uri="{FF2B5EF4-FFF2-40B4-BE49-F238E27FC236}">
                <a16:creationId xmlns:a16="http://schemas.microsoft.com/office/drawing/2014/main" id="{0A6458ED-02A3-44F3-93B1-4E7CB41DB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for any image f(x,y) = i(x,y) r(x,y) obtained with the same illumination function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simply dividing f(x,y) by g(x,y) </a:t>
            </a:r>
          </a:p>
          <a:p>
            <a:pPr>
              <a:lnSpc>
                <a:spcPct val="90000"/>
              </a:lnSpc>
            </a:pPr>
            <a:r>
              <a:rPr lang="en-US" altLang="en-US"/>
              <a:t>yields a normalized function h(x,y)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h(x,y)  =  f(x,y)/g(x,y)  =  r(x,y)/k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thus, we can use a single threshold T/k to segment h(x,y)</a:t>
            </a:r>
            <a:endParaRPr lang="th-TH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82A5BFC-D6B9-4871-A1C8-53386E4E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3F06-FA86-412B-B5DA-288C0AB55E91}" type="slidenum">
              <a:rPr lang="en-US" altLang="en-US"/>
              <a:pPr/>
              <a:t>57</a:t>
            </a:fld>
            <a:endParaRPr lang="th-TH" altLang="en-US"/>
          </a:p>
        </p:txBody>
      </p:sp>
      <p:pic>
        <p:nvPicPr>
          <p:cNvPr id="1481730" name="Picture 2">
            <a:extLst>
              <a:ext uri="{FF2B5EF4-FFF2-40B4-BE49-F238E27FC236}">
                <a16:creationId xmlns:a16="http://schemas.microsoft.com/office/drawing/2014/main" id="{0691EA76-33FD-423C-84FE-5FE7ACE69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73238"/>
            <a:ext cx="7045325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1731" name="Rectangle 3">
            <a:extLst>
              <a:ext uri="{FF2B5EF4-FFF2-40B4-BE49-F238E27FC236}">
                <a16:creationId xmlns:a16="http://schemas.microsoft.com/office/drawing/2014/main" id="{10688D9E-D252-42E9-BB51-C61582FC1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Global Thresholding</a:t>
            </a:r>
            <a:endParaRPr lang="th-TH" altLang="en-US"/>
          </a:p>
        </p:txBody>
      </p:sp>
      <p:grpSp>
        <p:nvGrpSpPr>
          <p:cNvPr id="1481734" name="Group 6">
            <a:extLst>
              <a:ext uri="{FF2B5EF4-FFF2-40B4-BE49-F238E27FC236}">
                <a16:creationId xmlns:a16="http://schemas.microsoft.com/office/drawing/2014/main" id="{7756F232-3CE6-4388-B1F7-96A731A2F906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618038"/>
            <a:ext cx="3209925" cy="1789112"/>
            <a:chOff x="3696" y="2909"/>
            <a:chExt cx="2022" cy="1127"/>
          </a:xfrm>
        </p:grpSpPr>
        <p:sp>
          <p:nvSpPr>
            <p:cNvPr id="1481732" name="Text Box 4">
              <a:extLst>
                <a:ext uri="{FF2B5EF4-FFF2-40B4-BE49-F238E27FC236}">
                  <a16:creationId xmlns:a16="http://schemas.microsoft.com/office/drawing/2014/main" id="{C65D5931-146A-4D23-B80C-8DCBA093D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748"/>
              <a:ext cx="2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generate binary image</a:t>
              </a:r>
              <a:endParaRPr lang="th-TH" altLang="en-US"/>
            </a:p>
          </p:txBody>
        </p:sp>
        <p:sp>
          <p:nvSpPr>
            <p:cNvPr id="1481733" name="Text Box 5">
              <a:extLst>
                <a:ext uri="{FF2B5EF4-FFF2-40B4-BE49-F238E27FC236}">
                  <a16:creationId xmlns:a16="http://schemas.microsoft.com/office/drawing/2014/main" id="{EFBE9CE2-39CC-451D-B75E-3A5EF9D92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909"/>
              <a:ext cx="187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use T midway between the max and min gray levels</a:t>
              </a:r>
              <a:endParaRPr lang="th-TH" altLang="en-US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E61039-65D3-48CA-8679-C51EFCD7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7996-D081-455B-82A8-F1B049F650AE}" type="slidenum">
              <a:rPr lang="en-US" altLang="en-US"/>
              <a:pPr/>
              <a:t>58</a:t>
            </a:fld>
            <a:endParaRPr lang="th-TH" altLang="en-US"/>
          </a:p>
        </p:txBody>
      </p:sp>
      <p:sp>
        <p:nvSpPr>
          <p:cNvPr id="1292297" name="Rectangle 9">
            <a:extLst>
              <a:ext uri="{FF2B5EF4-FFF2-40B4-BE49-F238E27FC236}">
                <a16:creationId xmlns:a16="http://schemas.microsoft.com/office/drawing/2014/main" id="{A7F7EC2A-BF52-48AE-A857-C74402F9F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Global Thresholding</a:t>
            </a:r>
            <a:endParaRPr lang="th-TH" altLang="en-US"/>
          </a:p>
        </p:txBody>
      </p:sp>
      <p:sp>
        <p:nvSpPr>
          <p:cNvPr id="1292298" name="Rectangle 10">
            <a:extLst>
              <a:ext uri="{FF2B5EF4-FFF2-40B4-BE49-F238E27FC236}">
                <a16:creationId xmlns:a16="http://schemas.microsoft.com/office/drawing/2014/main" id="{E380A9B3-BE5C-46E5-A316-23788D48C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21688" cy="4506912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en-US" sz="2400"/>
              <a:t>based on visual inspection of histogram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/>
              <a:t>Select an initial estimate for T.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/>
              <a:t>Segment the image using T. This will produce two groups of pixels: G</a:t>
            </a:r>
            <a:r>
              <a:rPr lang="en-US" altLang="en-US" sz="2400" baseline="-25000"/>
              <a:t>1</a:t>
            </a:r>
            <a:r>
              <a:rPr lang="en-US" altLang="en-US" sz="2400"/>
              <a:t> consisting of all pixels with gray level values &gt; T and G</a:t>
            </a:r>
            <a:r>
              <a:rPr lang="en-US" altLang="en-US" sz="2400" baseline="-25000"/>
              <a:t>2</a:t>
            </a:r>
            <a:r>
              <a:rPr lang="en-US" altLang="en-US" sz="2400"/>
              <a:t> consisting of pixels with gray level values </a:t>
            </a:r>
            <a:r>
              <a:rPr lang="en-US" altLang="en-US" sz="2400">
                <a:sym typeface="Symbol" panose="05050102010706020507" pitchFamily="18" charset="2"/>
              </a:rPr>
              <a:t></a:t>
            </a:r>
            <a:r>
              <a:rPr lang="en-US" altLang="en-US" sz="2400"/>
              <a:t> T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/>
              <a:t>Compute the average gray level values </a:t>
            </a:r>
            <a:r>
              <a:rPr lang="en-US" altLang="en-US" sz="2400">
                <a:sym typeface="Symbol" panose="05050102010706020507" pitchFamily="18" charset="2"/>
              </a:rPr>
              <a:t></a:t>
            </a:r>
            <a:r>
              <a:rPr lang="en-US" altLang="en-US" sz="2400" baseline="-25000"/>
              <a:t>1</a:t>
            </a:r>
            <a:r>
              <a:rPr lang="en-US" altLang="en-US" sz="2400"/>
              <a:t> and  </a:t>
            </a:r>
            <a:r>
              <a:rPr lang="en-US" altLang="en-US" sz="2400">
                <a:sym typeface="Symbol" panose="05050102010706020507" pitchFamily="18" charset="2"/>
              </a:rPr>
              <a:t></a:t>
            </a:r>
            <a:r>
              <a:rPr lang="en-US" altLang="en-US" sz="2400" baseline="-25000"/>
              <a:t>2</a:t>
            </a:r>
            <a:r>
              <a:rPr lang="en-US" altLang="en-US" sz="2400"/>
              <a:t> for the pixels in regions G</a:t>
            </a:r>
            <a:r>
              <a:rPr lang="en-US" altLang="en-US" sz="2400" baseline="-25000"/>
              <a:t>1</a:t>
            </a:r>
            <a:r>
              <a:rPr lang="en-US" altLang="en-US" sz="2400"/>
              <a:t> and G</a:t>
            </a:r>
            <a:r>
              <a:rPr lang="en-US" altLang="en-US" sz="2400" baseline="-25000"/>
              <a:t>2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/>
              <a:t>Compute a new threshold value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/>
              <a:t>T = 0.5 (</a:t>
            </a:r>
            <a:r>
              <a:rPr lang="en-US" altLang="en-US" sz="2400">
                <a:sym typeface="Symbol" panose="05050102010706020507" pitchFamily="18" charset="2"/>
              </a:rPr>
              <a:t></a:t>
            </a:r>
            <a:r>
              <a:rPr lang="en-US" altLang="en-US" sz="2400" baseline="-25000"/>
              <a:t>1 </a:t>
            </a:r>
            <a:r>
              <a:rPr lang="en-US" altLang="en-US" sz="2400"/>
              <a:t>+ </a:t>
            </a:r>
            <a:r>
              <a:rPr lang="en-US" altLang="en-US" sz="2400">
                <a:sym typeface="Symbol" panose="05050102010706020507" pitchFamily="18" charset="2"/>
              </a:rPr>
              <a:t></a:t>
            </a:r>
            <a:r>
              <a:rPr lang="en-US" altLang="en-US" sz="2400" baseline="-25000"/>
              <a:t>2</a:t>
            </a:r>
            <a:r>
              <a:rPr lang="en-US" altLang="en-US" sz="2400"/>
              <a:t>)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/>
              <a:t>Repeat steps 2 through 4 until the difference in T in successive iterations is smaller than a predefined parameter T</a:t>
            </a:r>
            <a:r>
              <a:rPr lang="en-US" altLang="en-US" sz="2400" baseline="-25000"/>
              <a:t>o</a:t>
            </a:r>
            <a:r>
              <a:rPr lang="en-US" altLang="en-US" sz="2400"/>
              <a:t>.</a:t>
            </a:r>
            <a:endParaRPr lang="th-TH" altLang="en-US"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E6AC672-0C59-4582-8DE9-A7A553D9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467B-CB59-410F-8086-31156FFD0E37}" type="slidenum">
              <a:rPr lang="en-US" altLang="en-US"/>
              <a:pPr/>
              <a:t>59</a:t>
            </a:fld>
            <a:endParaRPr lang="th-TH" altLang="en-US"/>
          </a:p>
        </p:txBody>
      </p:sp>
      <p:pic>
        <p:nvPicPr>
          <p:cNvPr id="1293315" name="Picture 3">
            <a:extLst>
              <a:ext uri="{FF2B5EF4-FFF2-40B4-BE49-F238E27FC236}">
                <a16:creationId xmlns:a16="http://schemas.microsoft.com/office/drawing/2014/main" id="{5B143E78-6334-4A4C-85E4-01E390E85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73238"/>
            <a:ext cx="511175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3320" name="Rectangle 8">
            <a:extLst>
              <a:ext uri="{FF2B5EF4-FFF2-40B4-BE49-F238E27FC236}">
                <a16:creationId xmlns:a16="http://schemas.microsoft.com/office/drawing/2014/main" id="{995A47B7-3541-472A-8002-50E30078A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Heuristic method</a:t>
            </a:r>
            <a:endParaRPr lang="th-TH" altLang="en-US"/>
          </a:p>
        </p:txBody>
      </p:sp>
      <p:sp>
        <p:nvSpPr>
          <p:cNvPr id="1293321" name="Text Box 9">
            <a:extLst>
              <a:ext uri="{FF2B5EF4-FFF2-40B4-BE49-F238E27FC236}">
                <a16:creationId xmlns:a16="http://schemas.microsoft.com/office/drawing/2014/main" id="{8EC19AD9-1713-4DE2-B08F-3ECB3A73C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916113"/>
            <a:ext cx="30257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note: the clear valley of the histogram and the effective of the segmentation between object and background</a:t>
            </a:r>
            <a:endParaRPr lang="th-TH" altLang="en-US"/>
          </a:p>
        </p:txBody>
      </p:sp>
      <p:sp>
        <p:nvSpPr>
          <p:cNvPr id="1293322" name="Text Box 10">
            <a:extLst>
              <a:ext uri="{FF2B5EF4-FFF2-40B4-BE49-F238E27FC236}">
                <a16:creationId xmlns:a16="http://schemas.microsoft.com/office/drawing/2014/main" id="{F4BA4605-5E07-40E2-B694-F01DD7223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797425"/>
            <a:ext cx="27813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</a:t>
            </a:r>
            <a:r>
              <a:rPr lang="en-US" altLang="en-US" baseline="-25000"/>
              <a:t>0</a:t>
            </a:r>
            <a:r>
              <a:rPr lang="en-US" altLang="en-US"/>
              <a:t> = 0</a:t>
            </a:r>
          </a:p>
          <a:p>
            <a:r>
              <a:rPr lang="en-US" altLang="en-US"/>
              <a:t>3 iterations </a:t>
            </a:r>
          </a:p>
          <a:p>
            <a:r>
              <a:rPr lang="en-US" altLang="en-US"/>
              <a:t>with result T = 125</a:t>
            </a:r>
            <a:endParaRPr lang="th-TH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E7405E-1D0A-4F34-97C4-BE77C8A2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8225-AB14-4E49-9D0C-0D301ADF2AD0}" type="slidenum">
              <a:rPr lang="en-US" altLang="en-US"/>
              <a:pPr/>
              <a:t>6</a:t>
            </a:fld>
            <a:endParaRPr lang="th-TH" altLang="en-US"/>
          </a:p>
        </p:txBody>
      </p:sp>
      <p:sp>
        <p:nvSpPr>
          <p:cNvPr id="1440770" name="Rectangle 2">
            <a:extLst>
              <a:ext uri="{FF2B5EF4-FFF2-40B4-BE49-F238E27FC236}">
                <a16:creationId xmlns:a16="http://schemas.microsoft.com/office/drawing/2014/main" id="{8C979F23-86BB-4487-B2BC-850B436D1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 Detection</a:t>
            </a:r>
            <a:endParaRPr lang="th-TH" altLang="en-US"/>
          </a:p>
        </p:txBody>
      </p:sp>
      <p:sp>
        <p:nvSpPr>
          <p:cNvPr id="1440771" name="Rectangle 3">
            <a:extLst>
              <a:ext uri="{FF2B5EF4-FFF2-40B4-BE49-F238E27FC236}">
                <a16:creationId xmlns:a16="http://schemas.microsoft.com/office/drawing/2014/main" id="{C3DFDE57-6BB4-461A-A362-0EF415937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017713"/>
            <a:ext cx="8704263" cy="4579937"/>
          </a:xfrm>
        </p:spPr>
        <p:txBody>
          <a:bodyPr/>
          <a:lstStyle/>
          <a:p>
            <a:r>
              <a:rPr lang="en-US" altLang="en-US"/>
              <a:t>Note that the mark is the same as the mask of Laplacian Operation (in chapter 3)</a:t>
            </a:r>
          </a:p>
          <a:p>
            <a:r>
              <a:rPr lang="en-US" altLang="en-US"/>
              <a:t>The only differences that are considered of interest are those large enough (as determined by T) to be considered isolated points.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|R| </a:t>
            </a:r>
            <a:r>
              <a:rPr lang="en-US" altLang="en-US">
                <a:sym typeface="Symbol" panose="05050102010706020507" pitchFamily="18" charset="2"/>
              </a:rPr>
              <a:t> </a:t>
            </a:r>
            <a:r>
              <a:rPr lang="en-US" altLang="en-US"/>
              <a:t>T</a:t>
            </a:r>
          </a:p>
          <a:p>
            <a:endParaRPr lang="th-TH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1FEC1F4-E4C4-44EF-93E1-3BFBA36F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A64D-A574-4D43-802E-829775920AD0}" type="slidenum">
              <a:rPr lang="en-US" altLang="en-US"/>
              <a:pPr/>
              <a:t>60</a:t>
            </a:fld>
            <a:endParaRPr lang="th-TH" altLang="en-US"/>
          </a:p>
        </p:txBody>
      </p:sp>
      <p:sp>
        <p:nvSpPr>
          <p:cNvPr id="1483778" name="Rectangle 2">
            <a:extLst>
              <a:ext uri="{FF2B5EF4-FFF2-40B4-BE49-F238E27FC236}">
                <a16:creationId xmlns:a16="http://schemas.microsoft.com/office/drawing/2014/main" id="{481C98CA-FF5D-4FA8-A221-5BC4817AF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Adaptive Thresholding</a:t>
            </a:r>
            <a:endParaRPr lang="th-TH" altLang="en-US"/>
          </a:p>
        </p:txBody>
      </p:sp>
      <p:sp>
        <p:nvSpPr>
          <p:cNvPr id="1483779" name="Rectangle 3">
            <a:extLst>
              <a:ext uri="{FF2B5EF4-FFF2-40B4-BE49-F238E27FC236}">
                <a16:creationId xmlns:a16="http://schemas.microsoft.com/office/drawing/2014/main" id="{FA862144-39EB-4523-8ACA-75849A8E9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subdivide original image into small areas.</a:t>
            </a:r>
          </a:p>
          <a:p>
            <a:r>
              <a:rPr lang="en-US" altLang="en-US"/>
              <a:t>utilize a different threshold to segment each subimages.</a:t>
            </a:r>
          </a:p>
          <a:p>
            <a:r>
              <a:rPr lang="en-US" altLang="en-US"/>
              <a:t>since the threshold used for each pixel depends on the location of the pixel in terms of the subimages, this type of thresholding is adaptive.</a:t>
            </a:r>
            <a:endParaRPr lang="th-TH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1FEF681-E536-4A9F-B118-4E9892E6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266-C75F-441E-97E5-B7498E110931}" type="slidenum">
              <a:rPr lang="en-US" altLang="en-US"/>
              <a:pPr/>
              <a:t>61</a:t>
            </a:fld>
            <a:endParaRPr lang="th-TH" altLang="en-US"/>
          </a:p>
        </p:txBody>
      </p:sp>
      <p:pic>
        <p:nvPicPr>
          <p:cNvPr id="1294339" name="Picture 3">
            <a:extLst>
              <a:ext uri="{FF2B5EF4-FFF2-40B4-BE49-F238E27FC236}">
                <a16:creationId xmlns:a16="http://schemas.microsoft.com/office/drawing/2014/main" id="{F700AFAB-A071-4392-B0F6-B5BFCCC22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16113"/>
            <a:ext cx="7346950" cy="473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4343" name="Rectangle 7">
            <a:extLst>
              <a:ext uri="{FF2B5EF4-FFF2-40B4-BE49-F238E27FC236}">
                <a16:creationId xmlns:a16="http://schemas.microsoft.com/office/drawing/2014/main" id="{FB44FE60-004E-4F57-9FFB-E8018A0DC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617538"/>
            <a:ext cx="7972425" cy="1143000"/>
          </a:xfrm>
        </p:spPr>
        <p:txBody>
          <a:bodyPr/>
          <a:lstStyle/>
          <a:p>
            <a:r>
              <a:rPr lang="en-US" altLang="en-US" sz="4000"/>
              <a:t>Example : Adaptive Thresholding</a:t>
            </a:r>
            <a:endParaRPr lang="th-TH" altLang="en-US" sz="4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31DC6-4757-4D59-8256-10F08C9F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6CD7-2629-4CEA-92A8-5738DDD80334}" type="slidenum">
              <a:rPr lang="en-US" altLang="en-US"/>
              <a:pPr/>
              <a:t>62</a:t>
            </a:fld>
            <a:endParaRPr lang="th-TH" altLang="en-US"/>
          </a:p>
        </p:txBody>
      </p:sp>
      <p:pic>
        <p:nvPicPr>
          <p:cNvPr id="1295363" name="Picture 3">
            <a:extLst>
              <a:ext uri="{FF2B5EF4-FFF2-40B4-BE49-F238E27FC236}">
                <a16:creationId xmlns:a16="http://schemas.microsoft.com/office/drawing/2014/main" id="{780736BA-00AB-457E-A2D1-F05280B23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628775"/>
            <a:ext cx="6408737" cy="487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5368" name="Rectangle 8">
            <a:extLst>
              <a:ext uri="{FF2B5EF4-FFF2-40B4-BE49-F238E27FC236}">
                <a16:creationId xmlns:a16="http://schemas.microsoft.com/office/drawing/2014/main" id="{F5BE591A-6D49-477C-B78B-666EC5F72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549275"/>
            <a:ext cx="7793037" cy="1143000"/>
          </a:xfrm>
        </p:spPr>
        <p:txBody>
          <a:bodyPr/>
          <a:lstStyle/>
          <a:p>
            <a:r>
              <a:rPr lang="en-US" altLang="en-US"/>
              <a:t>Further subdivision</a:t>
            </a:r>
            <a:endParaRPr lang="th-TH" altLang="en-US"/>
          </a:p>
        </p:txBody>
      </p:sp>
      <p:sp>
        <p:nvSpPr>
          <p:cNvPr id="1295369" name="Text Box 9">
            <a:extLst>
              <a:ext uri="{FF2B5EF4-FFF2-40B4-BE49-F238E27FC236}">
                <a16:creationId xmlns:a16="http://schemas.microsoft.com/office/drawing/2014/main" id="{1C3678B5-EF6A-4A15-A34A-B8ADF5017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1916113"/>
            <a:ext cx="467995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Comic Sans MS" panose="030F0702030302020204" pitchFamily="66" charset="0"/>
              </a:rPr>
              <a:t>a). Properly and improperly segmented subimages from previous example </a:t>
            </a:r>
          </a:p>
          <a:p>
            <a:r>
              <a:rPr lang="en-US" altLang="en-US" sz="2000">
                <a:latin typeface="Comic Sans MS" panose="030F0702030302020204" pitchFamily="66" charset="0"/>
              </a:rPr>
              <a:t>b)-c). corresponding histograms</a:t>
            </a:r>
          </a:p>
          <a:p>
            <a:r>
              <a:rPr lang="en-US" altLang="en-US" sz="2000">
                <a:latin typeface="Comic Sans MS" panose="030F0702030302020204" pitchFamily="66" charset="0"/>
              </a:rPr>
              <a:t>d). further subdivision of the improperly segmented subimage.</a:t>
            </a:r>
          </a:p>
          <a:p>
            <a:r>
              <a:rPr lang="en-US" altLang="en-US" sz="2000">
                <a:latin typeface="Comic Sans MS" panose="030F0702030302020204" pitchFamily="66" charset="0"/>
              </a:rPr>
              <a:t>e). histogram of small subimage at top</a:t>
            </a:r>
          </a:p>
          <a:p>
            <a:r>
              <a:rPr lang="en-US" altLang="en-US" sz="2000">
                <a:latin typeface="Comic Sans MS" panose="030F0702030302020204" pitchFamily="66" charset="0"/>
              </a:rPr>
              <a:t>f). result of adaptively segmenting d).</a:t>
            </a:r>
            <a:endParaRPr lang="th-TH" altLang="en-US" sz="2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40425-A65B-42D3-88E8-4A85179F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D67E-CBDD-483E-BA7D-840FDC1A0501}" type="slidenum">
              <a:rPr lang="en-US" altLang="en-US"/>
              <a:pPr/>
              <a:t>63</a:t>
            </a:fld>
            <a:endParaRPr lang="th-TH" altLang="en-US"/>
          </a:p>
        </p:txBody>
      </p:sp>
      <p:pic>
        <p:nvPicPr>
          <p:cNvPr id="1296387" name="Picture 3">
            <a:extLst>
              <a:ext uri="{FF2B5EF4-FFF2-40B4-BE49-F238E27FC236}">
                <a16:creationId xmlns:a16="http://schemas.microsoft.com/office/drawing/2014/main" id="{016D89FA-505B-4950-A6D6-878AFE631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2060575"/>
            <a:ext cx="8675688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6391" name="Rectangle 7">
            <a:extLst>
              <a:ext uri="{FF2B5EF4-FFF2-40B4-BE49-F238E27FC236}">
                <a16:creationId xmlns:a16="http://schemas.microsoft.com/office/drawing/2014/main" id="{00214171-4976-4F1A-8C6E-C9A92D570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Optimal Global and Adaptive Thresholding</a:t>
            </a:r>
            <a:endParaRPr lang="th-TH" altLang="en-US" sz="4000"/>
          </a:p>
        </p:txBody>
      </p:sp>
      <p:graphicFrame>
        <p:nvGraphicFramePr>
          <p:cNvPr id="1296392" name="Object 8">
            <a:extLst>
              <a:ext uri="{FF2B5EF4-FFF2-40B4-BE49-F238E27FC236}">
                <a16:creationId xmlns:a16="http://schemas.microsoft.com/office/drawing/2014/main" id="{CA901045-E3DA-4C00-A02D-83D9D89BF5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941888"/>
          <a:ext cx="62690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393" name="Equation" r:id="rId4" imgW="1638000" imgH="457200" progId="Equation.3">
                  <p:embed/>
                </p:oleObj>
              </mc:Choice>
              <mc:Fallback>
                <p:oleObj name="Equation" r:id="rId4" imgW="16380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941888"/>
                        <a:ext cx="6269037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0488A18-A438-4F50-B7AF-15D16728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E89C-55AA-45DD-9A22-22242BDBC311}" type="slidenum">
              <a:rPr lang="en-US" altLang="en-US"/>
              <a:pPr/>
              <a:t>64</a:t>
            </a:fld>
            <a:endParaRPr lang="th-TH" altLang="en-US"/>
          </a:p>
        </p:txBody>
      </p:sp>
      <p:graphicFrame>
        <p:nvGraphicFramePr>
          <p:cNvPr id="1484804" name="Object 4">
            <a:extLst>
              <a:ext uri="{FF2B5EF4-FFF2-40B4-BE49-F238E27FC236}">
                <a16:creationId xmlns:a16="http://schemas.microsoft.com/office/drawing/2014/main" id="{955C1515-2F1C-4BDA-85A0-4E08457D77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6075" y="1663700"/>
          <a:ext cx="4249738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09" name="Equation" r:id="rId3" imgW="1143000" imgH="469800" progId="Equation.3">
                  <p:embed/>
                </p:oleObj>
              </mc:Choice>
              <mc:Fallback>
                <p:oleObj name="Equation" r:id="rId3" imgW="114300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1663700"/>
                        <a:ext cx="4249738" cy="174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05" name="Object 5">
            <a:extLst>
              <a:ext uri="{FF2B5EF4-FFF2-40B4-BE49-F238E27FC236}">
                <a16:creationId xmlns:a16="http://schemas.microsoft.com/office/drawing/2014/main" id="{98757CA6-7DF8-4DD1-B4C3-001DC0796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4638" y="3535363"/>
          <a:ext cx="4249737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10" name="Equation" r:id="rId5" imgW="1143000" imgH="469800" progId="Equation.3">
                  <p:embed/>
                </p:oleObj>
              </mc:Choice>
              <mc:Fallback>
                <p:oleObj name="Equation" r:id="rId5" imgW="114300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3535363"/>
                        <a:ext cx="4249737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06" name="Object 6">
            <a:extLst>
              <a:ext uri="{FF2B5EF4-FFF2-40B4-BE49-F238E27FC236}">
                <a16:creationId xmlns:a16="http://schemas.microsoft.com/office/drawing/2014/main" id="{AD52F104-5B2F-4D77-8FAC-80FED6B316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3200" y="5408613"/>
          <a:ext cx="612298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11" name="Equation" r:id="rId7" imgW="1600200" imgH="215640" progId="Equation.3">
                  <p:embed/>
                </p:oleObj>
              </mc:Choice>
              <mc:Fallback>
                <p:oleObj name="Equation" r:id="rId7" imgW="16002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5408613"/>
                        <a:ext cx="612298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08" name="Rectangle 8">
            <a:extLst>
              <a:ext uri="{FF2B5EF4-FFF2-40B4-BE49-F238E27FC236}">
                <a16:creationId xmlns:a16="http://schemas.microsoft.com/office/drawing/2014/main" id="{3820F959-0303-49C8-9D94-34497FAFB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Probability of erroneously </a:t>
            </a:r>
            <a:endParaRPr lang="th-TH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9B1D93DB-20C8-4ABC-81E6-42F61EA5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2284-455A-41DE-AA7E-EEF56B436260}" type="slidenum">
              <a:rPr lang="en-US" altLang="en-US"/>
              <a:pPr/>
              <a:t>65</a:t>
            </a:fld>
            <a:endParaRPr lang="th-TH" altLang="en-US"/>
          </a:p>
        </p:txBody>
      </p:sp>
      <p:graphicFrame>
        <p:nvGraphicFramePr>
          <p:cNvPr id="1486852" name="Object 4">
            <a:extLst>
              <a:ext uri="{FF2B5EF4-FFF2-40B4-BE49-F238E27FC236}">
                <a16:creationId xmlns:a16="http://schemas.microsoft.com/office/drawing/2014/main" id="{025765B4-D81B-4A63-817C-EA23480B94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070225"/>
          <a:ext cx="8212137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859" name="Equation" r:id="rId3" imgW="2145960" imgH="393480" progId="Equation.3">
                  <p:embed/>
                </p:oleObj>
              </mc:Choice>
              <mc:Fallback>
                <p:oleObj name="Equation" r:id="rId3" imgW="21459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70225"/>
                        <a:ext cx="8212137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6853" name="Rectangle 5">
            <a:extLst>
              <a:ext uri="{FF2B5EF4-FFF2-40B4-BE49-F238E27FC236}">
                <a16:creationId xmlns:a16="http://schemas.microsoft.com/office/drawing/2014/main" id="{30E87AB9-90D3-4167-B290-041E900FB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Minimum error  </a:t>
            </a:r>
            <a:endParaRPr lang="th-TH" altLang="en-US"/>
          </a:p>
        </p:txBody>
      </p:sp>
      <p:sp>
        <p:nvSpPr>
          <p:cNvPr id="1486854" name="Text Box 6">
            <a:extLst>
              <a:ext uri="{FF2B5EF4-FFF2-40B4-BE49-F238E27FC236}">
                <a16:creationId xmlns:a16="http://schemas.microsoft.com/office/drawing/2014/main" id="{23BA81E3-075B-4DB4-BB29-E305B5D79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05038"/>
            <a:ext cx="7921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Differentiating E(T) with respect to T (using Leibniz’s rule) and equating the result to 0</a:t>
            </a:r>
            <a:endParaRPr lang="th-TH" altLang="en-US">
              <a:latin typeface="Comic Sans MS" panose="030F0702030302020204" pitchFamily="66" charset="0"/>
            </a:endParaRPr>
          </a:p>
        </p:txBody>
      </p:sp>
      <p:graphicFrame>
        <p:nvGraphicFramePr>
          <p:cNvPr id="1486855" name="Object 7">
            <a:extLst>
              <a:ext uri="{FF2B5EF4-FFF2-40B4-BE49-F238E27FC236}">
                <a16:creationId xmlns:a16="http://schemas.microsoft.com/office/drawing/2014/main" id="{B05FF8FB-DDD9-478A-865C-806970E568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5734050"/>
          <a:ext cx="43735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860" name="Equation" r:id="rId5" imgW="1143000" imgH="215640" progId="Equation.3">
                  <p:embed/>
                </p:oleObj>
              </mc:Choice>
              <mc:Fallback>
                <p:oleObj name="Equation" r:id="rId5" imgW="114300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734050"/>
                        <a:ext cx="437356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6856" name="AutoShape 8">
            <a:extLst>
              <a:ext uri="{FF2B5EF4-FFF2-40B4-BE49-F238E27FC236}">
                <a16:creationId xmlns:a16="http://schemas.microsoft.com/office/drawing/2014/main" id="{67BACA0D-BEB2-4E72-810C-72B5CC402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508500"/>
            <a:ext cx="647700" cy="865188"/>
          </a:xfrm>
          <a:prstGeom prst="downArrow">
            <a:avLst>
              <a:gd name="adj1" fmla="val 50000"/>
              <a:gd name="adj2" fmla="val 33395"/>
            </a:avLst>
          </a:prstGeom>
          <a:solidFill>
            <a:srgbClr val="5A79DE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6857" name="Text Box 9">
            <a:extLst>
              <a:ext uri="{FF2B5EF4-FFF2-40B4-BE49-F238E27FC236}">
                <a16:creationId xmlns:a16="http://schemas.microsoft.com/office/drawing/2014/main" id="{1D8F74FA-5019-4871-BD13-FF9F032E8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373688"/>
            <a:ext cx="2795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find T which makes</a:t>
            </a:r>
            <a:endParaRPr lang="th-TH" altLang="en-US"/>
          </a:p>
        </p:txBody>
      </p:sp>
      <p:sp>
        <p:nvSpPr>
          <p:cNvPr id="1486858" name="Text Box 10">
            <a:extLst>
              <a:ext uri="{FF2B5EF4-FFF2-40B4-BE49-F238E27FC236}">
                <a16:creationId xmlns:a16="http://schemas.microsoft.com/office/drawing/2014/main" id="{4707D964-2187-4BA9-955B-64C2616F1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113" y="4221163"/>
            <a:ext cx="34178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 P</a:t>
            </a:r>
            <a:r>
              <a:rPr lang="en-US" altLang="en-US" baseline="-25000"/>
              <a:t>1</a:t>
            </a:r>
            <a:r>
              <a:rPr lang="en-US" altLang="en-US"/>
              <a:t> = P</a:t>
            </a:r>
            <a:r>
              <a:rPr lang="en-US" altLang="en-US" baseline="-25000"/>
              <a:t>2 </a:t>
            </a:r>
            <a:r>
              <a:rPr lang="en-US" altLang="en-US"/>
              <a:t>then</a:t>
            </a:r>
          </a:p>
          <a:p>
            <a:r>
              <a:rPr lang="en-US" altLang="en-US"/>
              <a:t>the optimum threshold</a:t>
            </a:r>
          </a:p>
          <a:p>
            <a:r>
              <a:rPr lang="en-US" altLang="en-US"/>
              <a:t>is where the curve</a:t>
            </a:r>
            <a:endParaRPr lang="th-TH" altLang="en-US"/>
          </a:p>
          <a:p>
            <a:r>
              <a:rPr lang="en-US" altLang="en-US"/>
              <a:t>p</a:t>
            </a:r>
            <a:r>
              <a:rPr lang="en-US" altLang="en-US" baseline="-25000"/>
              <a:t>1</a:t>
            </a:r>
            <a:r>
              <a:rPr lang="en-US" altLang="en-US"/>
              <a:t>(z) and p</a:t>
            </a:r>
            <a:r>
              <a:rPr lang="en-US" altLang="en-US" baseline="-25000"/>
              <a:t>2</a:t>
            </a:r>
            <a:r>
              <a:rPr lang="en-US" altLang="en-US"/>
              <a:t>(z) intersect</a:t>
            </a:r>
            <a:endParaRPr lang="th-TH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CEE8116-0A0F-41D5-89C3-A244E5A5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36CD-9C81-4306-9DD4-CBD13F20A9E7}" type="slidenum">
              <a:rPr lang="en-US" altLang="en-US"/>
              <a:pPr/>
              <a:t>66</a:t>
            </a:fld>
            <a:endParaRPr lang="th-TH" altLang="en-US"/>
          </a:p>
        </p:txBody>
      </p:sp>
      <p:sp>
        <p:nvSpPr>
          <p:cNvPr id="1487875" name="Rectangle 3">
            <a:extLst>
              <a:ext uri="{FF2B5EF4-FFF2-40B4-BE49-F238E27FC236}">
                <a16:creationId xmlns:a16="http://schemas.microsoft.com/office/drawing/2014/main" id="{18FF80D9-551A-496C-8174-EDFDDD631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Gaussian density  </a:t>
            </a:r>
            <a:endParaRPr lang="th-TH" altLang="en-US"/>
          </a:p>
        </p:txBody>
      </p:sp>
      <p:sp>
        <p:nvSpPr>
          <p:cNvPr id="1487876" name="Text Box 4">
            <a:extLst>
              <a:ext uri="{FF2B5EF4-FFF2-40B4-BE49-F238E27FC236}">
                <a16:creationId xmlns:a16="http://schemas.microsoft.com/office/drawing/2014/main" id="{B84DCF12-522E-4EB1-B82B-7720BD14B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05038"/>
            <a:ext cx="792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Example: use PDF = Gaussian density : p</a:t>
            </a:r>
            <a:r>
              <a:rPr lang="en-US" altLang="en-US" baseline="-25000">
                <a:latin typeface="Comic Sans MS" panose="030F0702030302020204" pitchFamily="66" charset="0"/>
              </a:rPr>
              <a:t>1</a:t>
            </a:r>
            <a:r>
              <a:rPr lang="en-US" altLang="en-US">
                <a:latin typeface="Comic Sans MS" panose="030F0702030302020204" pitchFamily="66" charset="0"/>
              </a:rPr>
              <a:t>(z) and p</a:t>
            </a:r>
            <a:r>
              <a:rPr lang="en-US" altLang="en-US" baseline="-25000">
                <a:latin typeface="Comic Sans MS" panose="030F0702030302020204" pitchFamily="66" charset="0"/>
              </a:rPr>
              <a:t>2</a:t>
            </a:r>
            <a:r>
              <a:rPr lang="en-US" altLang="en-US"/>
              <a:t>(z)</a:t>
            </a:r>
            <a:endParaRPr lang="th-TH" altLang="en-US"/>
          </a:p>
        </p:txBody>
      </p:sp>
      <p:graphicFrame>
        <p:nvGraphicFramePr>
          <p:cNvPr id="1487880" name="Object 8">
            <a:extLst>
              <a:ext uri="{FF2B5EF4-FFF2-40B4-BE49-F238E27FC236}">
                <a16:creationId xmlns:a16="http://schemas.microsoft.com/office/drawing/2014/main" id="{4DD7DDEA-B12F-47C1-9803-58880808D1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852738"/>
          <a:ext cx="8002587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882" name="Equation" r:id="rId3" imgW="2514600" imgH="761760" progId="Equation.3">
                  <p:embed/>
                </p:oleObj>
              </mc:Choice>
              <mc:Fallback>
                <p:oleObj name="Equation" r:id="rId3" imgW="2514600" imgH="761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852738"/>
                        <a:ext cx="8002587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7881" name="Text Box 9">
            <a:extLst>
              <a:ext uri="{FF2B5EF4-FFF2-40B4-BE49-F238E27FC236}">
                <a16:creationId xmlns:a16="http://schemas.microsoft.com/office/drawing/2014/main" id="{5B589E31-E4FE-4F0B-BD69-45EA017A4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97425"/>
            <a:ext cx="874871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where </a:t>
            </a:r>
          </a:p>
          <a:p>
            <a:pPr>
              <a:buFontTx/>
              <a:buChar char="•"/>
            </a:pPr>
            <a:r>
              <a:rPr lang="en-US" altLang="en-US">
                <a:sym typeface="Symbol" panose="05050102010706020507" pitchFamily="18" charset="2"/>
              </a:rPr>
              <a:t>   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 and 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 are the mean and variance of the Gaussian density of one object</a:t>
            </a:r>
          </a:p>
          <a:p>
            <a:pPr>
              <a:buFontTx/>
              <a:buChar char="•"/>
            </a:pPr>
            <a:r>
              <a:rPr lang="en-US" altLang="en-US">
                <a:sym typeface="Symbol" panose="05050102010706020507" pitchFamily="18" charset="2"/>
              </a:rPr>
              <a:t>   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 and 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 are the mean and variance of the Gaussian density of the other object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4C631F4-7EF3-4140-AEEE-94DC6CCD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06E6-1D33-424D-8F3A-6A5ED0A51160}" type="slidenum">
              <a:rPr lang="en-US" altLang="en-US"/>
              <a:pPr/>
              <a:t>67</a:t>
            </a:fld>
            <a:endParaRPr lang="th-TH" altLang="en-US"/>
          </a:p>
        </p:txBody>
      </p:sp>
      <p:sp>
        <p:nvSpPr>
          <p:cNvPr id="1488898" name="Rectangle 2">
            <a:extLst>
              <a:ext uri="{FF2B5EF4-FFF2-40B4-BE49-F238E27FC236}">
                <a16:creationId xmlns:a16="http://schemas.microsoft.com/office/drawing/2014/main" id="{545A34FE-AE0E-457C-9B01-A64235C32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Quadratic equation   </a:t>
            </a:r>
            <a:endParaRPr lang="th-TH" altLang="en-US"/>
          </a:p>
        </p:txBody>
      </p:sp>
      <p:grpSp>
        <p:nvGrpSpPr>
          <p:cNvPr id="1488904" name="Group 8">
            <a:extLst>
              <a:ext uri="{FF2B5EF4-FFF2-40B4-BE49-F238E27FC236}">
                <a16:creationId xmlns:a16="http://schemas.microsoft.com/office/drawing/2014/main" id="{3BE60146-A118-4642-98C7-4DE7A90D6D8E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857375"/>
            <a:ext cx="8480425" cy="4884738"/>
            <a:chOff x="295" y="1170"/>
            <a:chExt cx="5342" cy="3077"/>
          </a:xfrm>
        </p:grpSpPr>
        <p:graphicFrame>
          <p:nvGraphicFramePr>
            <p:cNvPr id="1488900" name="Object 4">
              <a:extLst>
                <a:ext uri="{FF2B5EF4-FFF2-40B4-BE49-F238E27FC236}">
                  <a16:creationId xmlns:a16="http://schemas.microsoft.com/office/drawing/2014/main" id="{FFF5B308-7B0F-4AD4-94D1-7AE3F13B0D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3" y="1170"/>
            <a:ext cx="4933" cy="1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8905" name="Equation" r:id="rId3" imgW="2641320" imgH="990360" progId="Equation.3">
                    <p:embed/>
                  </p:oleObj>
                </mc:Choice>
                <mc:Fallback>
                  <p:oleObj name="Equation" r:id="rId3" imgW="2641320" imgH="9903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" y="1170"/>
                          <a:ext cx="4933" cy="1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8902" name="Object 6">
              <a:extLst>
                <a:ext uri="{FF2B5EF4-FFF2-40B4-BE49-F238E27FC236}">
                  <a16:creationId xmlns:a16="http://schemas.microsoft.com/office/drawing/2014/main" id="{F8E9C1BB-51E2-443B-9ED6-5F2EF3D1E3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" y="3113"/>
            <a:ext cx="3584" cy="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8906" name="Equation" r:id="rId5" imgW="1803240" imgH="482400" progId="Equation.3">
                    <p:embed/>
                  </p:oleObj>
                </mc:Choice>
                <mc:Fallback>
                  <p:oleObj name="Equation" r:id="rId5" imgW="1803240" imgH="4824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3113"/>
                          <a:ext cx="3584" cy="959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8903" name="Text Box 7">
              <a:extLst>
                <a:ext uri="{FF2B5EF4-FFF2-40B4-BE49-F238E27FC236}">
                  <a16:creationId xmlns:a16="http://schemas.microsoft.com/office/drawing/2014/main" id="{032D69FF-CBB4-41EF-9C3F-D64C02D1C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3039"/>
              <a:ext cx="1668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if P</a:t>
              </a:r>
              <a:r>
                <a:rPr lang="en-US" altLang="en-US" baseline="-25000"/>
                <a:t>1</a:t>
              </a:r>
              <a:r>
                <a:rPr lang="en-US" altLang="en-US"/>
                <a:t> = P</a:t>
              </a:r>
              <a:r>
                <a:rPr lang="en-US" altLang="en-US" baseline="-25000"/>
                <a:t>2 </a:t>
              </a:r>
              <a:r>
                <a:rPr lang="en-US" altLang="en-US"/>
                <a:t>or </a:t>
              </a:r>
              <a:r>
                <a:rPr lang="en-US" altLang="en-US">
                  <a:sym typeface="Symbol" panose="05050102010706020507" pitchFamily="18" charset="2"/>
                </a:rPr>
                <a:t> = 0</a:t>
              </a:r>
              <a:r>
                <a:rPr lang="en-US" altLang="en-US"/>
                <a:t> then the optimal threshold is the average of the means</a:t>
              </a:r>
              <a:endParaRPr lang="th-TH" altLang="en-US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A3F5AAC-DF10-46A3-BE16-51A43E5D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A103-CFC5-4099-9801-7FFC62D2A3C5}" type="slidenum">
              <a:rPr lang="en-US" altLang="en-US"/>
              <a:pPr/>
              <a:t>68</a:t>
            </a:fld>
            <a:endParaRPr lang="th-TH" altLang="en-US"/>
          </a:p>
        </p:txBody>
      </p:sp>
      <p:pic>
        <p:nvPicPr>
          <p:cNvPr id="1297411" name="Picture 3">
            <a:extLst>
              <a:ext uri="{FF2B5EF4-FFF2-40B4-BE49-F238E27FC236}">
                <a16:creationId xmlns:a16="http://schemas.microsoft.com/office/drawing/2014/main" id="{5A213EDF-D60E-47E0-AA8C-60E8AAD1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322513"/>
            <a:ext cx="8497887" cy="297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7415" name="Rectangle 7">
            <a:extLst>
              <a:ext uri="{FF2B5EF4-FFF2-40B4-BE49-F238E27FC236}">
                <a16:creationId xmlns:a16="http://schemas.microsoft.com/office/drawing/2014/main" id="{5740C1C6-A705-4616-BAA7-FC2EB3E0F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th-TH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96643F2-C8A5-4792-BABB-4D32707D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AC02-64AB-4A1A-9D8D-C67DA6C23B8C}" type="slidenum">
              <a:rPr lang="en-US" altLang="en-US"/>
              <a:pPr/>
              <a:t>69</a:t>
            </a:fld>
            <a:endParaRPr lang="th-TH" altLang="en-US"/>
          </a:p>
        </p:txBody>
      </p:sp>
      <p:pic>
        <p:nvPicPr>
          <p:cNvPr id="1298435" name="Picture 3">
            <a:extLst>
              <a:ext uri="{FF2B5EF4-FFF2-40B4-BE49-F238E27FC236}">
                <a16:creationId xmlns:a16="http://schemas.microsoft.com/office/drawing/2014/main" id="{826F1406-99D9-422E-8D30-E038832B3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76475"/>
            <a:ext cx="8496300" cy="370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8439" name="Rectangle 7">
            <a:extLst>
              <a:ext uri="{FF2B5EF4-FFF2-40B4-BE49-F238E27FC236}">
                <a16:creationId xmlns:a16="http://schemas.microsoft.com/office/drawing/2014/main" id="{8017AAE4-FB5F-4660-BB21-F51A9D9C8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Histogram of the example</a:t>
            </a:r>
            <a:endParaRPr lang="th-TH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C34B43C-B0C2-458C-9F09-95656EB8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DABF-0015-473A-98A6-9CDD6A856318}" type="slidenum">
              <a:rPr lang="en-US" altLang="en-US"/>
              <a:pPr/>
              <a:t>7</a:t>
            </a:fld>
            <a:endParaRPr lang="th-TH" altLang="en-US"/>
          </a:p>
        </p:txBody>
      </p:sp>
      <p:pic>
        <p:nvPicPr>
          <p:cNvPr id="1265667" name="Picture 3">
            <a:extLst>
              <a:ext uri="{FF2B5EF4-FFF2-40B4-BE49-F238E27FC236}">
                <a16:creationId xmlns:a16="http://schemas.microsoft.com/office/drawing/2014/main" id="{5CBAF8F5-255C-4A54-9855-506E8EC2C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62138"/>
            <a:ext cx="8569325" cy="473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5671" name="Rectangle 7">
            <a:extLst>
              <a:ext uri="{FF2B5EF4-FFF2-40B4-BE49-F238E27FC236}">
                <a16:creationId xmlns:a16="http://schemas.microsoft.com/office/drawing/2014/main" id="{13932171-B4D8-4687-B9F9-60148DC22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th-TH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52A4F70-E680-44E0-82A6-43148B45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4F1B6-C376-4FDB-A362-A9DBCAB9501E}" type="slidenum">
              <a:rPr lang="en-US" altLang="en-US"/>
              <a:pPr/>
              <a:t>70</a:t>
            </a:fld>
            <a:endParaRPr lang="th-TH" altLang="en-US"/>
          </a:p>
        </p:txBody>
      </p:sp>
      <p:pic>
        <p:nvPicPr>
          <p:cNvPr id="1299459" name="Picture 3">
            <a:extLst>
              <a:ext uri="{FF2B5EF4-FFF2-40B4-BE49-F238E27FC236}">
                <a16:creationId xmlns:a16="http://schemas.microsoft.com/office/drawing/2014/main" id="{B72FBA7F-08DA-4E92-A657-3FDF64AA4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387600"/>
            <a:ext cx="7716838" cy="33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9463" name="Rectangle 7">
            <a:extLst>
              <a:ext uri="{FF2B5EF4-FFF2-40B4-BE49-F238E27FC236}">
                <a16:creationId xmlns:a16="http://schemas.microsoft.com/office/drawing/2014/main" id="{1704281C-0201-457C-93A2-612449293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993062" cy="1143000"/>
          </a:xfrm>
        </p:spPr>
        <p:txBody>
          <a:bodyPr/>
          <a:lstStyle/>
          <a:p>
            <a:r>
              <a:rPr lang="en-US" altLang="en-US" sz="4000"/>
              <a:t>Example: </a:t>
            </a:r>
            <a:br>
              <a:rPr lang="en-US" altLang="en-US" sz="4000"/>
            </a:br>
            <a:r>
              <a:rPr lang="en-US" altLang="en-US" sz="4000"/>
              <a:t>Boundary superimposed</a:t>
            </a:r>
            <a:endParaRPr lang="th-TH" altLang="en-US" sz="4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F5A98-3D57-48FF-8B63-9F0C0AC5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3FDD-41B7-4D97-90A0-5E8B6A2307D8}" type="slidenum">
              <a:rPr lang="en-US" altLang="en-US"/>
              <a:pPr/>
              <a:t>71</a:t>
            </a:fld>
            <a:endParaRPr lang="th-TH" altLang="en-US"/>
          </a:p>
        </p:txBody>
      </p:sp>
      <p:sp>
        <p:nvSpPr>
          <p:cNvPr id="1489922" name="Rectangle 2">
            <a:extLst>
              <a:ext uri="{FF2B5EF4-FFF2-40B4-BE49-F238E27FC236}">
                <a16:creationId xmlns:a16="http://schemas.microsoft.com/office/drawing/2014/main" id="{E83FBC86-CF92-49F9-AD9A-06FC081DA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Boundary Characteristic for Histogram Improvement and Local Thresholding</a:t>
            </a:r>
            <a:endParaRPr lang="th-TH" altLang="en-US" sz="3600"/>
          </a:p>
        </p:txBody>
      </p:sp>
      <p:sp>
        <p:nvSpPr>
          <p:cNvPr id="1489923" name="Rectangle 3">
            <a:extLst>
              <a:ext uri="{FF2B5EF4-FFF2-40B4-BE49-F238E27FC236}">
                <a16:creationId xmlns:a16="http://schemas.microsoft.com/office/drawing/2014/main" id="{CC71CC7D-2ED0-4BF6-BA1E-D633CCDFD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438650"/>
            <a:ext cx="8559800" cy="22304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local processing due to using gradient of each small area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(</a:t>
            </a:r>
            <a:r>
              <a:rPr lang="en-US" altLang="en-US" sz="2400">
                <a:latin typeface="Times New Roman" panose="02020603050405020304" pitchFamily="18" charset="0"/>
              </a:rPr>
              <a:t>…</a:t>
            </a:r>
            <a:r>
              <a:rPr lang="en-US" altLang="en-US" sz="2400"/>
              <a:t>)(-,+)(0 or +)(+,-)(</a:t>
            </a:r>
            <a:r>
              <a:rPr lang="en-US" altLang="en-US" sz="2400">
                <a:latin typeface="Times New Roman" panose="02020603050405020304" pitchFamily="18" charset="0"/>
              </a:rPr>
              <a:t>…</a:t>
            </a:r>
            <a:r>
              <a:rPr lang="en-US" altLang="en-US" sz="240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all pixels that are not on an edge are labeled 0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all pixels that are on the dark side of an edge are labeled +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all pixels that are on the light side an edge are labeled -</a:t>
            </a:r>
            <a:endParaRPr lang="th-TH" altLang="en-US" sz="2400"/>
          </a:p>
        </p:txBody>
      </p:sp>
      <p:graphicFrame>
        <p:nvGraphicFramePr>
          <p:cNvPr id="1489924" name="Object 4">
            <a:extLst>
              <a:ext uri="{FF2B5EF4-FFF2-40B4-BE49-F238E27FC236}">
                <a16:creationId xmlns:a16="http://schemas.microsoft.com/office/drawing/2014/main" id="{C98F4E3E-9541-4AD2-A83B-DCDC45AB10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443163"/>
          <a:ext cx="6121400" cy="184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926" name="Equation" r:id="rId3" imgW="2438280" imgH="736560" progId="Equation.3">
                  <p:embed/>
                </p:oleObj>
              </mc:Choice>
              <mc:Fallback>
                <p:oleObj name="Equation" r:id="rId3" imgW="2438280" imgH="736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43163"/>
                        <a:ext cx="6121400" cy="184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9925" name="Text Box 5">
            <a:extLst>
              <a:ext uri="{FF2B5EF4-FFF2-40B4-BE49-F238E27FC236}">
                <a16:creationId xmlns:a16="http://schemas.microsoft.com/office/drawing/2014/main" id="{1489CA3D-C5EE-4685-99E5-7A9C9711D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175" y="1819275"/>
            <a:ext cx="471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light object of dark background</a:t>
            </a:r>
            <a:endParaRPr lang="th-TH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89CB4-213C-4B3B-AD1B-C4CDA151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432A-08A0-4513-BE74-E13C404D8EAE}" type="slidenum">
              <a:rPr lang="en-US" altLang="en-US"/>
              <a:pPr/>
              <a:t>72</a:t>
            </a:fld>
            <a:endParaRPr lang="th-TH" altLang="en-US"/>
          </a:p>
        </p:txBody>
      </p:sp>
      <p:sp>
        <p:nvSpPr>
          <p:cNvPr id="1300487" name="Rectangle 7">
            <a:extLst>
              <a:ext uri="{FF2B5EF4-FFF2-40B4-BE49-F238E27FC236}">
                <a16:creationId xmlns:a16="http://schemas.microsoft.com/office/drawing/2014/main" id="{6D7665E4-4170-4D9D-9086-ABA46ED73A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617538"/>
            <a:ext cx="7793037" cy="1143000"/>
          </a:xfrm>
        </p:spPr>
        <p:txBody>
          <a:bodyPr/>
          <a:lstStyle/>
          <a:p>
            <a:r>
              <a:rPr lang="en-US" altLang="en-US"/>
              <a:t>Example</a:t>
            </a:r>
            <a:endParaRPr lang="th-TH" altLang="en-US"/>
          </a:p>
        </p:txBody>
      </p:sp>
      <p:pic>
        <p:nvPicPr>
          <p:cNvPr id="1300483" name="Picture 3">
            <a:extLst>
              <a:ext uri="{FF2B5EF4-FFF2-40B4-BE49-F238E27FC236}">
                <a16:creationId xmlns:a16="http://schemas.microsoft.com/office/drawing/2014/main" id="{9A1285E0-6CC1-43E4-8769-FAB8F07DF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16113"/>
            <a:ext cx="7270750" cy="459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73873-37DF-4ED9-8CF7-1896ACC5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6217-E04C-4025-99D2-CFA7959AD6A7}" type="slidenum">
              <a:rPr lang="en-US" altLang="en-US"/>
              <a:pPr/>
              <a:t>73</a:t>
            </a:fld>
            <a:endParaRPr lang="th-TH" altLang="en-US"/>
          </a:p>
        </p:txBody>
      </p:sp>
      <p:sp>
        <p:nvSpPr>
          <p:cNvPr id="1496066" name="Rectangle 2">
            <a:extLst>
              <a:ext uri="{FF2B5EF4-FFF2-40B4-BE49-F238E27FC236}">
                <a16:creationId xmlns:a16="http://schemas.microsoft.com/office/drawing/2014/main" id="{E6A5F9BE-F998-48B6-BDC8-DF46F179A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Histogram of Gradient</a:t>
            </a:r>
            <a:endParaRPr lang="th-TH" altLang="en-US"/>
          </a:p>
        </p:txBody>
      </p:sp>
      <p:pic>
        <p:nvPicPr>
          <p:cNvPr id="1496068" name="Picture 4">
            <a:extLst>
              <a:ext uri="{FF2B5EF4-FFF2-40B4-BE49-F238E27FC236}">
                <a16:creationId xmlns:a16="http://schemas.microsoft.com/office/drawing/2014/main" id="{064BA625-BD48-43B1-A55B-DE4E081B9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95538"/>
            <a:ext cx="8286750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6069" name="Text Box 5">
            <a:extLst>
              <a:ext uri="{FF2B5EF4-FFF2-40B4-BE49-F238E27FC236}">
                <a16:creationId xmlns:a16="http://schemas.microsoft.com/office/drawing/2014/main" id="{E497337B-457E-44F3-8F72-C92F71E15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229225"/>
            <a:ext cx="548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select T at the midpoint of the valley</a:t>
            </a:r>
            <a:endParaRPr lang="th-TH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0E1C160-6F93-4CDB-8D75-2E641C7D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75A-EF63-453B-973C-6576EB415EF4}" type="slidenum">
              <a:rPr lang="en-US" altLang="en-US"/>
              <a:pPr/>
              <a:t>74</a:t>
            </a:fld>
            <a:endParaRPr lang="th-TH" altLang="en-US"/>
          </a:p>
        </p:txBody>
      </p:sp>
      <p:sp>
        <p:nvSpPr>
          <p:cNvPr id="1301511" name="Rectangle 7">
            <a:extLst>
              <a:ext uri="{FF2B5EF4-FFF2-40B4-BE49-F238E27FC236}">
                <a16:creationId xmlns:a16="http://schemas.microsoft.com/office/drawing/2014/main" id="{7AA6BF80-763F-440B-A44A-995CF24AA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 of applying T </a:t>
            </a:r>
            <a:endParaRPr lang="th-TH" altLang="en-US"/>
          </a:p>
        </p:txBody>
      </p:sp>
      <p:pic>
        <p:nvPicPr>
          <p:cNvPr id="1301512" name="Picture 8">
            <a:extLst>
              <a:ext uri="{FF2B5EF4-FFF2-40B4-BE49-F238E27FC236}">
                <a16:creationId xmlns:a16="http://schemas.microsoft.com/office/drawing/2014/main" id="{915D2E3B-5A2A-4FEC-BDB5-071571EC0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33600"/>
            <a:ext cx="73342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C45E6D-95D7-46E2-BEDC-B79CF266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CBF9-B0E6-4D9C-80E8-31CDDEC6BDEC}" type="slidenum">
              <a:rPr lang="en-US" altLang="en-US"/>
              <a:pPr/>
              <a:t>75</a:t>
            </a:fld>
            <a:endParaRPr lang="th-TH" altLang="en-US"/>
          </a:p>
        </p:txBody>
      </p:sp>
      <p:sp>
        <p:nvSpPr>
          <p:cNvPr id="1490946" name="Rectangle 2">
            <a:extLst>
              <a:ext uri="{FF2B5EF4-FFF2-40B4-BE49-F238E27FC236}">
                <a16:creationId xmlns:a16="http://schemas.microsoft.com/office/drawing/2014/main" id="{9C30D2A0-A0C5-4BC5-AFF5-770202A13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Region-Based Segmentation</a:t>
            </a:r>
            <a:endParaRPr lang="th-TH" altLang="en-US"/>
          </a:p>
        </p:txBody>
      </p:sp>
      <p:sp>
        <p:nvSpPr>
          <p:cNvPr id="1490947" name="Rectangle 3">
            <a:extLst>
              <a:ext uri="{FF2B5EF4-FFF2-40B4-BE49-F238E27FC236}">
                <a16:creationId xmlns:a16="http://schemas.microsoft.com/office/drawing/2014/main" id="{2D2B75BD-2B87-4408-A8B1-B0D9C10FA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Basic Formulation</a:t>
            </a:r>
          </a:p>
        </p:txBody>
      </p:sp>
      <p:graphicFrame>
        <p:nvGraphicFramePr>
          <p:cNvPr id="1490948" name="Object 4">
            <a:extLst>
              <a:ext uri="{FF2B5EF4-FFF2-40B4-BE49-F238E27FC236}">
                <a16:creationId xmlns:a16="http://schemas.microsoft.com/office/drawing/2014/main" id="{9EEF611C-7F9D-4C64-9C31-5D7E915D50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9175" y="2301875"/>
          <a:ext cx="7205663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952" name="Equation" r:id="rId3" imgW="2717640" imgH="1320480" progId="Equation.3">
                  <p:embed/>
                </p:oleObj>
              </mc:Choice>
              <mc:Fallback>
                <p:oleObj name="Equation" r:id="rId3" imgW="2717640" imgH="1320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2301875"/>
                        <a:ext cx="7205663" cy="350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90951" name="Group 7">
            <a:extLst>
              <a:ext uri="{FF2B5EF4-FFF2-40B4-BE49-F238E27FC236}">
                <a16:creationId xmlns:a16="http://schemas.microsoft.com/office/drawing/2014/main" id="{40436D32-28CF-4E03-A637-DB15B316DC0D}"/>
              </a:ext>
            </a:extLst>
          </p:cNvPr>
          <p:cNvGrpSpPr>
            <a:grpSpLocks/>
          </p:cNvGrpSpPr>
          <p:nvPr/>
        </p:nvGrpSpPr>
        <p:grpSpPr bwMode="auto">
          <a:xfrm>
            <a:off x="-36513" y="5876925"/>
            <a:ext cx="9248776" cy="962025"/>
            <a:chOff x="-23" y="3702"/>
            <a:chExt cx="5826" cy="606"/>
          </a:xfrm>
        </p:grpSpPr>
        <p:sp>
          <p:nvSpPr>
            <p:cNvPr id="1490949" name="Text Box 5">
              <a:extLst>
                <a:ext uri="{FF2B5EF4-FFF2-40B4-BE49-F238E27FC236}">
                  <a16:creationId xmlns:a16="http://schemas.microsoft.com/office/drawing/2014/main" id="{EBAE614A-0F9C-47FC-A15B-E2728F3B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3" y="3702"/>
              <a:ext cx="58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P(R</a:t>
              </a:r>
              <a:r>
                <a:rPr lang="en-US" altLang="en-US" baseline="-25000"/>
                <a:t>i</a:t>
              </a:r>
              <a:r>
                <a:rPr lang="en-US" altLang="en-US"/>
                <a:t>) is a logical predicate property defined over the points in set R</a:t>
              </a:r>
              <a:r>
                <a:rPr lang="en-US" altLang="en-US" baseline="-25000"/>
                <a:t>i</a:t>
              </a:r>
              <a:endParaRPr lang="th-TH" altLang="en-US"/>
            </a:p>
          </p:txBody>
        </p:sp>
        <p:sp>
          <p:nvSpPr>
            <p:cNvPr id="1490950" name="Text Box 6">
              <a:extLst>
                <a:ext uri="{FF2B5EF4-FFF2-40B4-BE49-F238E27FC236}">
                  <a16:creationId xmlns:a16="http://schemas.microsoft.com/office/drawing/2014/main" id="{5F704070-D39F-4911-B6E4-4A66D7735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" y="4020"/>
              <a:ext cx="50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ex. P(R</a:t>
              </a:r>
              <a:r>
                <a:rPr lang="en-US" altLang="en-US" baseline="-25000"/>
                <a:t>i</a:t>
              </a:r>
              <a:r>
                <a:rPr lang="en-US" altLang="en-US"/>
                <a:t>) = TRUE if all pixel in R</a:t>
              </a:r>
              <a:r>
                <a:rPr lang="en-US" altLang="en-US" baseline="-25000"/>
                <a:t>i</a:t>
              </a:r>
              <a:r>
                <a:rPr lang="en-US" altLang="en-US"/>
                <a:t> have the same gray level</a:t>
              </a:r>
              <a:endParaRPr lang="th-TH" altLang="en-US"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3CEFC1-657D-4538-A527-552D66DC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5689C-5A83-4F11-AAD2-A0BAD18E10DF}" type="slidenum">
              <a:rPr lang="en-US" altLang="en-US"/>
              <a:pPr/>
              <a:t>76</a:t>
            </a:fld>
            <a:endParaRPr lang="th-TH" altLang="en-US"/>
          </a:p>
        </p:txBody>
      </p:sp>
      <p:sp>
        <p:nvSpPr>
          <p:cNvPr id="1304589" name="Rectangle 13">
            <a:extLst>
              <a:ext uri="{FF2B5EF4-FFF2-40B4-BE49-F238E27FC236}">
                <a16:creationId xmlns:a16="http://schemas.microsoft.com/office/drawing/2014/main" id="{23DB1884-A909-4031-9348-2A63CADA5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Region Growing</a:t>
            </a:r>
            <a:endParaRPr lang="th-TH" altLang="en-US"/>
          </a:p>
        </p:txBody>
      </p:sp>
      <p:sp>
        <p:nvSpPr>
          <p:cNvPr id="1304590" name="Rectangle 14">
            <a:extLst>
              <a:ext uri="{FF2B5EF4-FFF2-40B4-BE49-F238E27FC236}">
                <a16:creationId xmlns:a16="http://schemas.microsoft.com/office/drawing/2014/main" id="{84565282-C5A3-44BB-8FC1-E103DE243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start with a set of </a:t>
            </a:r>
            <a:r>
              <a:rPr lang="en-US" altLang="en-US" b="1">
                <a:latin typeface="Times New Roman" panose="02020603050405020304" pitchFamily="18" charset="0"/>
              </a:rPr>
              <a:t>“</a:t>
            </a:r>
            <a:r>
              <a:rPr lang="en-US" altLang="en-US" b="1"/>
              <a:t>seed</a:t>
            </a:r>
            <a:r>
              <a:rPr lang="en-US" altLang="en-US" b="1">
                <a:latin typeface="Times New Roman" panose="02020603050405020304" pitchFamily="18" charset="0"/>
              </a:rPr>
              <a:t>”</a:t>
            </a:r>
            <a:r>
              <a:rPr lang="en-US" altLang="en-US"/>
              <a:t> points</a:t>
            </a:r>
          </a:p>
          <a:p>
            <a:r>
              <a:rPr lang="en-US" altLang="en-US"/>
              <a:t>growing by appending to each seed those neighbors that have similar properties such as specific ranges of gray level</a:t>
            </a:r>
          </a:p>
          <a:p>
            <a:endParaRPr lang="th-TH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9A00AC4-180F-44F2-89B1-1D45A597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4109-557D-4303-B300-CFBE2E1B010E}" type="slidenum">
              <a:rPr lang="en-US" altLang="en-US"/>
              <a:pPr/>
              <a:t>77</a:t>
            </a:fld>
            <a:endParaRPr lang="th-TH" altLang="en-US"/>
          </a:p>
        </p:txBody>
      </p:sp>
      <p:pic>
        <p:nvPicPr>
          <p:cNvPr id="1499138" name="Picture 2">
            <a:extLst>
              <a:ext uri="{FF2B5EF4-FFF2-40B4-BE49-F238E27FC236}">
                <a16:creationId xmlns:a16="http://schemas.microsoft.com/office/drawing/2014/main" id="{39DC45E5-0D33-4870-B246-15D6AD73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16113"/>
            <a:ext cx="5759450" cy="396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9139" name="Rectangle 3">
            <a:extLst>
              <a:ext uri="{FF2B5EF4-FFF2-40B4-BE49-F238E27FC236}">
                <a16:creationId xmlns:a16="http://schemas.microsoft.com/office/drawing/2014/main" id="{EF87AE6F-C14A-4F29-B7EA-E09342864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Region Growing</a:t>
            </a:r>
            <a:endParaRPr lang="th-TH" altLang="en-US"/>
          </a:p>
        </p:txBody>
      </p:sp>
      <p:sp>
        <p:nvSpPr>
          <p:cNvPr id="1499142" name="Text Box 6">
            <a:extLst>
              <a:ext uri="{FF2B5EF4-FFF2-40B4-BE49-F238E27FC236}">
                <a16:creationId xmlns:a16="http://schemas.microsoft.com/office/drawing/2014/main" id="{56762095-F592-46DF-95C2-6584A3D26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800" y="333375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select all seed points with gray level 255</a:t>
            </a:r>
            <a:endParaRPr lang="th-TH" altLang="en-US"/>
          </a:p>
        </p:txBody>
      </p:sp>
      <p:sp>
        <p:nvSpPr>
          <p:cNvPr id="1499143" name="Freeform 7">
            <a:extLst>
              <a:ext uri="{FF2B5EF4-FFF2-40B4-BE49-F238E27FC236}">
                <a16:creationId xmlns:a16="http://schemas.microsoft.com/office/drawing/2014/main" id="{A6805F9D-9344-42D9-AA89-5BEE7A2E67EC}"/>
              </a:ext>
            </a:extLst>
          </p:cNvPr>
          <p:cNvSpPr>
            <a:spLocks/>
          </p:cNvSpPr>
          <p:nvPr/>
        </p:nvSpPr>
        <p:spPr bwMode="auto">
          <a:xfrm>
            <a:off x="7524750" y="908050"/>
            <a:ext cx="1163638" cy="1008063"/>
          </a:xfrm>
          <a:custGeom>
            <a:avLst/>
            <a:gdLst>
              <a:gd name="T0" fmla="*/ 0 w 733"/>
              <a:gd name="T1" fmla="*/ 0 h 635"/>
              <a:gd name="T2" fmla="*/ 680 w 733"/>
              <a:gd name="T3" fmla="*/ 227 h 635"/>
              <a:gd name="T4" fmla="*/ 317 w 733"/>
              <a:gd name="T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3" h="635">
                <a:moveTo>
                  <a:pt x="0" y="0"/>
                </a:moveTo>
                <a:cubicBezTo>
                  <a:pt x="313" y="60"/>
                  <a:pt x="627" y="121"/>
                  <a:pt x="680" y="227"/>
                </a:cubicBezTo>
                <a:cubicBezTo>
                  <a:pt x="733" y="333"/>
                  <a:pt x="525" y="484"/>
                  <a:pt x="317" y="635"/>
                </a:cubicBezTo>
              </a:path>
            </a:pathLst>
          </a:custGeom>
          <a:noFill/>
          <a:ln w="9525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99144" name="Text Box 8">
            <a:extLst>
              <a:ext uri="{FF2B5EF4-FFF2-40B4-BE49-F238E27FC236}">
                <a16:creationId xmlns:a16="http://schemas.microsoft.com/office/drawing/2014/main" id="{63B0488D-D20A-4E33-8D82-ECC309771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2268538"/>
            <a:ext cx="347662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r>
              <a:rPr kumimoji="0" lang="en-US" altLang="en-US">
                <a:latin typeface="Tahoma" panose="020B0604030504040204" pitchFamily="34" charset="0"/>
              </a:rPr>
              <a:t>criteria:</a:t>
            </a:r>
          </a:p>
          <a:p>
            <a:pPr>
              <a:buFontTx/>
              <a:buAutoNum type="arabicPeriod"/>
            </a:pPr>
            <a:r>
              <a:rPr kumimoji="0" lang="en-US" altLang="en-US">
                <a:latin typeface="Tahoma" panose="020B0604030504040204" pitchFamily="34" charset="0"/>
              </a:rPr>
              <a:t>the absolute gray-level difference between any pixel and the seed has to be less than 65</a:t>
            </a:r>
          </a:p>
          <a:p>
            <a:pPr>
              <a:buFontTx/>
              <a:buAutoNum type="arabicPeriod"/>
            </a:pPr>
            <a:r>
              <a:rPr kumimoji="0" lang="en-US" altLang="en-US">
                <a:latin typeface="Tahoma" panose="020B0604030504040204" pitchFamily="34" charset="0"/>
              </a:rPr>
              <a:t>the pixel has to be 8-connected to at least one pixel in that region (if more, the regions are merged)</a:t>
            </a:r>
            <a:endParaRPr kumimoji="0" lang="th-TH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8010A-1B26-4490-8294-5FCA6707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EBAE-7477-4C46-B701-6A7A09FE843E}" type="slidenum">
              <a:rPr lang="en-US" altLang="en-US"/>
              <a:pPr/>
              <a:t>78</a:t>
            </a:fld>
            <a:endParaRPr lang="th-TH" altLang="en-US"/>
          </a:p>
        </p:txBody>
      </p:sp>
      <p:pic>
        <p:nvPicPr>
          <p:cNvPr id="1305603" name="Picture 3">
            <a:extLst>
              <a:ext uri="{FF2B5EF4-FFF2-40B4-BE49-F238E27FC236}">
                <a16:creationId xmlns:a16="http://schemas.microsoft.com/office/drawing/2014/main" id="{2B36AD1B-1625-4770-98E5-D8A2145FD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7400925" cy="367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5607" name="Rectangle 7">
            <a:extLst>
              <a:ext uri="{FF2B5EF4-FFF2-40B4-BE49-F238E27FC236}">
                <a16:creationId xmlns:a16="http://schemas.microsoft.com/office/drawing/2014/main" id="{8A92292D-B5ED-46BA-A05B-65A314B64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Histogram of fig 10.40 a)</a:t>
            </a:r>
            <a:endParaRPr lang="th-TH" altLang="en-US"/>
          </a:p>
        </p:txBody>
      </p:sp>
      <p:sp>
        <p:nvSpPr>
          <p:cNvPr id="1305608" name="Text Box 8">
            <a:extLst>
              <a:ext uri="{FF2B5EF4-FFF2-40B4-BE49-F238E27FC236}">
                <a16:creationId xmlns:a16="http://schemas.microsoft.com/office/drawing/2014/main" id="{B4C16C85-B1BC-4C31-833F-D1E21E586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500438"/>
            <a:ext cx="30956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used to find the criteria of the difference gray-level between each pixels and the seeds</a:t>
            </a:r>
            <a:endParaRPr lang="th-TH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5E8B7F1-944E-4C05-8BE4-4F9E0240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14D5-27EC-48D1-89B7-5AE580434E3E}" type="slidenum">
              <a:rPr lang="en-US" altLang="en-US"/>
              <a:pPr/>
              <a:t>79</a:t>
            </a:fld>
            <a:endParaRPr lang="th-TH" altLang="en-US"/>
          </a:p>
        </p:txBody>
      </p:sp>
      <p:pic>
        <p:nvPicPr>
          <p:cNvPr id="1306627" name="Picture 3">
            <a:extLst>
              <a:ext uri="{FF2B5EF4-FFF2-40B4-BE49-F238E27FC236}">
                <a16:creationId xmlns:a16="http://schemas.microsoft.com/office/drawing/2014/main" id="{D76EF9A2-AAB7-4ABC-961A-CE74DFDF7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44675"/>
            <a:ext cx="8520113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6631" name="Rectangle 7">
            <a:extLst>
              <a:ext uri="{FF2B5EF4-FFF2-40B4-BE49-F238E27FC236}">
                <a16:creationId xmlns:a16="http://schemas.microsoft.com/office/drawing/2014/main" id="{54A2368B-7213-4A3A-9655-3CA60A5A6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Region splitting and merging</a:t>
            </a:r>
            <a:endParaRPr lang="th-TH" altLang="en-US"/>
          </a:p>
        </p:txBody>
      </p:sp>
      <p:sp>
        <p:nvSpPr>
          <p:cNvPr id="1306632" name="Text Box 8">
            <a:extLst>
              <a:ext uri="{FF2B5EF4-FFF2-40B4-BE49-F238E27FC236}">
                <a16:creationId xmlns:a16="http://schemas.microsoft.com/office/drawing/2014/main" id="{05B232B8-8516-4BED-996C-158FC7B1C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05263"/>
            <a:ext cx="226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latin typeface="Comic Sans MS" panose="030F0702030302020204" pitchFamily="66" charset="0"/>
              </a:rPr>
              <a:t>Quadtree</a:t>
            </a:r>
            <a:endParaRPr lang="th-TH" altLang="en-US" sz="3600">
              <a:latin typeface="Comic Sans MS" panose="030F0702030302020204" pitchFamily="66" charset="0"/>
            </a:endParaRPr>
          </a:p>
        </p:txBody>
      </p:sp>
      <p:sp>
        <p:nvSpPr>
          <p:cNvPr id="1306633" name="Text Box 9">
            <a:extLst>
              <a:ext uri="{FF2B5EF4-FFF2-40B4-BE49-F238E27FC236}">
                <a16:creationId xmlns:a16="http://schemas.microsoft.com/office/drawing/2014/main" id="{5109BC58-7D33-4F7D-81FC-8D7BC0C43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724400"/>
            <a:ext cx="90360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buFontTx/>
              <a:buAutoNum type="arabicPeriod"/>
            </a:pPr>
            <a:r>
              <a:rPr kumimoji="0" lang="en-US" altLang="en-US">
                <a:latin typeface="Comic Sans MS" panose="030F0702030302020204" pitchFamily="66" charset="0"/>
              </a:rPr>
              <a:t>Split into 4 disjoint quadrants any region R</a:t>
            </a:r>
            <a:r>
              <a:rPr kumimoji="0" lang="en-US" altLang="en-US" baseline="-25000">
                <a:latin typeface="Comic Sans MS" panose="030F0702030302020204" pitchFamily="66" charset="0"/>
              </a:rPr>
              <a:t>i</a:t>
            </a:r>
            <a:r>
              <a:rPr kumimoji="0" lang="en-US" altLang="en-US">
                <a:latin typeface="Comic Sans MS" panose="030F0702030302020204" pitchFamily="66" charset="0"/>
              </a:rPr>
              <a:t> for which</a:t>
            </a:r>
            <a:br>
              <a:rPr kumimoji="0" lang="en-US" altLang="en-US">
                <a:latin typeface="Comic Sans MS" panose="030F0702030302020204" pitchFamily="66" charset="0"/>
              </a:rPr>
            </a:br>
            <a:r>
              <a:rPr kumimoji="0" lang="en-US" altLang="en-US">
                <a:latin typeface="Comic Sans MS" panose="030F0702030302020204" pitchFamily="66" charset="0"/>
              </a:rPr>
              <a:t>P(R</a:t>
            </a:r>
            <a:r>
              <a:rPr kumimoji="0" lang="en-US" altLang="en-US" baseline="-25000">
                <a:latin typeface="Comic Sans MS" panose="030F0702030302020204" pitchFamily="66" charset="0"/>
              </a:rPr>
              <a:t>i</a:t>
            </a:r>
            <a:r>
              <a:rPr kumimoji="0" lang="en-US" altLang="en-US">
                <a:latin typeface="Comic Sans MS" panose="030F0702030302020204" pitchFamily="66" charset="0"/>
              </a:rPr>
              <a:t>) = FALSE</a:t>
            </a:r>
          </a:p>
          <a:p>
            <a:pPr>
              <a:buFontTx/>
              <a:buAutoNum type="arabicPeriod"/>
            </a:pPr>
            <a:r>
              <a:rPr kumimoji="0" lang="en-US" altLang="en-US">
                <a:latin typeface="Comic Sans MS" panose="030F0702030302020204" pitchFamily="66" charset="0"/>
              </a:rPr>
              <a:t>Merge any adjacent region R</a:t>
            </a:r>
            <a:r>
              <a:rPr kumimoji="0" lang="en-US" altLang="en-US" baseline="-25000">
                <a:latin typeface="Comic Sans MS" panose="030F0702030302020204" pitchFamily="66" charset="0"/>
              </a:rPr>
              <a:t>j</a:t>
            </a:r>
            <a:r>
              <a:rPr kumimoji="0" lang="en-US" altLang="en-US">
                <a:latin typeface="Comic Sans MS" panose="030F0702030302020204" pitchFamily="66" charset="0"/>
              </a:rPr>
              <a:t> and R</a:t>
            </a:r>
            <a:r>
              <a:rPr kumimoji="0" lang="en-US" altLang="en-US" baseline="-25000">
                <a:latin typeface="Comic Sans MS" panose="030F0702030302020204" pitchFamily="66" charset="0"/>
              </a:rPr>
              <a:t>k</a:t>
            </a:r>
            <a:r>
              <a:rPr kumimoji="0" lang="en-US" altLang="en-US">
                <a:latin typeface="Comic Sans MS" panose="030F0702030302020204" pitchFamily="66" charset="0"/>
              </a:rPr>
              <a:t> for which </a:t>
            </a:r>
            <a:br>
              <a:rPr kumimoji="0" lang="en-US" altLang="en-US">
                <a:latin typeface="Comic Sans MS" panose="030F0702030302020204" pitchFamily="66" charset="0"/>
              </a:rPr>
            </a:br>
            <a:r>
              <a:rPr kumimoji="0" lang="en-US" altLang="en-US">
                <a:latin typeface="Comic Sans MS" panose="030F0702030302020204" pitchFamily="66" charset="0"/>
              </a:rPr>
              <a:t>P(R</a:t>
            </a:r>
            <a:r>
              <a:rPr kumimoji="0" lang="en-US" altLang="en-US" baseline="-25000">
                <a:latin typeface="Comic Sans MS" panose="030F0702030302020204" pitchFamily="66" charset="0"/>
              </a:rPr>
              <a:t>i</a:t>
            </a:r>
            <a:r>
              <a:rPr kumimoji="0" lang="en-US" altLang="en-US">
                <a:latin typeface="Comic Sans MS" panose="030F0702030302020204" pitchFamily="66" charset="0"/>
              </a:rPr>
              <a:t> </a:t>
            </a:r>
            <a:r>
              <a:rPr kumimoji="0"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 </a:t>
            </a:r>
            <a:r>
              <a:rPr kumimoji="0" lang="en-US" altLang="en-US">
                <a:latin typeface="Comic Sans MS" panose="030F0702030302020204" pitchFamily="66" charset="0"/>
              </a:rPr>
              <a:t>R</a:t>
            </a:r>
            <a:r>
              <a:rPr kumimoji="0" lang="en-US" altLang="en-US" baseline="-25000">
                <a:latin typeface="Comic Sans MS" panose="030F0702030302020204" pitchFamily="66" charset="0"/>
              </a:rPr>
              <a:t>k</a:t>
            </a:r>
            <a:r>
              <a:rPr kumimoji="0" lang="en-US" altLang="en-US">
                <a:latin typeface="Comic Sans MS" panose="030F0702030302020204" pitchFamily="66" charset="0"/>
              </a:rPr>
              <a:t> ) = TRUE</a:t>
            </a:r>
          </a:p>
          <a:p>
            <a:pPr>
              <a:buFontTx/>
              <a:buAutoNum type="arabicPeriod"/>
            </a:pPr>
            <a:r>
              <a:rPr kumimoji="0" lang="en-US" altLang="en-US">
                <a:latin typeface="Comic Sans MS" panose="030F0702030302020204" pitchFamily="66" charset="0"/>
              </a:rPr>
              <a:t>Stop when no further merging or splitting is possible.</a:t>
            </a:r>
            <a:endParaRPr kumimoji="0" lang="th-TH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0CC135E-815E-474E-B3A2-F77AEEC3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FFD2-8C80-45A3-84EE-4E5CB80A3F11}" type="slidenum">
              <a:rPr lang="en-US" altLang="en-US"/>
              <a:pPr/>
              <a:t>8</a:t>
            </a:fld>
            <a:endParaRPr lang="th-TH" altLang="en-US"/>
          </a:p>
        </p:txBody>
      </p:sp>
      <p:sp>
        <p:nvSpPr>
          <p:cNvPr id="1441794" name="Rectangle 2">
            <a:extLst>
              <a:ext uri="{FF2B5EF4-FFF2-40B4-BE49-F238E27FC236}">
                <a16:creationId xmlns:a16="http://schemas.microsoft.com/office/drawing/2014/main" id="{461FB120-2037-4466-AD3C-E190FF4D4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 Detection</a:t>
            </a:r>
            <a:endParaRPr lang="th-TH" altLang="en-US"/>
          </a:p>
        </p:txBody>
      </p:sp>
      <p:sp>
        <p:nvSpPr>
          <p:cNvPr id="1441797" name="Rectangle 5">
            <a:extLst>
              <a:ext uri="{FF2B5EF4-FFF2-40B4-BE49-F238E27FC236}">
                <a16:creationId xmlns:a16="http://schemas.microsoft.com/office/drawing/2014/main" id="{4A3F72F7-EDCD-410E-B6B2-A8407F4197F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4151313"/>
            <a:ext cx="8421688" cy="24463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Horizontal mask will result with max response when a line passed through the middle row of the mask with a constant background.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similar idea is used with other masks.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note: the preferred direction of each mask is weighted with a larger coefficient (i.e.,2) than other possible directions.</a:t>
            </a:r>
            <a:endParaRPr lang="th-TH" altLang="en-US" sz="2400"/>
          </a:p>
        </p:txBody>
      </p:sp>
      <p:graphicFrame>
        <p:nvGraphicFramePr>
          <p:cNvPr id="1441800" name="Object 8">
            <a:extLst>
              <a:ext uri="{FF2B5EF4-FFF2-40B4-BE49-F238E27FC236}">
                <a16:creationId xmlns:a16="http://schemas.microsoft.com/office/drawing/2014/main" id="{9491F5B3-EF49-4B13-8765-D68077255D37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042988" y="1916113"/>
          <a:ext cx="7510462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01" name="Bitmap Image" r:id="rId3" imgW="5009524" imgH="1438095" progId="Paint.Picture">
                  <p:embed/>
                </p:oleObj>
              </mc:Choice>
              <mc:Fallback>
                <p:oleObj name="Bitmap Image" r:id="rId3" imgW="5009524" imgH="1438095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16113"/>
                        <a:ext cx="7510462" cy="215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57BBF-FEB8-42DA-AED4-3B58C911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4F8F-643B-4BA7-A91D-58032363A727}" type="slidenum">
              <a:rPr lang="en-US" altLang="en-US"/>
              <a:pPr/>
              <a:t>80</a:t>
            </a:fld>
            <a:endParaRPr lang="th-TH" altLang="en-US"/>
          </a:p>
        </p:txBody>
      </p:sp>
      <p:pic>
        <p:nvPicPr>
          <p:cNvPr id="1307651" name="Picture 3">
            <a:extLst>
              <a:ext uri="{FF2B5EF4-FFF2-40B4-BE49-F238E27FC236}">
                <a16:creationId xmlns:a16="http://schemas.microsoft.com/office/drawing/2014/main" id="{23B16FE4-7041-416C-B937-A917E7A1F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133600"/>
            <a:ext cx="8631238" cy="21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7655" name="Rectangle 7">
            <a:extLst>
              <a:ext uri="{FF2B5EF4-FFF2-40B4-BE49-F238E27FC236}">
                <a16:creationId xmlns:a16="http://schemas.microsoft.com/office/drawing/2014/main" id="{46DF90C5-C49C-4380-BD34-33E728915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th-TH" altLang="en-US"/>
          </a:p>
        </p:txBody>
      </p:sp>
      <p:sp>
        <p:nvSpPr>
          <p:cNvPr id="1307656" name="Text Box 8">
            <a:extLst>
              <a:ext uri="{FF2B5EF4-FFF2-40B4-BE49-F238E27FC236}">
                <a16:creationId xmlns:a16="http://schemas.microsoft.com/office/drawing/2014/main" id="{50F5B352-2D55-4F82-B64B-9F3953D59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365625"/>
            <a:ext cx="90360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r>
              <a:rPr kumimoji="0" lang="en-US" altLang="en-US">
                <a:latin typeface="Comic Sans MS" panose="030F0702030302020204" pitchFamily="66" charset="0"/>
              </a:rPr>
              <a:t>	P(R</a:t>
            </a:r>
            <a:r>
              <a:rPr kumimoji="0" lang="en-US" altLang="en-US" baseline="-25000">
                <a:latin typeface="Comic Sans MS" panose="030F0702030302020204" pitchFamily="66" charset="0"/>
              </a:rPr>
              <a:t>i</a:t>
            </a:r>
            <a:r>
              <a:rPr kumimoji="0" lang="en-US" altLang="en-US">
                <a:latin typeface="Comic Sans MS" panose="030F0702030302020204" pitchFamily="66" charset="0"/>
              </a:rPr>
              <a:t>) = TRUE if at least 80% of the pixels in R</a:t>
            </a:r>
            <a:r>
              <a:rPr kumimoji="0" lang="en-US" altLang="en-US" baseline="-25000">
                <a:latin typeface="Comic Sans MS" panose="030F0702030302020204" pitchFamily="66" charset="0"/>
              </a:rPr>
              <a:t>i</a:t>
            </a:r>
            <a:r>
              <a:rPr kumimoji="0" lang="en-US" altLang="en-US">
                <a:latin typeface="Comic Sans MS" panose="030F0702030302020204" pitchFamily="66" charset="0"/>
              </a:rPr>
              <a:t> have the property |z</a:t>
            </a:r>
            <a:r>
              <a:rPr kumimoji="0" lang="en-US" altLang="en-US" baseline="-25000">
                <a:latin typeface="Comic Sans MS" panose="030F0702030302020204" pitchFamily="66" charset="0"/>
              </a:rPr>
              <a:t>j</a:t>
            </a:r>
            <a:r>
              <a:rPr kumimoji="0" lang="en-US" altLang="en-US">
                <a:latin typeface="Comic Sans MS" panose="030F0702030302020204" pitchFamily="66" charset="0"/>
              </a:rPr>
              <a:t>-m</a:t>
            </a:r>
            <a:r>
              <a:rPr kumimoji="0" lang="en-US" altLang="en-US" baseline="-25000">
                <a:latin typeface="Comic Sans MS" panose="030F0702030302020204" pitchFamily="66" charset="0"/>
              </a:rPr>
              <a:t>i</a:t>
            </a:r>
            <a:r>
              <a:rPr kumimoji="0" lang="en-US" altLang="en-US">
                <a:latin typeface="Comic Sans MS" panose="030F0702030302020204" pitchFamily="66" charset="0"/>
              </a:rPr>
              <a:t>| </a:t>
            </a:r>
            <a:r>
              <a:rPr kumimoji="0"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 2</a:t>
            </a:r>
            <a:r>
              <a:rPr kumimoji="0" lang="en-US" altLang="en-US" baseline="-250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kumimoji="0"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, </a:t>
            </a:r>
          </a:p>
          <a:p>
            <a:r>
              <a:rPr kumimoji="0"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	where </a:t>
            </a:r>
            <a:r>
              <a:rPr kumimoji="0" lang="en-US" altLang="en-US" baseline="-25000">
                <a:latin typeface="Comic Sans MS" panose="030F0702030302020204" pitchFamily="66" charset="0"/>
              </a:rPr>
              <a:t> </a:t>
            </a:r>
          </a:p>
          <a:p>
            <a:r>
              <a:rPr kumimoji="0" lang="en-US" altLang="en-US" baseline="-25000">
                <a:latin typeface="Comic Sans MS" panose="030F0702030302020204" pitchFamily="66" charset="0"/>
              </a:rPr>
              <a:t>		</a:t>
            </a:r>
            <a:r>
              <a:rPr kumimoji="0" lang="en-US" altLang="en-US">
                <a:latin typeface="Comic Sans MS" panose="030F0702030302020204" pitchFamily="66" charset="0"/>
              </a:rPr>
              <a:t>z</a:t>
            </a:r>
            <a:r>
              <a:rPr kumimoji="0" lang="en-US" altLang="en-US" baseline="-25000">
                <a:latin typeface="Comic Sans MS" panose="030F0702030302020204" pitchFamily="66" charset="0"/>
              </a:rPr>
              <a:t>j  </a:t>
            </a:r>
            <a:r>
              <a:rPr kumimoji="0" lang="en-US" altLang="en-US">
                <a:latin typeface="Comic Sans MS" panose="030F0702030302020204" pitchFamily="66" charset="0"/>
              </a:rPr>
              <a:t>is the gray level of the j</a:t>
            </a:r>
            <a:r>
              <a:rPr kumimoji="0" lang="en-US" altLang="en-US" baseline="30000">
                <a:latin typeface="Comic Sans MS" panose="030F0702030302020204" pitchFamily="66" charset="0"/>
              </a:rPr>
              <a:t>th</a:t>
            </a:r>
            <a:r>
              <a:rPr kumimoji="0" lang="en-US" altLang="en-US">
                <a:latin typeface="Comic Sans MS" panose="030F0702030302020204" pitchFamily="66" charset="0"/>
              </a:rPr>
              <a:t> pixel in R</a:t>
            </a:r>
            <a:r>
              <a:rPr kumimoji="0" lang="en-US" altLang="en-US" baseline="-25000">
                <a:latin typeface="Comic Sans MS" panose="030F0702030302020204" pitchFamily="66" charset="0"/>
              </a:rPr>
              <a:t>i</a:t>
            </a:r>
            <a:endParaRPr kumimoji="0" lang="en-US" altLang="en-US">
              <a:latin typeface="Comic Sans MS" panose="030F0702030302020204" pitchFamily="66" charset="0"/>
            </a:endParaRPr>
          </a:p>
          <a:p>
            <a:r>
              <a:rPr kumimoji="0" lang="en-US" altLang="en-US">
                <a:latin typeface="Comic Sans MS" panose="030F0702030302020204" pitchFamily="66" charset="0"/>
              </a:rPr>
              <a:t>		m</a:t>
            </a:r>
            <a:r>
              <a:rPr kumimoji="0" lang="en-US" altLang="en-US" baseline="-25000">
                <a:latin typeface="Comic Sans MS" panose="030F0702030302020204" pitchFamily="66" charset="0"/>
              </a:rPr>
              <a:t>i</a:t>
            </a:r>
            <a:r>
              <a:rPr kumimoji="0" lang="en-US" altLang="en-US">
                <a:latin typeface="Comic Sans MS" panose="030F0702030302020204" pitchFamily="66" charset="0"/>
              </a:rPr>
              <a:t> is the mean gray level of that region</a:t>
            </a:r>
          </a:p>
          <a:p>
            <a:r>
              <a:rPr kumimoji="0" lang="en-US" altLang="en-US">
                <a:latin typeface="Comic Sans MS" panose="030F0702030302020204" pitchFamily="66" charset="0"/>
              </a:rPr>
              <a:t>		</a:t>
            </a:r>
            <a:r>
              <a:rPr kumimoji="0"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</a:t>
            </a:r>
            <a:r>
              <a:rPr kumimoji="0" lang="en-US" altLang="en-US" baseline="-250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kumimoji="0" lang="en-US" altLang="en-US">
                <a:latin typeface="Comic Sans MS" panose="030F0702030302020204" pitchFamily="66" charset="0"/>
              </a:rPr>
              <a:t>  is the standard deviation of the gray levels in R</a:t>
            </a:r>
            <a:r>
              <a:rPr kumimoji="0" lang="en-US" altLang="en-US" baseline="-25000">
                <a:latin typeface="Comic Sans MS" panose="030F0702030302020204" pitchFamily="66" charset="0"/>
              </a:rPr>
              <a:t>i</a:t>
            </a:r>
            <a:endParaRPr kumimoji="0" lang="th-TH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0414876-4264-485D-8E80-DF693AFC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C8AA-C463-4AB7-8F86-2D24E63766FE}" type="slidenum">
              <a:rPr lang="en-US" altLang="en-US"/>
              <a:pPr/>
              <a:t>81</a:t>
            </a:fld>
            <a:endParaRPr lang="th-TH" altLang="en-US"/>
          </a:p>
        </p:txBody>
      </p:sp>
      <p:pic>
        <p:nvPicPr>
          <p:cNvPr id="1314819" name="Picture 3">
            <a:extLst>
              <a:ext uri="{FF2B5EF4-FFF2-40B4-BE49-F238E27FC236}">
                <a16:creationId xmlns:a16="http://schemas.microsoft.com/office/drawing/2014/main" id="{DD446FDF-0825-4118-BCED-55895F9BB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2027238"/>
            <a:ext cx="6270625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4823" name="Rectangle 7">
            <a:extLst>
              <a:ext uri="{FF2B5EF4-FFF2-40B4-BE49-F238E27FC236}">
                <a16:creationId xmlns:a16="http://schemas.microsoft.com/office/drawing/2014/main" id="{73ECF349-85F2-4F47-89C8-D1FBE0629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th-TH" altLang="en-US"/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3431A6C-A542-4346-8BB6-BCE2FB79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7DBE-8E39-43C1-AF66-10FC29E1BC86}" type="slidenum">
              <a:rPr lang="en-US" altLang="en-US"/>
              <a:pPr/>
              <a:t>82</a:t>
            </a:fld>
            <a:endParaRPr lang="th-TH" altLang="en-US"/>
          </a:p>
        </p:txBody>
      </p:sp>
      <p:pic>
        <p:nvPicPr>
          <p:cNvPr id="1315843" name="Picture 3">
            <a:extLst>
              <a:ext uri="{FF2B5EF4-FFF2-40B4-BE49-F238E27FC236}">
                <a16:creationId xmlns:a16="http://schemas.microsoft.com/office/drawing/2014/main" id="{8E1AE8E9-2039-4D76-98CE-7AC3452AB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2376488"/>
            <a:ext cx="5089525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5847" name="Rectangle 7">
            <a:extLst>
              <a:ext uri="{FF2B5EF4-FFF2-40B4-BE49-F238E27FC236}">
                <a16:creationId xmlns:a16="http://schemas.microsoft.com/office/drawing/2014/main" id="{3A7DB93A-9BEB-4415-B6F6-ECEC55E12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th-TH" altLang="en-US"/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36E2E36-FA9A-4933-B55E-7D943983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5B7E-3BE9-4B38-B6A4-639606A255C1}" type="slidenum">
              <a:rPr lang="en-US" altLang="en-US"/>
              <a:pPr/>
              <a:t>83</a:t>
            </a:fld>
            <a:endParaRPr lang="th-TH" altLang="en-US"/>
          </a:p>
        </p:txBody>
      </p:sp>
      <p:pic>
        <p:nvPicPr>
          <p:cNvPr id="1316867" name="Picture 3">
            <a:extLst>
              <a:ext uri="{FF2B5EF4-FFF2-40B4-BE49-F238E27FC236}">
                <a16:creationId xmlns:a16="http://schemas.microsoft.com/office/drawing/2014/main" id="{14CBB9F0-256D-45C3-956E-29E9DD31D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1946275"/>
            <a:ext cx="515937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6871" name="Rectangle 7">
            <a:extLst>
              <a:ext uri="{FF2B5EF4-FFF2-40B4-BE49-F238E27FC236}">
                <a16:creationId xmlns:a16="http://schemas.microsoft.com/office/drawing/2014/main" id="{525359CB-9291-4E56-ADCB-D17EFC6A5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th-TH" altLang="en-US"/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23ADA83-5A81-4A3C-AB4B-33564474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76EC-7CA0-4F83-8FD4-8B6AEB376E3A}" type="slidenum">
              <a:rPr lang="en-US" altLang="en-US"/>
              <a:pPr/>
              <a:t>84</a:t>
            </a:fld>
            <a:endParaRPr lang="th-TH" altLang="en-US"/>
          </a:p>
        </p:txBody>
      </p:sp>
      <p:pic>
        <p:nvPicPr>
          <p:cNvPr id="1317891" name="Picture 3">
            <a:extLst>
              <a:ext uri="{FF2B5EF4-FFF2-40B4-BE49-F238E27FC236}">
                <a16:creationId xmlns:a16="http://schemas.microsoft.com/office/drawing/2014/main" id="{D7681D01-B6FC-4FF9-ADC1-6773E7624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808163"/>
            <a:ext cx="5927725" cy="36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7895" name="Rectangle 7">
            <a:extLst>
              <a:ext uri="{FF2B5EF4-FFF2-40B4-BE49-F238E27FC236}">
                <a16:creationId xmlns:a16="http://schemas.microsoft.com/office/drawing/2014/main" id="{E730486A-D0ED-4656-9B16-FE17D000A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th-TH" altLang="en-US"/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4D21852-0552-4B13-A545-3503FAF2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7F5F-1910-4C6B-A289-DE04A1A95D72}" type="slidenum">
              <a:rPr lang="en-US" altLang="en-US"/>
              <a:pPr/>
              <a:t>85</a:t>
            </a:fld>
            <a:endParaRPr lang="th-TH" altLang="en-US"/>
          </a:p>
        </p:txBody>
      </p:sp>
      <p:pic>
        <p:nvPicPr>
          <p:cNvPr id="1318915" name="Picture 3">
            <a:extLst>
              <a:ext uri="{FF2B5EF4-FFF2-40B4-BE49-F238E27FC236}">
                <a16:creationId xmlns:a16="http://schemas.microsoft.com/office/drawing/2014/main" id="{64D5CF0B-A2F6-4161-98D6-E81A391E5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1987550"/>
            <a:ext cx="5037138" cy="397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8919" name="Rectangle 7">
            <a:extLst>
              <a:ext uri="{FF2B5EF4-FFF2-40B4-BE49-F238E27FC236}">
                <a16:creationId xmlns:a16="http://schemas.microsoft.com/office/drawing/2014/main" id="{1865E901-246B-44FB-847C-BB7D089F3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th-TH" altLang="en-US"/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5443DA9-4F36-4CC4-8113-36F88DA9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FFDB-89C6-44FE-92C5-0043A55298F1}" type="slidenum">
              <a:rPr lang="en-US" altLang="en-US"/>
              <a:pPr/>
              <a:t>86</a:t>
            </a:fld>
            <a:endParaRPr lang="th-TH" altLang="en-US"/>
          </a:p>
        </p:txBody>
      </p:sp>
      <p:pic>
        <p:nvPicPr>
          <p:cNvPr id="1319939" name="Picture 3">
            <a:extLst>
              <a:ext uri="{FF2B5EF4-FFF2-40B4-BE49-F238E27FC236}">
                <a16:creationId xmlns:a16="http://schemas.microsoft.com/office/drawing/2014/main" id="{6BE87A78-89C5-40F3-9566-83B75C0EC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079625"/>
            <a:ext cx="5897563" cy="241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9943" name="Rectangle 7">
            <a:extLst>
              <a:ext uri="{FF2B5EF4-FFF2-40B4-BE49-F238E27FC236}">
                <a16:creationId xmlns:a16="http://schemas.microsoft.com/office/drawing/2014/main" id="{B55B43C8-A2A0-472E-823E-5B0B189D8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th-TH" altLang="en-US"/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4D837621-A51F-48AC-A36E-43942C6A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24B9-7ECD-49D1-9209-FA855053BE61}" type="slidenum">
              <a:rPr lang="en-US" altLang="en-US"/>
              <a:pPr/>
              <a:t>87</a:t>
            </a:fld>
            <a:endParaRPr lang="th-TH" altLang="en-US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C22EEC25-C7BC-4542-8B40-DD7D22EEB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Global Processing via Graph-Theoretic Techniques</a:t>
            </a:r>
            <a:endParaRPr lang="th-TH" altLang="en-US" sz="4000"/>
          </a:p>
        </p:txBody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6D4D73BC-6800-401A-AB95-C1A25D70DF3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800"/>
              <a:t>searching graph for low-cost paths that correspond to significant edges</a:t>
            </a:r>
          </a:p>
          <a:p>
            <a:r>
              <a:rPr lang="en-US" altLang="en-US" sz="2800"/>
              <a:t>performs well in the presence of noise.</a:t>
            </a:r>
          </a:p>
          <a:p>
            <a:r>
              <a:rPr lang="en-US" altLang="en-US" sz="2800"/>
              <a:t>time consuming process.</a:t>
            </a:r>
            <a:endParaRPr lang="th-TH" altLang="en-US" sz="2800"/>
          </a:p>
        </p:txBody>
      </p:sp>
      <p:graphicFrame>
        <p:nvGraphicFramePr>
          <p:cNvPr id="1502212" name="Object 4">
            <a:extLst>
              <a:ext uri="{FF2B5EF4-FFF2-40B4-BE49-F238E27FC236}">
                <a16:creationId xmlns:a16="http://schemas.microsoft.com/office/drawing/2014/main" id="{5388C20A-7585-4B0C-A18A-5531F836419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219700" y="2133600"/>
          <a:ext cx="3333750" cy="301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213" name="Bitmap Image" r:id="rId3" imgW="2180952" imgH="1971950" progId="Paint.Picture">
                  <p:embed/>
                </p:oleObj>
              </mc:Choice>
              <mc:Fallback>
                <p:oleObj name="Bitmap Image" r:id="rId3" imgW="2180952" imgH="197195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133600"/>
                        <a:ext cx="3333750" cy="301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F19735-7FB4-48C1-8E4C-B1406A07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B74F-18A4-44A7-BCB5-8815C19198C2}" type="slidenum">
              <a:rPr lang="en-US" altLang="en-US"/>
              <a:pPr/>
              <a:t>88</a:t>
            </a:fld>
            <a:endParaRPr lang="th-TH" altLang="en-US"/>
          </a:p>
        </p:txBody>
      </p:sp>
      <p:sp>
        <p:nvSpPr>
          <p:cNvPr id="1491970" name="Rectangle 2">
            <a:extLst>
              <a:ext uri="{FF2B5EF4-FFF2-40B4-BE49-F238E27FC236}">
                <a16:creationId xmlns:a16="http://schemas.microsoft.com/office/drawing/2014/main" id="{BA226C17-5962-4F24-89AD-431C51C35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Definition</a:t>
            </a:r>
            <a:endParaRPr lang="th-TH" altLang="en-US"/>
          </a:p>
        </p:txBody>
      </p:sp>
      <p:sp>
        <p:nvSpPr>
          <p:cNvPr id="1491971" name="Rectangle 3">
            <a:extLst>
              <a:ext uri="{FF2B5EF4-FFF2-40B4-BE49-F238E27FC236}">
                <a16:creationId xmlns:a16="http://schemas.microsoft.com/office/drawing/2014/main" id="{99A8548D-BF8D-4E89-9D89-9C81CAA00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610600" cy="4114800"/>
          </a:xfrm>
        </p:spPr>
        <p:txBody>
          <a:bodyPr/>
          <a:lstStyle/>
          <a:p>
            <a:r>
              <a:rPr lang="en-US" altLang="en-US"/>
              <a:t>Graph G = (N,U) is a finite, nonempty set of nodes N, together with a set U of unordered pairs of distinct elements of N.</a:t>
            </a:r>
            <a:endParaRPr lang="th-TH" altLang="en-US"/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C7521FD-77A1-482D-ADA3-0F7530BF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DA10-8A00-4832-A5BB-D4344E15519B}" type="slidenum">
              <a:rPr lang="en-US" altLang="en-US"/>
              <a:pPr/>
              <a:t>89</a:t>
            </a:fld>
            <a:endParaRPr lang="th-TH" altLang="en-US"/>
          </a:p>
        </p:txBody>
      </p:sp>
      <p:pic>
        <p:nvPicPr>
          <p:cNvPr id="1492994" name="Picture 2">
            <a:extLst>
              <a:ext uri="{FF2B5EF4-FFF2-40B4-BE49-F238E27FC236}">
                <a16:creationId xmlns:a16="http://schemas.microsoft.com/office/drawing/2014/main" id="{07AA1ACE-2214-4103-8A37-584A6DA0E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8280400" cy="391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2995" name="Rectangle 3">
            <a:extLst>
              <a:ext uri="{FF2B5EF4-FFF2-40B4-BE49-F238E27FC236}">
                <a16:creationId xmlns:a16="http://schemas.microsoft.com/office/drawing/2014/main" id="{924106B9-090E-44A4-A523-B9A68BC6B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th-TH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BFD6F7A-C57E-4838-8A72-DDEDA532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C17C-B9F3-4146-AE58-DDD6A1D0A11B}" type="slidenum">
              <a:rPr lang="en-US" altLang="en-US"/>
              <a:pPr/>
              <a:t>9</a:t>
            </a:fld>
            <a:endParaRPr lang="th-TH" altLang="en-US"/>
          </a:p>
        </p:txBody>
      </p:sp>
      <p:sp>
        <p:nvSpPr>
          <p:cNvPr id="1266695" name="Rectangle 7">
            <a:extLst>
              <a:ext uri="{FF2B5EF4-FFF2-40B4-BE49-F238E27FC236}">
                <a16:creationId xmlns:a16="http://schemas.microsoft.com/office/drawing/2014/main" id="{8CE027A7-6C25-4440-BE9C-68CD2DD06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 Detection</a:t>
            </a:r>
            <a:endParaRPr lang="th-TH" altLang="en-US"/>
          </a:p>
        </p:txBody>
      </p:sp>
      <p:sp>
        <p:nvSpPr>
          <p:cNvPr id="1266696" name="Rectangle 8">
            <a:extLst>
              <a:ext uri="{FF2B5EF4-FFF2-40B4-BE49-F238E27FC236}">
                <a16:creationId xmlns:a16="http://schemas.microsoft.com/office/drawing/2014/main" id="{76801A07-B106-4271-84CB-82ED066D2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017713"/>
            <a:ext cx="8704263" cy="4506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Apply every masks on the image</a:t>
            </a:r>
          </a:p>
          <a:p>
            <a:pPr>
              <a:lnSpc>
                <a:spcPct val="90000"/>
              </a:lnSpc>
            </a:pPr>
            <a:r>
              <a:rPr lang="en-US" altLang="en-US"/>
              <a:t>let R1, R2, R3, R4 denotes the response of the horizontal, +45 degree, vertical and -45 degree masks, respectively.</a:t>
            </a:r>
          </a:p>
          <a:p>
            <a:pPr>
              <a:lnSpc>
                <a:spcPct val="90000"/>
              </a:lnSpc>
            </a:pPr>
            <a:r>
              <a:rPr lang="en-US" altLang="en-US"/>
              <a:t>if, at a certain point in the image 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|R</a:t>
            </a:r>
            <a:r>
              <a:rPr lang="en-US" altLang="en-US" baseline="-25000"/>
              <a:t>i</a:t>
            </a:r>
            <a:r>
              <a:rPr lang="en-US" altLang="en-US"/>
              <a:t>| &gt; |R</a:t>
            </a:r>
            <a:r>
              <a:rPr lang="en-US" altLang="en-US" baseline="-25000"/>
              <a:t>j</a:t>
            </a:r>
            <a:r>
              <a:rPr lang="en-US" altLang="en-US"/>
              <a:t>|,</a:t>
            </a:r>
          </a:p>
          <a:p>
            <a:pPr>
              <a:lnSpc>
                <a:spcPct val="90000"/>
              </a:lnSpc>
            </a:pPr>
            <a:r>
              <a:rPr lang="en-US" altLang="en-US"/>
              <a:t>for all j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i, that point is said to be more likely associated with a line in the direction of mask i. </a:t>
            </a:r>
            <a:endParaRPr lang="th-TH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2848784-99D9-494C-BF5D-E5709D6F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D89A-3C13-4DDC-B3B9-A9AE06E7FAB2}" type="slidenum">
              <a:rPr lang="en-US" altLang="en-US"/>
              <a:pPr/>
              <a:t>90</a:t>
            </a:fld>
            <a:endParaRPr lang="th-TH" altLang="en-US"/>
          </a:p>
        </p:txBody>
      </p:sp>
      <p:pic>
        <p:nvPicPr>
          <p:cNvPr id="1494018" name="Picture 2">
            <a:extLst>
              <a:ext uri="{FF2B5EF4-FFF2-40B4-BE49-F238E27FC236}">
                <a16:creationId xmlns:a16="http://schemas.microsoft.com/office/drawing/2014/main" id="{73058A91-5CAC-454F-88C8-3A333DC3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868488"/>
            <a:ext cx="6911975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4019" name="Rectangle 3">
            <a:extLst>
              <a:ext uri="{FF2B5EF4-FFF2-40B4-BE49-F238E27FC236}">
                <a16:creationId xmlns:a16="http://schemas.microsoft.com/office/drawing/2014/main" id="{D026DA59-BF33-440F-836E-044DEB215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th-TH" altLang="en-US"/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22EC406-C6D5-466E-B7C2-4BD54DB4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DEF-8D96-4C68-A45A-04A15F9039E2}" type="slidenum">
              <a:rPr lang="en-US" altLang="en-US"/>
              <a:pPr/>
              <a:t>91</a:t>
            </a:fld>
            <a:endParaRPr lang="th-TH" altLang="en-US"/>
          </a:p>
        </p:txBody>
      </p:sp>
      <p:pic>
        <p:nvPicPr>
          <p:cNvPr id="1495042" name="Picture 2">
            <a:extLst>
              <a:ext uri="{FF2B5EF4-FFF2-40B4-BE49-F238E27FC236}">
                <a16:creationId xmlns:a16="http://schemas.microsoft.com/office/drawing/2014/main" id="{F74616AE-6439-4BEC-B73F-0F147797D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3600"/>
            <a:ext cx="56229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5043" name="Rectangle 3">
            <a:extLst>
              <a:ext uri="{FF2B5EF4-FFF2-40B4-BE49-F238E27FC236}">
                <a16:creationId xmlns:a16="http://schemas.microsoft.com/office/drawing/2014/main" id="{70F46D8D-5462-4CC1-B7E1-30645C61F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th-TH" altLang="en-US"/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44356E4-F366-4F67-919B-0646B7A4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ADBF-ED8F-4DEA-AE42-49512F627786}" type="slidenum">
              <a:rPr lang="en-US" altLang="en-US"/>
              <a:pPr/>
              <a:t>92</a:t>
            </a:fld>
            <a:endParaRPr lang="th-TH" altLang="en-US"/>
          </a:p>
        </p:txBody>
      </p:sp>
      <p:pic>
        <p:nvPicPr>
          <p:cNvPr id="1498114" name="Picture 2">
            <a:extLst>
              <a:ext uri="{FF2B5EF4-FFF2-40B4-BE49-F238E27FC236}">
                <a16:creationId xmlns:a16="http://schemas.microsoft.com/office/drawing/2014/main" id="{A99184E2-B83C-4A69-B5E0-0E8F9922E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20938"/>
            <a:ext cx="8353425" cy="343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8115" name="Rectangle 3">
            <a:extLst>
              <a:ext uri="{FF2B5EF4-FFF2-40B4-BE49-F238E27FC236}">
                <a16:creationId xmlns:a16="http://schemas.microsoft.com/office/drawing/2014/main" id="{7E713A50-8CFF-488A-A855-E6BEE24B7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42237" cy="1143000"/>
          </a:xfrm>
        </p:spPr>
        <p:txBody>
          <a:bodyPr/>
          <a:lstStyle/>
          <a:p>
            <a:r>
              <a:rPr lang="en-US" altLang="en-US" sz="4000"/>
              <a:t>Thresholds based on several variables </a:t>
            </a:r>
            <a:r>
              <a:rPr lang="en-US" altLang="en-US" sz="2800"/>
              <a:t>(multispectral thresholding)</a:t>
            </a:r>
            <a:endParaRPr lang="th-TH" altLang="en-US" sz="28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Comic Sans MS"/>
        <a:ea typeface=""/>
        <a:cs typeface="Tahoma"/>
      </a:majorFont>
      <a:minorFont>
        <a:latin typeface="Comic Sans MS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Angsana New" panose="02020603050405020304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Angsana New" panose="02020603050405020304" pitchFamily="18" charset="-34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8922</TotalTime>
  <Words>3240</Words>
  <Application>Microsoft Office PowerPoint</Application>
  <PresentationFormat>On-screen Show (4:3)</PresentationFormat>
  <Paragraphs>418</Paragraphs>
  <Slides>92</Slides>
  <Notes>1</Notes>
  <HiddenSlides>12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92</vt:i4>
      </vt:variant>
    </vt:vector>
  </HeadingPairs>
  <TitlesOfParts>
    <vt:vector size="103" baseType="lpstr">
      <vt:lpstr>Times New Roman</vt:lpstr>
      <vt:lpstr>Angsana New</vt:lpstr>
      <vt:lpstr>Comic Sans MS</vt:lpstr>
      <vt:lpstr>Tahoma</vt:lpstr>
      <vt:lpstr>Wingdings</vt:lpstr>
      <vt:lpstr>Arial Narrow</vt:lpstr>
      <vt:lpstr>Symbol</vt:lpstr>
      <vt:lpstr>Wingdings 3</vt:lpstr>
      <vt:lpstr>Blends</vt:lpstr>
      <vt:lpstr>Bitmap Image</vt:lpstr>
      <vt:lpstr>Microsoft Equation 3.0</vt:lpstr>
      <vt:lpstr>Chapter 10:  Image Segmentation</vt:lpstr>
      <vt:lpstr>Preview</vt:lpstr>
      <vt:lpstr>Principal approaches</vt:lpstr>
      <vt:lpstr>Detection of Discontinuities</vt:lpstr>
      <vt:lpstr>Point Detection</vt:lpstr>
      <vt:lpstr>Point Detection</vt:lpstr>
      <vt:lpstr>Example</vt:lpstr>
      <vt:lpstr>Line Detection</vt:lpstr>
      <vt:lpstr>Line Detection</vt:lpstr>
      <vt:lpstr>Line Detection</vt:lpstr>
      <vt:lpstr>Example</vt:lpstr>
      <vt:lpstr>Edge Detection</vt:lpstr>
      <vt:lpstr>Basic Formulation</vt:lpstr>
      <vt:lpstr>Ideal and Ramp Edges</vt:lpstr>
      <vt:lpstr>Thick edge</vt:lpstr>
      <vt:lpstr>First and Second derivatives</vt:lpstr>
      <vt:lpstr>Second derivatives</vt:lpstr>
      <vt:lpstr>Zero-crossing</vt:lpstr>
      <vt:lpstr>Noise Images</vt:lpstr>
      <vt:lpstr>Keep in mind</vt:lpstr>
      <vt:lpstr>Edge point</vt:lpstr>
      <vt:lpstr>Segmentation Problem</vt:lpstr>
      <vt:lpstr>Gradient Operator</vt:lpstr>
      <vt:lpstr>Gradient direction</vt:lpstr>
      <vt:lpstr>Gradient Masks</vt:lpstr>
      <vt:lpstr>Diagonal edges with Prewitt  and Sobel masks</vt:lpstr>
      <vt:lpstr>Example</vt:lpstr>
      <vt:lpstr>Example</vt:lpstr>
      <vt:lpstr>Example</vt:lpstr>
      <vt:lpstr>Laplacian</vt:lpstr>
      <vt:lpstr>Laplacian of Gaussian</vt:lpstr>
      <vt:lpstr>Mexican hat</vt:lpstr>
      <vt:lpstr>Linear Operation</vt:lpstr>
      <vt:lpstr>Example</vt:lpstr>
      <vt:lpstr>Zero crossing &amp; LoG</vt:lpstr>
      <vt:lpstr>Zero crossing vs. Gradient</vt:lpstr>
      <vt:lpstr>Edge Linking and Boundary Detection </vt:lpstr>
      <vt:lpstr>Local Processing</vt:lpstr>
      <vt:lpstr>Criteria</vt:lpstr>
      <vt:lpstr>Criteria</vt:lpstr>
      <vt:lpstr>Criteria</vt:lpstr>
      <vt:lpstr>Example</vt:lpstr>
      <vt:lpstr>Hough Transformation (Line)</vt:lpstr>
      <vt:lpstr>Accumulator cells</vt:lpstr>
      <vt:lpstr>-plane</vt:lpstr>
      <vt:lpstr>PowerPoint Presentation</vt:lpstr>
      <vt:lpstr>Generalized Hough Transformation</vt:lpstr>
      <vt:lpstr>Hough Transformation (Circle)</vt:lpstr>
      <vt:lpstr>Edge-linking based on Hough Transformation</vt:lpstr>
      <vt:lpstr>Continuity</vt:lpstr>
      <vt:lpstr>PowerPoint Presentation</vt:lpstr>
      <vt:lpstr>Thresholding</vt:lpstr>
      <vt:lpstr>Multilevel thresholding</vt:lpstr>
      <vt:lpstr>The Role of Illumination</vt:lpstr>
      <vt:lpstr>Illumination compensation</vt:lpstr>
      <vt:lpstr>Illumination compensation</vt:lpstr>
      <vt:lpstr>Basic Global Thresholding</vt:lpstr>
      <vt:lpstr>Basic Global Thresholding</vt:lpstr>
      <vt:lpstr>Example: Heuristic method</vt:lpstr>
      <vt:lpstr>Basic Adaptive Thresholding</vt:lpstr>
      <vt:lpstr>Example : Adaptive Thresholding</vt:lpstr>
      <vt:lpstr>Further subdivision</vt:lpstr>
      <vt:lpstr>Optimal Global and Adaptive Thresholding</vt:lpstr>
      <vt:lpstr>Probability of erroneously </vt:lpstr>
      <vt:lpstr>Minimum error  </vt:lpstr>
      <vt:lpstr>Gaussian density  </vt:lpstr>
      <vt:lpstr>Quadratic equation   </vt:lpstr>
      <vt:lpstr>Example</vt:lpstr>
      <vt:lpstr>Histogram of the example</vt:lpstr>
      <vt:lpstr>Example:  Boundary superimposed</vt:lpstr>
      <vt:lpstr>Boundary Characteristic for Histogram Improvement and Local Thresholding</vt:lpstr>
      <vt:lpstr>Example</vt:lpstr>
      <vt:lpstr>Histogram of Gradient</vt:lpstr>
      <vt:lpstr>Result of applying T </vt:lpstr>
      <vt:lpstr>Region-Based Segmentation</vt:lpstr>
      <vt:lpstr>Region Growing</vt:lpstr>
      <vt:lpstr>Region Growing</vt:lpstr>
      <vt:lpstr>Histogram of fig 10.40 a)</vt:lpstr>
      <vt:lpstr>Region splitting and merging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Global Processing via Graph-Theoretic Techniques</vt:lpstr>
      <vt:lpstr>Basic Definition</vt:lpstr>
      <vt:lpstr>PowerPoint Presentation</vt:lpstr>
      <vt:lpstr>PowerPoint Presentation</vt:lpstr>
      <vt:lpstr>PowerPoint Presentation</vt:lpstr>
      <vt:lpstr>Thresholds based on several variables (multispectral thresholding)</vt:lpstr>
    </vt:vector>
  </TitlesOfParts>
  <Company>CPE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NAS</dc:creator>
  <cp:lastModifiedBy>CSE-23</cp:lastModifiedBy>
  <cp:revision>565</cp:revision>
  <cp:lastPrinted>1601-01-01T00:00:00Z</cp:lastPrinted>
  <dcterms:created xsi:type="dcterms:W3CDTF">2001-04-15T10:02:50Z</dcterms:created>
  <dcterms:modified xsi:type="dcterms:W3CDTF">2022-10-31T07:21:52Z</dcterms:modified>
</cp:coreProperties>
</file>