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7" r:id="rId5"/>
    <p:sldId id="272" r:id="rId6"/>
    <p:sldId id="273" r:id="rId7"/>
    <p:sldId id="274" r:id="rId8"/>
    <p:sldId id="275" r:id="rId9"/>
    <p:sldId id="276" r:id="rId10"/>
    <p:sldId id="290" r:id="rId11"/>
    <p:sldId id="257" r:id="rId12"/>
    <p:sldId id="259" r:id="rId13"/>
    <p:sldId id="260" r:id="rId14"/>
    <p:sldId id="261" r:id="rId15"/>
    <p:sldId id="262" r:id="rId16"/>
    <p:sldId id="263" r:id="rId17"/>
    <p:sldId id="264" r:id="rId18"/>
    <p:sldId id="265"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2" d="100"/>
          <a:sy n="62" d="100"/>
        </p:scale>
        <p:origin x="72"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797D27-612E-482F-8BDC-BB1C544F97F7}"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88196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50519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6867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97D27-612E-482F-8BDC-BB1C544F97F7}"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1000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7D27-612E-482F-8BDC-BB1C544F97F7}"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40963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797D27-612E-482F-8BDC-BB1C544F97F7}"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83128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797D27-612E-482F-8BDC-BB1C544F97F7}"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3104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797D27-612E-482F-8BDC-BB1C544F97F7}"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30567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97D27-612E-482F-8BDC-BB1C544F97F7}"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230305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97D27-612E-482F-8BDC-BB1C544F97F7}"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120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97D27-612E-482F-8BDC-BB1C544F97F7}"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FD65C-F539-4A8B-8D48-61A3091DEC14}" type="slidenum">
              <a:rPr lang="en-US" smtClean="0"/>
              <a:t>‹#›</a:t>
            </a:fld>
            <a:endParaRPr lang="en-US"/>
          </a:p>
        </p:txBody>
      </p:sp>
    </p:spTree>
    <p:extLst>
      <p:ext uri="{BB962C8B-B14F-4D97-AF65-F5344CB8AC3E}">
        <p14:creationId xmlns:p14="http://schemas.microsoft.com/office/powerpoint/2010/main" val="266900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97D27-612E-482F-8BDC-BB1C544F97F7}" type="datetimeFigureOut">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FD65C-F539-4A8B-8D48-61A3091DEC14}" type="slidenum">
              <a:rPr lang="en-US" smtClean="0"/>
              <a:t>‹#›</a:t>
            </a:fld>
            <a:endParaRPr lang="en-US"/>
          </a:p>
        </p:txBody>
      </p:sp>
    </p:spTree>
    <p:extLst>
      <p:ext uri="{BB962C8B-B14F-4D97-AF65-F5344CB8AC3E}">
        <p14:creationId xmlns:p14="http://schemas.microsoft.com/office/powerpoint/2010/main" val="1290876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Hadoop YARN</a:t>
            </a:r>
            <a:br>
              <a:rPr lang="en-US" b="1" dirty="0"/>
            </a:br>
            <a:endParaRPr lang="en-US" dirty="0"/>
          </a:p>
        </p:txBody>
      </p:sp>
    </p:spTree>
    <p:extLst>
      <p:ext uri="{BB962C8B-B14F-4D97-AF65-F5344CB8AC3E}">
        <p14:creationId xmlns:p14="http://schemas.microsoft.com/office/powerpoint/2010/main" val="20397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4119" y="-134538"/>
            <a:ext cx="7009126" cy="6608898"/>
          </a:xfrm>
          <a:prstGeom prst="rect">
            <a:avLst/>
          </a:prstGeom>
        </p:spPr>
      </p:pic>
      <p:sp>
        <p:nvSpPr>
          <p:cNvPr id="3" name="TextBox 2"/>
          <p:cNvSpPr txBox="1"/>
          <p:nvPr/>
        </p:nvSpPr>
        <p:spPr>
          <a:xfrm>
            <a:off x="0" y="3902298"/>
            <a:ext cx="4146998" cy="369332"/>
          </a:xfrm>
          <a:prstGeom prst="rect">
            <a:avLst/>
          </a:prstGeom>
          <a:noFill/>
        </p:spPr>
        <p:txBody>
          <a:bodyPr wrap="square" rtlCol="0">
            <a:spAutoFit/>
          </a:bodyPr>
          <a:lstStyle/>
          <a:p>
            <a:r>
              <a:rPr lang="en-US" dirty="0"/>
              <a:t>How Hadoop runs Map reduce application</a:t>
            </a:r>
          </a:p>
        </p:txBody>
      </p:sp>
    </p:spTree>
    <p:extLst>
      <p:ext uri="{BB962C8B-B14F-4D97-AF65-F5344CB8AC3E}">
        <p14:creationId xmlns:p14="http://schemas.microsoft.com/office/powerpoint/2010/main" val="401460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benefits to using YARN</a:t>
            </a:r>
            <a:br>
              <a:rPr lang="en-US" b="1" dirty="0"/>
            </a:br>
            <a:endParaRPr lang="en-US" dirty="0"/>
          </a:p>
        </p:txBody>
      </p:sp>
      <p:sp>
        <p:nvSpPr>
          <p:cNvPr id="3" name="Content Placeholder 2"/>
          <p:cNvSpPr>
            <a:spLocks noGrp="1"/>
          </p:cNvSpPr>
          <p:nvPr>
            <p:ph idx="1"/>
          </p:nvPr>
        </p:nvSpPr>
        <p:spPr/>
        <p:txBody>
          <a:bodyPr/>
          <a:lstStyle/>
          <a:p>
            <a:r>
              <a:rPr lang="en-US" b="1" dirty="0"/>
              <a:t>Scalability</a:t>
            </a:r>
            <a:r>
              <a:rPr lang="en-US" dirty="0"/>
              <a:t> – YARN can run on larger clusters than MapReduce 1. MapReduce 1 hits scalability bottlenecks in the region of 4,000 nodes and 40,000 tasks, stemming from the fact that the </a:t>
            </a:r>
            <a:r>
              <a:rPr lang="en-US" dirty="0" err="1"/>
              <a:t>jobtracker</a:t>
            </a:r>
            <a:r>
              <a:rPr lang="en-US" dirty="0"/>
              <a:t> has to manage both jobs and tasks. YARN overcomes these limitations by virtue of its split resource manager/application master architecture it is designed to scale up to 10,000 nodes and 100,000 </a:t>
            </a:r>
            <a:r>
              <a:rPr lang="en-US" dirty="0" err="1"/>
              <a:t>tasks.In</a:t>
            </a:r>
            <a:r>
              <a:rPr lang="en-US" dirty="0"/>
              <a:t> contrast to the </a:t>
            </a:r>
            <a:r>
              <a:rPr lang="en-US" dirty="0" err="1"/>
              <a:t>jobtracker</a:t>
            </a:r>
            <a:r>
              <a:rPr lang="en-US" dirty="0"/>
              <a:t>, each instance of an application—here, a MapReduce job—has a dedicated application master, which runs for the duration of the application.</a:t>
            </a:r>
          </a:p>
        </p:txBody>
      </p:sp>
    </p:spTree>
    <p:extLst>
      <p:ext uri="{BB962C8B-B14F-4D97-AF65-F5344CB8AC3E}">
        <p14:creationId xmlns:p14="http://schemas.microsoft.com/office/powerpoint/2010/main" val="267339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5" y="120427"/>
            <a:ext cx="10515600" cy="613669"/>
          </a:xfrm>
        </p:spPr>
        <p:txBody>
          <a:bodyPr>
            <a:normAutofit fontScale="90000"/>
          </a:bodyPr>
          <a:lstStyle/>
          <a:p>
            <a:r>
              <a:rPr lang="en-US" b="1" dirty="0"/>
              <a:t>Availability</a:t>
            </a:r>
            <a:endParaRPr lang="en-US" dirty="0"/>
          </a:p>
        </p:txBody>
      </p:sp>
      <p:sp>
        <p:nvSpPr>
          <p:cNvPr id="3" name="Content Placeholder 2"/>
          <p:cNvSpPr>
            <a:spLocks noGrp="1"/>
          </p:cNvSpPr>
          <p:nvPr>
            <p:ph idx="1"/>
          </p:nvPr>
        </p:nvSpPr>
        <p:spPr>
          <a:xfrm>
            <a:off x="220013" y="898346"/>
            <a:ext cx="11795975" cy="5708516"/>
          </a:xfrm>
        </p:spPr>
        <p:txBody>
          <a:bodyPr>
            <a:normAutofit/>
          </a:bodyPr>
          <a:lstStyle/>
          <a:p>
            <a:r>
              <a:rPr lang="en-US" dirty="0"/>
              <a:t>Same as HA in HDFS</a:t>
            </a:r>
          </a:p>
        </p:txBody>
      </p:sp>
    </p:spTree>
    <p:extLst>
      <p:ext uri="{BB962C8B-B14F-4D97-AF65-F5344CB8AC3E}">
        <p14:creationId xmlns:p14="http://schemas.microsoft.com/office/powerpoint/2010/main" val="317215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Multitenancy</a:t>
            </a:r>
            <a:endParaRPr lang="en-US" dirty="0"/>
          </a:p>
        </p:txBody>
      </p:sp>
      <p:sp>
        <p:nvSpPr>
          <p:cNvPr id="3" name="Content Placeholder 2"/>
          <p:cNvSpPr>
            <a:spLocks noGrp="1"/>
          </p:cNvSpPr>
          <p:nvPr>
            <p:ph idx="1"/>
          </p:nvPr>
        </p:nvSpPr>
        <p:spPr/>
        <p:txBody>
          <a:bodyPr/>
          <a:lstStyle/>
          <a:p>
            <a:r>
              <a:rPr lang="en-US" dirty="0"/>
              <a:t>In some ways, the biggest benefit of YARN is that it opens up Hadoop to other types of distributed application beyond MapReduce. MapReduce is just one YARN application among many.</a:t>
            </a:r>
          </a:p>
        </p:txBody>
      </p:sp>
    </p:spTree>
    <p:extLst>
      <p:ext uri="{BB962C8B-B14F-4D97-AF65-F5344CB8AC3E}">
        <p14:creationId xmlns:p14="http://schemas.microsoft.com/office/powerpoint/2010/main" val="219270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in Yarn</a:t>
            </a:r>
            <a:endParaRPr lang="en-US" dirty="0"/>
          </a:p>
        </p:txBody>
      </p:sp>
      <p:sp>
        <p:nvSpPr>
          <p:cNvPr id="3" name="Content Placeholder 2"/>
          <p:cNvSpPr>
            <a:spLocks noGrp="1"/>
          </p:cNvSpPr>
          <p:nvPr>
            <p:ph idx="1"/>
          </p:nvPr>
        </p:nvSpPr>
        <p:spPr/>
        <p:txBody>
          <a:bodyPr/>
          <a:lstStyle/>
          <a:p>
            <a:r>
              <a:rPr lang="en-US" b="1" dirty="0"/>
              <a:t>FIFO</a:t>
            </a:r>
          </a:p>
          <a:p>
            <a:pPr marL="0" indent="0">
              <a:buNone/>
            </a:pPr>
            <a:r>
              <a:rPr lang="en-US" dirty="0"/>
              <a:t>Yarn places applications in a queue and runs them in the order of submission (first in, first out). </a:t>
            </a:r>
          </a:p>
          <a:p>
            <a:pPr marL="0" indent="0">
              <a:buNone/>
            </a:pPr>
            <a:r>
              <a:rPr lang="en-US" dirty="0"/>
              <a:t>Requests for the first application in the queue are allocated first and once its requests have been satisfied, the next application in the queue is served, and so on.</a:t>
            </a:r>
          </a:p>
          <a:p>
            <a:pPr marL="0" indent="0">
              <a:buNone/>
            </a:pPr>
            <a:r>
              <a:rPr lang="en-US" dirty="0"/>
              <a:t> This scheduler is simple to understand and not needing any configuration, but it’s not suitable for shared clusters. Large applications will use all the resources in a cluster, so each application has to wait its turn</a:t>
            </a:r>
          </a:p>
        </p:txBody>
      </p:sp>
    </p:spTree>
    <p:extLst>
      <p:ext uri="{BB962C8B-B14F-4D97-AF65-F5344CB8AC3E}">
        <p14:creationId xmlns:p14="http://schemas.microsoft.com/office/powerpoint/2010/main" val="249360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Capacity Scheduler</a:t>
            </a:r>
            <a:endParaRPr lang="en-US" dirty="0"/>
          </a:p>
        </p:txBody>
      </p:sp>
      <p:sp>
        <p:nvSpPr>
          <p:cNvPr id="3" name="Content Placeholder 2"/>
          <p:cNvSpPr>
            <a:spLocks noGrp="1"/>
          </p:cNvSpPr>
          <p:nvPr>
            <p:ph idx="1"/>
          </p:nvPr>
        </p:nvSpPr>
        <p:spPr/>
        <p:txBody>
          <a:bodyPr/>
          <a:lstStyle/>
          <a:p>
            <a:r>
              <a:rPr lang="en-US" dirty="0"/>
              <a:t>Here a separate dedicated queue allows the small job to start as soon as it is submitted, although this is at the cost of overall cluster utilization since the queue capacity is reserved for jobs in that queue. This means that the large job finishes later than when using the FIFO Scheduler. </a:t>
            </a:r>
          </a:p>
          <a:p>
            <a:r>
              <a:rPr lang="en-US" dirty="0"/>
              <a:t>The Capacity Scheduler allows sharing of a Hadoop cluster along organizational lines, whereby each organization is allocated a certain capacity of the overall cluster. </a:t>
            </a:r>
          </a:p>
          <a:p>
            <a:r>
              <a:rPr lang="en-US" dirty="0"/>
              <a:t>Each organization is set up with a dedicated queue that is configured to use a given fraction of the cluster capacity.</a:t>
            </a:r>
          </a:p>
        </p:txBody>
      </p:sp>
    </p:spTree>
    <p:extLst>
      <p:ext uri="{BB962C8B-B14F-4D97-AF65-F5344CB8AC3E}">
        <p14:creationId xmlns:p14="http://schemas.microsoft.com/office/powerpoint/2010/main" val="184246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96" y="1056068"/>
            <a:ext cx="10619704" cy="5120895"/>
          </a:xfrm>
        </p:spPr>
        <p:txBody>
          <a:bodyPr/>
          <a:lstStyle/>
          <a:p>
            <a:pPr algn="just"/>
            <a:r>
              <a:rPr lang="en-US" dirty="0"/>
              <a:t>Queues may be further divided in hierarchical fashion, allowing each organization to share its cluster allowance between different groups of users within the organization. </a:t>
            </a:r>
          </a:p>
          <a:p>
            <a:pPr algn="just"/>
            <a:r>
              <a:rPr lang="en-US" dirty="0"/>
              <a:t>Within a queue, applications are scheduled using FIFO scheduling. If there are idle resources available, then the Capacity Scheduler may allocate the spare resources to jobs in the queue, even if that causes the queue’s capacity to be exceeded. This behavior is known as queue elasticity.</a:t>
            </a:r>
          </a:p>
        </p:txBody>
      </p:sp>
    </p:spTree>
    <p:extLst>
      <p:ext uri="{BB962C8B-B14F-4D97-AF65-F5344CB8AC3E}">
        <p14:creationId xmlns:p14="http://schemas.microsoft.com/office/powerpoint/2010/main" val="278586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Fair Scheduler</a:t>
            </a:r>
            <a:endParaRPr lang="en-US" dirty="0"/>
          </a:p>
        </p:txBody>
      </p:sp>
      <p:sp>
        <p:nvSpPr>
          <p:cNvPr id="3" name="Content Placeholder 2"/>
          <p:cNvSpPr>
            <a:spLocks noGrp="1"/>
          </p:cNvSpPr>
          <p:nvPr>
            <p:ph idx="1"/>
          </p:nvPr>
        </p:nvSpPr>
        <p:spPr/>
        <p:txBody>
          <a:bodyPr/>
          <a:lstStyle/>
          <a:p>
            <a:pPr algn="just"/>
            <a:r>
              <a:rPr lang="en-US" dirty="0"/>
              <a:t>Here there is no need to reserve a set amount of capacity, since it will dynamically balance resources between all running jobs. Just after the first (large) job starts, it is the only job running, so it gets all the resources in the cluster. </a:t>
            </a:r>
          </a:p>
          <a:p>
            <a:pPr algn="just"/>
            <a:r>
              <a:rPr lang="en-US" dirty="0"/>
              <a:t>When the second (small) job starts, it is allocated half of the cluster resources so that each job is using its fair share of resources. </a:t>
            </a:r>
          </a:p>
          <a:p>
            <a:pPr algn="just"/>
            <a:r>
              <a:rPr lang="en-US" dirty="0"/>
              <a:t>Here Scheduler attempts to allocate resources so that all running applications get the same share of resources.</a:t>
            </a:r>
          </a:p>
        </p:txBody>
      </p:sp>
    </p:spTree>
    <p:extLst>
      <p:ext uri="{BB962C8B-B14F-4D97-AF65-F5344CB8AC3E}">
        <p14:creationId xmlns:p14="http://schemas.microsoft.com/office/powerpoint/2010/main" val="33877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understand how resources are shared between queues, imagine two users A and B, each with their own queue. A starts a job, and it is allocated all the resources available since there is no demand from B. Then B starts a job while A’s job is still running, and after a while each job is using half of the resources . Now if B starts a second job while the other jobs are still running, it will share its resources with B’s other job, so each of B’s jobs will have one-fourth of the resources, while A’s will continue to have half. The result is that resources are shared fairly between users</a:t>
            </a:r>
          </a:p>
        </p:txBody>
      </p:sp>
    </p:spTree>
    <p:extLst>
      <p:ext uri="{BB962C8B-B14F-4D97-AF65-F5344CB8AC3E}">
        <p14:creationId xmlns:p14="http://schemas.microsoft.com/office/powerpoint/2010/main" val="217539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5960-79B7-4C5B-A4EF-8C4C9691D2AD}"/>
              </a:ext>
            </a:extLst>
          </p:cNvPr>
          <p:cNvSpPr>
            <a:spLocks noGrp="1"/>
          </p:cNvSpPr>
          <p:nvPr>
            <p:ph type="title"/>
          </p:nvPr>
        </p:nvSpPr>
        <p:spPr/>
        <p:txBody>
          <a:bodyPr/>
          <a:lstStyle/>
          <a:p>
            <a:r>
              <a:rPr lang="en-IN" dirty="0"/>
              <a:t>Practically…..</a:t>
            </a:r>
          </a:p>
        </p:txBody>
      </p:sp>
      <p:pic>
        <p:nvPicPr>
          <p:cNvPr id="5" name="Content Placeholder 4">
            <a:extLst>
              <a:ext uri="{FF2B5EF4-FFF2-40B4-BE49-F238E27FC236}">
                <a16:creationId xmlns:a16="http://schemas.microsoft.com/office/drawing/2014/main" id="{71F550C8-F727-44F2-AEC7-9655CC10C606}"/>
              </a:ext>
            </a:extLst>
          </p:cNvPr>
          <p:cNvPicPr>
            <a:picLocks noGrp="1" noChangeAspect="1"/>
          </p:cNvPicPr>
          <p:nvPr>
            <p:ph idx="1"/>
          </p:nvPr>
        </p:nvPicPr>
        <p:blipFill>
          <a:blip r:embed="rId2"/>
          <a:stretch>
            <a:fillRect/>
          </a:stretch>
        </p:blipFill>
        <p:spPr>
          <a:xfrm>
            <a:off x="1178801" y="1397285"/>
            <a:ext cx="10376912" cy="5219157"/>
          </a:xfrm>
        </p:spPr>
      </p:pic>
    </p:spTree>
    <p:extLst>
      <p:ext uri="{BB962C8B-B14F-4D97-AF65-F5344CB8AC3E}">
        <p14:creationId xmlns:p14="http://schemas.microsoft.com/office/powerpoint/2010/main" val="419890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YARN stands for “</a:t>
            </a:r>
            <a:r>
              <a:rPr lang="en-US" b="1" i="1" dirty="0"/>
              <a:t>Yet Another Resource Negotiator</a:t>
            </a:r>
            <a:r>
              <a:rPr lang="en-US" dirty="0"/>
              <a:t>“. It was introduced in Hadoop 2.0 to remove the bottleneck on Job Tracker which was present in Hadoop 1.0. YARN was described as a “</a:t>
            </a:r>
            <a:r>
              <a:rPr lang="en-US" i="1" dirty="0"/>
              <a:t>Redesigned Resource Manager</a:t>
            </a:r>
            <a:r>
              <a:rPr lang="en-US" dirty="0"/>
              <a:t>” at the time of its launching, but it has now evolved to be known as large-scale distributed operating system used for Big Data processing</a:t>
            </a:r>
          </a:p>
        </p:txBody>
      </p:sp>
    </p:spTree>
    <p:extLst>
      <p:ext uri="{BB962C8B-B14F-4D97-AF65-F5344CB8AC3E}">
        <p14:creationId xmlns:p14="http://schemas.microsoft.com/office/powerpoint/2010/main" val="210328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0C9D28-DB45-4AEE-B8AF-91F5014D4585}"/>
              </a:ext>
            </a:extLst>
          </p:cNvPr>
          <p:cNvPicPr>
            <a:picLocks noGrp="1" noChangeAspect="1"/>
          </p:cNvPicPr>
          <p:nvPr>
            <p:ph idx="1"/>
          </p:nvPr>
        </p:nvPicPr>
        <p:blipFill>
          <a:blip r:embed="rId2"/>
          <a:stretch>
            <a:fillRect/>
          </a:stretch>
        </p:blipFill>
        <p:spPr>
          <a:xfrm>
            <a:off x="1397285" y="177551"/>
            <a:ext cx="8856324" cy="6502897"/>
          </a:xfrm>
        </p:spPr>
      </p:pic>
    </p:spTree>
    <p:extLst>
      <p:ext uri="{BB962C8B-B14F-4D97-AF65-F5344CB8AC3E}">
        <p14:creationId xmlns:p14="http://schemas.microsoft.com/office/powerpoint/2010/main" val="377816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3AFF2-BE18-4A47-88DB-45ACF1BAA212}"/>
              </a:ext>
            </a:extLst>
          </p:cNvPr>
          <p:cNvSpPr>
            <a:spLocks noGrp="1"/>
          </p:cNvSpPr>
          <p:nvPr>
            <p:ph idx="1"/>
          </p:nvPr>
        </p:nvSpPr>
        <p:spPr/>
        <p:txBody>
          <a:bodyPr/>
          <a:lstStyle/>
          <a:p>
            <a:r>
              <a:rPr lang="en-IN" dirty="0"/>
              <a:t>Details of logs :</a:t>
            </a:r>
          </a:p>
          <a:p>
            <a:pPr marL="0" indent="0">
              <a:buNone/>
            </a:pPr>
            <a:r>
              <a:rPr lang="en-IN" dirty="0"/>
              <a:t>http://geekdirt.com/blog/introduction-and-working-of-yarn/</a:t>
            </a:r>
          </a:p>
        </p:txBody>
      </p:sp>
    </p:spTree>
    <p:extLst>
      <p:ext uri="{BB962C8B-B14F-4D97-AF65-F5344CB8AC3E}">
        <p14:creationId xmlns:p14="http://schemas.microsoft.com/office/powerpoint/2010/main" val="295432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910" y="460464"/>
            <a:ext cx="5988675" cy="4374174"/>
          </a:xfrm>
          <a:prstGeom prst="rect">
            <a:avLst/>
          </a:prstGeom>
        </p:spPr>
      </p:pic>
      <p:sp>
        <p:nvSpPr>
          <p:cNvPr id="6" name="Rectangle 5"/>
          <p:cNvSpPr/>
          <p:nvPr/>
        </p:nvSpPr>
        <p:spPr>
          <a:xfrm>
            <a:off x="2700271" y="5130853"/>
            <a:ext cx="6096000" cy="1200329"/>
          </a:xfrm>
          <a:prstGeom prst="rect">
            <a:avLst/>
          </a:prstGeom>
        </p:spPr>
        <p:txBody>
          <a:bodyPr>
            <a:spAutoFit/>
          </a:bodyPr>
          <a:lstStyle/>
          <a:p>
            <a:r>
              <a:rPr lang="en-US" dirty="0"/>
              <a:t>YARN architecture basically separates resource management layer from the processing layer. In Hadoop 1.0 version, the responsibility of Job tracker is split between the resource manager and application manager. </a:t>
            </a:r>
          </a:p>
        </p:txBody>
      </p:sp>
      <p:pic>
        <p:nvPicPr>
          <p:cNvPr id="8" name="Content Placeholder 3"/>
          <p:cNvPicPr>
            <a:picLocks noChangeAspect="1"/>
          </p:cNvPicPr>
          <p:nvPr/>
        </p:nvPicPr>
        <p:blipFill>
          <a:blip r:embed="rId3"/>
          <a:stretch>
            <a:fillRect/>
          </a:stretch>
        </p:blipFill>
        <p:spPr>
          <a:xfrm>
            <a:off x="6221104" y="653525"/>
            <a:ext cx="5460036" cy="3988052"/>
          </a:xfrm>
          <a:prstGeom prst="rect">
            <a:avLst/>
          </a:prstGeom>
        </p:spPr>
      </p:pic>
    </p:spTree>
    <p:extLst>
      <p:ext uri="{BB962C8B-B14F-4D97-AF65-F5344CB8AC3E}">
        <p14:creationId xmlns:p14="http://schemas.microsoft.com/office/powerpoint/2010/main" val="418825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6632" y="1996226"/>
            <a:ext cx="10117151" cy="2587100"/>
          </a:xfrm>
          <a:prstGeom prst="rect">
            <a:avLst/>
          </a:prstGeom>
        </p:spPr>
      </p:pic>
    </p:spTree>
    <p:extLst>
      <p:ext uri="{BB962C8B-B14F-4D97-AF65-F5344CB8AC3E}">
        <p14:creationId xmlns:p14="http://schemas.microsoft.com/office/powerpoint/2010/main" val="10377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412125"/>
            <a:ext cx="11263648" cy="943713"/>
          </a:xfrm>
        </p:spPr>
        <p:txBody>
          <a:bodyPr>
            <a:normAutofit/>
          </a:bodyPr>
          <a:lstStyle/>
          <a:p>
            <a:r>
              <a:rPr lang="en-US" sz="4000" dirty="0"/>
              <a:t>The main components of YARN architecture include: </a:t>
            </a:r>
          </a:p>
        </p:txBody>
      </p:sp>
      <p:sp>
        <p:nvSpPr>
          <p:cNvPr id="3" name="Content Placeholder 2"/>
          <p:cNvSpPr>
            <a:spLocks noGrp="1"/>
          </p:cNvSpPr>
          <p:nvPr>
            <p:ph idx="1"/>
          </p:nvPr>
        </p:nvSpPr>
        <p:spPr>
          <a:xfrm>
            <a:off x="838200" y="1786988"/>
            <a:ext cx="10515600" cy="4351338"/>
          </a:xfrm>
        </p:spPr>
        <p:txBody>
          <a:bodyPr/>
          <a:lstStyle/>
          <a:p>
            <a:r>
              <a:rPr lang="en-US" dirty="0"/>
              <a:t>Client</a:t>
            </a:r>
          </a:p>
          <a:p>
            <a:r>
              <a:rPr lang="en-US" dirty="0"/>
              <a:t>Resource Manager</a:t>
            </a:r>
          </a:p>
          <a:p>
            <a:pPr lvl="2"/>
            <a:r>
              <a:rPr lang="en-US" dirty="0"/>
              <a:t>Scheduler</a:t>
            </a:r>
          </a:p>
          <a:p>
            <a:pPr lvl="2"/>
            <a:r>
              <a:rPr lang="en-US" dirty="0"/>
              <a:t>Application Manager</a:t>
            </a:r>
          </a:p>
          <a:p>
            <a:r>
              <a:rPr lang="en-US" dirty="0"/>
              <a:t>Node Manager</a:t>
            </a:r>
          </a:p>
          <a:p>
            <a:r>
              <a:rPr lang="en-US" dirty="0"/>
              <a:t>Application Master </a:t>
            </a:r>
          </a:p>
          <a:p>
            <a:r>
              <a:rPr lang="en-US" dirty="0"/>
              <a:t>Container</a:t>
            </a:r>
          </a:p>
        </p:txBody>
      </p:sp>
    </p:spTree>
    <p:extLst>
      <p:ext uri="{BB962C8B-B14F-4D97-AF65-F5344CB8AC3E}">
        <p14:creationId xmlns:p14="http://schemas.microsoft.com/office/powerpoint/2010/main" val="92130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552"/>
            <a:ext cx="10515600" cy="424689"/>
          </a:xfrm>
        </p:spPr>
        <p:txBody>
          <a:bodyPr>
            <a:normAutofit fontScale="90000"/>
          </a:bodyPr>
          <a:lstStyle/>
          <a:p>
            <a:r>
              <a:rPr lang="en-US" dirty="0"/>
              <a:t>Resource Manager</a:t>
            </a:r>
          </a:p>
        </p:txBody>
      </p:sp>
      <p:sp>
        <p:nvSpPr>
          <p:cNvPr id="3" name="Content Placeholder 2"/>
          <p:cNvSpPr>
            <a:spLocks noGrp="1"/>
          </p:cNvSpPr>
          <p:nvPr>
            <p:ph idx="1"/>
          </p:nvPr>
        </p:nvSpPr>
        <p:spPr>
          <a:xfrm>
            <a:off x="318435" y="582124"/>
            <a:ext cx="11674643" cy="6020807"/>
          </a:xfrm>
        </p:spPr>
        <p:txBody>
          <a:bodyPr>
            <a:normAutofit/>
          </a:bodyPr>
          <a:lstStyle/>
          <a:p>
            <a:pPr marL="0" indent="0" algn="just">
              <a:buNone/>
            </a:pPr>
            <a:r>
              <a:rPr lang="en-US" dirty="0">
                <a:highlight>
                  <a:srgbClr val="FFFF00"/>
                </a:highlight>
              </a:rPr>
              <a:t>It is the master daemon of YARN </a:t>
            </a:r>
            <a:r>
              <a:rPr lang="en-US" dirty="0"/>
              <a:t>and is responsible for resource assignment and management among all the applications. </a:t>
            </a:r>
          </a:p>
          <a:p>
            <a:pPr marL="0" indent="0" algn="just">
              <a:buNone/>
            </a:pPr>
            <a:r>
              <a:rPr lang="en-US" dirty="0"/>
              <a:t>Whenever it receives a processing request, it forwards it to the corresponding node manager and allocates resources for the completion of the request accordingly. </a:t>
            </a:r>
          </a:p>
          <a:p>
            <a:pPr marL="0" indent="0" algn="just">
              <a:buNone/>
            </a:pPr>
            <a:r>
              <a:rPr lang="en-US" dirty="0"/>
              <a:t>It has two major components:</a:t>
            </a:r>
          </a:p>
          <a:p>
            <a:pPr marL="914400" lvl="1" indent="-457200" algn="just">
              <a:buFont typeface="+mj-lt"/>
              <a:buAutoNum type="arabicPeriod"/>
            </a:pPr>
            <a:r>
              <a:rPr lang="en-US" dirty="0"/>
              <a:t>    </a:t>
            </a:r>
            <a:r>
              <a:rPr lang="en-US" b="1" u="sng" dirty="0"/>
              <a:t>Scheduler</a:t>
            </a:r>
            <a:r>
              <a:rPr lang="en-US" dirty="0"/>
              <a:t>: </a:t>
            </a:r>
          </a:p>
          <a:p>
            <a:pPr lvl="2" algn="just"/>
            <a:r>
              <a:rPr lang="en-US" dirty="0"/>
              <a:t>It performs scheduling based on the allocated application and available resources. </a:t>
            </a:r>
          </a:p>
          <a:p>
            <a:pPr lvl="2" algn="just"/>
            <a:r>
              <a:rPr lang="en-US" dirty="0"/>
              <a:t>It is a pure scheduler, means it does not perform other tasks such as monitoring or tracking and does not guarantee a restart if a task fails.</a:t>
            </a:r>
          </a:p>
          <a:p>
            <a:pPr lvl="2" algn="just"/>
            <a:r>
              <a:rPr lang="en-US" dirty="0"/>
              <a:t>The YARN scheduler supports plugins such as Capacity Scheduler and Fair Scheduler to partition the cluster resources.</a:t>
            </a:r>
          </a:p>
          <a:p>
            <a:pPr marL="914400" lvl="1" indent="-457200" algn="just">
              <a:buFont typeface="+mj-lt"/>
              <a:buAutoNum type="arabicPeriod"/>
            </a:pPr>
            <a:r>
              <a:rPr lang="en-US" dirty="0"/>
              <a:t>    </a:t>
            </a:r>
            <a:r>
              <a:rPr lang="en-US" b="1" u="sng" dirty="0"/>
              <a:t>Application manager</a:t>
            </a:r>
            <a:r>
              <a:rPr lang="en-US" dirty="0"/>
              <a:t>: </a:t>
            </a:r>
          </a:p>
          <a:p>
            <a:pPr lvl="2" algn="just"/>
            <a:r>
              <a:rPr lang="en-US" dirty="0"/>
              <a:t>It is responsible for accepting the application and negotiating the first container from the resource manager.</a:t>
            </a:r>
          </a:p>
          <a:p>
            <a:pPr lvl="2" algn="just"/>
            <a:r>
              <a:rPr lang="en-US" dirty="0"/>
              <a:t> It also restarts the Application Manager container if a task fails.</a:t>
            </a:r>
          </a:p>
          <a:p>
            <a:endParaRPr lang="en-US" dirty="0"/>
          </a:p>
          <a:p>
            <a:endParaRPr lang="en-US" dirty="0"/>
          </a:p>
        </p:txBody>
      </p:sp>
    </p:spTree>
    <p:extLst>
      <p:ext uri="{BB962C8B-B14F-4D97-AF65-F5344CB8AC3E}">
        <p14:creationId xmlns:p14="http://schemas.microsoft.com/office/powerpoint/2010/main" val="2072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Manager</a:t>
            </a:r>
            <a:endParaRPr lang="en-US" dirty="0"/>
          </a:p>
        </p:txBody>
      </p:sp>
      <p:sp>
        <p:nvSpPr>
          <p:cNvPr id="3" name="Content Placeholder 2"/>
          <p:cNvSpPr>
            <a:spLocks noGrp="1"/>
          </p:cNvSpPr>
          <p:nvPr>
            <p:ph idx="1"/>
          </p:nvPr>
        </p:nvSpPr>
        <p:spPr/>
        <p:txBody>
          <a:bodyPr/>
          <a:lstStyle/>
          <a:p>
            <a:pPr marL="0" indent="0" algn="just">
              <a:buNone/>
            </a:pPr>
            <a:r>
              <a:rPr lang="en-US" dirty="0"/>
              <a:t>It take care of individual node on Hadoop cluster and manages application and workflow and that particular node.</a:t>
            </a:r>
          </a:p>
          <a:p>
            <a:pPr marL="0" indent="0" algn="just">
              <a:buNone/>
            </a:pPr>
            <a:r>
              <a:rPr lang="en-US" dirty="0"/>
              <a:t>Its primary job is to keep-up with the Node Manager. </a:t>
            </a:r>
          </a:p>
          <a:p>
            <a:pPr marL="0" indent="0" algn="just">
              <a:buNone/>
            </a:pPr>
            <a:r>
              <a:rPr lang="en-US" dirty="0"/>
              <a:t>It monitors resource usage, performs log management and also kills a container based on directions from the resource manager.</a:t>
            </a:r>
          </a:p>
          <a:p>
            <a:pPr marL="0" indent="0" algn="just">
              <a:buNone/>
            </a:pPr>
            <a:r>
              <a:rPr lang="en-US" dirty="0"/>
              <a:t>It is also responsible for creating the container process and start it on the request of Application master.</a:t>
            </a:r>
          </a:p>
        </p:txBody>
      </p:sp>
    </p:spTree>
    <p:extLst>
      <p:ext uri="{BB962C8B-B14F-4D97-AF65-F5344CB8AC3E}">
        <p14:creationId xmlns:p14="http://schemas.microsoft.com/office/powerpoint/2010/main" val="338459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Master</a:t>
            </a:r>
            <a:endParaRPr lang="en-US" dirty="0"/>
          </a:p>
        </p:txBody>
      </p:sp>
      <p:sp>
        <p:nvSpPr>
          <p:cNvPr id="3" name="Content Placeholder 2"/>
          <p:cNvSpPr>
            <a:spLocks noGrp="1"/>
          </p:cNvSpPr>
          <p:nvPr>
            <p:ph idx="1"/>
          </p:nvPr>
        </p:nvSpPr>
        <p:spPr/>
        <p:txBody>
          <a:bodyPr/>
          <a:lstStyle/>
          <a:p>
            <a:pPr marL="0" indent="0" algn="just">
              <a:buNone/>
            </a:pPr>
            <a:r>
              <a:rPr lang="en-US" dirty="0"/>
              <a:t>An application is a single job submitted to a framework. The application manager is responsible for negotiating resources with the resource manager, tracking the status and monitoring progress of a single application. </a:t>
            </a:r>
          </a:p>
          <a:p>
            <a:pPr marL="0" indent="0" algn="just">
              <a:buNone/>
            </a:pPr>
            <a:r>
              <a:rPr lang="en-US" dirty="0"/>
              <a:t>The application master requests the container from the node manager by sending a Container Launch Context(CLC) which includes everything an application needs to run.</a:t>
            </a:r>
          </a:p>
          <a:p>
            <a:pPr marL="0" indent="0" algn="just">
              <a:buNone/>
            </a:pPr>
            <a:r>
              <a:rPr lang="en-US" dirty="0"/>
              <a:t> Once the application is started, it sends the health report to the resource manager from time-to-time.</a:t>
            </a:r>
          </a:p>
        </p:txBody>
      </p:sp>
    </p:spTree>
    <p:extLst>
      <p:ext uri="{BB962C8B-B14F-4D97-AF65-F5344CB8AC3E}">
        <p14:creationId xmlns:p14="http://schemas.microsoft.com/office/powerpoint/2010/main" val="133840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a:t>
            </a:r>
            <a:endParaRPr lang="en-US" dirty="0"/>
          </a:p>
        </p:txBody>
      </p:sp>
      <p:sp>
        <p:nvSpPr>
          <p:cNvPr id="3" name="Content Placeholder 2"/>
          <p:cNvSpPr>
            <a:spLocks noGrp="1"/>
          </p:cNvSpPr>
          <p:nvPr>
            <p:ph idx="1"/>
          </p:nvPr>
        </p:nvSpPr>
        <p:spPr/>
        <p:txBody>
          <a:bodyPr/>
          <a:lstStyle/>
          <a:p>
            <a:pPr marL="0" indent="0" algn="just">
              <a:buNone/>
            </a:pPr>
            <a:r>
              <a:rPr lang="en-US" dirty="0"/>
              <a:t>It is a collection of physical resources such as RAM, CPU cores and disk on a single node. </a:t>
            </a:r>
          </a:p>
          <a:p>
            <a:pPr marL="0" indent="0" algn="just">
              <a:buNone/>
            </a:pPr>
            <a:r>
              <a:rPr lang="en-US" dirty="0"/>
              <a:t>The containers are invoked by Container Launch Context(CLC) which is a record that contains information such as environment variables, security tokens, dependencies etc.</a:t>
            </a:r>
          </a:p>
        </p:txBody>
      </p:sp>
    </p:spTree>
    <p:extLst>
      <p:ext uri="{BB962C8B-B14F-4D97-AF65-F5344CB8AC3E}">
        <p14:creationId xmlns:p14="http://schemas.microsoft.com/office/powerpoint/2010/main" val="302392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TotalTime>
  <Words>1148</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Hadoop YARN </vt:lpstr>
      <vt:lpstr>PowerPoint Presentation</vt:lpstr>
      <vt:lpstr>PowerPoint Presentation</vt:lpstr>
      <vt:lpstr>PowerPoint Presentation</vt:lpstr>
      <vt:lpstr>The main components of YARN architecture include: </vt:lpstr>
      <vt:lpstr>Resource Manager</vt:lpstr>
      <vt:lpstr>Node Manager</vt:lpstr>
      <vt:lpstr>Application Master</vt:lpstr>
      <vt:lpstr>Container</vt:lpstr>
      <vt:lpstr>PowerPoint Presentation</vt:lpstr>
      <vt:lpstr>The benefits to using YARN </vt:lpstr>
      <vt:lpstr>Availability</vt:lpstr>
      <vt:lpstr>Multitenancy</vt:lpstr>
      <vt:lpstr>Scheduling in Yarn</vt:lpstr>
      <vt:lpstr>Capacity Scheduler</vt:lpstr>
      <vt:lpstr>PowerPoint Presentation</vt:lpstr>
      <vt:lpstr>Fair Scheduler</vt:lpstr>
      <vt:lpstr>PowerPoint Presentation</vt:lpstr>
      <vt:lpstr>Practically…..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yarn</dc:title>
  <dc:creator>Administrator</dc:creator>
  <cp:lastModifiedBy>CSE-5</cp:lastModifiedBy>
  <cp:revision>29</cp:revision>
  <dcterms:created xsi:type="dcterms:W3CDTF">2020-02-24T06:43:49Z</dcterms:created>
  <dcterms:modified xsi:type="dcterms:W3CDTF">2022-09-29T04:29:31Z</dcterms:modified>
</cp:coreProperties>
</file>