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9" r:id="rId4"/>
    <p:sldId id="260" r:id="rId5"/>
    <p:sldId id="261" r:id="rId6"/>
    <p:sldId id="262" r:id="rId7"/>
    <p:sldId id="264" r:id="rId8"/>
    <p:sldId id="263" r:id="rId9"/>
    <p:sldId id="273" r:id="rId10"/>
    <p:sldId id="274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7" r:id="rId19"/>
    <p:sldId id="272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EA9EF-3537-42EC-BE78-A00E319DE8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93B522-1355-4AFB-B5B9-2F2AC24A9551}">
      <dgm:prSet phldrT="[Text]"/>
      <dgm:spPr/>
      <dgm:t>
        <a:bodyPr/>
        <a:lstStyle/>
        <a:p>
          <a:r>
            <a:rPr lang="en-US" dirty="0" smtClean="0"/>
            <a:t>Gartner’s 3V casted by Douglas Laney in 2001</a:t>
          </a:r>
        </a:p>
        <a:p>
          <a:r>
            <a:rPr lang="en-US" dirty="0" smtClean="0"/>
            <a:t>Volume , Velocity and Variety</a:t>
          </a:r>
          <a:endParaRPr lang="en-US" dirty="0"/>
        </a:p>
      </dgm:t>
    </dgm:pt>
    <dgm:pt modelId="{A853FD29-2FDA-415F-AF60-C71AA8AEBA2C}" type="parTrans" cxnId="{0E8F4436-5258-49FD-9838-9059EECC54CC}">
      <dgm:prSet/>
      <dgm:spPr/>
      <dgm:t>
        <a:bodyPr/>
        <a:lstStyle/>
        <a:p>
          <a:endParaRPr lang="en-US"/>
        </a:p>
      </dgm:t>
    </dgm:pt>
    <dgm:pt modelId="{680210E5-33DB-4D39-B6FA-5264440B4C36}" type="sibTrans" cxnId="{0E8F4436-5258-49FD-9838-9059EECC54CC}">
      <dgm:prSet/>
      <dgm:spPr/>
      <dgm:t>
        <a:bodyPr/>
        <a:lstStyle/>
        <a:p>
          <a:endParaRPr lang="en-US"/>
        </a:p>
      </dgm:t>
    </dgm:pt>
    <dgm:pt modelId="{D95B8EDF-0611-432D-A8BA-07AF62749D46}">
      <dgm:prSet phldrT="[Text]"/>
      <dgm:spPr/>
      <dgm:t>
        <a:bodyPr/>
        <a:lstStyle/>
        <a:p>
          <a:r>
            <a:rPr lang="en-US" dirty="0" smtClean="0"/>
            <a:t>IBM’s 4V casted by </a:t>
          </a:r>
          <a:r>
            <a:rPr lang="en-US" dirty="0" err="1" smtClean="0"/>
            <a:t>Zikopoulos</a:t>
          </a:r>
          <a:r>
            <a:rPr lang="en-US" dirty="0" smtClean="0"/>
            <a:t> </a:t>
          </a:r>
        </a:p>
        <a:p>
          <a:r>
            <a:rPr lang="en-US" dirty="0" smtClean="0"/>
            <a:t>Volume , Velocity , Variety  and Veracity</a:t>
          </a:r>
          <a:endParaRPr lang="en-US" dirty="0"/>
        </a:p>
      </dgm:t>
    </dgm:pt>
    <dgm:pt modelId="{7F1F2327-C91D-42FE-A2E6-F2D54699FCD6}" type="parTrans" cxnId="{E95A5F13-80B9-44C8-AE5E-179604D12470}">
      <dgm:prSet/>
      <dgm:spPr/>
      <dgm:t>
        <a:bodyPr/>
        <a:lstStyle/>
        <a:p>
          <a:endParaRPr lang="en-US"/>
        </a:p>
      </dgm:t>
    </dgm:pt>
    <dgm:pt modelId="{A9DBCD37-D701-42E8-937B-7E0229B075F7}" type="sibTrans" cxnId="{E95A5F13-80B9-44C8-AE5E-179604D12470}">
      <dgm:prSet/>
      <dgm:spPr/>
      <dgm:t>
        <a:bodyPr/>
        <a:lstStyle/>
        <a:p>
          <a:endParaRPr lang="en-US"/>
        </a:p>
      </dgm:t>
    </dgm:pt>
    <dgm:pt modelId="{CE3EEC84-512C-433E-8A66-52855CAE0B27}">
      <dgm:prSet phldrT="[Text]"/>
      <dgm:spPr/>
      <dgm:t>
        <a:bodyPr/>
        <a:lstStyle/>
        <a:p>
          <a:r>
            <a:rPr lang="en-US" dirty="0" smtClean="0"/>
            <a:t>Yuri </a:t>
          </a:r>
          <a:r>
            <a:rPr lang="en-US" dirty="0" err="1" smtClean="0"/>
            <a:t>Demchenko’s</a:t>
          </a:r>
          <a:r>
            <a:rPr lang="en-US" dirty="0" smtClean="0"/>
            <a:t> 5V</a:t>
          </a:r>
        </a:p>
        <a:p>
          <a:r>
            <a:rPr lang="en-US" dirty="0" smtClean="0"/>
            <a:t>Volume , Velocity , Variety , Veracity and Value</a:t>
          </a:r>
          <a:endParaRPr lang="en-US" dirty="0"/>
        </a:p>
      </dgm:t>
    </dgm:pt>
    <dgm:pt modelId="{2F93BC65-F506-489C-A43F-A5FF50F6109B}" type="parTrans" cxnId="{86F533BB-5D7D-4FCB-9586-FE9814E4A2CC}">
      <dgm:prSet/>
      <dgm:spPr/>
      <dgm:t>
        <a:bodyPr/>
        <a:lstStyle/>
        <a:p>
          <a:endParaRPr lang="en-US"/>
        </a:p>
      </dgm:t>
    </dgm:pt>
    <dgm:pt modelId="{DD7750B6-B22E-4D1F-84FD-17E6EB848E16}" type="sibTrans" cxnId="{86F533BB-5D7D-4FCB-9586-FE9814E4A2CC}">
      <dgm:prSet/>
      <dgm:spPr/>
      <dgm:t>
        <a:bodyPr/>
        <a:lstStyle/>
        <a:p>
          <a:endParaRPr lang="en-US"/>
        </a:p>
      </dgm:t>
    </dgm:pt>
    <dgm:pt modelId="{1B051218-42AD-435B-97F2-D0F9BE42FE41}">
      <dgm:prSet/>
      <dgm:spPr/>
      <dgm:t>
        <a:bodyPr/>
        <a:lstStyle/>
        <a:p>
          <a:r>
            <a:rPr lang="en-US" dirty="0" smtClean="0"/>
            <a:t>Microsoft’s 6V</a:t>
          </a:r>
        </a:p>
        <a:p>
          <a:r>
            <a:rPr lang="en-US" dirty="0" smtClean="0"/>
            <a:t>Volume , Velocity , Variety , Veracity , Value and Visibility</a:t>
          </a:r>
          <a:endParaRPr lang="en-US" dirty="0"/>
        </a:p>
      </dgm:t>
    </dgm:pt>
    <dgm:pt modelId="{B06C9F56-9DC4-4A40-9534-AFB133CA986D}" type="parTrans" cxnId="{90A735D1-F13D-4C7C-90F9-8492D6554E3F}">
      <dgm:prSet/>
      <dgm:spPr/>
      <dgm:t>
        <a:bodyPr/>
        <a:lstStyle/>
        <a:p>
          <a:endParaRPr lang="en-US"/>
        </a:p>
      </dgm:t>
    </dgm:pt>
    <dgm:pt modelId="{76203CAD-B43C-4F13-93E4-F731B635C3D5}" type="sibTrans" cxnId="{90A735D1-F13D-4C7C-90F9-8492D6554E3F}">
      <dgm:prSet/>
      <dgm:spPr/>
      <dgm:t>
        <a:bodyPr/>
        <a:lstStyle/>
        <a:p>
          <a:endParaRPr lang="en-US"/>
        </a:p>
      </dgm:t>
    </dgm:pt>
    <dgm:pt modelId="{5E9F699D-60B2-4135-A279-59FBEDDDD7E1}" type="pres">
      <dgm:prSet presAssocID="{DB6EA9EF-3537-42EC-BE78-A00E319DE83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8A5704D-1031-40AD-9D04-C326E8F09397}" type="pres">
      <dgm:prSet presAssocID="{DB6EA9EF-3537-42EC-BE78-A00E319DE839}" presName="Name1" presStyleCnt="0"/>
      <dgm:spPr/>
    </dgm:pt>
    <dgm:pt modelId="{5E379CA9-8412-44A7-ADB8-BBCC0794CE01}" type="pres">
      <dgm:prSet presAssocID="{DB6EA9EF-3537-42EC-BE78-A00E319DE839}" presName="cycle" presStyleCnt="0"/>
      <dgm:spPr/>
    </dgm:pt>
    <dgm:pt modelId="{C2BE3194-366F-4D51-A6AD-DA2F9C781858}" type="pres">
      <dgm:prSet presAssocID="{DB6EA9EF-3537-42EC-BE78-A00E319DE839}" presName="srcNode" presStyleLbl="node1" presStyleIdx="0" presStyleCnt="4"/>
      <dgm:spPr/>
    </dgm:pt>
    <dgm:pt modelId="{72CAC97D-19DD-44CA-9526-4CA84DA96679}" type="pres">
      <dgm:prSet presAssocID="{DB6EA9EF-3537-42EC-BE78-A00E319DE839}" presName="conn" presStyleLbl="parChTrans1D2" presStyleIdx="0" presStyleCnt="1"/>
      <dgm:spPr/>
      <dgm:t>
        <a:bodyPr/>
        <a:lstStyle/>
        <a:p>
          <a:endParaRPr lang="en-US"/>
        </a:p>
      </dgm:t>
    </dgm:pt>
    <dgm:pt modelId="{F7C3FAD8-C394-4D4D-83A6-3C6E54D6DE40}" type="pres">
      <dgm:prSet presAssocID="{DB6EA9EF-3537-42EC-BE78-A00E319DE839}" presName="extraNode" presStyleLbl="node1" presStyleIdx="0" presStyleCnt="4"/>
      <dgm:spPr/>
    </dgm:pt>
    <dgm:pt modelId="{87E48B22-4689-4BFA-9C6F-FAF1FEF6B776}" type="pres">
      <dgm:prSet presAssocID="{DB6EA9EF-3537-42EC-BE78-A00E319DE839}" presName="dstNode" presStyleLbl="node1" presStyleIdx="0" presStyleCnt="4"/>
      <dgm:spPr/>
    </dgm:pt>
    <dgm:pt modelId="{FD792F7E-D1C6-48E4-A01E-608BA11382CE}" type="pres">
      <dgm:prSet presAssocID="{9593B522-1355-4AFB-B5B9-2F2AC24A955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5A923-1CBA-4155-B282-423E3DD3BC0D}" type="pres">
      <dgm:prSet presAssocID="{9593B522-1355-4AFB-B5B9-2F2AC24A9551}" presName="accent_1" presStyleCnt="0"/>
      <dgm:spPr/>
    </dgm:pt>
    <dgm:pt modelId="{CFECCBA8-6FA1-43D0-923B-0DCDE2ED47BA}" type="pres">
      <dgm:prSet presAssocID="{9593B522-1355-4AFB-B5B9-2F2AC24A9551}" presName="accentRepeatNode" presStyleLbl="solidFgAcc1" presStyleIdx="0" presStyleCnt="4"/>
      <dgm:spPr/>
    </dgm:pt>
    <dgm:pt modelId="{70171E36-B5F0-4BD3-9668-E8DBA4E56D1A}" type="pres">
      <dgm:prSet presAssocID="{D95B8EDF-0611-432D-A8BA-07AF62749D4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C7BB5-547F-4F27-A3A4-43A8971D82AD}" type="pres">
      <dgm:prSet presAssocID="{D95B8EDF-0611-432D-A8BA-07AF62749D46}" presName="accent_2" presStyleCnt="0"/>
      <dgm:spPr/>
    </dgm:pt>
    <dgm:pt modelId="{F980595C-2231-4FCD-9768-069EB8CE313B}" type="pres">
      <dgm:prSet presAssocID="{D95B8EDF-0611-432D-A8BA-07AF62749D46}" presName="accentRepeatNode" presStyleLbl="solidFgAcc1" presStyleIdx="1" presStyleCnt="4"/>
      <dgm:spPr/>
    </dgm:pt>
    <dgm:pt modelId="{14F5A09B-822B-4627-B210-06E133907546}" type="pres">
      <dgm:prSet presAssocID="{CE3EEC84-512C-433E-8A66-52855CAE0B2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B810D-C7DF-47E4-88F4-B84D8B8CC9B1}" type="pres">
      <dgm:prSet presAssocID="{CE3EEC84-512C-433E-8A66-52855CAE0B27}" presName="accent_3" presStyleCnt="0"/>
      <dgm:spPr/>
    </dgm:pt>
    <dgm:pt modelId="{3483929C-0065-4FF2-8CA8-D703A1F6B3FF}" type="pres">
      <dgm:prSet presAssocID="{CE3EEC84-512C-433E-8A66-52855CAE0B27}" presName="accentRepeatNode" presStyleLbl="solidFgAcc1" presStyleIdx="2" presStyleCnt="4"/>
      <dgm:spPr/>
    </dgm:pt>
    <dgm:pt modelId="{8168B122-5149-440E-A333-74F76C06B9C6}" type="pres">
      <dgm:prSet presAssocID="{1B051218-42AD-435B-97F2-D0F9BE42FE4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AD9CC-F23D-47EE-B1C1-9DC9EA07A0A0}" type="pres">
      <dgm:prSet presAssocID="{1B051218-42AD-435B-97F2-D0F9BE42FE41}" presName="accent_4" presStyleCnt="0"/>
      <dgm:spPr/>
    </dgm:pt>
    <dgm:pt modelId="{AF1E6EB3-3CBF-48E2-A909-B5839BEC505F}" type="pres">
      <dgm:prSet presAssocID="{1B051218-42AD-435B-97F2-D0F9BE42FE41}" presName="accentRepeatNode" presStyleLbl="solidFgAcc1" presStyleIdx="3" presStyleCnt="4"/>
      <dgm:spPr/>
    </dgm:pt>
  </dgm:ptLst>
  <dgm:cxnLst>
    <dgm:cxn modelId="{86F533BB-5D7D-4FCB-9586-FE9814E4A2CC}" srcId="{DB6EA9EF-3537-42EC-BE78-A00E319DE839}" destId="{CE3EEC84-512C-433E-8A66-52855CAE0B27}" srcOrd="2" destOrd="0" parTransId="{2F93BC65-F506-489C-A43F-A5FF50F6109B}" sibTransId="{DD7750B6-B22E-4D1F-84FD-17E6EB848E16}"/>
    <dgm:cxn modelId="{0E19A0FD-2C03-4EA5-8E6C-D2D3EB2BCAD6}" type="presOf" srcId="{1B051218-42AD-435B-97F2-D0F9BE42FE41}" destId="{8168B122-5149-440E-A333-74F76C06B9C6}" srcOrd="0" destOrd="0" presId="urn:microsoft.com/office/officeart/2008/layout/VerticalCurvedList"/>
    <dgm:cxn modelId="{F298F57C-6991-4CDC-8ECB-A602E420B902}" type="presOf" srcId="{D95B8EDF-0611-432D-A8BA-07AF62749D46}" destId="{70171E36-B5F0-4BD3-9668-E8DBA4E56D1A}" srcOrd="0" destOrd="0" presId="urn:microsoft.com/office/officeart/2008/layout/VerticalCurvedList"/>
    <dgm:cxn modelId="{0E8F4436-5258-49FD-9838-9059EECC54CC}" srcId="{DB6EA9EF-3537-42EC-BE78-A00E319DE839}" destId="{9593B522-1355-4AFB-B5B9-2F2AC24A9551}" srcOrd="0" destOrd="0" parTransId="{A853FD29-2FDA-415F-AF60-C71AA8AEBA2C}" sibTransId="{680210E5-33DB-4D39-B6FA-5264440B4C36}"/>
    <dgm:cxn modelId="{90A735D1-F13D-4C7C-90F9-8492D6554E3F}" srcId="{DB6EA9EF-3537-42EC-BE78-A00E319DE839}" destId="{1B051218-42AD-435B-97F2-D0F9BE42FE41}" srcOrd="3" destOrd="0" parTransId="{B06C9F56-9DC4-4A40-9534-AFB133CA986D}" sibTransId="{76203CAD-B43C-4F13-93E4-F731B635C3D5}"/>
    <dgm:cxn modelId="{D5D85F47-A003-42D1-8335-79384C596F34}" type="presOf" srcId="{680210E5-33DB-4D39-B6FA-5264440B4C36}" destId="{72CAC97D-19DD-44CA-9526-4CA84DA96679}" srcOrd="0" destOrd="0" presId="urn:microsoft.com/office/officeart/2008/layout/VerticalCurvedList"/>
    <dgm:cxn modelId="{14681B7B-4901-45F7-B856-52D8925407C0}" type="presOf" srcId="{CE3EEC84-512C-433E-8A66-52855CAE0B27}" destId="{14F5A09B-822B-4627-B210-06E133907546}" srcOrd="0" destOrd="0" presId="urn:microsoft.com/office/officeart/2008/layout/VerticalCurvedList"/>
    <dgm:cxn modelId="{48D98A97-319F-489D-9EC2-10B2D1231639}" type="presOf" srcId="{9593B522-1355-4AFB-B5B9-2F2AC24A9551}" destId="{FD792F7E-D1C6-48E4-A01E-608BA11382CE}" srcOrd="0" destOrd="0" presId="urn:microsoft.com/office/officeart/2008/layout/VerticalCurvedList"/>
    <dgm:cxn modelId="{4934A33D-1E89-430B-B3CA-B4E39CB14F08}" type="presOf" srcId="{DB6EA9EF-3537-42EC-BE78-A00E319DE839}" destId="{5E9F699D-60B2-4135-A279-59FBEDDDD7E1}" srcOrd="0" destOrd="0" presId="urn:microsoft.com/office/officeart/2008/layout/VerticalCurvedList"/>
    <dgm:cxn modelId="{E95A5F13-80B9-44C8-AE5E-179604D12470}" srcId="{DB6EA9EF-3537-42EC-BE78-A00E319DE839}" destId="{D95B8EDF-0611-432D-A8BA-07AF62749D46}" srcOrd="1" destOrd="0" parTransId="{7F1F2327-C91D-42FE-A2E6-F2D54699FCD6}" sibTransId="{A9DBCD37-D701-42E8-937B-7E0229B075F7}"/>
    <dgm:cxn modelId="{D3578238-E5F5-4979-9C92-01047DCDE322}" type="presParOf" srcId="{5E9F699D-60B2-4135-A279-59FBEDDDD7E1}" destId="{68A5704D-1031-40AD-9D04-C326E8F09397}" srcOrd="0" destOrd="0" presId="urn:microsoft.com/office/officeart/2008/layout/VerticalCurvedList"/>
    <dgm:cxn modelId="{C6FF8803-0F41-4EF0-835F-339314DDB7A4}" type="presParOf" srcId="{68A5704D-1031-40AD-9D04-C326E8F09397}" destId="{5E379CA9-8412-44A7-ADB8-BBCC0794CE01}" srcOrd="0" destOrd="0" presId="urn:microsoft.com/office/officeart/2008/layout/VerticalCurvedList"/>
    <dgm:cxn modelId="{0EAD02BE-21DD-4D63-9656-3818D8712F88}" type="presParOf" srcId="{5E379CA9-8412-44A7-ADB8-BBCC0794CE01}" destId="{C2BE3194-366F-4D51-A6AD-DA2F9C781858}" srcOrd="0" destOrd="0" presId="urn:microsoft.com/office/officeart/2008/layout/VerticalCurvedList"/>
    <dgm:cxn modelId="{624D90B4-5BC4-40CC-BE8B-0379176D3DA3}" type="presParOf" srcId="{5E379CA9-8412-44A7-ADB8-BBCC0794CE01}" destId="{72CAC97D-19DD-44CA-9526-4CA84DA96679}" srcOrd="1" destOrd="0" presId="urn:microsoft.com/office/officeart/2008/layout/VerticalCurvedList"/>
    <dgm:cxn modelId="{9AB7F889-7797-45F9-9490-FB8D7F5C7C5A}" type="presParOf" srcId="{5E379CA9-8412-44A7-ADB8-BBCC0794CE01}" destId="{F7C3FAD8-C394-4D4D-83A6-3C6E54D6DE40}" srcOrd="2" destOrd="0" presId="urn:microsoft.com/office/officeart/2008/layout/VerticalCurvedList"/>
    <dgm:cxn modelId="{FAEFE360-50EE-4348-9C29-CEE67CB11876}" type="presParOf" srcId="{5E379CA9-8412-44A7-ADB8-BBCC0794CE01}" destId="{87E48B22-4689-4BFA-9C6F-FAF1FEF6B776}" srcOrd="3" destOrd="0" presId="urn:microsoft.com/office/officeart/2008/layout/VerticalCurvedList"/>
    <dgm:cxn modelId="{BEDFAD0D-43A3-4E2A-9648-DBC029DF5CAD}" type="presParOf" srcId="{68A5704D-1031-40AD-9D04-C326E8F09397}" destId="{FD792F7E-D1C6-48E4-A01E-608BA11382CE}" srcOrd="1" destOrd="0" presId="urn:microsoft.com/office/officeart/2008/layout/VerticalCurvedList"/>
    <dgm:cxn modelId="{D80F3226-40AC-4A49-9AE7-940D4228AF55}" type="presParOf" srcId="{68A5704D-1031-40AD-9D04-C326E8F09397}" destId="{C405A923-1CBA-4155-B282-423E3DD3BC0D}" srcOrd="2" destOrd="0" presId="urn:microsoft.com/office/officeart/2008/layout/VerticalCurvedList"/>
    <dgm:cxn modelId="{3A9A97F3-1863-4AC1-BC02-1F6DD2EB9D7F}" type="presParOf" srcId="{C405A923-1CBA-4155-B282-423E3DD3BC0D}" destId="{CFECCBA8-6FA1-43D0-923B-0DCDE2ED47BA}" srcOrd="0" destOrd="0" presId="urn:microsoft.com/office/officeart/2008/layout/VerticalCurvedList"/>
    <dgm:cxn modelId="{BD475F2A-5772-47A8-87AB-FE493DA4D1F5}" type="presParOf" srcId="{68A5704D-1031-40AD-9D04-C326E8F09397}" destId="{70171E36-B5F0-4BD3-9668-E8DBA4E56D1A}" srcOrd="3" destOrd="0" presId="urn:microsoft.com/office/officeart/2008/layout/VerticalCurvedList"/>
    <dgm:cxn modelId="{DC990413-3215-4F17-AA75-2358087EAE78}" type="presParOf" srcId="{68A5704D-1031-40AD-9D04-C326E8F09397}" destId="{AF7C7BB5-547F-4F27-A3A4-43A8971D82AD}" srcOrd="4" destOrd="0" presId="urn:microsoft.com/office/officeart/2008/layout/VerticalCurvedList"/>
    <dgm:cxn modelId="{FA6C2FFB-477A-4578-A15C-D5D2CF052830}" type="presParOf" srcId="{AF7C7BB5-547F-4F27-A3A4-43A8971D82AD}" destId="{F980595C-2231-4FCD-9768-069EB8CE313B}" srcOrd="0" destOrd="0" presId="urn:microsoft.com/office/officeart/2008/layout/VerticalCurvedList"/>
    <dgm:cxn modelId="{73BE638B-CE20-4994-8693-1DE49E0CEF63}" type="presParOf" srcId="{68A5704D-1031-40AD-9D04-C326E8F09397}" destId="{14F5A09B-822B-4627-B210-06E133907546}" srcOrd="5" destOrd="0" presId="urn:microsoft.com/office/officeart/2008/layout/VerticalCurvedList"/>
    <dgm:cxn modelId="{629388A9-663F-45CB-8822-CA87F2C19E15}" type="presParOf" srcId="{68A5704D-1031-40AD-9D04-C326E8F09397}" destId="{6D5B810D-C7DF-47E4-88F4-B84D8B8CC9B1}" srcOrd="6" destOrd="0" presId="urn:microsoft.com/office/officeart/2008/layout/VerticalCurvedList"/>
    <dgm:cxn modelId="{3BFAC567-3D51-4504-A34E-3E75168B925A}" type="presParOf" srcId="{6D5B810D-C7DF-47E4-88F4-B84D8B8CC9B1}" destId="{3483929C-0065-4FF2-8CA8-D703A1F6B3FF}" srcOrd="0" destOrd="0" presId="urn:microsoft.com/office/officeart/2008/layout/VerticalCurvedList"/>
    <dgm:cxn modelId="{ACF95D95-972D-4D49-BA99-452DCA2825FB}" type="presParOf" srcId="{68A5704D-1031-40AD-9D04-C326E8F09397}" destId="{8168B122-5149-440E-A333-74F76C06B9C6}" srcOrd="7" destOrd="0" presId="urn:microsoft.com/office/officeart/2008/layout/VerticalCurvedList"/>
    <dgm:cxn modelId="{7C05FF5D-7F5A-458E-BF13-789EB3880CDC}" type="presParOf" srcId="{68A5704D-1031-40AD-9D04-C326E8F09397}" destId="{B53AD9CC-F23D-47EE-B1C1-9DC9EA07A0A0}" srcOrd="8" destOrd="0" presId="urn:microsoft.com/office/officeart/2008/layout/VerticalCurvedList"/>
    <dgm:cxn modelId="{39D32AE0-770A-4D02-AE1A-064ED9B48968}" type="presParOf" srcId="{B53AD9CC-F23D-47EE-B1C1-9DC9EA07A0A0}" destId="{AF1E6EB3-3CBF-48E2-A909-B5839BEC50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5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1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91F-FF1E-4F55-877A-63F4CC942CA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0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9891F-FF1E-4F55-877A-63F4CC942CA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CE02-0484-43D8-BAF0-8C71655E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021" y="1839083"/>
            <a:ext cx="7118445" cy="1325563"/>
          </a:xfrm>
        </p:spPr>
        <p:txBody>
          <a:bodyPr/>
          <a:lstStyle/>
          <a:p>
            <a:r>
              <a:rPr lang="en-US" dirty="0" smtClean="0"/>
              <a:t>Big Data – Definitional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510" y="3739486"/>
            <a:ext cx="1882254" cy="64962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Lecture –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523719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atin typeface="Book Antiqua" panose="02040602050305030304" pitchFamily="18" charset="0"/>
              </a:rPr>
              <a:t>What is big data about - and not about</a:t>
            </a:r>
            <a:r>
              <a:rPr lang="en-IN" cap="none" dirty="0"/>
              <a:t>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648497"/>
            <a:ext cx="10351752" cy="4417452"/>
          </a:xfrm>
        </p:spPr>
        <p:txBody>
          <a:bodyPr>
            <a:normAutofit/>
          </a:bodyPr>
          <a:lstStyle/>
          <a:p>
            <a:pPr algn="l"/>
            <a:endParaRPr lang="en-US" i="1" dirty="0" smtClean="0">
              <a:latin typeface="Cambria Math"/>
              <a:cs typeface="Cambria Math"/>
            </a:endParaRPr>
          </a:p>
          <a:p>
            <a:r>
              <a:rPr lang="en-US" i="1" dirty="0" smtClean="0">
                <a:latin typeface="Cambria Math"/>
                <a:cs typeface="Cambria Math"/>
              </a:rPr>
              <a:t>“</a:t>
            </a:r>
            <a:r>
              <a:rPr lang="en-US" i="1" cap="none" dirty="0">
                <a:solidFill>
                  <a:schemeClr val="tx1"/>
                </a:solidFill>
                <a:latin typeface="Cambria Math"/>
                <a:cs typeface="Cambria Math"/>
              </a:rPr>
              <a:t>Big Data is not about the data</a:t>
            </a: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” (Gary </a:t>
            </a:r>
            <a:r>
              <a:rPr lang="en-US" cap="none" dirty="0" smtClean="0">
                <a:solidFill>
                  <a:schemeClr val="tx1"/>
                </a:solidFill>
                <a:latin typeface="Cambria Math"/>
                <a:cs typeface="Cambria Math"/>
              </a:rPr>
              <a:t>King)</a:t>
            </a:r>
          </a:p>
          <a:p>
            <a:r>
              <a:rPr lang="en-US" sz="1600" cap="none" dirty="0" smtClean="0">
                <a:solidFill>
                  <a:schemeClr val="tx1"/>
                </a:solidFill>
                <a:latin typeface="Cambria Math"/>
                <a:cs typeface="Cambria Math"/>
              </a:rPr>
              <a:t>Institute </a:t>
            </a:r>
            <a:r>
              <a:rPr lang="en-US" sz="1600" cap="none" dirty="0">
                <a:solidFill>
                  <a:schemeClr val="tx1"/>
                </a:solidFill>
                <a:latin typeface="Cambria Math"/>
                <a:cs typeface="Cambria Math"/>
              </a:rPr>
              <a:t>for social science ,Harvard </a:t>
            </a:r>
            <a:r>
              <a:rPr lang="en-US" sz="1600" cap="none" dirty="0" smtClean="0">
                <a:solidFill>
                  <a:schemeClr val="tx1"/>
                </a:solidFill>
                <a:latin typeface="Cambria Math"/>
                <a:cs typeface="Cambria Math"/>
              </a:rPr>
              <a:t>university</a:t>
            </a:r>
          </a:p>
          <a:p>
            <a:pPr marL="457200" indent="-457200" algn="l">
              <a:buFont typeface="Arial"/>
              <a:buChar char="•"/>
            </a:pPr>
            <a:r>
              <a:rPr lang="en-US" cap="none" dirty="0" smtClean="0">
                <a:solidFill>
                  <a:schemeClr val="tx1"/>
                </a:solidFill>
                <a:latin typeface="Cambria Math"/>
                <a:cs typeface="Cambria Math"/>
              </a:rPr>
              <a:t>It’s </a:t>
            </a: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about the analytics—the insights gleaned from the data; and the necessary capacities to do so—human, technological</a:t>
            </a:r>
          </a:p>
          <a:p>
            <a:pPr marL="457200" indent="-457200" algn="l">
              <a:buFont typeface="Arial"/>
              <a:buChar char="•"/>
            </a:pP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One step further: it’s about knowledge: getting near to the ‘true’ meaning of a </a:t>
            </a:r>
            <a:r>
              <a:rPr lang="en-US" cap="none" dirty="0" err="1">
                <a:solidFill>
                  <a:schemeClr val="tx1"/>
                </a:solidFill>
                <a:latin typeface="Cambria Math"/>
                <a:cs typeface="Cambria Math"/>
              </a:rPr>
              <a:t>facebook</a:t>
            </a: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 status update; </a:t>
            </a:r>
          </a:p>
          <a:p>
            <a:pPr marL="457200" indent="-457200" algn="l">
              <a:buFont typeface="Arial"/>
              <a:buChar char="•"/>
            </a:pP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It’s about sharing and diffusion – visualizations </a:t>
            </a:r>
          </a:p>
          <a:p>
            <a:pPr algn="l"/>
            <a:endParaRPr lang="en-US" cap="none" dirty="0">
              <a:solidFill>
                <a:schemeClr val="tx1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60206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Definition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5141"/>
            <a:ext cx="9056427" cy="53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590"/>
            <a:ext cx="10515600" cy="1325563"/>
          </a:xfrm>
        </p:spPr>
        <p:txBody>
          <a:bodyPr/>
          <a:lstStyle/>
          <a:p>
            <a:r>
              <a:rPr lang="en-US" b="1" dirty="0" smtClean="0"/>
              <a:t>Challenges with Big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50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95" y="887106"/>
            <a:ext cx="9236443" cy="47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016"/>
            <a:ext cx="12192000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995362"/>
            <a:ext cx="112490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690562"/>
            <a:ext cx="11811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3645" y="1068946"/>
            <a:ext cx="78303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big data analytics cycle can be described by the following stage −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Definition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Identification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&amp; Filtering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for Modeling and Assessment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Data Analytics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13" t="22334" r="3873" b="12094"/>
          <a:stretch/>
        </p:blipFill>
        <p:spPr>
          <a:xfrm>
            <a:off x="838200" y="1896995"/>
            <a:ext cx="10515600" cy="42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Analytics-Case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Healthcare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76" y="1433043"/>
            <a:ext cx="9048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/>
          <a:lstStyle/>
          <a:p>
            <a:r>
              <a:rPr lang="en-US" b="1" dirty="0" smtClean="0"/>
              <a:t>Characteristics of Big data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39403"/>
          <a:ext cx="10515600" cy="483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0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Vs Big data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0260" cy="29920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OLTP</a:t>
            </a:r>
            <a:r>
              <a:rPr lang="en-US" b="1" dirty="0"/>
              <a:t>: </a:t>
            </a:r>
            <a:r>
              <a:rPr lang="en-US" dirty="0"/>
              <a:t>Online Transaction Processing</a:t>
            </a:r>
          </a:p>
          <a:p>
            <a:pPr lvl="1"/>
            <a:r>
              <a:rPr lang="en-US" dirty="0"/>
              <a:t>DBMSs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OLAP: </a:t>
            </a:r>
            <a:r>
              <a:rPr lang="en-US" dirty="0"/>
              <a:t>Online Analytical Processing</a:t>
            </a:r>
          </a:p>
          <a:p>
            <a:pPr lvl="1"/>
            <a:r>
              <a:rPr lang="en-US" dirty="0"/>
              <a:t>Data Warehousing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RTAP: </a:t>
            </a:r>
            <a:r>
              <a:rPr lang="en-US" dirty="0"/>
              <a:t>Real-Time Analytics Processing</a:t>
            </a:r>
          </a:p>
          <a:p>
            <a:pPr lvl="1"/>
            <a:r>
              <a:rPr lang="en-US" dirty="0"/>
              <a:t>Big Data Architecture &amp;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61" y="1250065"/>
            <a:ext cx="8490264" cy="5026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9971" y="578735"/>
            <a:ext cx="547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Volume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771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6" y="670309"/>
            <a:ext cx="5392156" cy="56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" y="1828800"/>
            <a:ext cx="8415608" cy="30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4"/>
            <a:ext cx="10351752" cy="266140"/>
          </a:xfrm>
        </p:spPr>
        <p:txBody>
          <a:bodyPr>
            <a:normAutofit/>
          </a:bodyPr>
          <a:lstStyle/>
          <a:p>
            <a:endParaRPr lang="en-IN" sz="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609858"/>
            <a:ext cx="10351752" cy="472654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3774" y="961634"/>
            <a:ext cx="10351752" cy="5422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9582" y="6465194"/>
            <a:ext cx="651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Taken from : Hewlett-Packard </a:t>
            </a:r>
            <a:r>
              <a:rPr lang="en-IN" sz="1200" dirty="0"/>
              <a:t>Development </a:t>
            </a:r>
            <a:r>
              <a:rPr lang="en-IN" sz="1200" dirty="0" smtClean="0"/>
              <a:t>Company “truths and myths about big data”,2013 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42169" y="110269"/>
            <a:ext cx="547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Velocity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04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28750"/>
            <a:ext cx="8686800" cy="400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9971" y="578735"/>
            <a:ext cx="547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Veracity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24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876300"/>
            <a:ext cx="8029575" cy="510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3672" y="196771"/>
            <a:ext cx="547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Value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64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678265"/>
          </a:xfrm>
        </p:spPr>
        <p:txBody>
          <a:bodyPr>
            <a:normAutofit/>
          </a:bodyPr>
          <a:lstStyle/>
          <a:p>
            <a:r>
              <a:rPr lang="en-IN" sz="3600" cap="none" dirty="0" smtClean="0">
                <a:latin typeface="Bookman Old Style" panose="02050604050505020204" pitchFamily="18" charset="0"/>
              </a:rPr>
              <a:t>What is big data about?</a:t>
            </a:r>
            <a:endParaRPr lang="en-IN" cap="none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506828"/>
            <a:ext cx="10351752" cy="4211391"/>
          </a:xfrm>
        </p:spPr>
        <p:txBody>
          <a:bodyPr>
            <a:normAutofit/>
          </a:bodyPr>
          <a:lstStyle/>
          <a:p>
            <a:pPr algn="l"/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cap="none" dirty="0">
                <a:solidFill>
                  <a:schemeClr val="tx1"/>
                </a:solidFill>
                <a:latin typeface="Cambria Math"/>
                <a:cs typeface="Cambria Math"/>
              </a:rPr>
              <a:t>	</a:t>
            </a:r>
            <a:r>
              <a:rPr lang="en-GB" cap="none" dirty="0" smtClean="0">
                <a:solidFill>
                  <a:schemeClr val="tx1"/>
                </a:solidFill>
                <a:latin typeface="Cambria Math"/>
                <a:cs typeface="Cambria Math"/>
              </a:rPr>
              <a:t>Answers </a:t>
            </a:r>
            <a:r>
              <a:rPr lang="en-GB" cap="none" dirty="0">
                <a:solidFill>
                  <a:schemeClr val="tx1"/>
                </a:solidFill>
                <a:latin typeface="Cambria Math"/>
                <a:cs typeface="Cambria Math"/>
              </a:rPr>
              <a:t>are often “too big to </a:t>
            </a:r>
            <a:r>
              <a:rPr lang="en-GB" cap="none" dirty="0" smtClean="0">
                <a:solidFill>
                  <a:schemeClr val="tx1"/>
                </a:solidFill>
                <a:latin typeface="Cambria Math"/>
                <a:cs typeface="Cambria Math"/>
              </a:rPr>
              <a:t>….”</a:t>
            </a:r>
            <a:endParaRPr lang="en-GB" cap="none" dirty="0">
              <a:solidFill>
                <a:schemeClr val="tx1"/>
              </a:solidFill>
              <a:latin typeface="Cambria Math"/>
              <a:cs typeface="Cambria Math"/>
            </a:endParaRPr>
          </a:p>
          <a:p>
            <a:pPr lvl="1" indent="-457200">
              <a:spcBef>
                <a:spcPts val="1000"/>
              </a:spcBef>
              <a:buFont typeface="Arial"/>
              <a:buChar char="•"/>
            </a:pPr>
            <a:r>
              <a:rPr lang="en-GB" cap="none" dirty="0">
                <a:solidFill>
                  <a:schemeClr val="tx1"/>
                </a:solidFill>
                <a:latin typeface="Cambria Math"/>
                <a:cs typeface="Cambria Math"/>
              </a:rPr>
              <a:t>Load into memory……..…Store on a hard drive…….…Fit in a standard database</a:t>
            </a:r>
          </a:p>
          <a:p>
            <a:pPr lvl="1" indent="-457200">
              <a:spcBef>
                <a:spcPts val="1000"/>
              </a:spcBef>
              <a:buFont typeface="Arial"/>
              <a:buChar char="•"/>
            </a:pPr>
            <a:r>
              <a:rPr lang="en-GB" cap="none" dirty="0">
                <a:solidFill>
                  <a:schemeClr val="tx1"/>
                </a:solidFill>
                <a:latin typeface="Cambria Math"/>
                <a:cs typeface="Cambria Math"/>
              </a:rPr>
              <a:t>“Fast changing”………..Not just relational</a:t>
            </a:r>
          </a:p>
          <a:p>
            <a:pPr lvl="1" indent="-457200">
              <a:spcBef>
                <a:spcPts val="1000"/>
              </a:spcBef>
              <a:buFont typeface="Arial"/>
              <a:buChar char="•"/>
            </a:pP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“Digital breadcrumbs” left behind </a:t>
            </a:r>
            <a:r>
              <a:rPr lang="en-US" cap="none" dirty="0" smtClean="0">
                <a:solidFill>
                  <a:schemeClr val="tx1"/>
                </a:solidFill>
                <a:latin typeface="Cambria Math"/>
                <a:cs typeface="Cambria Math"/>
              </a:rPr>
              <a:t>(communication transactions</a:t>
            </a: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..)—Hard little data particles left behind as people go about their daily lives</a:t>
            </a:r>
          </a:p>
          <a:p>
            <a:pPr lvl="1" indent="-457200">
              <a:spcBef>
                <a:spcPts val="1000"/>
              </a:spcBef>
              <a:buFont typeface="Arial"/>
              <a:buChar char="•"/>
            </a:pP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Open web data/social media data (</a:t>
            </a:r>
            <a:r>
              <a:rPr lang="en-US" cap="none" dirty="0" err="1">
                <a:solidFill>
                  <a:schemeClr val="tx1"/>
                </a:solidFill>
                <a:latin typeface="Cambria Math"/>
                <a:cs typeface="Cambria Math"/>
              </a:rPr>
              <a:t>facebook</a:t>
            </a: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, twitter, blogs, online news, videos….)</a:t>
            </a:r>
          </a:p>
          <a:p>
            <a:pPr lvl="1" indent="-457200">
              <a:spcBef>
                <a:spcPts val="1000"/>
              </a:spcBef>
              <a:buFont typeface="Arial"/>
              <a:buChar char="•"/>
            </a:pPr>
            <a:r>
              <a:rPr lang="en-US" cap="none" dirty="0">
                <a:solidFill>
                  <a:schemeClr val="tx1"/>
                </a:solidFill>
                <a:latin typeface="Cambria Math"/>
                <a:cs typeface="Cambria Math"/>
              </a:rPr>
              <a:t>Remote sensing (satellite, meters…) </a:t>
            </a:r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78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247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 Antiqua</vt:lpstr>
      <vt:lpstr>Bookman Old Style</vt:lpstr>
      <vt:lpstr>Calibri</vt:lpstr>
      <vt:lpstr>Calibri Light</vt:lpstr>
      <vt:lpstr>Cambria Math</vt:lpstr>
      <vt:lpstr>Times New Roman</vt:lpstr>
      <vt:lpstr>Wingdings</vt:lpstr>
      <vt:lpstr>Office Theme</vt:lpstr>
      <vt:lpstr>Big Data – Definitional Aspects</vt:lpstr>
      <vt:lpstr>Characteristics of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big data about?</vt:lpstr>
      <vt:lpstr>What is big data about - and not about?</vt:lpstr>
      <vt:lpstr>Big data Definition </vt:lpstr>
      <vt:lpstr>Challenges with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of Data Analytics</vt:lpstr>
      <vt:lpstr>Big data Analytics-Case studies</vt:lpstr>
      <vt:lpstr>Traditional Vs Big data Approach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Definitional Aspect of Big data</dc:title>
  <dc:creator>Administrator</dc:creator>
  <cp:lastModifiedBy>Administrator</cp:lastModifiedBy>
  <cp:revision>10</cp:revision>
  <dcterms:created xsi:type="dcterms:W3CDTF">2020-07-26T10:26:12Z</dcterms:created>
  <dcterms:modified xsi:type="dcterms:W3CDTF">2021-08-05T08:38:18Z</dcterms:modified>
</cp:coreProperties>
</file>