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0" r:id="rId4"/>
    <p:sldId id="271" r:id="rId5"/>
    <p:sldId id="272" r:id="rId6"/>
    <p:sldId id="274" r:id="rId7"/>
    <p:sldId id="275" r:id="rId8"/>
    <p:sldId id="273" r:id="rId9"/>
    <p:sldId id="283" r:id="rId10"/>
    <p:sldId id="276" r:id="rId11"/>
    <p:sldId id="278" r:id="rId12"/>
    <p:sldId id="279" r:id="rId13"/>
    <p:sldId id="280" r:id="rId14"/>
    <p:sldId id="281" r:id="rId15"/>
    <p:sldId id="282" r:id="rId16"/>
    <p:sldId id="258" r:id="rId17"/>
    <p:sldId id="259" r:id="rId18"/>
    <p:sldId id="260" r:id="rId19"/>
    <p:sldId id="261" r:id="rId20"/>
    <p:sldId id="262" r:id="rId21"/>
    <p:sldId id="263" r:id="rId22"/>
    <p:sldId id="264" r:id="rId23"/>
    <p:sldId id="26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41427" autoAdjust="0"/>
  </p:normalViewPr>
  <p:slideViewPr>
    <p:cSldViewPr snapToGrid="0">
      <p:cViewPr varScale="1">
        <p:scale>
          <a:sx n="27" d="100"/>
          <a:sy n="27" d="100"/>
        </p:scale>
        <p:origin x="1996"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5577E-C4CA-4268-80E4-8431C1421DC2}"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C1916-E329-4121-89D6-A952B964718B}" type="slidenum">
              <a:rPr lang="en-IN" smtClean="0"/>
              <a:t>‹#›</a:t>
            </a:fld>
            <a:endParaRPr lang="en-IN"/>
          </a:p>
        </p:txBody>
      </p:sp>
    </p:spTree>
    <p:extLst>
      <p:ext uri="{BB962C8B-B14F-4D97-AF65-F5344CB8AC3E}">
        <p14:creationId xmlns:p14="http://schemas.microsoft.com/office/powerpoint/2010/main" val="1362823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sharing is slow in MapReduce due to </a:t>
            </a:r>
            <a:r>
              <a:rPr lang="en-US" b="1" dirty="0"/>
              <a:t>replication, serialization</a:t>
            </a:r>
            <a:r>
              <a:rPr lang="en-US" dirty="0"/>
              <a:t>, and </a:t>
            </a:r>
            <a:r>
              <a:rPr lang="en-US" b="1" dirty="0"/>
              <a:t>disk IO</a:t>
            </a:r>
            <a:r>
              <a:rPr lang="en-US" dirty="0"/>
              <a:t>. Most of the Hadoop applications, they spend more than 90% of the time doing HDFS read-write operations.</a:t>
            </a:r>
          </a:p>
          <a:p>
            <a:r>
              <a:rPr lang="en-US" dirty="0"/>
              <a:t>Recognizing this problem, researchers developed a specialized framework called Apache Spark. The key idea of spark is </a:t>
            </a:r>
            <a:r>
              <a:rPr lang="en-US" b="1" dirty="0"/>
              <a:t>R</a:t>
            </a:r>
            <a:r>
              <a:rPr lang="en-US" dirty="0"/>
              <a:t>esilient </a:t>
            </a:r>
            <a:r>
              <a:rPr lang="en-US" b="1" dirty="0"/>
              <a:t>D</a:t>
            </a:r>
            <a:r>
              <a:rPr lang="en-US" dirty="0"/>
              <a:t>istributed </a:t>
            </a:r>
            <a:r>
              <a:rPr lang="en-US" b="1" dirty="0"/>
              <a:t>D</a:t>
            </a:r>
            <a:r>
              <a:rPr lang="en-US" dirty="0"/>
              <a:t>atasets (RDD); it supports in-memory processing computation. This means, it stores the state of memory as an object across the jobs and the object is sharable between those jobs. Data sharing in memory is 10 to 100 times faster than network and Disk.</a:t>
            </a:r>
          </a:p>
          <a:p>
            <a:r>
              <a:rPr lang="en-US" dirty="0"/>
              <a:t>Let us now try to find out how iterative and interactive operations take place in Spark RDD.</a:t>
            </a:r>
          </a:p>
          <a:p>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1</a:t>
            </a:fld>
            <a:endParaRPr lang="en-IN"/>
          </a:p>
        </p:txBody>
      </p:sp>
    </p:spTree>
    <p:extLst>
      <p:ext uri="{BB962C8B-B14F-4D97-AF65-F5344CB8AC3E}">
        <p14:creationId xmlns:p14="http://schemas.microsoft.com/office/powerpoint/2010/main" val="422118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ways of Spark deployment as explained below.</a:t>
            </a:r>
          </a:p>
          <a:p>
            <a:pPr>
              <a:buFont typeface="Arial" panose="020B0604020202020204" pitchFamily="34" charset="0"/>
              <a:buChar char="•"/>
            </a:pPr>
            <a:r>
              <a:rPr lang="en-US" b="1" dirty="0"/>
              <a:t>Standalone</a:t>
            </a:r>
            <a:r>
              <a:rPr lang="en-US" dirty="0"/>
              <a:t> − Spark Standalone deployment means Spark occupies the place on top of HDFS(Hadoop Distributed File System) and space is allocated for HDFS, explicitly. Here, Spark and MapReduce will run side by side to cover all spark jobs on cluster.</a:t>
            </a:r>
          </a:p>
          <a:p>
            <a:pPr>
              <a:buFont typeface="Arial" panose="020B0604020202020204" pitchFamily="34" charset="0"/>
              <a:buChar char="•"/>
            </a:pPr>
            <a:r>
              <a:rPr lang="en-US" b="1" dirty="0"/>
              <a:t>Hadoop Yarn</a:t>
            </a:r>
            <a:r>
              <a:rPr lang="en-US" dirty="0"/>
              <a:t> − Hadoop Yarn deployment means, simply, spark runs on Yarn without any pre-installation or root access required. It helps to integrate Spark into Hadoop ecosystem or Hadoop stack. It allows other components to run on top of stack.</a:t>
            </a:r>
          </a:p>
          <a:p>
            <a:pPr>
              <a:buFont typeface="Arial" panose="020B0604020202020204" pitchFamily="34" charset="0"/>
              <a:buChar char="•"/>
            </a:pPr>
            <a:r>
              <a:rPr lang="en-US" b="1" dirty="0"/>
              <a:t>Spark in MapReduce (SIMR)</a:t>
            </a:r>
            <a:r>
              <a:rPr lang="en-US" dirty="0"/>
              <a:t> − Spark in MapReduce is used to launch spark job in addition to standalone deployment. With SIMR, user can start Spark and uses its shell without any administrative access.</a:t>
            </a:r>
          </a:p>
          <a:p>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6</a:t>
            </a:fld>
            <a:endParaRPr lang="en-IN"/>
          </a:p>
        </p:txBody>
      </p:sp>
    </p:spTree>
    <p:extLst>
      <p:ext uri="{BB962C8B-B14F-4D97-AF65-F5344CB8AC3E}">
        <p14:creationId xmlns:p14="http://schemas.microsoft.com/office/powerpoint/2010/main" val="51066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Apache Spark Core</a:t>
            </a:r>
          </a:p>
          <a:p>
            <a:r>
              <a:rPr lang="en-US" dirty="0"/>
              <a:t>Spark Core is the underlying general execution engine for spark platform that all other functionality is built upon. It provides In-Memory computing and referencing datasets in external storage systems.</a:t>
            </a:r>
          </a:p>
          <a:p>
            <a:r>
              <a:rPr lang="en-US" b="1" dirty="0"/>
              <a:t>Spark SQL</a:t>
            </a:r>
          </a:p>
          <a:p>
            <a:r>
              <a:rPr lang="en-US" dirty="0"/>
              <a:t>Spark SQL is a component on top of Spark Core that introduces a new data abstraction called </a:t>
            </a:r>
            <a:r>
              <a:rPr lang="en-US" dirty="0" err="1"/>
              <a:t>SchemaRDD</a:t>
            </a:r>
            <a:r>
              <a:rPr lang="en-US" dirty="0"/>
              <a:t>, which provides support for structured and semi-structured data.</a:t>
            </a:r>
          </a:p>
          <a:p>
            <a:r>
              <a:rPr lang="en-US" b="1" dirty="0"/>
              <a:t>Spark Streaming</a:t>
            </a:r>
          </a:p>
          <a:p>
            <a:r>
              <a:rPr lang="en-US" dirty="0"/>
              <a:t>Spark Streaming leverages Spark Core's fast scheduling capability to perform streaming analytics. It ingests data in mini-batches and performs RDD (Resilient Distributed Datasets) transformations on those mini-batches of data.</a:t>
            </a:r>
          </a:p>
          <a:p>
            <a:r>
              <a:rPr lang="en-US" b="1" dirty="0" err="1"/>
              <a:t>MLlib</a:t>
            </a:r>
            <a:r>
              <a:rPr lang="en-US" b="1" dirty="0"/>
              <a:t> (Machine Learning Library)</a:t>
            </a:r>
          </a:p>
          <a:p>
            <a:r>
              <a:rPr lang="en-US" dirty="0" err="1"/>
              <a:t>MLlib</a:t>
            </a:r>
            <a:r>
              <a:rPr lang="en-US" dirty="0"/>
              <a:t> is a distributed machine learning framework above Spark because of the distributed memory-based Spark architecture. It is, according to benchmarks, done by the </a:t>
            </a:r>
            <a:r>
              <a:rPr lang="en-US" dirty="0" err="1"/>
              <a:t>MLlib</a:t>
            </a:r>
            <a:r>
              <a:rPr lang="en-US" dirty="0"/>
              <a:t> developers against the Alternating Least Squares (ALS) implementations. Spark </a:t>
            </a:r>
            <a:r>
              <a:rPr lang="en-US" dirty="0" err="1"/>
              <a:t>MLlib</a:t>
            </a:r>
            <a:r>
              <a:rPr lang="en-US" dirty="0"/>
              <a:t> is nine times as fast as the Hadoop disk-based version of </a:t>
            </a:r>
            <a:r>
              <a:rPr lang="en-US" b="1" dirty="0"/>
              <a:t>Apache Mahout</a:t>
            </a:r>
            <a:r>
              <a:rPr lang="en-US" dirty="0"/>
              <a:t> (before Mahout gained a Spark interface).</a:t>
            </a:r>
          </a:p>
          <a:p>
            <a:r>
              <a:rPr lang="en-US" b="1" dirty="0" err="1"/>
              <a:t>GraphX</a:t>
            </a:r>
            <a:endParaRPr lang="en-US" b="1" dirty="0"/>
          </a:p>
          <a:p>
            <a:r>
              <a:rPr lang="en-US" dirty="0" err="1"/>
              <a:t>GraphX</a:t>
            </a:r>
            <a:r>
              <a:rPr lang="en-US" dirty="0"/>
              <a:t> is a distributed graph-processing framework on top of Spark. It provides an API for expressing graph computation that can model the user-defined graphs by using Pregel abstraction API. It also provides an optimized runtime for this abstraction.</a:t>
            </a:r>
          </a:p>
          <a:p>
            <a:pPr>
              <a:buFont typeface="Arial" panose="020B0604020202020204" pitchFamily="34" charset="0"/>
              <a:buChar char="•"/>
            </a:pPr>
            <a:endParaRPr lang="en-US" dirty="0"/>
          </a:p>
          <a:p>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7</a:t>
            </a:fld>
            <a:endParaRPr lang="en-IN"/>
          </a:p>
        </p:txBody>
      </p:sp>
    </p:spTree>
    <p:extLst>
      <p:ext uri="{BB962C8B-B14F-4D97-AF65-F5344CB8AC3E}">
        <p14:creationId xmlns:p14="http://schemas.microsoft.com/office/powerpoint/2010/main" val="280938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Reuse intermediate results across multiple computations in multi-stage applications. The following illustration explains how the current framework works, while doing the iterative operations on MapReduce. This incurs substantial overheads due to data replication, disk I/O, and serialization, which makes the system slow.</a:t>
            </a:r>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12</a:t>
            </a:fld>
            <a:endParaRPr lang="en-IN"/>
          </a:p>
        </p:txBody>
      </p:sp>
    </p:spTree>
    <p:extLst>
      <p:ext uri="{BB962C8B-B14F-4D97-AF65-F5344CB8AC3E}">
        <p14:creationId xmlns:p14="http://schemas.microsoft.com/office/powerpoint/2010/main" val="239070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runs ad-hoc queries on the same subset of data. Each query will do the disk I/O on the stable storage, which can dominate application execution time.</a:t>
            </a:r>
          </a:p>
          <a:p>
            <a:r>
              <a:rPr lang="en-US" dirty="0"/>
              <a:t>The following illustration explains how the current framework works while doing the interactive queries on MapReduce.</a:t>
            </a:r>
          </a:p>
          <a:p>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13</a:t>
            </a:fld>
            <a:endParaRPr lang="en-IN"/>
          </a:p>
        </p:txBody>
      </p:sp>
    </p:spTree>
    <p:extLst>
      <p:ext uri="{BB962C8B-B14F-4D97-AF65-F5344CB8AC3E}">
        <p14:creationId xmlns:p14="http://schemas.microsoft.com/office/powerpoint/2010/main" val="4042444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illustration given below shows the iterative operations on Spark RDD. It will store intermediate results in a distributed memory instead of Stable storage (Disk) and make the system faster.</a:t>
            </a:r>
          </a:p>
          <a:p>
            <a:r>
              <a:rPr lang="en-US" b="1" dirty="0"/>
              <a:t>Note</a:t>
            </a:r>
            <a:r>
              <a:rPr lang="en-US" dirty="0"/>
              <a:t> − If the Distributed memory (RAM) is not sufficient to store intermediate results (State of the JOB), then it will store those results on the disk.</a:t>
            </a:r>
          </a:p>
          <a:p>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14</a:t>
            </a:fld>
            <a:endParaRPr lang="en-IN"/>
          </a:p>
        </p:txBody>
      </p:sp>
    </p:spTree>
    <p:extLst>
      <p:ext uri="{BB962C8B-B14F-4D97-AF65-F5344CB8AC3E}">
        <p14:creationId xmlns:p14="http://schemas.microsoft.com/office/powerpoint/2010/main" val="2357616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shows interactive operations on Spark RDD. If different queries are run on the same set of data repeatedly, this particular data can be kept in memory for better execution times.</a:t>
            </a:r>
          </a:p>
          <a:p>
            <a:r>
              <a:rPr lang="en-US" dirty="0"/>
              <a:t>By default, each transformed RDD may be recomputed each time you run an action on it. However, you may also </a:t>
            </a:r>
            <a:r>
              <a:rPr lang="en-US" b="1" dirty="0"/>
              <a:t>persist</a:t>
            </a:r>
            <a:r>
              <a:rPr lang="en-US" dirty="0"/>
              <a:t> an RDD in memory, in which case Spark will keep the elements around on the cluster for much faster access, the next time you query it. There is also support for persisting RDDs on disk, or replicated across multiple nodes.</a:t>
            </a:r>
            <a:endParaRPr lang="en-IN" dirty="0"/>
          </a:p>
        </p:txBody>
      </p:sp>
      <p:sp>
        <p:nvSpPr>
          <p:cNvPr id="4" name="Slide Number Placeholder 3"/>
          <p:cNvSpPr>
            <a:spLocks noGrp="1"/>
          </p:cNvSpPr>
          <p:nvPr>
            <p:ph type="sldNum" sz="quarter" idx="5"/>
          </p:nvPr>
        </p:nvSpPr>
        <p:spPr/>
        <p:txBody>
          <a:bodyPr/>
          <a:lstStyle/>
          <a:p>
            <a:fld id="{A6AC1916-E329-4121-89D6-A952B964718B}" type="slidenum">
              <a:rPr lang="en-IN" smtClean="0"/>
              <a:t>15</a:t>
            </a:fld>
            <a:endParaRPr lang="en-IN"/>
          </a:p>
        </p:txBody>
      </p:sp>
    </p:spTree>
    <p:extLst>
      <p:ext uri="{BB962C8B-B14F-4D97-AF65-F5344CB8AC3E}">
        <p14:creationId xmlns:p14="http://schemas.microsoft.com/office/powerpoint/2010/main" val="301577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37CAD7-E3FB-4997-829F-B9E1493C4BB3}"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42863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37CAD7-E3FB-4997-829F-B9E1493C4BB3}"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24978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37CAD7-E3FB-4997-829F-B9E1493C4BB3}"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74444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37CAD7-E3FB-4997-829F-B9E1493C4BB3}"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164715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37CAD7-E3FB-4997-829F-B9E1493C4BB3}"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167371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37CAD7-E3FB-4997-829F-B9E1493C4BB3}"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162904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37CAD7-E3FB-4997-829F-B9E1493C4BB3}"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409796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37CAD7-E3FB-4997-829F-B9E1493C4BB3}"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273576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7CAD7-E3FB-4997-829F-B9E1493C4BB3}" type="datetimeFigureOut">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139524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37CAD7-E3FB-4997-829F-B9E1493C4BB3}"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40073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37CAD7-E3FB-4997-829F-B9E1493C4BB3}"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D9DCE3-ECC3-4FF0-A946-53F87D438017}" type="slidenum">
              <a:rPr lang="en-US" smtClean="0"/>
              <a:t>‹#›</a:t>
            </a:fld>
            <a:endParaRPr lang="en-US"/>
          </a:p>
        </p:txBody>
      </p:sp>
    </p:spTree>
    <p:extLst>
      <p:ext uri="{BB962C8B-B14F-4D97-AF65-F5344CB8AC3E}">
        <p14:creationId xmlns:p14="http://schemas.microsoft.com/office/powerpoint/2010/main" val="215294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7CAD7-E3FB-4997-829F-B9E1493C4BB3}" type="datetimeFigureOut">
              <a:rPr lang="en-US" smtClean="0"/>
              <a:t>11/15/2022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9DCE3-ECC3-4FF0-A946-53F87D438017}" type="slidenum">
              <a:rPr lang="en-US" smtClean="0"/>
              <a:t>‹#›</a:t>
            </a:fld>
            <a:endParaRPr lang="en-US"/>
          </a:p>
        </p:txBody>
      </p:sp>
    </p:spTree>
    <p:extLst>
      <p:ext uri="{BB962C8B-B14F-4D97-AF65-F5344CB8AC3E}">
        <p14:creationId xmlns:p14="http://schemas.microsoft.com/office/powerpoint/2010/main" val="2311996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5693"/>
            <a:ext cx="9144000" cy="2387600"/>
          </a:xfrm>
        </p:spPr>
        <p:txBody>
          <a:bodyPr/>
          <a:lstStyle/>
          <a:p>
            <a:r>
              <a:rPr lang="en-US" dirty="0"/>
              <a:t>Apache Spark</a:t>
            </a:r>
          </a:p>
        </p:txBody>
      </p:sp>
      <p:sp>
        <p:nvSpPr>
          <p:cNvPr id="4" name="Subtitle 2"/>
          <p:cNvSpPr txBox="1">
            <a:spLocks/>
          </p:cNvSpPr>
          <p:nvPr/>
        </p:nvSpPr>
        <p:spPr>
          <a:xfrm>
            <a:off x="1524000" y="463366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Prof Jigna Patel</a:t>
            </a:r>
          </a:p>
          <a:p>
            <a:r>
              <a:rPr lang="en-US"/>
              <a:t>CSE Department, Institute of Technology</a:t>
            </a:r>
          </a:p>
          <a:p>
            <a:r>
              <a:rPr lang="en-US" dirty="0"/>
              <a:t>Nirma University</a:t>
            </a:r>
          </a:p>
        </p:txBody>
      </p:sp>
    </p:spTree>
    <p:extLst>
      <p:ext uri="{BB962C8B-B14F-4D97-AF65-F5344CB8AC3E}">
        <p14:creationId xmlns:p14="http://schemas.microsoft.com/office/powerpoint/2010/main" val="336974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Spark</a:t>
            </a:r>
          </a:p>
        </p:txBody>
      </p:sp>
      <p:sp>
        <p:nvSpPr>
          <p:cNvPr id="3" name="Content Placeholder 2"/>
          <p:cNvSpPr>
            <a:spLocks noGrp="1"/>
          </p:cNvSpPr>
          <p:nvPr>
            <p:ph idx="1"/>
          </p:nvPr>
        </p:nvSpPr>
        <p:spPr/>
        <p:txBody>
          <a:bodyPr/>
          <a:lstStyle/>
          <a:p>
            <a:r>
              <a:rPr lang="en-US" dirty="0"/>
              <a:t>Apache spark is a big data analytics framework that was originally developed at the University of California, Berkeley’s </a:t>
            </a:r>
            <a:r>
              <a:rPr lang="en-US" dirty="0" err="1"/>
              <a:t>AMPLab</a:t>
            </a:r>
            <a:r>
              <a:rPr lang="en-US" dirty="0"/>
              <a:t>, in 2012. Since then, it has gained a lot of attraction in both academia and in industry.</a:t>
            </a:r>
          </a:p>
          <a:p>
            <a:r>
              <a:rPr lang="en-US" dirty="0"/>
              <a:t>It is an another system for big data analytics</a:t>
            </a:r>
          </a:p>
          <a:p>
            <a:r>
              <a:rPr lang="en-US" dirty="0"/>
              <a:t>Isn’t Map Reduce good enough?</a:t>
            </a:r>
          </a:p>
          <a:p>
            <a:pPr lvl="1"/>
            <a:r>
              <a:rPr lang="en-US" dirty="0"/>
              <a:t>Simplifies batch processing on large commodity clusters</a:t>
            </a:r>
          </a:p>
          <a:p>
            <a:pPr lvl="1"/>
            <a:endParaRPr lang="en-US" dirty="0"/>
          </a:p>
        </p:txBody>
      </p:sp>
    </p:spTree>
    <p:extLst>
      <p:ext uri="{BB962C8B-B14F-4D97-AF65-F5344CB8AC3E}">
        <p14:creationId xmlns:p14="http://schemas.microsoft.com/office/powerpoint/2010/main" val="115588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Spark</a:t>
            </a:r>
          </a:p>
        </p:txBody>
      </p:sp>
      <p:sp>
        <p:nvSpPr>
          <p:cNvPr id="3" name="Content Placeholder 2"/>
          <p:cNvSpPr>
            <a:spLocks noGrp="1"/>
          </p:cNvSpPr>
          <p:nvPr>
            <p:ph idx="1"/>
          </p:nvPr>
        </p:nvSpPr>
        <p:spPr/>
        <p:txBody>
          <a:bodyPr/>
          <a:lstStyle/>
          <a:p>
            <a:r>
              <a:rPr lang="en-US" dirty="0"/>
              <a:t>MapReduce can be expensive for some applications</a:t>
            </a:r>
          </a:p>
          <a:p>
            <a:pPr lvl="1"/>
            <a:r>
              <a:rPr lang="en-US" dirty="0"/>
              <a:t>Iterative </a:t>
            </a:r>
          </a:p>
          <a:p>
            <a:pPr lvl="1"/>
            <a:r>
              <a:rPr lang="en-US" dirty="0"/>
              <a:t>Interactive</a:t>
            </a:r>
          </a:p>
          <a:p>
            <a:r>
              <a:rPr lang="en-US" dirty="0"/>
              <a:t>Lacks efficient data sharing</a:t>
            </a:r>
          </a:p>
          <a:p>
            <a:r>
              <a:rPr lang="en-US" dirty="0"/>
              <a:t>Specialized frameworks did evolve for different programming models</a:t>
            </a:r>
          </a:p>
          <a:p>
            <a:pPr lvl="1"/>
            <a:r>
              <a:rPr lang="en-US" dirty="0"/>
              <a:t>Bulk Synchronous Processing (</a:t>
            </a:r>
            <a:r>
              <a:rPr lang="en-US" dirty="0" err="1"/>
              <a:t>Pregel</a:t>
            </a:r>
            <a:r>
              <a:rPr lang="en-US" dirty="0"/>
              <a:t>)</a:t>
            </a:r>
          </a:p>
          <a:p>
            <a:pPr lvl="1"/>
            <a:r>
              <a:rPr lang="en-US" dirty="0"/>
              <a:t>Iterative MapReduce (Hadoop)…</a:t>
            </a:r>
          </a:p>
        </p:txBody>
      </p:sp>
    </p:spTree>
    <p:extLst>
      <p:ext uri="{BB962C8B-B14F-4D97-AF65-F5344CB8AC3E}">
        <p14:creationId xmlns:p14="http://schemas.microsoft.com/office/powerpoint/2010/main" val="388645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operations on MapReduce</a:t>
            </a:r>
          </a:p>
        </p:txBody>
      </p:sp>
      <p:pic>
        <p:nvPicPr>
          <p:cNvPr id="4" name="Content Placeholder 3"/>
          <p:cNvPicPr>
            <a:picLocks noGrp="1" noChangeAspect="1"/>
          </p:cNvPicPr>
          <p:nvPr>
            <p:ph idx="1"/>
          </p:nvPr>
        </p:nvPicPr>
        <p:blipFill>
          <a:blip r:embed="rId3"/>
          <a:stretch>
            <a:fillRect/>
          </a:stretch>
        </p:blipFill>
        <p:spPr>
          <a:xfrm>
            <a:off x="1680955" y="2318198"/>
            <a:ext cx="8830089" cy="3631842"/>
          </a:xfrm>
          <a:prstGeom prst="rect">
            <a:avLst/>
          </a:prstGeom>
        </p:spPr>
      </p:pic>
    </p:spTree>
    <p:extLst>
      <p:ext uri="{BB962C8B-B14F-4D97-AF65-F5344CB8AC3E}">
        <p14:creationId xmlns:p14="http://schemas.microsoft.com/office/powerpoint/2010/main" val="1833262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Operations on MapReduce</a:t>
            </a:r>
            <a:endParaRPr lang="en-US" dirty="0"/>
          </a:p>
        </p:txBody>
      </p:sp>
      <p:pic>
        <p:nvPicPr>
          <p:cNvPr id="4" name="Content Placeholder 3"/>
          <p:cNvPicPr>
            <a:picLocks noGrp="1" noChangeAspect="1"/>
          </p:cNvPicPr>
          <p:nvPr>
            <p:ph idx="1"/>
          </p:nvPr>
        </p:nvPicPr>
        <p:blipFill>
          <a:blip r:embed="rId3"/>
          <a:stretch>
            <a:fillRect/>
          </a:stretch>
        </p:blipFill>
        <p:spPr>
          <a:xfrm>
            <a:off x="2310237" y="2202288"/>
            <a:ext cx="7571526" cy="3136061"/>
          </a:xfrm>
          <a:prstGeom prst="rect">
            <a:avLst/>
          </a:prstGeom>
        </p:spPr>
      </p:pic>
    </p:spTree>
    <p:extLst>
      <p:ext uri="{BB962C8B-B14F-4D97-AF65-F5344CB8AC3E}">
        <p14:creationId xmlns:p14="http://schemas.microsoft.com/office/powerpoint/2010/main" val="23562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Operations on Spark RDD</a:t>
            </a:r>
            <a:br>
              <a:rPr lang="en-US" b="1" dirty="0"/>
            </a:br>
            <a:endParaRPr lang="en-US" dirty="0"/>
          </a:p>
        </p:txBody>
      </p:sp>
      <p:pic>
        <p:nvPicPr>
          <p:cNvPr id="4" name="Content Placeholder 3"/>
          <p:cNvPicPr>
            <a:picLocks noGrp="1" noChangeAspect="1"/>
          </p:cNvPicPr>
          <p:nvPr>
            <p:ph idx="1"/>
          </p:nvPr>
        </p:nvPicPr>
        <p:blipFill>
          <a:blip r:embed="rId3"/>
          <a:stretch>
            <a:fillRect/>
          </a:stretch>
        </p:blipFill>
        <p:spPr>
          <a:xfrm>
            <a:off x="975401" y="2077055"/>
            <a:ext cx="10241198" cy="3248818"/>
          </a:xfrm>
          <a:prstGeom prst="rect">
            <a:avLst/>
          </a:prstGeom>
        </p:spPr>
      </p:pic>
    </p:spTree>
    <p:extLst>
      <p:ext uri="{BB962C8B-B14F-4D97-AF65-F5344CB8AC3E}">
        <p14:creationId xmlns:p14="http://schemas.microsoft.com/office/powerpoint/2010/main" val="294532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Operations on Spark RDD</a:t>
            </a:r>
            <a:br>
              <a:rPr lang="en-US" b="1" dirty="0"/>
            </a:br>
            <a:endParaRPr lang="en-US" dirty="0"/>
          </a:p>
        </p:txBody>
      </p:sp>
      <p:pic>
        <p:nvPicPr>
          <p:cNvPr id="4" name="Content Placeholder 3"/>
          <p:cNvPicPr>
            <a:picLocks noGrp="1" noChangeAspect="1"/>
          </p:cNvPicPr>
          <p:nvPr>
            <p:ph idx="1"/>
          </p:nvPr>
        </p:nvPicPr>
        <p:blipFill>
          <a:blip r:embed="rId3"/>
          <a:stretch>
            <a:fillRect/>
          </a:stretch>
        </p:blipFill>
        <p:spPr>
          <a:xfrm>
            <a:off x="838200" y="2342276"/>
            <a:ext cx="10988630" cy="2861446"/>
          </a:xfrm>
          <a:prstGeom prst="rect">
            <a:avLst/>
          </a:prstGeom>
        </p:spPr>
      </p:pic>
    </p:spTree>
    <p:extLst>
      <p:ext uri="{BB962C8B-B14F-4D97-AF65-F5344CB8AC3E}">
        <p14:creationId xmlns:p14="http://schemas.microsoft.com/office/powerpoint/2010/main" val="310786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Vs Java APIs</a:t>
            </a:r>
          </a:p>
        </p:txBody>
      </p:sp>
      <p:sp>
        <p:nvSpPr>
          <p:cNvPr id="3" name="Content Placeholder 2"/>
          <p:cNvSpPr>
            <a:spLocks noGrp="1"/>
          </p:cNvSpPr>
          <p:nvPr>
            <p:ph idx="1"/>
          </p:nvPr>
        </p:nvSpPr>
        <p:spPr/>
        <p:txBody>
          <a:bodyPr/>
          <a:lstStyle/>
          <a:p>
            <a:r>
              <a:rPr lang="en-US" dirty="0"/>
              <a:t>Spark originally written in Scala, which allows concise function syntax and interactive use</a:t>
            </a:r>
          </a:p>
          <a:p>
            <a:endParaRPr lang="en-US" dirty="0"/>
          </a:p>
          <a:p>
            <a:r>
              <a:rPr lang="en-US" dirty="0"/>
              <a:t>APIs in Java, Scala and Python</a:t>
            </a:r>
          </a:p>
          <a:p>
            <a:endParaRPr lang="en-US" dirty="0"/>
          </a:p>
          <a:p>
            <a:r>
              <a:rPr lang="en-US" dirty="0"/>
              <a:t>Interactive shells in Scala and Python</a:t>
            </a:r>
          </a:p>
        </p:txBody>
      </p:sp>
    </p:spTree>
    <p:extLst>
      <p:ext uri="{BB962C8B-B14F-4D97-AF65-F5344CB8AC3E}">
        <p14:creationId xmlns:p14="http://schemas.microsoft.com/office/powerpoint/2010/main" val="120951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 &amp; Functional programming</a:t>
            </a:r>
          </a:p>
        </p:txBody>
      </p:sp>
      <p:sp>
        <p:nvSpPr>
          <p:cNvPr id="3" name="Content Placeholder 2"/>
          <p:cNvSpPr>
            <a:spLocks noGrp="1"/>
          </p:cNvSpPr>
          <p:nvPr>
            <p:ph idx="1"/>
          </p:nvPr>
        </p:nvSpPr>
        <p:spPr/>
        <p:txBody>
          <a:bodyPr/>
          <a:lstStyle/>
          <a:p>
            <a:r>
              <a:rPr lang="en-US" dirty="0"/>
              <a:t>High level language for the Java VM</a:t>
            </a:r>
          </a:p>
          <a:p>
            <a:pPr lvl="1"/>
            <a:r>
              <a:rPr lang="en-US" dirty="0"/>
              <a:t>Object-oriented + functional programming</a:t>
            </a:r>
          </a:p>
          <a:p>
            <a:r>
              <a:rPr lang="en-US" dirty="0"/>
              <a:t>Statically typed</a:t>
            </a:r>
          </a:p>
          <a:p>
            <a:pPr lvl="1"/>
            <a:r>
              <a:rPr lang="en-US" dirty="0"/>
              <a:t>Comparable in speed to Java</a:t>
            </a:r>
          </a:p>
          <a:p>
            <a:pPr lvl="1"/>
            <a:r>
              <a:rPr lang="en-US" dirty="0"/>
              <a:t>But often no need to write types due to type interface</a:t>
            </a:r>
          </a:p>
          <a:p>
            <a:r>
              <a:rPr lang="en-US" dirty="0"/>
              <a:t>Interoperates with Java</a:t>
            </a:r>
          </a:p>
          <a:p>
            <a:pPr lvl="1"/>
            <a:r>
              <a:rPr lang="en-US" dirty="0"/>
              <a:t>Can use any Java class, inherit from it, </a:t>
            </a:r>
            <a:r>
              <a:rPr lang="en-US" dirty="0" err="1"/>
              <a:t>etc</a:t>
            </a:r>
            <a:r>
              <a:rPr lang="en-US" dirty="0"/>
              <a:t>; can also call Scala code from Java</a:t>
            </a:r>
          </a:p>
        </p:txBody>
      </p:sp>
    </p:spTree>
    <p:extLst>
      <p:ext uri="{BB962C8B-B14F-4D97-AF65-F5344CB8AC3E}">
        <p14:creationId xmlns:p14="http://schemas.microsoft.com/office/powerpoint/2010/main" val="349987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Declaring Variables</a:t>
            </a:r>
          </a:p>
          <a:p>
            <a:pPr marL="0" indent="0">
              <a:buNone/>
            </a:pPr>
            <a:r>
              <a:rPr lang="en-US" dirty="0"/>
              <a:t>	</a:t>
            </a:r>
            <a:r>
              <a:rPr lang="en-US" dirty="0" err="1"/>
              <a:t>var</a:t>
            </a:r>
            <a:r>
              <a:rPr lang="en-US" dirty="0"/>
              <a:t> X : </a:t>
            </a:r>
            <a:r>
              <a:rPr lang="en-US" dirty="0" err="1"/>
              <a:t>Int</a:t>
            </a:r>
            <a:r>
              <a:rPr lang="en-US" dirty="0"/>
              <a:t> =7</a:t>
            </a:r>
          </a:p>
          <a:p>
            <a:pPr marL="0" indent="0">
              <a:buNone/>
            </a:pPr>
            <a:r>
              <a:rPr lang="en-US" dirty="0"/>
              <a:t>           </a:t>
            </a:r>
            <a:r>
              <a:rPr lang="en-US" dirty="0" err="1"/>
              <a:t>var</a:t>
            </a:r>
            <a:r>
              <a:rPr lang="en-US" dirty="0"/>
              <a:t> x =7   //type inferred</a:t>
            </a:r>
          </a:p>
          <a:p>
            <a:pPr marL="0" indent="0">
              <a:buNone/>
            </a:pPr>
            <a:r>
              <a:rPr lang="en-US" dirty="0"/>
              <a:t>	</a:t>
            </a:r>
            <a:r>
              <a:rPr lang="en-US" dirty="0" err="1"/>
              <a:t>val</a:t>
            </a:r>
            <a:r>
              <a:rPr lang="en-US" dirty="0"/>
              <a:t> y = “hi”   //read only</a:t>
            </a:r>
          </a:p>
          <a:p>
            <a:pPr marL="0" indent="0">
              <a:buNone/>
            </a:pPr>
            <a:endParaRPr lang="en-US" dirty="0"/>
          </a:p>
          <a:p>
            <a:r>
              <a:rPr lang="en-US" dirty="0"/>
              <a:t>Java equivalent</a:t>
            </a:r>
          </a:p>
          <a:p>
            <a:pPr marL="0" indent="0">
              <a:buNone/>
            </a:pPr>
            <a:r>
              <a:rPr lang="en-US" dirty="0"/>
              <a:t>	</a:t>
            </a:r>
            <a:r>
              <a:rPr lang="en-US" dirty="0" err="1"/>
              <a:t>int</a:t>
            </a:r>
            <a:r>
              <a:rPr lang="en-US" dirty="0"/>
              <a:t> x =7;</a:t>
            </a:r>
          </a:p>
          <a:p>
            <a:pPr marL="0" indent="0">
              <a:buNone/>
            </a:pPr>
            <a:r>
              <a:rPr lang="en-US" dirty="0"/>
              <a:t>           final string y = “hi”</a:t>
            </a:r>
          </a:p>
        </p:txBody>
      </p:sp>
    </p:spTree>
    <p:extLst>
      <p:ext uri="{BB962C8B-B14F-4D97-AF65-F5344CB8AC3E}">
        <p14:creationId xmlns:p14="http://schemas.microsoft.com/office/powerpoint/2010/main" val="224501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Functions</a:t>
            </a:r>
          </a:p>
          <a:p>
            <a:pPr marL="457200" lvl="1" indent="0">
              <a:buNone/>
            </a:pPr>
            <a:r>
              <a:rPr lang="en-US" dirty="0" err="1"/>
              <a:t>def</a:t>
            </a:r>
            <a:r>
              <a:rPr lang="en-US" dirty="0"/>
              <a:t> square (x : </a:t>
            </a:r>
            <a:r>
              <a:rPr lang="en-US" dirty="0" err="1"/>
              <a:t>Int</a:t>
            </a:r>
            <a:r>
              <a:rPr lang="en-US" dirty="0"/>
              <a:t>) : </a:t>
            </a:r>
            <a:r>
              <a:rPr lang="en-US" dirty="0" err="1"/>
              <a:t>Int</a:t>
            </a:r>
            <a:r>
              <a:rPr lang="en-US" dirty="0"/>
              <a:t> =X*X</a:t>
            </a:r>
          </a:p>
          <a:p>
            <a:pPr marL="457200" lvl="1" indent="0">
              <a:buNone/>
            </a:pPr>
            <a:r>
              <a:rPr lang="en-US" dirty="0" err="1"/>
              <a:t>def</a:t>
            </a:r>
            <a:r>
              <a:rPr lang="en-US" dirty="0"/>
              <a:t> square(x: </a:t>
            </a:r>
            <a:r>
              <a:rPr lang="en-US" dirty="0" err="1"/>
              <a:t>Int</a:t>
            </a:r>
            <a:r>
              <a:rPr lang="en-US" dirty="0"/>
              <a:t>) : </a:t>
            </a:r>
            <a:r>
              <a:rPr lang="en-US" dirty="0" err="1"/>
              <a:t>Int</a:t>
            </a:r>
            <a:r>
              <a:rPr lang="en-US" dirty="0"/>
              <a:t> ={ X* X} </a:t>
            </a:r>
          </a:p>
          <a:p>
            <a:pPr marL="457200" lvl="1" indent="0">
              <a:buNone/>
            </a:pPr>
            <a:r>
              <a:rPr lang="en-US" dirty="0" err="1"/>
              <a:t>def</a:t>
            </a:r>
            <a:r>
              <a:rPr lang="en-US" dirty="0"/>
              <a:t> announce(</a:t>
            </a:r>
            <a:r>
              <a:rPr lang="en-US" dirty="0" err="1"/>
              <a:t>test:string</a:t>
            </a:r>
            <a:r>
              <a:rPr lang="en-US" dirty="0"/>
              <a:t>) { </a:t>
            </a:r>
            <a:r>
              <a:rPr lang="en-US" dirty="0" err="1"/>
              <a:t>println</a:t>
            </a:r>
            <a:r>
              <a:rPr lang="en-US" dirty="0"/>
              <a:t>(text) }</a:t>
            </a:r>
          </a:p>
          <a:p>
            <a:pPr marL="457200" lvl="1" indent="0">
              <a:buNone/>
            </a:pPr>
            <a:endParaRPr lang="en-US" dirty="0"/>
          </a:p>
          <a:p>
            <a:r>
              <a:rPr lang="en-US" dirty="0"/>
              <a:t>In Java</a:t>
            </a:r>
          </a:p>
          <a:p>
            <a:pPr marL="457200" lvl="1" indent="0">
              <a:buNone/>
            </a:pPr>
            <a:r>
              <a:rPr lang="en-US" dirty="0" err="1"/>
              <a:t>int</a:t>
            </a:r>
            <a:r>
              <a:rPr lang="en-US" dirty="0"/>
              <a:t> square (</a:t>
            </a:r>
            <a:r>
              <a:rPr lang="en-US" dirty="0" err="1"/>
              <a:t>int</a:t>
            </a:r>
            <a:r>
              <a:rPr lang="en-US" dirty="0"/>
              <a:t> x) { return x*x)</a:t>
            </a:r>
          </a:p>
          <a:p>
            <a:pPr marL="457200" lvl="1" indent="0">
              <a:buNone/>
            </a:pPr>
            <a:r>
              <a:rPr lang="en-US" dirty="0"/>
              <a:t>void announce(String(text)) { </a:t>
            </a:r>
            <a:r>
              <a:rPr lang="en-US" dirty="0" err="1"/>
              <a:t>System.out.println</a:t>
            </a:r>
            <a:r>
              <a:rPr lang="en-US" dirty="0"/>
              <a:t>(text);}</a:t>
            </a:r>
          </a:p>
        </p:txBody>
      </p:sp>
    </p:spTree>
    <p:extLst>
      <p:ext uri="{BB962C8B-B14F-4D97-AF65-F5344CB8AC3E}">
        <p14:creationId xmlns:p14="http://schemas.microsoft.com/office/powerpoint/2010/main" val="2335465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Spark?</a:t>
            </a:r>
          </a:p>
        </p:txBody>
      </p:sp>
      <p:sp>
        <p:nvSpPr>
          <p:cNvPr id="3" name="Content Placeholder 2"/>
          <p:cNvSpPr>
            <a:spLocks noGrp="1"/>
          </p:cNvSpPr>
          <p:nvPr>
            <p:ph idx="1"/>
          </p:nvPr>
        </p:nvSpPr>
        <p:spPr/>
        <p:txBody>
          <a:bodyPr/>
          <a:lstStyle/>
          <a:p>
            <a:r>
              <a:rPr lang="en-US" dirty="0"/>
              <a:t>Fast , expensive cluster computing system compatible with Apache Hadoop</a:t>
            </a:r>
          </a:p>
          <a:p>
            <a:pPr lvl="1"/>
            <a:r>
              <a:rPr lang="en-US" dirty="0"/>
              <a:t>Works with Hadoop supported storage system (HDFS,S3,Sequencefile,Avro,…)</a:t>
            </a:r>
          </a:p>
          <a:p>
            <a:r>
              <a:rPr lang="en-US" dirty="0"/>
              <a:t>Improves efficiency through:</a:t>
            </a:r>
          </a:p>
          <a:p>
            <a:pPr lvl="1"/>
            <a:r>
              <a:rPr lang="en-US" dirty="0"/>
              <a:t>In-memory computing primitives</a:t>
            </a:r>
          </a:p>
          <a:p>
            <a:pPr lvl="1"/>
            <a:r>
              <a:rPr lang="en-US" dirty="0"/>
              <a:t>General computation graphs</a:t>
            </a:r>
          </a:p>
          <a:p>
            <a:r>
              <a:rPr lang="en-US" dirty="0"/>
              <a:t>Improves usability through::</a:t>
            </a:r>
          </a:p>
          <a:p>
            <a:pPr lvl="1"/>
            <a:r>
              <a:rPr lang="en-US" dirty="0"/>
              <a:t>Rich API in Java, Scala, Python</a:t>
            </a:r>
          </a:p>
          <a:p>
            <a:pPr lvl="1"/>
            <a:r>
              <a:rPr lang="en-US" dirty="0"/>
              <a:t>Interactive shell</a:t>
            </a:r>
          </a:p>
        </p:txBody>
      </p:sp>
    </p:spTree>
    <p:extLst>
      <p:ext uri="{BB962C8B-B14F-4D97-AF65-F5344CB8AC3E}">
        <p14:creationId xmlns:p14="http://schemas.microsoft.com/office/powerpoint/2010/main" val="38363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Generic types</a:t>
            </a:r>
          </a:p>
          <a:p>
            <a:pPr lvl="1"/>
            <a:r>
              <a:rPr lang="en-US" dirty="0" err="1"/>
              <a:t>var</a:t>
            </a:r>
            <a:r>
              <a:rPr lang="en-US" dirty="0"/>
              <a:t> </a:t>
            </a:r>
            <a:r>
              <a:rPr lang="en-US" dirty="0" err="1"/>
              <a:t>arr</a:t>
            </a:r>
            <a:r>
              <a:rPr lang="en-US" dirty="0"/>
              <a:t> = new Array [</a:t>
            </a:r>
            <a:r>
              <a:rPr lang="en-US" dirty="0" err="1"/>
              <a:t>Int</a:t>
            </a:r>
            <a:r>
              <a:rPr lang="en-US" dirty="0"/>
              <a:t>] (8)</a:t>
            </a:r>
          </a:p>
          <a:p>
            <a:pPr lvl="1"/>
            <a:r>
              <a:rPr lang="en-US" dirty="0" err="1"/>
              <a:t>var</a:t>
            </a:r>
            <a:r>
              <a:rPr lang="en-US" dirty="0"/>
              <a:t> </a:t>
            </a:r>
            <a:r>
              <a:rPr lang="en-US" dirty="0" err="1"/>
              <a:t>lst</a:t>
            </a:r>
            <a:r>
              <a:rPr lang="en-US" dirty="0"/>
              <a:t> = List(1,2,3)</a:t>
            </a:r>
          </a:p>
          <a:p>
            <a:pPr lvl="1"/>
            <a:endParaRPr lang="en-US" dirty="0"/>
          </a:p>
          <a:p>
            <a:pPr lvl="1"/>
            <a:r>
              <a:rPr lang="en-US" dirty="0"/>
              <a:t>Indexing</a:t>
            </a:r>
          </a:p>
          <a:p>
            <a:pPr lvl="1"/>
            <a:r>
              <a:rPr lang="en-US" dirty="0" err="1"/>
              <a:t>arr</a:t>
            </a:r>
            <a:r>
              <a:rPr lang="en-US" dirty="0"/>
              <a:t>(5) = 7</a:t>
            </a:r>
          </a:p>
          <a:p>
            <a:pPr lvl="1"/>
            <a:r>
              <a:rPr lang="en-US" dirty="0" err="1"/>
              <a:t>println</a:t>
            </a:r>
            <a:r>
              <a:rPr lang="en-US" dirty="0"/>
              <a:t>(</a:t>
            </a:r>
            <a:r>
              <a:rPr lang="en-US" dirty="0" err="1"/>
              <a:t>lst</a:t>
            </a:r>
            <a:r>
              <a:rPr lang="en-US" dirty="0"/>
              <a:t>(s))</a:t>
            </a:r>
          </a:p>
        </p:txBody>
      </p:sp>
    </p:spTree>
    <p:extLst>
      <p:ext uri="{BB962C8B-B14F-4D97-AF65-F5344CB8AC3E}">
        <p14:creationId xmlns:p14="http://schemas.microsoft.com/office/powerpoint/2010/main" val="3991031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a:t>val</a:t>
            </a:r>
            <a:r>
              <a:rPr lang="en-US" dirty="0"/>
              <a:t> list = List (1,2,3)</a:t>
            </a:r>
          </a:p>
          <a:p>
            <a:r>
              <a:rPr lang="en-US" dirty="0" err="1"/>
              <a:t>list.foreach</a:t>
            </a:r>
            <a:r>
              <a:rPr lang="en-US" dirty="0"/>
              <a:t>(x=&gt; </a:t>
            </a:r>
            <a:r>
              <a:rPr lang="en-US" dirty="0" err="1"/>
              <a:t>println</a:t>
            </a:r>
            <a:r>
              <a:rPr lang="en-US" dirty="0"/>
              <a:t>(x))</a:t>
            </a:r>
          </a:p>
          <a:p>
            <a:r>
              <a:rPr lang="en-US" dirty="0" err="1"/>
              <a:t>list.foreach</a:t>
            </a:r>
            <a:r>
              <a:rPr lang="en-US" dirty="0"/>
              <a:t>(</a:t>
            </a:r>
            <a:r>
              <a:rPr lang="en-US" dirty="0" err="1"/>
              <a:t>println</a:t>
            </a:r>
            <a:r>
              <a:rPr lang="en-US" dirty="0"/>
              <a:t>)</a:t>
            </a:r>
          </a:p>
          <a:p>
            <a:r>
              <a:rPr lang="en-US" dirty="0" err="1"/>
              <a:t>list.map</a:t>
            </a:r>
            <a:r>
              <a:rPr lang="en-US" dirty="0"/>
              <a:t>(x=&gt;x+2)</a:t>
            </a:r>
          </a:p>
          <a:p>
            <a:r>
              <a:rPr lang="en-US" dirty="0" err="1"/>
              <a:t>list.map</a:t>
            </a:r>
            <a:r>
              <a:rPr lang="en-US" dirty="0"/>
              <a:t>(_+2)</a:t>
            </a:r>
          </a:p>
          <a:p>
            <a:r>
              <a:rPr lang="en-US" dirty="0" err="1"/>
              <a:t>list.filter</a:t>
            </a:r>
            <a:r>
              <a:rPr lang="en-US" dirty="0"/>
              <a:t>(x=&gt;x%2==1)</a:t>
            </a:r>
          </a:p>
          <a:p>
            <a:r>
              <a:rPr lang="en-US" dirty="0" err="1"/>
              <a:t>list.filter</a:t>
            </a:r>
            <a:r>
              <a:rPr lang="en-US" dirty="0"/>
              <a:t>(_%2==1)</a:t>
            </a:r>
          </a:p>
          <a:p>
            <a:r>
              <a:rPr lang="en-US" dirty="0" err="1"/>
              <a:t>list.reduce</a:t>
            </a:r>
            <a:r>
              <a:rPr lang="en-US" dirty="0"/>
              <a:t>((</a:t>
            </a:r>
            <a:r>
              <a:rPr lang="en-US" dirty="0" err="1"/>
              <a:t>x,y</a:t>
            </a:r>
            <a:r>
              <a:rPr lang="en-US" dirty="0"/>
              <a:t>)=&gt;</a:t>
            </a:r>
            <a:r>
              <a:rPr lang="en-US" dirty="0" err="1"/>
              <a:t>x+y</a:t>
            </a:r>
            <a:r>
              <a:rPr lang="en-US" dirty="0"/>
              <a:t>)</a:t>
            </a:r>
          </a:p>
          <a:p>
            <a:r>
              <a:rPr lang="en-US" dirty="0" err="1"/>
              <a:t>list.reduce</a:t>
            </a:r>
            <a:r>
              <a:rPr lang="en-US" dirty="0"/>
              <a:t>(_+_)</a:t>
            </a:r>
          </a:p>
        </p:txBody>
      </p:sp>
    </p:spTree>
    <p:extLst>
      <p:ext uri="{BB962C8B-B14F-4D97-AF65-F5344CB8AC3E}">
        <p14:creationId xmlns:p14="http://schemas.microsoft.com/office/powerpoint/2010/main" val="889720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7548" y="745957"/>
            <a:ext cx="11453701" cy="5240255"/>
          </a:xfrm>
          <a:prstGeom prst="rect">
            <a:avLst/>
          </a:prstGeom>
        </p:spPr>
      </p:pic>
    </p:spTree>
    <p:extLst>
      <p:ext uri="{BB962C8B-B14F-4D97-AF65-F5344CB8AC3E}">
        <p14:creationId xmlns:p14="http://schemas.microsoft.com/office/powerpoint/2010/main" val="3905427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3354" y="1720765"/>
            <a:ext cx="9983156" cy="3958139"/>
          </a:xfrm>
          <a:prstGeom prst="rect">
            <a:avLst/>
          </a:prstGeom>
        </p:spPr>
      </p:pic>
      <p:sp>
        <p:nvSpPr>
          <p:cNvPr id="3" name="TextBox 2"/>
          <p:cNvSpPr txBox="1"/>
          <p:nvPr/>
        </p:nvSpPr>
        <p:spPr>
          <a:xfrm>
            <a:off x="962526" y="673768"/>
            <a:ext cx="6376737" cy="646331"/>
          </a:xfrm>
          <a:prstGeom prst="rect">
            <a:avLst/>
          </a:prstGeom>
          <a:noFill/>
        </p:spPr>
        <p:txBody>
          <a:bodyPr wrap="square" rtlCol="0">
            <a:spAutoFit/>
          </a:bodyPr>
          <a:lstStyle/>
          <a:p>
            <a:r>
              <a:rPr lang="en-US" sz="3600" b="1" dirty="0"/>
              <a:t>Spark Overview</a:t>
            </a:r>
          </a:p>
        </p:txBody>
      </p:sp>
    </p:spTree>
    <p:extLst>
      <p:ext uri="{BB962C8B-B14F-4D97-AF65-F5344CB8AC3E}">
        <p14:creationId xmlns:p14="http://schemas.microsoft.com/office/powerpoint/2010/main" val="493419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Primitives</a:t>
            </a:r>
          </a:p>
        </p:txBody>
      </p:sp>
      <p:pic>
        <p:nvPicPr>
          <p:cNvPr id="4" name="Content Placeholder 3"/>
          <p:cNvPicPr>
            <a:picLocks noGrp="1" noChangeAspect="1"/>
          </p:cNvPicPr>
          <p:nvPr>
            <p:ph idx="1"/>
          </p:nvPr>
        </p:nvPicPr>
        <p:blipFill>
          <a:blip r:embed="rId2"/>
          <a:stretch>
            <a:fillRect/>
          </a:stretch>
        </p:blipFill>
        <p:spPr>
          <a:xfrm>
            <a:off x="1231657" y="1690688"/>
            <a:ext cx="9728685" cy="2908426"/>
          </a:xfrm>
          <a:prstGeom prst="rect">
            <a:avLst/>
          </a:prstGeom>
        </p:spPr>
      </p:pic>
    </p:spTree>
    <p:extLst>
      <p:ext uri="{BB962C8B-B14F-4D97-AF65-F5344CB8AC3E}">
        <p14:creationId xmlns:p14="http://schemas.microsoft.com/office/powerpoint/2010/main" val="50652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3" name="Content Placeholder 2"/>
          <p:cNvSpPr>
            <a:spLocks noGrp="1"/>
          </p:cNvSpPr>
          <p:nvPr>
            <p:ph idx="1"/>
          </p:nvPr>
        </p:nvSpPr>
        <p:spPr/>
        <p:txBody>
          <a:bodyPr/>
          <a:lstStyle/>
          <a:p>
            <a:r>
              <a:rPr lang="en-US" b="1" dirty="0"/>
              <a:t>Fast processing</a:t>
            </a:r>
            <a:r>
              <a:rPr lang="en-US" dirty="0"/>
              <a:t>: The most important feature of Apache Spark that has made the big data world choosing this technology over others is its speed.</a:t>
            </a:r>
          </a:p>
          <a:p>
            <a:r>
              <a:rPr lang="en-US" dirty="0"/>
              <a:t> Big data is characterized by its volume, variety, velocity, value, and veracity due to which it needs to be processed at a higher speed.</a:t>
            </a:r>
          </a:p>
          <a:p>
            <a:r>
              <a:rPr lang="en-US" dirty="0"/>
              <a:t>Spark contains Resilient Distributed Datasets (RDDs) that save the time taken in reading and writing operations, and hence it runs almost 10–100 times faster than Hadoop.</a:t>
            </a:r>
          </a:p>
        </p:txBody>
      </p:sp>
    </p:spTree>
    <p:extLst>
      <p:ext uri="{BB962C8B-B14F-4D97-AF65-F5344CB8AC3E}">
        <p14:creationId xmlns:p14="http://schemas.microsoft.com/office/powerpoint/2010/main" val="254543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Flexibility</a:t>
            </a:r>
            <a:r>
              <a:rPr lang="en-US" dirty="0"/>
              <a:t>: Apache Spark supports multiple languages and allows developers to write applications in Java, Scala, R, or Python. Equipped with over 80 high-level operators, this tool is quite rich from this aspect</a:t>
            </a:r>
          </a:p>
          <a:p>
            <a:r>
              <a:rPr lang="en-US" b="1" dirty="0"/>
              <a:t>In-memory computing</a:t>
            </a:r>
            <a:r>
              <a:rPr lang="en-US" dirty="0"/>
              <a:t>: Spark stores data in the RAM of servers, which allows it to access data quickly, and in-turn this accelerates the speed of analytics.</a:t>
            </a:r>
          </a:p>
          <a:p>
            <a:r>
              <a:rPr lang="en-US" b="1" dirty="0"/>
              <a:t>Real-time processing</a:t>
            </a:r>
            <a:r>
              <a:rPr lang="en-US" dirty="0"/>
              <a:t>: Spark is able to process real-time streaming data. Unlike MapReduce, which processes the stored data, Spark is able to process the real-time data and hence is able to produce instant outcomes.</a:t>
            </a:r>
          </a:p>
        </p:txBody>
      </p:sp>
    </p:spTree>
    <p:extLst>
      <p:ext uri="{BB962C8B-B14F-4D97-AF65-F5344CB8AC3E}">
        <p14:creationId xmlns:p14="http://schemas.microsoft.com/office/powerpoint/2010/main" val="95756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Better analytics</a:t>
            </a:r>
            <a:r>
              <a:rPr lang="en-US" dirty="0"/>
              <a:t>: Contrasting to MapReduce that includes Map and Reduce functions, Spark has much more in store. Apache Spark comprises a rich set of SQL queries, Machine Learning algorithms, complex analytics, etc. With all these Spark functionalities, Big Data Analytics can be performed in a better fashion.</a:t>
            </a:r>
          </a:p>
          <a:p>
            <a:r>
              <a:rPr lang="en-US" b="1" dirty="0"/>
              <a:t>Compatibility with Hadoop</a:t>
            </a:r>
            <a:r>
              <a:rPr lang="en-US" dirty="0"/>
              <a:t>: Spark is not only able to work independently; it can work on top of Hadoop as well. Not just this, it is certainly compatible with both versions of the Hadoop ecosystem.</a:t>
            </a:r>
          </a:p>
        </p:txBody>
      </p:sp>
    </p:spTree>
    <p:extLst>
      <p:ext uri="{BB962C8B-B14F-4D97-AF65-F5344CB8AC3E}">
        <p14:creationId xmlns:p14="http://schemas.microsoft.com/office/powerpoint/2010/main" val="267328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Built on Hadoop</a:t>
            </a:r>
          </a:p>
        </p:txBody>
      </p:sp>
      <p:pic>
        <p:nvPicPr>
          <p:cNvPr id="4" name="Content Placeholder 3"/>
          <p:cNvPicPr>
            <a:picLocks noGrp="1" noChangeAspect="1"/>
          </p:cNvPicPr>
          <p:nvPr>
            <p:ph idx="1"/>
          </p:nvPr>
        </p:nvPicPr>
        <p:blipFill>
          <a:blip r:embed="rId3"/>
          <a:stretch>
            <a:fillRect/>
          </a:stretch>
        </p:blipFill>
        <p:spPr>
          <a:xfrm>
            <a:off x="1999337" y="1690688"/>
            <a:ext cx="8949400" cy="4291436"/>
          </a:xfrm>
          <a:prstGeom prst="rect">
            <a:avLst/>
          </a:prstGeom>
        </p:spPr>
      </p:pic>
    </p:spTree>
    <p:extLst>
      <p:ext uri="{BB962C8B-B14F-4D97-AF65-F5344CB8AC3E}">
        <p14:creationId xmlns:p14="http://schemas.microsoft.com/office/powerpoint/2010/main" val="8706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Spark</a:t>
            </a:r>
          </a:p>
        </p:txBody>
      </p:sp>
      <p:pic>
        <p:nvPicPr>
          <p:cNvPr id="4" name="Content Placeholder 3"/>
          <p:cNvPicPr>
            <a:picLocks noGrp="1" noChangeAspect="1"/>
          </p:cNvPicPr>
          <p:nvPr>
            <p:ph idx="1"/>
          </p:nvPr>
        </p:nvPicPr>
        <p:blipFill>
          <a:blip r:embed="rId3"/>
          <a:stretch>
            <a:fillRect/>
          </a:stretch>
        </p:blipFill>
        <p:spPr>
          <a:xfrm>
            <a:off x="1895107" y="1690688"/>
            <a:ext cx="9458693" cy="4338428"/>
          </a:xfrm>
          <a:prstGeom prst="rect">
            <a:avLst/>
          </a:prstGeom>
        </p:spPr>
      </p:pic>
    </p:spTree>
    <p:extLst>
      <p:ext uri="{BB962C8B-B14F-4D97-AF65-F5344CB8AC3E}">
        <p14:creationId xmlns:p14="http://schemas.microsoft.com/office/powerpoint/2010/main" val="282319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Abstractions of Apache Spark</a:t>
            </a:r>
          </a:p>
        </p:txBody>
      </p:sp>
      <p:sp>
        <p:nvSpPr>
          <p:cNvPr id="3" name="Content Placeholder 2"/>
          <p:cNvSpPr>
            <a:spLocks noGrp="1"/>
          </p:cNvSpPr>
          <p:nvPr>
            <p:ph idx="1"/>
          </p:nvPr>
        </p:nvSpPr>
        <p:spPr/>
        <p:txBody>
          <a:bodyPr/>
          <a:lstStyle/>
          <a:p>
            <a:r>
              <a:rPr lang="en-US" dirty="0"/>
              <a:t>RDD (Resilient Distributed Dataset)</a:t>
            </a:r>
          </a:p>
          <a:p>
            <a:r>
              <a:rPr lang="en-US" dirty="0"/>
              <a:t>DAG (Directed Acyclic Graph)</a:t>
            </a:r>
          </a:p>
        </p:txBody>
      </p:sp>
    </p:spTree>
    <p:extLst>
      <p:ext uri="{BB962C8B-B14F-4D97-AF65-F5344CB8AC3E}">
        <p14:creationId xmlns:p14="http://schemas.microsoft.com/office/powerpoint/2010/main" val="397274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RDD is an immutable (read-only), fundamental collection of elements or items that can be operated on many devices at the same time (parallel processing). Each dataset in an RDD can be divided into logical portions, which are then executed on different nodes of a cluster.</a:t>
            </a:r>
          </a:p>
          <a:p>
            <a:r>
              <a:rPr lang="en-US" dirty="0"/>
              <a:t>DAG is the scheduling layer of the Apache Spark architecture that implements </a:t>
            </a:r>
            <a:r>
              <a:rPr lang="en-US" b="1" dirty="0"/>
              <a:t>stage-oriented scheduling</a:t>
            </a:r>
            <a:r>
              <a:rPr lang="en-US" dirty="0"/>
              <a:t>. Compared to MapReduce that creates a graph in two stages, Map and Reduce, Apache Spark can create DAGs that contain many stages.</a:t>
            </a:r>
          </a:p>
        </p:txBody>
      </p:sp>
    </p:spTree>
    <p:extLst>
      <p:ext uri="{BB962C8B-B14F-4D97-AF65-F5344CB8AC3E}">
        <p14:creationId xmlns:p14="http://schemas.microsoft.com/office/powerpoint/2010/main" val="25409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1654</Words>
  <Application>Microsoft Office PowerPoint</Application>
  <PresentationFormat>Widescreen</PresentationFormat>
  <Paragraphs>125</Paragraphs>
  <Slides>24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Apache Spark</vt:lpstr>
      <vt:lpstr>What is Spark?</vt:lpstr>
      <vt:lpstr>Key Features</vt:lpstr>
      <vt:lpstr>PowerPoint Presentation</vt:lpstr>
      <vt:lpstr>PowerPoint Presentation</vt:lpstr>
      <vt:lpstr>Spark Built on Hadoop</vt:lpstr>
      <vt:lpstr>Components of Spark</vt:lpstr>
      <vt:lpstr>Two Main Abstractions of Apache Spark</vt:lpstr>
      <vt:lpstr>PowerPoint Presentation</vt:lpstr>
      <vt:lpstr>Need Of Spark</vt:lpstr>
      <vt:lpstr>Need of Spark</vt:lpstr>
      <vt:lpstr>Iterative operations on MapReduce</vt:lpstr>
      <vt:lpstr>Interactive Operations on MapReduce</vt:lpstr>
      <vt:lpstr>Iterative Operations on Spark RDD </vt:lpstr>
      <vt:lpstr>Interactive Operations on Spark RDD </vt:lpstr>
      <vt:lpstr>Scala Vs Java APIs</vt:lpstr>
      <vt:lpstr>Scala &amp; Functional programming</vt:lpstr>
      <vt:lpstr>PowerPoint Presentation</vt:lpstr>
      <vt:lpstr>PowerPoint Presentation</vt:lpstr>
      <vt:lpstr>PowerPoint Presentation</vt:lpstr>
      <vt:lpstr>PowerPoint Presentation</vt:lpstr>
      <vt:lpstr>PowerPoint Presentation</vt:lpstr>
      <vt:lpstr>PowerPoint Presentation</vt:lpstr>
      <vt:lpstr>Main Primitives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Administrator</dc:creator>
  <cp:lastModifiedBy>CSE-5</cp:lastModifiedBy>
  <cp:revision>17</cp:revision>
  <dcterms:created xsi:type="dcterms:W3CDTF">2020-03-02T04:28:38Z</dcterms:created>
  <dcterms:modified xsi:type="dcterms:W3CDTF">2022-11-16T06:21:57Z</dcterms:modified>
</cp:coreProperties>
</file>