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89" r:id="rId4"/>
    <p:sldId id="291" r:id="rId5"/>
    <p:sldId id="292" r:id="rId6"/>
    <p:sldId id="293" r:id="rId7"/>
    <p:sldId id="287" r:id="rId8"/>
    <p:sldId id="288" r:id="rId9"/>
    <p:sldId id="274" r:id="rId10"/>
    <p:sldId id="276" r:id="rId11"/>
    <p:sldId id="278" r:id="rId12"/>
    <p:sldId id="280" r:id="rId13"/>
    <p:sldId id="279" r:id="rId14"/>
    <p:sldId id="281" r:id="rId15"/>
    <p:sldId id="282" r:id="rId16"/>
    <p:sldId id="283" r:id="rId17"/>
    <p:sldId id="284" r:id="rId18"/>
    <p:sldId id="285" r:id="rId19"/>
    <p:sldId id="286" r:id="rId20"/>
    <p:sldId id="290"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56" autoAdjust="0"/>
    <p:restoredTop sz="94660"/>
  </p:normalViewPr>
  <p:slideViewPr>
    <p:cSldViewPr snapToGrid="0">
      <p:cViewPr varScale="1">
        <p:scale>
          <a:sx n="66" d="100"/>
          <a:sy n="66" d="100"/>
        </p:scale>
        <p:origin x="55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8DC731-6857-47A5-BBF6-56095DA050A1}"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57AB7-7D42-48F3-90B4-E6607BC5D402}" type="slidenum">
              <a:rPr lang="en-US" smtClean="0"/>
              <a:t>‹#›</a:t>
            </a:fld>
            <a:endParaRPr lang="en-US"/>
          </a:p>
        </p:txBody>
      </p:sp>
    </p:spTree>
    <p:extLst>
      <p:ext uri="{BB962C8B-B14F-4D97-AF65-F5344CB8AC3E}">
        <p14:creationId xmlns:p14="http://schemas.microsoft.com/office/powerpoint/2010/main" val="1123590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8DC731-6857-47A5-BBF6-56095DA050A1}"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57AB7-7D42-48F3-90B4-E6607BC5D402}" type="slidenum">
              <a:rPr lang="en-US" smtClean="0"/>
              <a:t>‹#›</a:t>
            </a:fld>
            <a:endParaRPr lang="en-US"/>
          </a:p>
        </p:txBody>
      </p:sp>
    </p:spTree>
    <p:extLst>
      <p:ext uri="{BB962C8B-B14F-4D97-AF65-F5344CB8AC3E}">
        <p14:creationId xmlns:p14="http://schemas.microsoft.com/office/powerpoint/2010/main" val="1436250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8DC731-6857-47A5-BBF6-56095DA050A1}"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57AB7-7D42-48F3-90B4-E6607BC5D402}" type="slidenum">
              <a:rPr lang="en-US" smtClean="0"/>
              <a:t>‹#›</a:t>
            </a:fld>
            <a:endParaRPr lang="en-US"/>
          </a:p>
        </p:txBody>
      </p:sp>
    </p:spTree>
    <p:extLst>
      <p:ext uri="{BB962C8B-B14F-4D97-AF65-F5344CB8AC3E}">
        <p14:creationId xmlns:p14="http://schemas.microsoft.com/office/powerpoint/2010/main" val="3648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8DC731-6857-47A5-BBF6-56095DA050A1}"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57AB7-7D42-48F3-90B4-E6607BC5D402}" type="slidenum">
              <a:rPr lang="en-US" smtClean="0"/>
              <a:t>‹#›</a:t>
            </a:fld>
            <a:endParaRPr lang="en-US"/>
          </a:p>
        </p:txBody>
      </p:sp>
    </p:spTree>
    <p:extLst>
      <p:ext uri="{BB962C8B-B14F-4D97-AF65-F5344CB8AC3E}">
        <p14:creationId xmlns:p14="http://schemas.microsoft.com/office/powerpoint/2010/main" val="285676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8DC731-6857-47A5-BBF6-56095DA050A1}"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57AB7-7D42-48F3-90B4-E6607BC5D402}" type="slidenum">
              <a:rPr lang="en-US" smtClean="0"/>
              <a:t>‹#›</a:t>
            </a:fld>
            <a:endParaRPr lang="en-US"/>
          </a:p>
        </p:txBody>
      </p:sp>
    </p:spTree>
    <p:extLst>
      <p:ext uri="{BB962C8B-B14F-4D97-AF65-F5344CB8AC3E}">
        <p14:creationId xmlns:p14="http://schemas.microsoft.com/office/powerpoint/2010/main" val="4165534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8DC731-6857-47A5-BBF6-56095DA050A1}"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557AB7-7D42-48F3-90B4-E6607BC5D402}" type="slidenum">
              <a:rPr lang="en-US" smtClean="0"/>
              <a:t>‹#›</a:t>
            </a:fld>
            <a:endParaRPr lang="en-US"/>
          </a:p>
        </p:txBody>
      </p:sp>
    </p:spTree>
    <p:extLst>
      <p:ext uri="{BB962C8B-B14F-4D97-AF65-F5344CB8AC3E}">
        <p14:creationId xmlns:p14="http://schemas.microsoft.com/office/powerpoint/2010/main" val="2014181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8DC731-6857-47A5-BBF6-56095DA050A1}" type="datetimeFigureOut">
              <a:rPr lang="en-US" smtClean="0"/>
              <a:t>11/15/2022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557AB7-7D42-48F3-90B4-E6607BC5D402}" type="slidenum">
              <a:rPr lang="en-US" smtClean="0"/>
              <a:t>‹#›</a:t>
            </a:fld>
            <a:endParaRPr lang="en-US"/>
          </a:p>
        </p:txBody>
      </p:sp>
    </p:spTree>
    <p:extLst>
      <p:ext uri="{BB962C8B-B14F-4D97-AF65-F5344CB8AC3E}">
        <p14:creationId xmlns:p14="http://schemas.microsoft.com/office/powerpoint/2010/main" val="1185076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8DC731-6857-47A5-BBF6-56095DA050A1}" type="datetimeFigureOut">
              <a:rPr lang="en-US" smtClean="0"/>
              <a:t>11/15/2022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557AB7-7D42-48F3-90B4-E6607BC5D402}" type="slidenum">
              <a:rPr lang="en-US" smtClean="0"/>
              <a:t>‹#›</a:t>
            </a:fld>
            <a:endParaRPr lang="en-US"/>
          </a:p>
        </p:txBody>
      </p:sp>
    </p:spTree>
    <p:extLst>
      <p:ext uri="{BB962C8B-B14F-4D97-AF65-F5344CB8AC3E}">
        <p14:creationId xmlns:p14="http://schemas.microsoft.com/office/powerpoint/2010/main" val="1237034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8DC731-6857-47A5-BBF6-56095DA050A1}" type="datetimeFigureOut">
              <a:rPr lang="en-US" smtClean="0"/>
              <a:t>11/15/2022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557AB7-7D42-48F3-90B4-E6607BC5D402}" type="slidenum">
              <a:rPr lang="en-US" smtClean="0"/>
              <a:t>‹#›</a:t>
            </a:fld>
            <a:endParaRPr lang="en-US"/>
          </a:p>
        </p:txBody>
      </p:sp>
    </p:spTree>
    <p:extLst>
      <p:ext uri="{BB962C8B-B14F-4D97-AF65-F5344CB8AC3E}">
        <p14:creationId xmlns:p14="http://schemas.microsoft.com/office/powerpoint/2010/main" val="2365879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8DC731-6857-47A5-BBF6-56095DA050A1}"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557AB7-7D42-48F3-90B4-E6607BC5D402}" type="slidenum">
              <a:rPr lang="en-US" smtClean="0"/>
              <a:t>‹#›</a:t>
            </a:fld>
            <a:endParaRPr lang="en-US"/>
          </a:p>
        </p:txBody>
      </p:sp>
    </p:spTree>
    <p:extLst>
      <p:ext uri="{BB962C8B-B14F-4D97-AF65-F5344CB8AC3E}">
        <p14:creationId xmlns:p14="http://schemas.microsoft.com/office/powerpoint/2010/main" val="1545694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8DC731-6857-47A5-BBF6-56095DA050A1}"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557AB7-7D42-48F3-90B4-E6607BC5D402}" type="slidenum">
              <a:rPr lang="en-US" smtClean="0"/>
              <a:t>‹#›</a:t>
            </a:fld>
            <a:endParaRPr lang="en-US"/>
          </a:p>
        </p:txBody>
      </p:sp>
    </p:spTree>
    <p:extLst>
      <p:ext uri="{BB962C8B-B14F-4D97-AF65-F5344CB8AC3E}">
        <p14:creationId xmlns:p14="http://schemas.microsoft.com/office/powerpoint/2010/main" val="2525689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8DC731-6857-47A5-BBF6-56095DA050A1}" type="datetimeFigureOut">
              <a:rPr lang="en-US" smtClean="0"/>
              <a:t>11/15/2022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57AB7-7D42-48F3-90B4-E6607BC5D402}" type="slidenum">
              <a:rPr lang="en-US" smtClean="0"/>
              <a:t>‹#›</a:t>
            </a:fld>
            <a:endParaRPr lang="en-US"/>
          </a:p>
        </p:txBody>
      </p:sp>
    </p:spTree>
    <p:extLst>
      <p:ext uri="{BB962C8B-B14F-4D97-AF65-F5344CB8AC3E}">
        <p14:creationId xmlns:p14="http://schemas.microsoft.com/office/powerpoint/2010/main" val="939740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data-flair.training/blogs/learn-apache-spark-sparkcontext/" TargetMode="External"/><Relationship Id="rId2" Type="http://schemas.openxmlformats.org/officeDocument/2006/relationships/hyperlink" Target="https://data-flair.training/blogs/apache-spark-rdd-tutoria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ata-flair.training/blogs/apache-spark-cluster-managers-tutoria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data-flair.training/blogs/hbase-tutorial-beginners-guide/" TargetMode="External"/><Relationship Id="rId2" Type="http://schemas.openxmlformats.org/officeDocument/2006/relationships/hyperlink" Target="http://data-flair.training/blogs/comprehensive-hdfs-guide-introduction-architecture-data-read-write-tutoria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Apache Spark-2</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93406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Parallelized collection</a:t>
            </a:r>
            <a:br>
              <a:rPr lang="en-US" b="1" dirty="0"/>
            </a:br>
            <a:endParaRPr lang="en-US" dirty="0"/>
          </a:p>
        </p:txBody>
      </p:sp>
      <p:sp>
        <p:nvSpPr>
          <p:cNvPr id="3" name="Content Placeholder 2"/>
          <p:cNvSpPr>
            <a:spLocks noGrp="1"/>
          </p:cNvSpPr>
          <p:nvPr>
            <p:ph idx="1"/>
          </p:nvPr>
        </p:nvSpPr>
        <p:spPr/>
        <p:txBody>
          <a:bodyPr/>
          <a:lstStyle/>
          <a:p>
            <a:r>
              <a:rPr lang="en-US" dirty="0"/>
              <a:t>RDDs can be created generally by the parallelizing method. It is possible by taking an existing collection from our driver program. Driver program such as Scala, Python, Java. Also by calling the </a:t>
            </a:r>
            <a:r>
              <a:rPr lang="en-US" dirty="0" err="1"/>
              <a:t>sparkcontext’s</a:t>
            </a:r>
            <a:r>
              <a:rPr lang="en-US" dirty="0"/>
              <a:t> parallelize( ) method on it.</a:t>
            </a:r>
          </a:p>
          <a:p>
            <a:r>
              <a:rPr lang="en-US" dirty="0"/>
              <a:t>This is a basic method to create RDD which is applied at the very initial stage of spark. It creates RDD very quickly. It also initializes further operations on them at the same time. To operate this method, we need entire dataset on one machine. Due to this property, this process is rarely used outside of testing and prototyping.</a:t>
            </a:r>
          </a:p>
          <a:p>
            <a:endParaRPr lang="en-US" dirty="0"/>
          </a:p>
        </p:txBody>
      </p:sp>
    </p:spTree>
    <p:extLst>
      <p:ext uri="{BB962C8B-B14F-4D97-AF65-F5344CB8AC3E}">
        <p14:creationId xmlns:p14="http://schemas.microsoft.com/office/powerpoint/2010/main" val="27812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Parallelized collection (parallelizing)</a:t>
            </a:r>
            <a:endParaRPr lang="en-US" dirty="0"/>
          </a:p>
        </p:txBody>
      </p:sp>
      <p:sp>
        <p:nvSpPr>
          <p:cNvPr id="3" name="Content Placeholder 2"/>
          <p:cNvSpPr>
            <a:spLocks noGrp="1"/>
          </p:cNvSpPr>
          <p:nvPr>
            <p:ph idx="1"/>
          </p:nvPr>
        </p:nvSpPr>
        <p:spPr/>
        <p:txBody>
          <a:bodyPr/>
          <a:lstStyle/>
          <a:p>
            <a:r>
              <a:rPr lang="en-US" dirty="0"/>
              <a:t>In the initial stage when we learn Spark, </a:t>
            </a:r>
            <a:r>
              <a:rPr lang="en-US" b="1" dirty="0">
                <a:hlinkClick r:id="rId2"/>
              </a:rPr>
              <a:t>RDDs</a:t>
            </a:r>
            <a:r>
              <a:rPr lang="en-US" dirty="0"/>
              <a:t> are generally created by parallelized collection i.e. by taking an existing collection in the program and passing it to</a:t>
            </a:r>
            <a:r>
              <a:rPr lang="en-US" b="1" dirty="0">
                <a:hlinkClick r:id="rId3"/>
              </a:rPr>
              <a:t> </a:t>
            </a:r>
            <a:r>
              <a:rPr lang="en-US" b="1" dirty="0" err="1">
                <a:hlinkClick r:id="rId3"/>
              </a:rPr>
              <a:t>SparkContext’s</a:t>
            </a:r>
            <a:r>
              <a:rPr lang="en-US" dirty="0"/>
              <a:t> parallelize() method. This method is used in the initial stage of learning Spark since it quickly creates our own RDDs in Spark shell and performs operations on them. This method is rarely used outside testing and prototyping because this method requires entire dataset on one machine.</a:t>
            </a:r>
            <a:br>
              <a:rPr lang="en-US" dirty="0"/>
            </a:br>
            <a:r>
              <a:rPr lang="en-US" dirty="0"/>
              <a:t>Consider the following example of </a:t>
            </a:r>
            <a:r>
              <a:rPr lang="en-US" dirty="0" err="1"/>
              <a:t>sortByKey</a:t>
            </a:r>
            <a:r>
              <a:rPr lang="en-US" dirty="0"/>
              <a:t>(). In this, the data to be sorted is taken through parallelized collection:</a:t>
            </a:r>
          </a:p>
        </p:txBody>
      </p:sp>
    </p:spTree>
    <p:extLst>
      <p:ext uri="{BB962C8B-B14F-4D97-AF65-F5344CB8AC3E}">
        <p14:creationId xmlns:p14="http://schemas.microsoft.com/office/powerpoint/2010/main" val="3394815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799508" y="2665927"/>
            <a:ext cx="10554292" cy="1870175"/>
          </a:xfrm>
          <a:prstGeom prst="rect">
            <a:avLst/>
          </a:prstGeom>
        </p:spPr>
      </p:pic>
    </p:spTree>
    <p:extLst>
      <p:ext uri="{BB962C8B-B14F-4D97-AF65-F5344CB8AC3E}">
        <p14:creationId xmlns:p14="http://schemas.microsoft.com/office/powerpoint/2010/main" val="2925074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key point to note in parallelized collection is the number of partition the dataset is cut into. Spark will run one task for each partition of cluster. We require two to four partitions for each CPU in </a:t>
            </a:r>
            <a:r>
              <a:rPr lang="en-US" b="1" dirty="0">
                <a:hlinkClick r:id="rId2"/>
              </a:rPr>
              <a:t>cluster</a:t>
            </a:r>
            <a:r>
              <a:rPr lang="en-US" dirty="0"/>
              <a:t>. Spark sets number of partition based on our cluster. But we can also manually set the number of partitions. This is achieved by passing number of partition as second parameter to parallelize .</a:t>
            </a:r>
            <a:br>
              <a:rPr lang="en-US" dirty="0"/>
            </a:br>
            <a:r>
              <a:rPr lang="en-US" dirty="0"/>
              <a:t>e.g. </a:t>
            </a:r>
            <a:r>
              <a:rPr lang="en-US" dirty="0" err="1"/>
              <a:t>sc.parallelize</a:t>
            </a:r>
            <a:r>
              <a:rPr lang="en-US" dirty="0"/>
              <a:t>(data, 10), here we have manually given number of partition as 10.</a:t>
            </a:r>
            <a:br>
              <a:rPr lang="en-US" dirty="0"/>
            </a:br>
            <a:r>
              <a:rPr lang="en-US" dirty="0"/>
              <a:t>Consider one more example, here we have used parallelized collection and manually given the number of partitions:</a:t>
            </a:r>
          </a:p>
        </p:txBody>
      </p:sp>
    </p:spTree>
    <p:extLst>
      <p:ext uri="{BB962C8B-B14F-4D97-AF65-F5344CB8AC3E}">
        <p14:creationId xmlns:p14="http://schemas.microsoft.com/office/powerpoint/2010/main" val="1739746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196280" y="2588655"/>
            <a:ext cx="9386800" cy="1827648"/>
          </a:xfrm>
          <a:prstGeom prst="rect">
            <a:avLst/>
          </a:prstGeom>
        </p:spPr>
      </p:pic>
    </p:spTree>
    <p:extLst>
      <p:ext uri="{BB962C8B-B14F-4D97-AF65-F5344CB8AC3E}">
        <p14:creationId xmlns:p14="http://schemas.microsoft.com/office/powerpoint/2010/main" val="2810049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b="1" dirty="0"/>
              <a:t>External Datasets (Referencing a dataset)</a:t>
            </a:r>
            <a:br>
              <a:rPr lang="pt-BR" b="1" dirty="0"/>
            </a:br>
            <a:endParaRPr lang="en-US" dirty="0"/>
          </a:p>
        </p:txBody>
      </p:sp>
      <p:sp>
        <p:nvSpPr>
          <p:cNvPr id="3" name="Content Placeholder 2"/>
          <p:cNvSpPr>
            <a:spLocks noGrp="1"/>
          </p:cNvSpPr>
          <p:nvPr>
            <p:ph idx="1"/>
          </p:nvPr>
        </p:nvSpPr>
        <p:spPr/>
        <p:txBody>
          <a:bodyPr/>
          <a:lstStyle/>
          <a:p>
            <a:r>
              <a:rPr lang="en-US" dirty="0"/>
              <a:t>In Spark, the distributed dataset can be formed from any data source supported by Hadoop, including the local file system, </a:t>
            </a:r>
            <a:r>
              <a:rPr lang="en-US" b="1" dirty="0">
                <a:hlinkClick r:id="rId2"/>
              </a:rPr>
              <a:t>HDFS</a:t>
            </a:r>
            <a:r>
              <a:rPr lang="en-US" dirty="0"/>
              <a:t>, Cassandra, </a:t>
            </a:r>
            <a:r>
              <a:rPr lang="en-US" b="1" dirty="0" err="1">
                <a:hlinkClick r:id="rId3"/>
              </a:rPr>
              <a:t>HBase</a:t>
            </a:r>
            <a:r>
              <a:rPr lang="en-US" b="1" dirty="0">
                <a:hlinkClick r:id="rId3"/>
              </a:rPr>
              <a:t> </a:t>
            </a:r>
            <a:r>
              <a:rPr lang="en-US" dirty="0"/>
              <a:t>etc. In this, the data is loaded from the external dataset. To create text file RDD, we can use </a:t>
            </a:r>
            <a:r>
              <a:rPr lang="en-US" dirty="0" err="1"/>
              <a:t>SparkContext’s</a:t>
            </a:r>
            <a:r>
              <a:rPr lang="en-US" dirty="0"/>
              <a:t> </a:t>
            </a:r>
            <a:r>
              <a:rPr lang="en-US" dirty="0" err="1"/>
              <a:t>textFile</a:t>
            </a:r>
            <a:r>
              <a:rPr lang="en-US" dirty="0"/>
              <a:t> method. It takes URL of the file and read it as a collection of line. URL can be a local path on the machine or a hdfs://, s3n://, etc.</a:t>
            </a:r>
            <a:br>
              <a:rPr lang="en-US" dirty="0"/>
            </a:br>
            <a:r>
              <a:rPr lang="en-US" dirty="0"/>
              <a:t>The point to jot down is that the path of the local file system and worker node should be the same. The file should be present at same destinations both in the local file system and worker node.  We can copy the file to the worker nodes or use a network mounted shared file system.</a:t>
            </a:r>
          </a:p>
        </p:txBody>
      </p:sp>
    </p:spTree>
    <p:extLst>
      <p:ext uri="{BB962C8B-B14F-4D97-AF65-F5344CB8AC3E}">
        <p14:creationId xmlns:p14="http://schemas.microsoft.com/office/powerpoint/2010/main" val="1858280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DataFrameReader</a:t>
            </a:r>
            <a:r>
              <a:rPr lang="en-US" dirty="0"/>
              <a:t> Interface is used to load a Dataset from external storage systems (e.g. file systems, key-value stores, </a:t>
            </a:r>
            <a:r>
              <a:rPr lang="en-US" dirty="0" err="1"/>
              <a:t>etc</a:t>
            </a:r>
            <a:r>
              <a:rPr lang="en-US" dirty="0"/>
              <a:t>). Use </a:t>
            </a:r>
            <a:r>
              <a:rPr lang="en-US" dirty="0" err="1"/>
              <a:t>SparkSession.read</a:t>
            </a:r>
            <a:r>
              <a:rPr lang="en-US" dirty="0"/>
              <a:t> to access an instance of </a:t>
            </a:r>
            <a:r>
              <a:rPr lang="en-US" dirty="0" err="1"/>
              <a:t>DataFrameReader.DataFrameReader</a:t>
            </a:r>
            <a:r>
              <a:rPr lang="en-US" dirty="0"/>
              <a:t> supports many file formats-</a:t>
            </a:r>
          </a:p>
        </p:txBody>
      </p:sp>
    </p:spTree>
    <p:extLst>
      <p:ext uri="{BB962C8B-B14F-4D97-AF65-F5344CB8AC3E}">
        <p14:creationId xmlns:p14="http://schemas.microsoft.com/office/powerpoint/2010/main" val="3763158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297458" y="1828799"/>
            <a:ext cx="7539193" cy="3291279"/>
          </a:xfrm>
          <a:prstGeom prst="rect">
            <a:avLst/>
          </a:prstGeom>
        </p:spPr>
      </p:pic>
    </p:spTree>
    <p:extLst>
      <p:ext uri="{BB962C8B-B14F-4D97-AF65-F5344CB8AC3E}">
        <p14:creationId xmlns:p14="http://schemas.microsoft.com/office/powerpoint/2010/main" val="903524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1600536"/>
            <a:ext cx="8100611" cy="2172974"/>
          </a:xfrm>
          <a:prstGeom prst="rect">
            <a:avLst/>
          </a:prstGeom>
        </p:spPr>
      </p:pic>
      <p:pic>
        <p:nvPicPr>
          <p:cNvPr id="5" name="Picture 4"/>
          <p:cNvPicPr>
            <a:picLocks noChangeAspect="1"/>
          </p:cNvPicPr>
          <p:nvPr/>
        </p:nvPicPr>
        <p:blipFill>
          <a:blip r:embed="rId3"/>
          <a:stretch>
            <a:fillRect/>
          </a:stretch>
        </p:blipFill>
        <p:spPr>
          <a:xfrm>
            <a:off x="963165" y="4046581"/>
            <a:ext cx="5638506" cy="1568607"/>
          </a:xfrm>
          <a:prstGeom prst="rect">
            <a:avLst/>
          </a:prstGeom>
        </p:spPr>
      </p:pic>
    </p:spTree>
    <p:extLst>
      <p:ext uri="{BB962C8B-B14F-4D97-AF65-F5344CB8AC3E}">
        <p14:creationId xmlns:p14="http://schemas.microsoft.com/office/powerpoint/2010/main" val="990373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RDD from existing RDD</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1149963" y="4726546"/>
            <a:ext cx="7666766" cy="1457515"/>
          </a:xfrm>
          <a:prstGeom prst="rect">
            <a:avLst/>
          </a:prstGeom>
        </p:spPr>
      </p:pic>
      <p:sp>
        <p:nvSpPr>
          <p:cNvPr id="6" name="Rectangle 5"/>
          <p:cNvSpPr/>
          <p:nvPr/>
        </p:nvSpPr>
        <p:spPr>
          <a:xfrm>
            <a:off x="283335" y="1690689"/>
            <a:ext cx="11655380" cy="3108543"/>
          </a:xfrm>
          <a:prstGeom prst="rect">
            <a:avLst/>
          </a:prstGeom>
        </p:spPr>
        <p:txBody>
          <a:bodyPr wrap="square">
            <a:spAutoFit/>
          </a:bodyPr>
          <a:lstStyle/>
          <a:p>
            <a:r>
              <a:rPr lang="en-US" sz="2800" dirty="0"/>
              <a:t>Transformation mutates one RDD into another RDD, thus transformation is the way to create an RDD from already existing RDD. This creates difference between Apache Spark and Hadoop MapReduce. Transformation acts as a function that intakes an RDD and produces one. The input RDD does not get changed, because RDDs are immutable in nature but it produces one or more RDD by applying operations. Some of the operations applied on RDD are: filter, count, distinct, Map, </a:t>
            </a:r>
            <a:r>
              <a:rPr lang="en-US" sz="2800" dirty="0" err="1"/>
              <a:t>FlatMap</a:t>
            </a:r>
            <a:r>
              <a:rPr lang="en-US" sz="2800" dirty="0"/>
              <a:t> etc.</a:t>
            </a:r>
          </a:p>
        </p:txBody>
      </p:sp>
    </p:spTree>
    <p:extLst>
      <p:ext uri="{BB962C8B-B14F-4D97-AF65-F5344CB8AC3E}">
        <p14:creationId xmlns:p14="http://schemas.microsoft.com/office/powerpoint/2010/main" val="1873429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Spark RDD</a:t>
            </a:r>
          </a:p>
        </p:txBody>
      </p:sp>
      <p:sp>
        <p:nvSpPr>
          <p:cNvPr id="3" name="Content Placeholder 2"/>
          <p:cNvSpPr>
            <a:spLocks noGrp="1"/>
          </p:cNvSpPr>
          <p:nvPr>
            <p:ph idx="1"/>
          </p:nvPr>
        </p:nvSpPr>
        <p:spPr/>
        <p:txBody>
          <a:bodyPr/>
          <a:lstStyle/>
          <a:p>
            <a:r>
              <a:rPr lang="en-US" dirty="0"/>
              <a:t>In Apache Spark, RDD is a fault-tolerant collection of elements for in-memory cluster computing.</a:t>
            </a:r>
          </a:p>
          <a:p>
            <a:r>
              <a:rPr lang="en-US" dirty="0"/>
              <a:t>Spark RDD can contain Objects of any type.</a:t>
            </a:r>
          </a:p>
          <a:p>
            <a:r>
              <a:rPr lang="en-US" dirty="0"/>
              <a:t>There are two types of RDD Operations.</a:t>
            </a:r>
          </a:p>
          <a:p>
            <a:pPr marL="971550" lvl="1" indent="-514350">
              <a:buFont typeface="+mj-lt"/>
              <a:buAutoNum type="arabicPeriod"/>
            </a:pPr>
            <a:r>
              <a:rPr lang="en-US" dirty="0"/>
              <a:t>Transformations : Create a new RDD from an existing RDD</a:t>
            </a:r>
          </a:p>
          <a:p>
            <a:pPr marL="971550" lvl="1" indent="-514350">
              <a:buFont typeface="+mj-lt"/>
              <a:buAutoNum type="arabicPeriod"/>
            </a:pPr>
            <a:r>
              <a:rPr lang="en-US" dirty="0"/>
              <a:t>Actions : Run a computation or aggregation on the RDD and return a value to the driver program</a:t>
            </a:r>
          </a:p>
          <a:p>
            <a:endParaRPr lang="en-US" dirty="0"/>
          </a:p>
        </p:txBody>
      </p:sp>
    </p:spTree>
    <p:extLst>
      <p:ext uri="{BB962C8B-B14F-4D97-AF65-F5344CB8AC3E}">
        <p14:creationId xmlns:p14="http://schemas.microsoft.com/office/powerpoint/2010/main" val="3405747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1325563"/>
          </a:xfrm>
        </p:spPr>
        <p:txBody>
          <a:bodyPr/>
          <a:lstStyle/>
          <a:p>
            <a:r>
              <a:rPr lang="en-US" b="1" dirty="0"/>
              <a:t>Create a new RDD</a:t>
            </a:r>
            <a:br>
              <a:rPr lang="en-US" b="1" dirty="0"/>
            </a:br>
            <a:endParaRPr lang="en-US" dirty="0"/>
          </a:p>
        </p:txBody>
      </p:sp>
      <p:sp>
        <p:nvSpPr>
          <p:cNvPr id="3" name="Content Placeholder 2"/>
          <p:cNvSpPr>
            <a:spLocks noGrp="1"/>
          </p:cNvSpPr>
          <p:nvPr>
            <p:ph idx="1"/>
          </p:nvPr>
        </p:nvSpPr>
        <p:spPr>
          <a:xfrm>
            <a:off x="838199" y="1325563"/>
            <a:ext cx="10649755" cy="4858510"/>
          </a:xfrm>
        </p:spPr>
        <p:txBody>
          <a:bodyPr/>
          <a:lstStyle/>
          <a:p>
            <a:pPr marL="514350" indent="-514350">
              <a:buAutoNum type="alphaLcParenR"/>
            </a:pPr>
            <a:r>
              <a:rPr lang="en-US" b="1" dirty="0"/>
              <a:t>Read File from local filesystem and create an RDD</a:t>
            </a:r>
            <a:r>
              <a:rPr lang="en-US" dirty="0"/>
              <a:t>.</a:t>
            </a:r>
          </a:p>
          <a:p>
            <a:endParaRPr lang="en-US" sz="2000" i="1" dirty="0"/>
          </a:p>
          <a:p>
            <a:endParaRPr lang="en-US" sz="2000" i="1" dirty="0"/>
          </a:p>
          <a:p>
            <a:r>
              <a:rPr lang="en-US" sz="2000" i="1" dirty="0"/>
              <a:t>Note: </a:t>
            </a:r>
            <a:r>
              <a:rPr lang="en-US" sz="2000" i="1" dirty="0" err="1"/>
              <a:t>sc</a:t>
            </a:r>
            <a:r>
              <a:rPr lang="en-US" sz="2000" i="1" dirty="0"/>
              <a:t> is the object of </a:t>
            </a:r>
            <a:r>
              <a:rPr lang="en-US" sz="2000" i="1" dirty="0" err="1"/>
              <a:t>SparkContext</a:t>
            </a:r>
            <a:endParaRPr lang="en-US" sz="2000" dirty="0"/>
          </a:p>
          <a:p>
            <a:r>
              <a:rPr lang="en-US" sz="2000" i="1" dirty="0"/>
              <a:t>Note: You need to create a file data.txt in </a:t>
            </a:r>
            <a:r>
              <a:rPr lang="en-US" sz="2000" i="1" dirty="0" err="1"/>
              <a:t>Spark_Home</a:t>
            </a:r>
            <a:r>
              <a:rPr lang="en-US" sz="2000" i="1" dirty="0"/>
              <a:t> directory</a:t>
            </a:r>
          </a:p>
          <a:p>
            <a:pPr marL="0" indent="0">
              <a:buNone/>
            </a:pPr>
            <a:r>
              <a:rPr lang="en-US" b="1" dirty="0"/>
              <a:t>b) Create an RDD through Parallelized Collection</a:t>
            </a:r>
          </a:p>
          <a:p>
            <a:pPr marL="0" indent="0">
              <a:buNone/>
            </a:pPr>
            <a:endParaRPr lang="en-US" b="1" dirty="0"/>
          </a:p>
          <a:p>
            <a:pPr marL="0" indent="0">
              <a:buNone/>
            </a:pPr>
            <a:endParaRPr lang="en-US" b="1" dirty="0"/>
          </a:p>
          <a:p>
            <a:pPr marL="0" indent="0">
              <a:buNone/>
            </a:pPr>
            <a:r>
              <a:rPr lang="en-US" b="1" dirty="0"/>
              <a:t>C) From Existing RDDs</a:t>
            </a:r>
          </a:p>
          <a:p>
            <a:pPr marL="0" indent="0">
              <a:buNone/>
            </a:pPr>
            <a:endParaRPr lang="en-US" b="1" dirty="0"/>
          </a:p>
          <a:p>
            <a:pPr marL="0" indent="0">
              <a:buNone/>
            </a:pPr>
            <a:endParaRPr lang="en-US" b="1" dirty="0"/>
          </a:p>
          <a:p>
            <a:pPr marL="514350" indent="-514350">
              <a:buAutoNum type="alphaLcParenR"/>
            </a:pPr>
            <a:endParaRPr lang="en-US" dirty="0"/>
          </a:p>
          <a:p>
            <a:pPr marL="514350" indent="-514350">
              <a:buAutoNum type="alphaLcParenR"/>
            </a:pPr>
            <a:endParaRPr lang="en-US" dirty="0"/>
          </a:p>
        </p:txBody>
      </p:sp>
      <p:pic>
        <p:nvPicPr>
          <p:cNvPr id="4" name="Picture 3"/>
          <p:cNvPicPr>
            <a:picLocks noChangeAspect="1"/>
          </p:cNvPicPr>
          <p:nvPr/>
        </p:nvPicPr>
        <p:blipFill>
          <a:blip r:embed="rId2"/>
          <a:stretch>
            <a:fillRect/>
          </a:stretch>
        </p:blipFill>
        <p:spPr>
          <a:xfrm>
            <a:off x="2395242" y="1903824"/>
            <a:ext cx="4021239" cy="422119"/>
          </a:xfrm>
          <a:prstGeom prst="rect">
            <a:avLst/>
          </a:prstGeom>
        </p:spPr>
      </p:pic>
      <p:pic>
        <p:nvPicPr>
          <p:cNvPr id="5" name="Picture 4"/>
          <p:cNvPicPr>
            <a:picLocks noChangeAspect="1"/>
          </p:cNvPicPr>
          <p:nvPr/>
        </p:nvPicPr>
        <p:blipFill>
          <a:blip r:embed="rId3"/>
          <a:stretch>
            <a:fillRect/>
          </a:stretch>
        </p:blipFill>
        <p:spPr>
          <a:xfrm>
            <a:off x="977519" y="3964947"/>
            <a:ext cx="6856686" cy="950287"/>
          </a:xfrm>
          <a:prstGeom prst="rect">
            <a:avLst/>
          </a:prstGeom>
        </p:spPr>
      </p:pic>
      <p:pic>
        <p:nvPicPr>
          <p:cNvPr id="6" name="Picture 5"/>
          <p:cNvPicPr>
            <a:picLocks noChangeAspect="1"/>
          </p:cNvPicPr>
          <p:nvPr/>
        </p:nvPicPr>
        <p:blipFill>
          <a:blip r:embed="rId4"/>
          <a:stretch>
            <a:fillRect/>
          </a:stretch>
        </p:blipFill>
        <p:spPr>
          <a:xfrm>
            <a:off x="1183581" y="5459857"/>
            <a:ext cx="5189705" cy="487921"/>
          </a:xfrm>
          <a:prstGeom prst="rect">
            <a:avLst/>
          </a:prstGeom>
        </p:spPr>
      </p:pic>
    </p:spTree>
    <p:extLst>
      <p:ext uri="{BB962C8B-B14F-4D97-AF65-F5344CB8AC3E}">
        <p14:creationId xmlns:p14="http://schemas.microsoft.com/office/powerpoint/2010/main" val="3613175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Spark Architecture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34237" y="2414677"/>
            <a:ext cx="8716352" cy="3173234"/>
          </a:xfrm>
          <a:prstGeom prst="rect">
            <a:avLst/>
          </a:prstGeom>
        </p:spPr>
      </p:pic>
    </p:spTree>
    <p:extLst>
      <p:ext uri="{BB962C8B-B14F-4D97-AF65-F5344CB8AC3E}">
        <p14:creationId xmlns:p14="http://schemas.microsoft.com/office/powerpoint/2010/main" val="2666074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Driver Program</a:t>
            </a:r>
          </a:p>
        </p:txBody>
      </p:sp>
      <p:sp>
        <p:nvSpPr>
          <p:cNvPr id="3" name="Content Placeholder 2"/>
          <p:cNvSpPr>
            <a:spLocks noGrp="1"/>
          </p:cNvSpPr>
          <p:nvPr>
            <p:ph idx="1"/>
          </p:nvPr>
        </p:nvSpPr>
        <p:spPr/>
        <p:txBody>
          <a:bodyPr/>
          <a:lstStyle/>
          <a:p>
            <a:pPr marL="0" indent="0">
              <a:buNone/>
            </a:pPr>
            <a:r>
              <a:rPr lang="en-US" dirty="0"/>
              <a:t>Driver Program in the Apache Spark architecture calls the main program of an application and creates </a:t>
            </a:r>
            <a:r>
              <a:rPr lang="en-US" dirty="0" err="1"/>
              <a:t>SparkContext</a:t>
            </a:r>
            <a:r>
              <a:rPr lang="en-US" dirty="0"/>
              <a:t>. A </a:t>
            </a:r>
            <a:r>
              <a:rPr lang="en-US" dirty="0" err="1"/>
              <a:t>SparkContext</a:t>
            </a:r>
            <a:r>
              <a:rPr lang="en-US" dirty="0"/>
              <a:t> consists of all the basic functionalities. Spark Driver contains various other components such as DAG Scheduler, Task Scheduler, Backend Scheduler, and Block Manager, which are responsible for translating the user-written code into jobs that are actually executed on the cluster</a:t>
            </a:r>
          </a:p>
        </p:txBody>
      </p:sp>
    </p:spTree>
    <p:extLst>
      <p:ext uri="{BB962C8B-B14F-4D97-AF65-F5344CB8AC3E}">
        <p14:creationId xmlns:p14="http://schemas.microsoft.com/office/powerpoint/2010/main" val="1640873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Spark Driver and </a:t>
            </a:r>
            <a:r>
              <a:rPr lang="en-US" dirty="0" err="1"/>
              <a:t>SparkContext</a:t>
            </a:r>
            <a:r>
              <a:rPr lang="en-US" dirty="0"/>
              <a:t> collectively watch over the job execution within the cluster. Spark Driver works with the Cluster Manager to manage various other jobs. Cluster Manager does the resource allocating work. And then, the job is split into multiple smaller tasks which are further distributed to worker nodes.</a:t>
            </a:r>
          </a:p>
        </p:txBody>
      </p:sp>
    </p:spTree>
    <p:extLst>
      <p:ext uri="{BB962C8B-B14F-4D97-AF65-F5344CB8AC3E}">
        <p14:creationId xmlns:p14="http://schemas.microsoft.com/office/powerpoint/2010/main" val="25315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Whenever an RDD is created in the </a:t>
            </a:r>
            <a:r>
              <a:rPr lang="en-US" dirty="0" err="1"/>
              <a:t>SparkContext</a:t>
            </a:r>
            <a:r>
              <a:rPr lang="en-US" dirty="0"/>
              <a:t>, it can be distributed across many worker nodes and can also be cached there.</a:t>
            </a:r>
          </a:p>
          <a:p>
            <a:r>
              <a:rPr lang="en-US" dirty="0"/>
              <a:t>Worker nodes execute the tasks assigned by the Cluster Manager and return it back to the Spark Context.</a:t>
            </a:r>
          </a:p>
          <a:p>
            <a:r>
              <a:rPr lang="en-US" dirty="0"/>
              <a:t>An executor is responsible for the execution of these tasks. The lifetime of executors is the same as that of the Spark Application. If we want to increase the performance of the system, we can increase the number of workers so that the jobs can be divided into more logical portions</a:t>
            </a:r>
          </a:p>
          <a:p>
            <a:endParaRPr lang="en-US" dirty="0"/>
          </a:p>
        </p:txBody>
      </p:sp>
    </p:spTree>
    <p:extLst>
      <p:ext uri="{BB962C8B-B14F-4D97-AF65-F5344CB8AC3E}">
        <p14:creationId xmlns:p14="http://schemas.microsoft.com/office/powerpoint/2010/main" val="1677934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Cluster Managers</a:t>
            </a:r>
            <a:endParaRPr lang="en-US" dirty="0"/>
          </a:p>
        </p:txBody>
      </p:sp>
      <p:sp>
        <p:nvSpPr>
          <p:cNvPr id="3" name="Content Placeholder 2"/>
          <p:cNvSpPr>
            <a:spLocks noGrp="1"/>
          </p:cNvSpPr>
          <p:nvPr>
            <p:ph idx="1"/>
          </p:nvPr>
        </p:nvSpPr>
        <p:spPr/>
        <p:txBody>
          <a:bodyPr/>
          <a:lstStyle/>
          <a:p>
            <a:r>
              <a:rPr lang="en-US" dirty="0"/>
              <a:t>The </a:t>
            </a:r>
            <a:r>
              <a:rPr lang="en-US" dirty="0" err="1"/>
              <a:t>SparkContext</a:t>
            </a:r>
            <a:r>
              <a:rPr lang="en-US" dirty="0"/>
              <a:t> can work with various Cluster Managers, like Standalone Cluster Manager, Yet Another Resource Negotiator (YARN), or </a:t>
            </a:r>
            <a:r>
              <a:rPr lang="en-US" dirty="0" err="1"/>
              <a:t>Mesos</a:t>
            </a:r>
            <a:r>
              <a:rPr lang="en-US" dirty="0"/>
              <a:t>, which allocate resources to containers in the worker nodes. The work is done inside these containers.</a:t>
            </a:r>
          </a:p>
          <a:p>
            <a:endParaRPr lang="en-US" dirty="0"/>
          </a:p>
        </p:txBody>
      </p:sp>
    </p:spTree>
    <p:extLst>
      <p:ext uri="{BB962C8B-B14F-4D97-AF65-F5344CB8AC3E}">
        <p14:creationId xmlns:p14="http://schemas.microsoft.com/office/powerpoint/2010/main" val="183384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Standalone Cluster</a:t>
            </a:r>
            <a:endParaRPr lang="en-US" dirty="0"/>
          </a:p>
        </p:txBody>
      </p:sp>
      <p:sp>
        <p:nvSpPr>
          <p:cNvPr id="3" name="Content Placeholder 2"/>
          <p:cNvSpPr>
            <a:spLocks noGrp="1"/>
          </p:cNvSpPr>
          <p:nvPr>
            <p:ph idx="1"/>
          </p:nvPr>
        </p:nvSpPr>
        <p:spPr/>
        <p:txBody>
          <a:bodyPr/>
          <a:lstStyle/>
          <a:p>
            <a:r>
              <a:rPr lang="en-US" b="1" dirty="0"/>
              <a:t>Standalone Master </a:t>
            </a:r>
            <a:r>
              <a:rPr lang="en-US" dirty="0"/>
              <a:t>is the Resource Manager and </a:t>
            </a:r>
            <a:r>
              <a:rPr lang="en-US" b="1" dirty="0"/>
              <a:t>Standalone Worker</a:t>
            </a:r>
            <a:r>
              <a:rPr lang="en-US" dirty="0"/>
              <a:t> is the worker in the Spark Standalone Cluster.</a:t>
            </a:r>
          </a:p>
          <a:p>
            <a:r>
              <a:rPr lang="en-US" dirty="0"/>
              <a:t>In the Standalone Cluster mode, there is only one executor to run the tasks on each worker node.</a:t>
            </a:r>
          </a:p>
          <a:p>
            <a:r>
              <a:rPr lang="en-US" dirty="0"/>
              <a:t>A client establishes a connection with the Standalone Master, asks for resources, and starts the execution process on the worker node.</a:t>
            </a:r>
          </a:p>
          <a:p>
            <a:r>
              <a:rPr lang="en-US" dirty="0"/>
              <a:t>Here, the client is the application master, and it requests the resources from the Resource Manager. In this Cluster Manager, we have a Web UI to view all clusters and job statistics.</a:t>
            </a:r>
          </a:p>
          <a:p>
            <a:endParaRPr lang="en-US" dirty="0"/>
          </a:p>
        </p:txBody>
      </p:sp>
    </p:spTree>
    <p:extLst>
      <p:ext uri="{BB962C8B-B14F-4D97-AF65-F5344CB8AC3E}">
        <p14:creationId xmlns:p14="http://schemas.microsoft.com/office/powerpoint/2010/main" val="1866202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389246" y="1867436"/>
            <a:ext cx="6878847" cy="3402963"/>
          </a:xfrm>
          <a:prstGeom prst="rect">
            <a:avLst/>
          </a:prstGeom>
        </p:spPr>
      </p:pic>
    </p:spTree>
    <p:extLst>
      <p:ext uri="{BB962C8B-B14F-4D97-AF65-F5344CB8AC3E}">
        <p14:creationId xmlns:p14="http://schemas.microsoft.com/office/powerpoint/2010/main" val="3051239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pic>
        <p:nvPicPr>
          <p:cNvPr id="4" name="Content Placeholder 3"/>
          <p:cNvPicPr>
            <a:picLocks noGrp="1" noChangeAspect="1"/>
          </p:cNvPicPr>
          <p:nvPr>
            <p:ph idx="1"/>
          </p:nvPr>
        </p:nvPicPr>
        <p:blipFill>
          <a:blip r:embed="rId2"/>
          <a:stretch>
            <a:fillRect/>
          </a:stretch>
        </p:blipFill>
        <p:spPr>
          <a:xfrm>
            <a:off x="586338" y="1690688"/>
            <a:ext cx="3122777" cy="655128"/>
          </a:xfrm>
          <a:prstGeom prst="rect">
            <a:avLst/>
          </a:prstGeom>
        </p:spPr>
      </p:pic>
      <p:pic>
        <p:nvPicPr>
          <p:cNvPr id="5" name="Picture 4"/>
          <p:cNvPicPr>
            <a:picLocks noChangeAspect="1"/>
          </p:cNvPicPr>
          <p:nvPr/>
        </p:nvPicPr>
        <p:blipFill>
          <a:blip r:embed="rId3"/>
          <a:stretch>
            <a:fillRect/>
          </a:stretch>
        </p:blipFill>
        <p:spPr>
          <a:xfrm>
            <a:off x="838200" y="2299797"/>
            <a:ext cx="4115800" cy="716454"/>
          </a:xfrm>
          <a:prstGeom prst="rect">
            <a:avLst/>
          </a:prstGeom>
        </p:spPr>
      </p:pic>
    </p:spTree>
    <p:extLst>
      <p:ext uri="{BB962C8B-B14F-4D97-AF65-F5344CB8AC3E}">
        <p14:creationId xmlns:p14="http://schemas.microsoft.com/office/powerpoint/2010/main" val="3756448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38649" y="176919"/>
            <a:ext cx="7032200" cy="6338584"/>
          </a:xfrm>
          <a:prstGeom prst="rect">
            <a:avLst/>
          </a:prstGeom>
        </p:spPr>
      </p:pic>
    </p:spTree>
    <p:extLst>
      <p:ext uri="{BB962C8B-B14F-4D97-AF65-F5344CB8AC3E}">
        <p14:creationId xmlns:p14="http://schemas.microsoft.com/office/powerpoint/2010/main" val="1244882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109912" y="1690688"/>
            <a:ext cx="5142273" cy="4255674"/>
          </a:xfrm>
          <a:prstGeom prst="rect">
            <a:avLst/>
          </a:prstGeom>
        </p:spPr>
      </p:pic>
    </p:spTree>
    <p:extLst>
      <p:ext uri="{BB962C8B-B14F-4D97-AF65-F5344CB8AC3E}">
        <p14:creationId xmlns:p14="http://schemas.microsoft.com/office/powerpoint/2010/main" val="2120158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Context Web UI</a:t>
            </a:r>
          </a:p>
        </p:txBody>
      </p:sp>
      <p:pic>
        <p:nvPicPr>
          <p:cNvPr id="4" name="Content Placeholder 3"/>
          <p:cNvPicPr>
            <a:picLocks noGrp="1" noChangeAspect="1"/>
          </p:cNvPicPr>
          <p:nvPr>
            <p:ph idx="1"/>
          </p:nvPr>
        </p:nvPicPr>
        <p:blipFill>
          <a:blip r:embed="rId2"/>
          <a:stretch>
            <a:fillRect/>
          </a:stretch>
        </p:blipFill>
        <p:spPr>
          <a:xfrm>
            <a:off x="2537139" y="1540939"/>
            <a:ext cx="5861564" cy="4425859"/>
          </a:xfrm>
          <a:prstGeom prst="rect">
            <a:avLst/>
          </a:prstGeom>
        </p:spPr>
      </p:pic>
    </p:spTree>
    <p:extLst>
      <p:ext uri="{BB962C8B-B14F-4D97-AF65-F5344CB8AC3E}">
        <p14:creationId xmlns:p14="http://schemas.microsoft.com/office/powerpoint/2010/main" val="3830774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Spark context available as </a:t>
            </a:r>
            <a:r>
              <a:rPr lang="en-US" dirty="0" err="1"/>
              <a:t>sc</a:t>
            </a:r>
            <a:r>
              <a:rPr lang="en-US" dirty="0"/>
              <a:t>, meaning you may access the spark context in the shell as variable named ‘</a:t>
            </a:r>
            <a:r>
              <a:rPr lang="en-US" dirty="0" err="1"/>
              <a:t>sc</a:t>
            </a:r>
            <a:r>
              <a:rPr lang="en-US" dirty="0"/>
              <a:t>’.</a:t>
            </a:r>
          </a:p>
          <a:p>
            <a:endParaRPr lang="en-US" dirty="0"/>
          </a:p>
          <a:p>
            <a:r>
              <a:rPr lang="en-US" dirty="0"/>
              <a:t>Spark session available as spark, meaning you may access the spark session in the shell as variable named ‘spark’.</a:t>
            </a:r>
          </a:p>
        </p:txBody>
      </p:sp>
    </p:spTree>
    <p:extLst>
      <p:ext uri="{BB962C8B-B14F-4D97-AF65-F5344CB8AC3E}">
        <p14:creationId xmlns:p14="http://schemas.microsoft.com/office/powerpoint/2010/main" val="2540930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Word-Count Example with Spark (Scala) Shell</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497561" y="2266682"/>
            <a:ext cx="9643406" cy="2987898"/>
          </a:xfrm>
          <a:prstGeom prst="rect">
            <a:avLst/>
          </a:prstGeom>
        </p:spPr>
      </p:pic>
    </p:spTree>
    <p:extLst>
      <p:ext uri="{BB962C8B-B14F-4D97-AF65-F5344CB8AC3E}">
        <p14:creationId xmlns:p14="http://schemas.microsoft.com/office/powerpoint/2010/main" val="3550413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a:t>
            </a:r>
          </a:p>
        </p:txBody>
      </p:sp>
      <p:pic>
        <p:nvPicPr>
          <p:cNvPr id="4" name="Content Placeholder 3"/>
          <p:cNvPicPr>
            <a:picLocks noGrp="1" noChangeAspect="1"/>
          </p:cNvPicPr>
          <p:nvPr>
            <p:ph idx="1"/>
          </p:nvPr>
        </p:nvPicPr>
        <p:blipFill>
          <a:blip r:embed="rId2"/>
          <a:stretch>
            <a:fillRect/>
          </a:stretch>
        </p:blipFill>
        <p:spPr>
          <a:xfrm>
            <a:off x="688430" y="1970468"/>
            <a:ext cx="8641308" cy="3245263"/>
          </a:xfrm>
          <a:prstGeom prst="rect">
            <a:avLst/>
          </a:prstGeom>
        </p:spPr>
      </p:pic>
    </p:spTree>
    <p:extLst>
      <p:ext uri="{BB962C8B-B14F-4D97-AF65-F5344CB8AC3E}">
        <p14:creationId xmlns:p14="http://schemas.microsoft.com/office/powerpoint/2010/main" val="487570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Reduce</a:t>
            </a:r>
          </a:p>
        </p:txBody>
      </p:sp>
      <p:pic>
        <p:nvPicPr>
          <p:cNvPr id="4" name="Content Placeholder 3"/>
          <p:cNvPicPr>
            <a:picLocks noGrp="1" noChangeAspect="1"/>
          </p:cNvPicPr>
          <p:nvPr>
            <p:ph idx="1"/>
          </p:nvPr>
        </p:nvPicPr>
        <p:blipFill>
          <a:blip r:embed="rId2"/>
          <a:stretch>
            <a:fillRect/>
          </a:stretch>
        </p:blipFill>
        <p:spPr>
          <a:xfrm>
            <a:off x="838200" y="1880317"/>
            <a:ext cx="8997147" cy="939408"/>
          </a:xfrm>
          <a:prstGeom prst="rect">
            <a:avLst/>
          </a:prstGeom>
        </p:spPr>
      </p:pic>
      <p:pic>
        <p:nvPicPr>
          <p:cNvPr id="5" name="Picture 4"/>
          <p:cNvPicPr>
            <a:picLocks noChangeAspect="1"/>
          </p:cNvPicPr>
          <p:nvPr/>
        </p:nvPicPr>
        <p:blipFill>
          <a:blip r:embed="rId3"/>
          <a:stretch>
            <a:fillRect/>
          </a:stretch>
        </p:blipFill>
        <p:spPr>
          <a:xfrm>
            <a:off x="838200" y="3918464"/>
            <a:ext cx="9139195" cy="988387"/>
          </a:xfrm>
          <a:prstGeom prst="rect">
            <a:avLst/>
          </a:prstGeom>
        </p:spPr>
      </p:pic>
    </p:spTree>
    <p:extLst>
      <p:ext uri="{BB962C8B-B14F-4D97-AF65-F5344CB8AC3E}">
        <p14:creationId xmlns:p14="http://schemas.microsoft.com/office/powerpoint/2010/main" val="1279494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60099" y="1841679"/>
            <a:ext cx="8445826" cy="3483590"/>
          </a:xfrm>
          <a:prstGeom prst="rect">
            <a:avLst/>
          </a:prstGeom>
        </p:spPr>
      </p:pic>
    </p:spTree>
    <p:extLst>
      <p:ext uri="{BB962C8B-B14F-4D97-AF65-F5344CB8AC3E}">
        <p14:creationId xmlns:p14="http://schemas.microsoft.com/office/powerpoint/2010/main" val="39127164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188708" y="1806598"/>
            <a:ext cx="8644714" cy="3701256"/>
          </a:xfrm>
          <a:prstGeom prst="rect">
            <a:avLst/>
          </a:prstGeom>
        </p:spPr>
      </p:pic>
    </p:spTree>
    <p:extLst>
      <p:ext uri="{BB962C8B-B14F-4D97-AF65-F5344CB8AC3E}">
        <p14:creationId xmlns:p14="http://schemas.microsoft.com/office/powerpoint/2010/main" val="1944345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73499" y="639201"/>
            <a:ext cx="7270526" cy="5042462"/>
          </a:xfrm>
          <a:prstGeom prst="rect">
            <a:avLst/>
          </a:prstGeom>
        </p:spPr>
      </p:pic>
    </p:spTree>
    <p:extLst>
      <p:ext uri="{BB962C8B-B14F-4D97-AF65-F5344CB8AC3E}">
        <p14:creationId xmlns:p14="http://schemas.microsoft.com/office/powerpoint/2010/main" val="820346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1217" y="135362"/>
            <a:ext cx="10581651" cy="6484379"/>
          </a:xfrm>
          <a:prstGeom prst="rect">
            <a:avLst/>
          </a:prstGeom>
        </p:spPr>
      </p:pic>
    </p:spTree>
    <p:extLst>
      <p:ext uri="{BB962C8B-B14F-4D97-AF65-F5344CB8AC3E}">
        <p14:creationId xmlns:p14="http://schemas.microsoft.com/office/powerpoint/2010/main" val="3789154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4400" y="27116"/>
            <a:ext cx="9410700" cy="6178421"/>
          </a:xfrm>
          <a:prstGeom prst="rect">
            <a:avLst/>
          </a:prstGeom>
        </p:spPr>
      </p:pic>
    </p:spTree>
    <p:extLst>
      <p:ext uri="{BB962C8B-B14F-4D97-AF65-F5344CB8AC3E}">
        <p14:creationId xmlns:p14="http://schemas.microsoft.com/office/powerpoint/2010/main" val="1710609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49251" y="119275"/>
            <a:ext cx="8917949" cy="6553189"/>
          </a:xfrm>
          <a:prstGeom prst="rect">
            <a:avLst/>
          </a:prstGeom>
        </p:spPr>
      </p:pic>
    </p:spTree>
    <p:extLst>
      <p:ext uri="{BB962C8B-B14F-4D97-AF65-F5344CB8AC3E}">
        <p14:creationId xmlns:p14="http://schemas.microsoft.com/office/powerpoint/2010/main" val="86192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a:t>
            </a:r>
          </a:p>
        </p:txBody>
      </p:sp>
      <p:sp>
        <p:nvSpPr>
          <p:cNvPr id="3" name="Content Placeholder 2"/>
          <p:cNvSpPr>
            <a:spLocks noGrp="1"/>
          </p:cNvSpPr>
          <p:nvPr>
            <p:ph idx="1"/>
          </p:nvPr>
        </p:nvSpPr>
        <p:spPr/>
        <p:txBody>
          <a:bodyPr/>
          <a:lstStyle/>
          <a:p>
            <a:r>
              <a:rPr lang="en-US" b="1" dirty="0"/>
              <a:t>Narrow transformation – </a:t>
            </a:r>
            <a:r>
              <a:rPr lang="en-US" dirty="0"/>
              <a:t>In </a:t>
            </a:r>
            <a:r>
              <a:rPr lang="en-US" i="1" dirty="0"/>
              <a:t>Narrow transformation</a:t>
            </a:r>
            <a:r>
              <a:rPr lang="en-US" dirty="0"/>
              <a:t>, all the elements that are required to compute the records in single partition live in the single partition of parent RDD. A limited subset of partition is used to calculate the result. </a:t>
            </a:r>
            <a:r>
              <a:rPr lang="en-US" i="1" dirty="0"/>
              <a:t>Narrow transformations</a:t>
            </a:r>
            <a:r>
              <a:rPr lang="en-US" dirty="0"/>
              <a:t> are the result of </a:t>
            </a:r>
            <a:r>
              <a:rPr lang="en-US" i="1" dirty="0"/>
              <a:t>map(), filter().</a:t>
            </a:r>
            <a:endParaRPr lang="en-US" dirty="0"/>
          </a:p>
          <a:p>
            <a:r>
              <a:rPr lang="en-US" b="1" dirty="0"/>
              <a:t>wide transformation - </a:t>
            </a:r>
            <a:r>
              <a:rPr lang="en-US" dirty="0"/>
              <a:t>all the elements that are required to compute the records in the single partition may live in many partitions of parent RDD. The partition may live in many partitions of parent RDD. </a:t>
            </a:r>
            <a:r>
              <a:rPr lang="en-US" i="1" dirty="0"/>
              <a:t>Wide transformations</a:t>
            </a:r>
            <a:r>
              <a:rPr lang="en-US" dirty="0"/>
              <a:t> are the result of </a:t>
            </a:r>
            <a:r>
              <a:rPr lang="en-US" i="1" dirty="0" err="1"/>
              <a:t>groupbyKey</a:t>
            </a:r>
            <a:r>
              <a:rPr lang="en-US" i="1" dirty="0"/>
              <a:t>()</a:t>
            </a:r>
            <a:r>
              <a:rPr lang="en-US" dirty="0"/>
              <a:t> and </a:t>
            </a:r>
            <a:r>
              <a:rPr lang="en-US" i="1" dirty="0" err="1"/>
              <a:t>reducebyKey</a:t>
            </a:r>
            <a:r>
              <a:rPr lang="en-US" i="1" dirty="0"/>
              <a:t>()</a:t>
            </a:r>
            <a:r>
              <a:rPr lang="en-US" dirty="0"/>
              <a:t>.</a:t>
            </a:r>
          </a:p>
        </p:txBody>
      </p:sp>
    </p:spTree>
    <p:extLst>
      <p:ext uri="{BB962C8B-B14F-4D97-AF65-F5344CB8AC3E}">
        <p14:creationId xmlns:p14="http://schemas.microsoft.com/office/powerpoint/2010/main" val="2397803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68968" y="2186513"/>
            <a:ext cx="5227032" cy="3003673"/>
          </a:xfrm>
          <a:prstGeom prst="rect">
            <a:avLst/>
          </a:prstGeom>
        </p:spPr>
      </p:pic>
      <p:pic>
        <p:nvPicPr>
          <p:cNvPr id="5" name="Picture 4"/>
          <p:cNvPicPr>
            <a:picLocks noChangeAspect="1"/>
          </p:cNvPicPr>
          <p:nvPr/>
        </p:nvPicPr>
        <p:blipFill>
          <a:blip r:embed="rId3"/>
          <a:stretch>
            <a:fillRect/>
          </a:stretch>
        </p:blipFill>
        <p:spPr>
          <a:xfrm>
            <a:off x="6238702" y="2186513"/>
            <a:ext cx="5275012" cy="3029862"/>
          </a:xfrm>
          <a:prstGeom prst="rect">
            <a:avLst/>
          </a:prstGeom>
        </p:spPr>
      </p:pic>
    </p:spTree>
    <p:extLst>
      <p:ext uri="{BB962C8B-B14F-4D97-AF65-F5344CB8AC3E}">
        <p14:creationId xmlns:p14="http://schemas.microsoft.com/office/powerpoint/2010/main" val="182068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Interface</a:t>
            </a:r>
          </a:p>
        </p:txBody>
      </p:sp>
      <p:sp>
        <p:nvSpPr>
          <p:cNvPr id="3" name="Content Placeholder 2"/>
          <p:cNvSpPr>
            <a:spLocks noGrp="1"/>
          </p:cNvSpPr>
          <p:nvPr>
            <p:ph idx="1"/>
          </p:nvPr>
        </p:nvSpPr>
        <p:spPr/>
        <p:txBody>
          <a:bodyPr/>
          <a:lstStyle/>
          <a:p>
            <a:r>
              <a:rPr lang="en-US" dirty="0"/>
              <a:t>RDD</a:t>
            </a:r>
          </a:p>
          <a:p>
            <a:pPr marL="0" indent="0">
              <a:buNone/>
            </a:pPr>
            <a:r>
              <a:rPr lang="en-US" dirty="0"/>
              <a:t>There are following ways to create RDD in Spark are:</a:t>
            </a:r>
          </a:p>
          <a:p>
            <a:pPr marL="0" indent="0">
              <a:buNone/>
            </a:pPr>
            <a:r>
              <a:rPr lang="en-US" dirty="0"/>
              <a:t>1.Using parallelized collection.</a:t>
            </a:r>
          </a:p>
          <a:p>
            <a:pPr marL="0" indent="0">
              <a:buNone/>
            </a:pPr>
            <a:r>
              <a:rPr lang="en-US" dirty="0"/>
              <a:t>2.From external datasets (Referencing a dataset in external storage system ).</a:t>
            </a:r>
          </a:p>
          <a:p>
            <a:pPr marL="0" indent="0">
              <a:buNone/>
            </a:pPr>
            <a:r>
              <a:rPr lang="en-US" dirty="0"/>
              <a:t>3.From existing apache spark RDDs.</a:t>
            </a:r>
          </a:p>
        </p:txBody>
      </p:sp>
    </p:spTree>
    <p:extLst>
      <p:ext uri="{BB962C8B-B14F-4D97-AF65-F5344CB8AC3E}">
        <p14:creationId xmlns:p14="http://schemas.microsoft.com/office/powerpoint/2010/main" val="1333681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TotalTime>
  <Words>1324</Words>
  <Application>Microsoft Office PowerPoint</Application>
  <PresentationFormat>Widescreen</PresentationFormat>
  <Paragraphs>61</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Apache Spark-2</vt:lpstr>
      <vt:lpstr>Apache Spark RDD</vt:lpstr>
      <vt:lpstr>PowerPoint Presentation</vt:lpstr>
      <vt:lpstr>PowerPoint Presentation</vt:lpstr>
      <vt:lpstr>PowerPoint Presentation</vt:lpstr>
      <vt:lpstr>PowerPoint Presentation</vt:lpstr>
      <vt:lpstr>Transformations</vt:lpstr>
      <vt:lpstr>PowerPoint Presentation</vt:lpstr>
      <vt:lpstr>Spark Interface</vt:lpstr>
      <vt:lpstr>Using Parallelized collection </vt:lpstr>
      <vt:lpstr>Parallelized collection (parallelizing)</vt:lpstr>
      <vt:lpstr>PowerPoint Presentation</vt:lpstr>
      <vt:lpstr>PowerPoint Presentation</vt:lpstr>
      <vt:lpstr>PowerPoint Presentation</vt:lpstr>
      <vt:lpstr>External Datasets (Referencing a dataset) </vt:lpstr>
      <vt:lpstr>PowerPoint Presentation</vt:lpstr>
      <vt:lpstr>PowerPoint Presentation</vt:lpstr>
      <vt:lpstr>PowerPoint Presentation</vt:lpstr>
      <vt:lpstr>Creating RDD from existing RDD </vt:lpstr>
      <vt:lpstr>Create a new RDD </vt:lpstr>
      <vt:lpstr>Apache Spark Architecture</vt:lpstr>
      <vt:lpstr>Driver Program</vt:lpstr>
      <vt:lpstr>PowerPoint Presentation</vt:lpstr>
      <vt:lpstr>PowerPoint Presentation</vt:lpstr>
      <vt:lpstr>Cluster Managers</vt:lpstr>
      <vt:lpstr>Standalone Cluster</vt:lpstr>
      <vt:lpstr>PowerPoint Presentation</vt:lpstr>
      <vt:lpstr>Getting started</vt:lpstr>
      <vt:lpstr>PowerPoint Presentation</vt:lpstr>
      <vt:lpstr>Spark Context Web UI</vt:lpstr>
      <vt:lpstr>PowerPoint Presentation</vt:lpstr>
      <vt:lpstr>Word-Count Example with Spark (Scala) Shell </vt:lpstr>
      <vt:lpstr>Map</vt:lpstr>
      <vt:lpstr>Reduce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Spark-2</dc:title>
  <dc:creator>Administrator</dc:creator>
  <cp:lastModifiedBy>CSE-5</cp:lastModifiedBy>
  <cp:revision>14</cp:revision>
  <dcterms:created xsi:type="dcterms:W3CDTF">2020-03-05T10:15:31Z</dcterms:created>
  <dcterms:modified xsi:type="dcterms:W3CDTF">2022-11-15T08:30:53Z</dcterms:modified>
</cp:coreProperties>
</file>