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276" r:id="rId22"/>
    <p:sldId id="278" r:id="rId23"/>
    <p:sldId id="279" r:id="rId24"/>
    <p:sldId id="274"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75034" autoAdjust="0"/>
  </p:normalViewPr>
  <p:slideViewPr>
    <p:cSldViewPr snapToGrid="0">
      <p:cViewPr varScale="1">
        <p:scale>
          <a:sx n="49" d="100"/>
          <a:sy n="49" d="100"/>
        </p:scale>
        <p:origin x="12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41F1C-FFA6-49F8-B4CD-1749E4ADDEBA}" type="datetimeFigureOut">
              <a:rPr lang="en-IN" smtClean="0"/>
              <a:t>08-11-2022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B7F37-81DA-4DF5-90C2-CEAC7140F02B}" type="slidenum">
              <a:rPr lang="en-IN" smtClean="0"/>
              <a:t>‹#›</a:t>
            </a:fld>
            <a:endParaRPr lang="en-IN"/>
          </a:p>
        </p:txBody>
      </p:sp>
    </p:spTree>
    <p:extLst>
      <p:ext uri="{BB962C8B-B14F-4D97-AF65-F5344CB8AC3E}">
        <p14:creationId xmlns:p14="http://schemas.microsoft.com/office/powerpoint/2010/main" val="183233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Indexes provide efficient way of querying data. When querying data without indexes, the query will have to search for all the records within a database to find data that match the query.</a:t>
            </a:r>
            <a:endParaRPr lang="en-IN" dirty="0"/>
          </a:p>
        </p:txBody>
      </p:sp>
      <p:sp>
        <p:nvSpPr>
          <p:cNvPr id="4" name="Slide Number Placeholder 3"/>
          <p:cNvSpPr>
            <a:spLocks noGrp="1"/>
          </p:cNvSpPr>
          <p:nvPr>
            <p:ph type="sldNum" sz="quarter" idx="5"/>
          </p:nvPr>
        </p:nvSpPr>
        <p:spPr/>
        <p:txBody>
          <a:bodyPr/>
          <a:lstStyle/>
          <a:p>
            <a:fld id="{ED2B7F37-81DA-4DF5-90C2-CEAC7140F02B}" type="slidenum">
              <a:rPr lang="en-IN" smtClean="0"/>
              <a:t>2</a:t>
            </a:fld>
            <a:endParaRPr lang="en-IN"/>
          </a:p>
        </p:txBody>
      </p:sp>
    </p:spTree>
    <p:extLst>
      <p:ext uri="{BB962C8B-B14F-4D97-AF65-F5344CB8AC3E}">
        <p14:creationId xmlns:p14="http://schemas.microsoft.com/office/powerpoint/2010/main" val="163959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create an index. To do that, you can use the </a:t>
            </a:r>
            <a:r>
              <a:rPr lang="en-US" b="1" dirty="0" err="1"/>
              <a:t>createIndex</a:t>
            </a:r>
            <a:r>
              <a:rPr lang="en-US" dirty="0"/>
              <a:t> method using the following syntax:</a:t>
            </a:r>
            <a:endParaRPr lang="en-IN" dirty="0"/>
          </a:p>
        </p:txBody>
      </p:sp>
      <p:sp>
        <p:nvSpPr>
          <p:cNvPr id="4" name="Slide Number Placeholder 3"/>
          <p:cNvSpPr>
            <a:spLocks noGrp="1"/>
          </p:cNvSpPr>
          <p:nvPr>
            <p:ph type="sldNum" sz="quarter" idx="5"/>
          </p:nvPr>
        </p:nvSpPr>
        <p:spPr/>
        <p:txBody>
          <a:bodyPr/>
          <a:lstStyle/>
          <a:p>
            <a:fld id="{ED2B7F37-81DA-4DF5-90C2-CEAC7140F02B}" type="slidenum">
              <a:rPr lang="en-IN" smtClean="0"/>
              <a:t>5</a:t>
            </a:fld>
            <a:endParaRPr lang="en-IN"/>
          </a:p>
        </p:txBody>
      </p:sp>
    </p:spTree>
    <p:extLst>
      <p:ext uri="{BB962C8B-B14F-4D97-AF65-F5344CB8AC3E}">
        <p14:creationId xmlns:p14="http://schemas.microsoft.com/office/powerpoint/2010/main" val="267591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the index field value for removing an index without a defined name:</a:t>
            </a:r>
            <a:endParaRPr lang="en-IN" dirty="0"/>
          </a:p>
        </p:txBody>
      </p:sp>
      <p:sp>
        <p:nvSpPr>
          <p:cNvPr id="4" name="Slide Number Placeholder 3"/>
          <p:cNvSpPr>
            <a:spLocks noGrp="1"/>
          </p:cNvSpPr>
          <p:nvPr>
            <p:ph type="sldNum" sz="quarter" idx="5"/>
          </p:nvPr>
        </p:nvSpPr>
        <p:spPr/>
        <p:txBody>
          <a:bodyPr/>
          <a:lstStyle/>
          <a:p>
            <a:fld id="{ED2B7F37-81DA-4DF5-90C2-CEAC7140F02B}" type="slidenum">
              <a:rPr lang="en-IN" smtClean="0"/>
              <a:t>8</a:t>
            </a:fld>
            <a:endParaRPr lang="en-IN"/>
          </a:p>
        </p:txBody>
      </p:sp>
    </p:spTree>
    <p:extLst>
      <p:ext uri="{BB962C8B-B14F-4D97-AF65-F5344CB8AC3E}">
        <p14:creationId xmlns:p14="http://schemas.microsoft.com/office/powerpoint/2010/main" val="413950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The application communicates with the routers (mongos) about the query to be executed.</a:t>
            </a:r>
          </a:p>
          <a:p>
            <a:pPr>
              <a:buFont typeface="+mj-lt"/>
              <a:buAutoNum type="arabicPeriod"/>
            </a:pPr>
            <a:r>
              <a:rPr lang="en-US" dirty="0"/>
              <a:t>The mongos instance consults the config servers to check which shard contains the required data set to send the query to that shard.</a:t>
            </a:r>
          </a:p>
          <a:p>
            <a:pPr>
              <a:buFont typeface="+mj-lt"/>
              <a:buAutoNum type="arabicPeriod"/>
            </a:pPr>
            <a:r>
              <a:rPr lang="en-US" dirty="0"/>
              <a:t>Finally, the result of the query will be returned to the application.</a:t>
            </a:r>
          </a:p>
          <a:p>
            <a:endParaRPr lang="en-IN" dirty="0"/>
          </a:p>
        </p:txBody>
      </p:sp>
      <p:sp>
        <p:nvSpPr>
          <p:cNvPr id="4" name="Slide Number Placeholder 3"/>
          <p:cNvSpPr>
            <a:spLocks noGrp="1"/>
          </p:cNvSpPr>
          <p:nvPr>
            <p:ph type="sldNum" sz="quarter" idx="5"/>
          </p:nvPr>
        </p:nvSpPr>
        <p:spPr/>
        <p:txBody>
          <a:bodyPr/>
          <a:lstStyle/>
          <a:p>
            <a:fld id="{ED2B7F37-81DA-4DF5-90C2-CEAC7140F02B}" type="slidenum">
              <a:rPr lang="en-IN" smtClean="0"/>
              <a:t>22</a:t>
            </a:fld>
            <a:endParaRPr lang="en-IN"/>
          </a:p>
        </p:txBody>
      </p:sp>
    </p:spTree>
    <p:extLst>
      <p:ext uri="{BB962C8B-B14F-4D97-AF65-F5344CB8AC3E}">
        <p14:creationId xmlns:p14="http://schemas.microsoft.com/office/powerpoint/2010/main" val="19347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multiple MongoDB servers with the same data provides distributed access to the data while increasing the fault tolerance of the database by providing backups.</a:t>
            </a:r>
            <a:endParaRPr lang="en-IN" dirty="0"/>
          </a:p>
        </p:txBody>
      </p:sp>
      <p:sp>
        <p:nvSpPr>
          <p:cNvPr id="4" name="Slide Number Placeholder 3"/>
          <p:cNvSpPr>
            <a:spLocks noGrp="1"/>
          </p:cNvSpPr>
          <p:nvPr>
            <p:ph type="sldNum" sz="quarter" idx="5"/>
          </p:nvPr>
        </p:nvSpPr>
        <p:spPr/>
        <p:txBody>
          <a:bodyPr/>
          <a:lstStyle/>
          <a:p>
            <a:fld id="{ED2B7F37-81DA-4DF5-90C2-CEAC7140F02B}" type="slidenum">
              <a:rPr lang="en-IN" smtClean="0"/>
              <a:t>25</a:t>
            </a:fld>
            <a:endParaRPr lang="en-IN"/>
          </a:p>
        </p:txBody>
      </p:sp>
    </p:spTree>
    <p:extLst>
      <p:ext uri="{BB962C8B-B14F-4D97-AF65-F5344CB8AC3E}">
        <p14:creationId xmlns:p14="http://schemas.microsoft.com/office/powerpoint/2010/main" val="266656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4A81-1537-45E1-B771-065098CD4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AD38EB-4628-4843-ADFA-DCAE05EC7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9754D8-800E-4F47-B872-19914A97B747}"/>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5" name="Footer Placeholder 4">
            <a:extLst>
              <a:ext uri="{FF2B5EF4-FFF2-40B4-BE49-F238E27FC236}">
                <a16:creationId xmlns:a16="http://schemas.microsoft.com/office/drawing/2014/main" id="{C49C1EF8-E8E5-4628-A67B-EC8E7C332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4E3EB-CFC4-4C1F-87EA-101862E001CE}"/>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20025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E71B-96E3-4327-BC3F-575EEBB5FA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E5DF1D-37E2-46B9-AFC0-AA2C76C709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B645E-15CE-47D9-AE8D-779D2BD7BF55}"/>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5" name="Footer Placeholder 4">
            <a:extLst>
              <a:ext uri="{FF2B5EF4-FFF2-40B4-BE49-F238E27FC236}">
                <a16:creationId xmlns:a16="http://schemas.microsoft.com/office/drawing/2014/main" id="{3255F389-6FF2-4CC5-BDE8-5023198FF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349FC-B8F4-41EB-BF69-036C94225E00}"/>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361377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B24EB-7A2D-4F8F-9275-B0826E4EE3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3A2B1D-4F15-4375-B7C2-806F9F7B87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79FBB-502C-4824-A384-A27938B84FAE}"/>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5" name="Footer Placeholder 4">
            <a:extLst>
              <a:ext uri="{FF2B5EF4-FFF2-40B4-BE49-F238E27FC236}">
                <a16:creationId xmlns:a16="http://schemas.microsoft.com/office/drawing/2014/main" id="{DBB74397-CD41-4320-8D86-810981A7E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7A4C6-73E3-48AB-854C-51198AAD14E1}"/>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246742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820D-AB68-4B9D-A3BF-EC22872EB9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CFBBC5-05DD-493E-AAB3-96B162B326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F2A64D-0B14-4726-90D1-AF98AE34BF2F}"/>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5" name="Footer Placeholder 4">
            <a:extLst>
              <a:ext uri="{FF2B5EF4-FFF2-40B4-BE49-F238E27FC236}">
                <a16:creationId xmlns:a16="http://schemas.microsoft.com/office/drawing/2014/main" id="{D526618C-AEB6-489A-AB00-52B683D4F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18E44-C329-4E50-8B1E-A22F350BBA40}"/>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2395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CDA4-7954-490C-955E-F072AF787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ED3ADC-4E4B-4A4C-BE5B-70F2EC293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66E65-4420-4C16-8C43-9C6F10426F75}"/>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5" name="Footer Placeholder 4">
            <a:extLst>
              <a:ext uri="{FF2B5EF4-FFF2-40B4-BE49-F238E27FC236}">
                <a16:creationId xmlns:a16="http://schemas.microsoft.com/office/drawing/2014/main" id="{9024F040-EA7E-49EA-89B8-F22FB1E297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25971-26B5-4B5A-A098-CD9FFF43D45D}"/>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97705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71F6-F529-4155-A024-83A6B76DCD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EE3BE-DE48-4541-8DCA-B092F4D7FB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BF1FE4-DF78-48EE-9622-7A8A61A92C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0703C3-968B-417E-9D5C-FBAD78B9AC61}"/>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6" name="Footer Placeholder 5">
            <a:extLst>
              <a:ext uri="{FF2B5EF4-FFF2-40B4-BE49-F238E27FC236}">
                <a16:creationId xmlns:a16="http://schemas.microsoft.com/office/drawing/2014/main" id="{C9797910-AE71-4835-AEBE-EF06CA109D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1770B2-9F0D-46BE-96ED-39ECFFC1A9F1}"/>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55266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BFFD-5096-48CB-8420-F436F460D2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98EBB5-5A52-47A1-B9B8-FC03FCDF6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4B863-55F1-45CA-BF76-5EE77C4F8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23F625-7FC2-4D7D-983D-B23CF37A9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9AD2FB-F36F-42B7-8448-80F65A082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52D62C-4E49-44D9-9AEF-5007A8BEAC47}"/>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8" name="Footer Placeholder 7">
            <a:extLst>
              <a:ext uri="{FF2B5EF4-FFF2-40B4-BE49-F238E27FC236}">
                <a16:creationId xmlns:a16="http://schemas.microsoft.com/office/drawing/2014/main" id="{32F95BF4-6090-4D77-A94F-02F4B5F3DC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D7D198-26AC-4787-AE8C-3412B9F41254}"/>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284107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510F-5F68-4326-93E7-50448350BA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252E7F-8C2F-451E-B55F-2A61BBC50697}"/>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4" name="Footer Placeholder 3">
            <a:extLst>
              <a:ext uri="{FF2B5EF4-FFF2-40B4-BE49-F238E27FC236}">
                <a16:creationId xmlns:a16="http://schemas.microsoft.com/office/drawing/2014/main" id="{E7567B24-6B16-45C5-8205-D8B5B47585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74F90D-6DAF-4F6A-B245-D43E66FCBDE4}"/>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154702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9611C-5AE4-4204-9DE7-F69C8130340F}"/>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3" name="Footer Placeholder 2">
            <a:extLst>
              <a:ext uri="{FF2B5EF4-FFF2-40B4-BE49-F238E27FC236}">
                <a16:creationId xmlns:a16="http://schemas.microsoft.com/office/drawing/2014/main" id="{73FC06E6-8E42-47B7-921B-E97987B39A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11A91C-4EAA-420C-9745-1857193F6F17}"/>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2936465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44AC-4C0B-4079-BFD2-62C44DE9C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12C97E-AA89-43E2-9520-6936DFC56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009AF1-484B-42D4-BF0D-200966946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F25F5-0E1C-4FC2-8275-FE4E39AAA3CB}"/>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6" name="Footer Placeholder 5">
            <a:extLst>
              <a:ext uri="{FF2B5EF4-FFF2-40B4-BE49-F238E27FC236}">
                <a16:creationId xmlns:a16="http://schemas.microsoft.com/office/drawing/2014/main" id="{416D1790-D612-48B4-8EF8-AED348AED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D5EEA6-1C1A-4FE9-81F5-814467FDBE36}"/>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397955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87BC-B137-4136-9A2E-DF40BF356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093760-05DC-4A00-8E7B-F21608FFB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232D81-A984-4CBF-8A2C-AD6E18AA6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A7867-A0F3-4621-8BAB-5F1CABE92CF9}"/>
              </a:ext>
            </a:extLst>
          </p:cNvPr>
          <p:cNvSpPr>
            <a:spLocks noGrp="1"/>
          </p:cNvSpPr>
          <p:nvPr>
            <p:ph type="dt" sz="half" idx="10"/>
          </p:nvPr>
        </p:nvSpPr>
        <p:spPr/>
        <p:txBody>
          <a:bodyPr/>
          <a:lstStyle/>
          <a:p>
            <a:fld id="{2D828FBD-2D6C-4C49-BBDA-241479EE7F45}" type="datetimeFigureOut">
              <a:rPr lang="en-IN" smtClean="0"/>
              <a:t>08-11-2022</a:t>
            </a:fld>
            <a:endParaRPr lang="en-IN"/>
          </a:p>
        </p:txBody>
      </p:sp>
      <p:sp>
        <p:nvSpPr>
          <p:cNvPr id="6" name="Footer Placeholder 5">
            <a:extLst>
              <a:ext uri="{FF2B5EF4-FFF2-40B4-BE49-F238E27FC236}">
                <a16:creationId xmlns:a16="http://schemas.microsoft.com/office/drawing/2014/main" id="{6DD8ECDB-85F9-4406-9022-68CE0F5C8E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D2F9B6-2E45-4AEF-94D4-5D21336C4468}"/>
              </a:ext>
            </a:extLst>
          </p:cNvPr>
          <p:cNvSpPr>
            <a:spLocks noGrp="1"/>
          </p:cNvSpPr>
          <p:nvPr>
            <p:ph type="sldNum" sz="quarter" idx="12"/>
          </p:nvPr>
        </p:nvSpPr>
        <p:spPr/>
        <p:txBody>
          <a:bodyPr/>
          <a:lstStyle/>
          <a:p>
            <a:fld id="{DD11402A-75AE-4E42-8A92-B3A0952C1988}" type="slidenum">
              <a:rPr lang="en-IN" smtClean="0"/>
              <a:t>‹#›</a:t>
            </a:fld>
            <a:endParaRPr lang="en-IN"/>
          </a:p>
        </p:txBody>
      </p:sp>
    </p:spTree>
    <p:extLst>
      <p:ext uri="{BB962C8B-B14F-4D97-AF65-F5344CB8AC3E}">
        <p14:creationId xmlns:p14="http://schemas.microsoft.com/office/powerpoint/2010/main" val="103060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D764-1701-401C-B096-3D36F6CA6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F8C98B-96AE-4015-ABFC-6A9075EB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4E635-42AF-4284-B6D9-D673B58D4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28FBD-2D6C-4C49-BBDA-241479EE7F45}" type="datetimeFigureOut">
              <a:rPr lang="en-IN" smtClean="0"/>
              <a:t>08-11-2022</a:t>
            </a:fld>
            <a:endParaRPr lang="en-IN"/>
          </a:p>
        </p:txBody>
      </p:sp>
      <p:sp>
        <p:nvSpPr>
          <p:cNvPr id="5" name="Footer Placeholder 4">
            <a:extLst>
              <a:ext uri="{FF2B5EF4-FFF2-40B4-BE49-F238E27FC236}">
                <a16:creationId xmlns:a16="http://schemas.microsoft.com/office/drawing/2014/main" id="{A1A1875C-BD2A-4F4D-9C15-B8634E1F3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B32363-D5F2-4EC6-8773-474BF492B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1402A-75AE-4E42-8A92-B3A0952C1988}" type="slidenum">
              <a:rPr lang="en-IN" smtClean="0"/>
              <a:t>‹#›</a:t>
            </a:fld>
            <a:endParaRPr lang="en-IN"/>
          </a:p>
        </p:txBody>
      </p:sp>
    </p:spTree>
    <p:extLst>
      <p:ext uri="{BB962C8B-B14F-4D97-AF65-F5344CB8AC3E}">
        <p14:creationId xmlns:p14="http://schemas.microsoft.com/office/powerpoint/2010/main" val="2863117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EB59-C697-4809-80F4-AFBE8D2845FA}"/>
              </a:ext>
            </a:extLst>
          </p:cNvPr>
          <p:cNvSpPr>
            <a:spLocks noGrp="1"/>
          </p:cNvSpPr>
          <p:nvPr>
            <p:ph type="ctrTitle"/>
          </p:nvPr>
        </p:nvSpPr>
        <p:spPr/>
        <p:txBody>
          <a:bodyPr/>
          <a:lstStyle/>
          <a:p>
            <a:r>
              <a:rPr lang="en-US" dirty="0"/>
              <a:t>Indexing-</a:t>
            </a:r>
            <a:r>
              <a:rPr lang="en-US" dirty="0" err="1"/>
              <a:t>Sharding</a:t>
            </a:r>
            <a:r>
              <a:rPr lang="en-US" dirty="0"/>
              <a:t> and Replication in MongoDB</a:t>
            </a:r>
            <a:endParaRPr lang="en-IN" dirty="0"/>
          </a:p>
        </p:txBody>
      </p:sp>
      <p:sp>
        <p:nvSpPr>
          <p:cNvPr id="3" name="Subtitle 2">
            <a:extLst>
              <a:ext uri="{FF2B5EF4-FFF2-40B4-BE49-F238E27FC236}">
                <a16:creationId xmlns:a16="http://schemas.microsoft.com/office/drawing/2014/main" id="{7126513C-B9C6-4ACB-AAAB-E3E17EF65495}"/>
              </a:ext>
            </a:extLst>
          </p:cNvPr>
          <p:cNvSpPr>
            <a:spLocks noGrp="1"/>
          </p:cNvSpPr>
          <p:nvPr>
            <p:ph type="subTitle" idx="1"/>
          </p:nvPr>
        </p:nvSpPr>
        <p:spPr>
          <a:xfrm>
            <a:off x="1379621" y="5202238"/>
            <a:ext cx="9144000" cy="1655762"/>
          </a:xfrm>
        </p:spPr>
        <p:txBody>
          <a:bodyPr/>
          <a:lstStyle/>
          <a:p>
            <a:r>
              <a:rPr lang="en-US" dirty="0"/>
              <a:t>By – </a:t>
            </a:r>
            <a:r>
              <a:rPr lang="en-US" dirty="0" err="1"/>
              <a:t>Jigna</a:t>
            </a:r>
            <a:r>
              <a:rPr lang="en-US" dirty="0"/>
              <a:t> Patel</a:t>
            </a:r>
            <a:endParaRPr lang="en-IN" dirty="0"/>
          </a:p>
        </p:txBody>
      </p:sp>
    </p:spTree>
    <p:extLst>
      <p:ext uri="{BB962C8B-B14F-4D97-AF65-F5344CB8AC3E}">
        <p14:creationId xmlns:p14="http://schemas.microsoft.com/office/powerpoint/2010/main" val="363625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C7FC-8299-4725-9B45-CCC52FE20BC5}"/>
              </a:ext>
            </a:extLst>
          </p:cNvPr>
          <p:cNvSpPr>
            <a:spLocks noGrp="1"/>
          </p:cNvSpPr>
          <p:nvPr>
            <p:ph type="title"/>
          </p:nvPr>
        </p:nvSpPr>
        <p:spPr>
          <a:xfrm>
            <a:off x="838200" y="922173"/>
            <a:ext cx="10515600" cy="727951"/>
          </a:xfrm>
        </p:spPr>
        <p:txBody>
          <a:bodyPr>
            <a:normAutofit fontScale="90000"/>
          </a:bodyPr>
          <a:lstStyle/>
          <a:p>
            <a:r>
              <a:rPr lang="en-IN" b="1" dirty="0"/>
              <a:t>Common MongoDB index types</a:t>
            </a:r>
            <a:br>
              <a:rPr lang="en-IN" b="1" dirty="0"/>
            </a:br>
            <a:endParaRPr lang="en-IN" dirty="0"/>
          </a:p>
        </p:txBody>
      </p:sp>
      <p:sp>
        <p:nvSpPr>
          <p:cNvPr id="3" name="Content Placeholder 2">
            <a:extLst>
              <a:ext uri="{FF2B5EF4-FFF2-40B4-BE49-F238E27FC236}">
                <a16:creationId xmlns:a16="http://schemas.microsoft.com/office/drawing/2014/main" id="{CB8F601C-0913-402D-AE8D-BFE1D00F9C86}"/>
              </a:ext>
            </a:extLst>
          </p:cNvPr>
          <p:cNvSpPr>
            <a:spLocks noGrp="1"/>
          </p:cNvSpPr>
          <p:nvPr>
            <p:ph idx="1"/>
          </p:nvPr>
        </p:nvSpPr>
        <p:spPr>
          <a:xfrm>
            <a:off x="557048" y="1975945"/>
            <a:ext cx="10796752" cy="4201018"/>
          </a:xfrm>
        </p:spPr>
        <p:txBody>
          <a:bodyPr/>
          <a:lstStyle/>
          <a:p>
            <a:endParaRPr lang="en-US" dirty="0"/>
          </a:p>
          <a:p>
            <a:endParaRPr lang="en-US" dirty="0"/>
          </a:p>
          <a:p>
            <a:r>
              <a:rPr lang="en-US" dirty="0"/>
              <a:t>MongoDB provides different types of indexes that can be utilized according to user needs. Here are the most common ones:</a:t>
            </a:r>
          </a:p>
          <a:p>
            <a:pPr marL="971550" lvl="1" indent="-514350">
              <a:buFont typeface="+mj-lt"/>
              <a:buAutoNum type="arabicPeriod"/>
            </a:pPr>
            <a:r>
              <a:rPr lang="en-US" sz="2800" dirty="0"/>
              <a:t>Single field index</a:t>
            </a:r>
          </a:p>
          <a:p>
            <a:pPr marL="971550" lvl="1" indent="-514350">
              <a:buFont typeface="+mj-lt"/>
              <a:buAutoNum type="arabicPeriod"/>
            </a:pPr>
            <a:r>
              <a:rPr lang="en-US" sz="2800" dirty="0"/>
              <a:t>Compound index</a:t>
            </a:r>
          </a:p>
          <a:p>
            <a:pPr marL="971550" lvl="1" indent="-514350">
              <a:buFont typeface="+mj-lt"/>
              <a:buAutoNum type="arabicPeriod"/>
            </a:pPr>
            <a:r>
              <a:rPr lang="en-US" sz="2800" dirty="0"/>
              <a:t>Multikey index</a:t>
            </a:r>
          </a:p>
          <a:p>
            <a:endParaRPr lang="en-IN" dirty="0"/>
          </a:p>
        </p:txBody>
      </p:sp>
    </p:spTree>
    <p:extLst>
      <p:ext uri="{BB962C8B-B14F-4D97-AF65-F5344CB8AC3E}">
        <p14:creationId xmlns:p14="http://schemas.microsoft.com/office/powerpoint/2010/main" val="34766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0878-4161-42A1-88A6-4D4267156134}"/>
              </a:ext>
            </a:extLst>
          </p:cNvPr>
          <p:cNvSpPr>
            <a:spLocks noGrp="1"/>
          </p:cNvSpPr>
          <p:nvPr>
            <p:ph type="title"/>
          </p:nvPr>
        </p:nvSpPr>
        <p:spPr>
          <a:xfrm>
            <a:off x="838200" y="365125"/>
            <a:ext cx="10515600" cy="675399"/>
          </a:xfrm>
        </p:spPr>
        <p:txBody>
          <a:bodyPr>
            <a:normAutofit fontScale="90000"/>
          </a:bodyPr>
          <a:lstStyle/>
          <a:p>
            <a:r>
              <a:rPr lang="en-IN" b="1" dirty="0"/>
              <a:t>Single field index</a:t>
            </a:r>
            <a:br>
              <a:rPr lang="en-IN" b="1" dirty="0"/>
            </a:br>
            <a:endParaRPr lang="en-IN" dirty="0"/>
          </a:p>
        </p:txBody>
      </p:sp>
      <p:sp>
        <p:nvSpPr>
          <p:cNvPr id="3" name="Content Placeholder 2">
            <a:extLst>
              <a:ext uri="{FF2B5EF4-FFF2-40B4-BE49-F238E27FC236}">
                <a16:creationId xmlns:a16="http://schemas.microsoft.com/office/drawing/2014/main" id="{21C2C42A-17BC-4D97-99E8-945EFBFEF0B0}"/>
              </a:ext>
            </a:extLst>
          </p:cNvPr>
          <p:cNvSpPr>
            <a:spLocks noGrp="1"/>
          </p:cNvSpPr>
          <p:nvPr>
            <p:ph idx="1"/>
          </p:nvPr>
        </p:nvSpPr>
        <p:spPr>
          <a:xfrm>
            <a:off x="420413" y="1040524"/>
            <a:ext cx="11309131" cy="5452351"/>
          </a:xfrm>
        </p:spPr>
        <p:txBody>
          <a:bodyPr/>
          <a:lstStyle/>
          <a:p>
            <a:r>
              <a:rPr lang="en-US" dirty="0"/>
              <a:t>These user-defined indexes use a single field in a document to create an index in an ascending or descending sort order (1 or -1). </a:t>
            </a:r>
          </a:p>
          <a:p>
            <a:r>
              <a:rPr lang="en-US" dirty="0"/>
              <a:t>In a single field index, the sort order of the index key does not have an impact because MongoDB can traverse the index in either direction.</a:t>
            </a:r>
          </a:p>
          <a:p>
            <a:endParaRPr lang="en-IN" dirty="0"/>
          </a:p>
        </p:txBody>
      </p:sp>
      <p:pic>
        <p:nvPicPr>
          <p:cNvPr id="5" name="Picture 4">
            <a:extLst>
              <a:ext uri="{FF2B5EF4-FFF2-40B4-BE49-F238E27FC236}">
                <a16:creationId xmlns:a16="http://schemas.microsoft.com/office/drawing/2014/main" id="{6AF0F59A-9A29-4603-8B8F-3CDF3A5C104D}"/>
              </a:ext>
            </a:extLst>
          </p:cNvPr>
          <p:cNvPicPr>
            <a:picLocks noChangeAspect="1"/>
          </p:cNvPicPr>
          <p:nvPr/>
        </p:nvPicPr>
        <p:blipFill>
          <a:blip r:embed="rId2"/>
          <a:stretch>
            <a:fillRect/>
          </a:stretch>
        </p:blipFill>
        <p:spPr>
          <a:xfrm>
            <a:off x="-181672" y="2758310"/>
            <a:ext cx="6375260" cy="2173384"/>
          </a:xfrm>
          <a:prstGeom prst="rect">
            <a:avLst/>
          </a:prstGeom>
        </p:spPr>
      </p:pic>
      <p:sp>
        <p:nvSpPr>
          <p:cNvPr id="7" name="TextBox 6">
            <a:extLst>
              <a:ext uri="{FF2B5EF4-FFF2-40B4-BE49-F238E27FC236}">
                <a16:creationId xmlns:a16="http://schemas.microsoft.com/office/drawing/2014/main" id="{A62F8EF7-4856-49FF-9E8B-107F806D63DB}"/>
              </a:ext>
            </a:extLst>
          </p:cNvPr>
          <p:cNvSpPr txBox="1"/>
          <p:nvPr/>
        </p:nvSpPr>
        <p:spPr>
          <a:xfrm>
            <a:off x="-63062" y="5364499"/>
            <a:ext cx="6138040" cy="646331"/>
          </a:xfrm>
          <a:prstGeom prst="rect">
            <a:avLst/>
          </a:prstGeom>
          <a:noFill/>
        </p:spPr>
        <p:txBody>
          <a:bodyPr wrap="square">
            <a:spAutoFit/>
          </a:bodyPr>
          <a:lstStyle/>
          <a:p>
            <a:r>
              <a:rPr lang="en-US" dirty="0"/>
              <a:t>You can use the </a:t>
            </a:r>
            <a:r>
              <a:rPr lang="en-US" b="1" dirty="0"/>
              <a:t>sort()</a:t>
            </a:r>
            <a:r>
              <a:rPr lang="en-US" dirty="0"/>
              <a:t> method to see how the data will be represented in the index.</a:t>
            </a:r>
            <a:endParaRPr lang="en-IN" dirty="0"/>
          </a:p>
        </p:txBody>
      </p:sp>
      <p:pic>
        <p:nvPicPr>
          <p:cNvPr id="9" name="Picture 8">
            <a:extLst>
              <a:ext uri="{FF2B5EF4-FFF2-40B4-BE49-F238E27FC236}">
                <a16:creationId xmlns:a16="http://schemas.microsoft.com/office/drawing/2014/main" id="{57E18002-5D0B-4FFC-9A49-B5E3F834970C}"/>
              </a:ext>
            </a:extLst>
          </p:cNvPr>
          <p:cNvPicPr>
            <a:picLocks noChangeAspect="1"/>
          </p:cNvPicPr>
          <p:nvPr/>
        </p:nvPicPr>
        <p:blipFill>
          <a:blip r:embed="rId3"/>
          <a:stretch>
            <a:fillRect/>
          </a:stretch>
        </p:blipFill>
        <p:spPr>
          <a:xfrm>
            <a:off x="5436598" y="4727873"/>
            <a:ext cx="6931327" cy="1858941"/>
          </a:xfrm>
          <a:prstGeom prst="rect">
            <a:avLst/>
          </a:prstGeom>
        </p:spPr>
      </p:pic>
    </p:spTree>
    <p:extLst>
      <p:ext uri="{BB962C8B-B14F-4D97-AF65-F5344CB8AC3E}">
        <p14:creationId xmlns:p14="http://schemas.microsoft.com/office/powerpoint/2010/main" val="4485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D604-AD50-4F40-9AD2-F5E185169063}"/>
              </a:ext>
            </a:extLst>
          </p:cNvPr>
          <p:cNvSpPr>
            <a:spLocks noGrp="1"/>
          </p:cNvSpPr>
          <p:nvPr>
            <p:ph type="title"/>
          </p:nvPr>
        </p:nvSpPr>
        <p:spPr>
          <a:xfrm>
            <a:off x="165538" y="112877"/>
            <a:ext cx="10515600" cy="727951"/>
          </a:xfrm>
        </p:spPr>
        <p:txBody>
          <a:bodyPr/>
          <a:lstStyle/>
          <a:p>
            <a:r>
              <a:rPr lang="en-IN" b="1" dirty="0"/>
              <a:t>Compound index</a:t>
            </a:r>
            <a:endParaRPr lang="en-IN" dirty="0"/>
          </a:p>
        </p:txBody>
      </p:sp>
      <p:sp>
        <p:nvSpPr>
          <p:cNvPr id="3" name="Content Placeholder 2">
            <a:extLst>
              <a:ext uri="{FF2B5EF4-FFF2-40B4-BE49-F238E27FC236}">
                <a16:creationId xmlns:a16="http://schemas.microsoft.com/office/drawing/2014/main" id="{132AAF6A-E12A-459D-9AE6-795BC8EA6573}"/>
              </a:ext>
            </a:extLst>
          </p:cNvPr>
          <p:cNvSpPr>
            <a:spLocks noGrp="1"/>
          </p:cNvSpPr>
          <p:nvPr>
            <p:ph idx="1"/>
          </p:nvPr>
        </p:nvSpPr>
        <p:spPr>
          <a:xfrm>
            <a:off x="0" y="840828"/>
            <a:ext cx="12107917" cy="5633543"/>
          </a:xfrm>
        </p:spPr>
        <p:txBody>
          <a:bodyPr/>
          <a:lstStyle/>
          <a:p>
            <a:r>
              <a:rPr lang="en-US" dirty="0"/>
              <a:t>You can use multiple fields in a MongoDB document to create a compound index. </a:t>
            </a:r>
          </a:p>
          <a:p>
            <a:r>
              <a:rPr lang="en-US" dirty="0"/>
              <a:t>This type of index will use the first field for the initial sort and then sort by the preceding fields</a:t>
            </a:r>
          </a:p>
          <a:p>
            <a:endParaRPr lang="en-US" dirty="0"/>
          </a:p>
          <a:p>
            <a:endParaRPr lang="en-US" dirty="0"/>
          </a:p>
          <a:p>
            <a:endParaRPr lang="en-US" dirty="0"/>
          </a:p>
          <a:p>
            <a:r>
              <a:rPr lang="en-US" dirty="0"/>
              <a:t>In the above compound index, MongoDB will:</a:t>
            </a:r>
          </a:p>
          <a:p>
            <a:pPr marL="514350" indent="-514350">
              <a:buFont typeface="+mj-lt"/>
              <a:buAutoNum type="arabicPeriod"/>
            </a:pPr>
            <a:r>
              <a:rPr lang="en-US" dirty="0"/>
              <a:t>First sort by the subject field</a:t>
            </a:r>
          </a:p>
          <a:p>
            <a:pPr marL="514350" indent="-514350">
              <a:buFont typeface="+mj-lt"/>
              <a:buAutoNum type="arabicPeriod"/>
            </a:pPr>
            <a:r>
              <a:rPr lang="en-US" dirty="0"/>
              <a:t>Then, within each subject value, sort by grade</a:t>
            </a:r>
          </a:p>
          <a:p>
            <a:endParaRPr lang="en-IN" dirty="0"/>
          </a:p>
        </p:txBody>
      </p:sp>
      <p:pic>
        <p:nvPicPr>
          <p:cNvPr id="5" name="Picture 4">
            <a:extLst>
              <a:ext uri="{FF2B5EF4-FFF2-40B4-BE49-F238E27FC236}">
                <a16:creationId xmlns:a16="http://schemas.microsoft.com/office/drawing/2014/main" id="{806ECAD0-6145-410F-98C9-6911F0B41091}"/>
              </a:ext>
            </a:extLst>
          </p:cNvPr>
          <p:cNvPicPr>
            <a:picLocks noChangeAspect="1"/>
          </p:cNvPicPr>
          <p:nvPr/>
        </p:nvPicPr>
        <p:blipFill>
          <a:blip r:embed="rId2"/>
          <a:stretch>
            <a:fillRect/>
          </a:stretch>
        </p:blipFill>
        <p:spPr>
          <a:xfrm>
            <a:off x="2715585" y="2221262"/>
            <a:ext cx="6760830" cy="1793690"/>
          </a:xfrm>
          <a:prstGeom prst="rect">
            <a:avLst/>
          </a:prstGeom>
        </p:spPr>
      </p:pic>
    </p:spTree>
    <p:extLst>
      <p:ext uri="{BB962C8B-B14F-4D97-AF65-F5344CB8AC3E}">
        <p14:creationId xmlns:p14="http://schemas.microsoft.com/office/powerpoint/2010/main" val="1151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8C68-CFC8-4CF8-B62D-942D21AAA0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51C38E-C25A-4DBB-8757-642AEEF2557E}"/>
              </a:ext>
            </a:extLst>
          </p:cNvPr>
          <p:cNvSpPr>
            <a:spLocks noGrp="1"/>
          </p:cNvSpPr>
          <p:nvPr>
            <p:ph idx="1"/>
          </p:nvPr>
        </p:nvSpPr>
        <p:spPr/>
        <p:txBody>
          <a:bodyPr/>
          <a:lstStyle/>
          <a:p>
            <a:r>
              <a:rPr lang="en-US" dirty="0"/>
              <a:t>The index would create a data structure similar to the following:</a:t>
            </a:r>
          </a:p>
          <a:p>
            <a:pPr marL="0" indent="0">
              <a:buNone/>
            </a:pPr>
            <a:r>
              <a:rPr lang="en-IN" dirty="0" err="1"/>
              <a:t>db.studentgrades.find</a:t>
            </a:r>
            <a:r>
              <a:rPr lang="en-IN" dirty="0"/>
              <a:t>({},{_id:0}).sort({subject:1, score:-1})</a:t>
            </a:r>
          </a:p>
          <a:p>
            <a:pPr marL="0" indent="0">
              <a:buNone/>
            </a:pPr>
            <a:endParaRPr lang="en-IN" dirty="0"/>
          </a:p>
        </p:txBody>
      </p:sp>
      <p:pic>
        <p:nvPicPr>
          <p:cNvPr id="6" name="Picture 5">
            <a:extLst>
              <a:ext uri="{FF2B5EF4-FFF2-40B4-BE49-F238E27FC236}">
                <a16:creationId xmlns:a16="http://schemas.microsoft.com/office/drawing/2014/main" id="{44049A9C-F5AF-439F-9867-18F4FDFFF737}"/>
              </a:ext>
            </a:extLst>
          </p:cNvPr>
          <p:cNvPicPr>
            <a:picLocks noChangeAspect="1"/>
          </p:cNvPicPr>
          <p:nvPr/>
        </p:nvPicPr>
        <p:blipFill>
          <a:blip r:embed="rId2"/>
          <a:stretch>
            <a:fillRect/>
          </a:stretch>
        </p:blipFill>
        <p:spPr>
          <a:xfrm>
            <a:off x="1377039" y="2991913"/>
            <a:ext cx="9437921" cy="2378873"/>
          </a:xfrm>
          <a:prstGeom prst="rect">
            <a:avLst/>
          </a:prstGeom>
        </p:spPr>
      </p:pic>
    </p:spTree>
    <p:extLst>
      <p:ext uri="{BB962C8B-B14F-4D97-AF65-F5344CB8AC3E}">
        <p14:creationId xmlns:p14="http://schemas.microsoft.com/office/powerpoint/2010/main" val="234708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F455-7687-4FA9-B4F8-73CBE9BDFD38}"/>
              </a:ext>
            </a:extLst>
          </p:cNvPr>
          <p:cNvSpPr>
            <a:spLocks noGrp="1"/>
          </p:cNvSpPr>
          <p:nvPr>
            <p:ph type="title"/>
          </p:nvPr>
        </p:nvSpPr>
        <p:spPr>
          <a:xfrm>
            <a:off x="386255" y="144409"/>
            <a:ext cx="10515600" cy="822544"/>
          </a:xfrm>
        </p:spPr>
        <p:txBody>
          <a:bodyPr/>
          <a:lstStyle/>
          <a:p>
            <a:r>
              <a:rPr lang="en-IN" b="1" dirty="0"/>
              <a:t>Multikey index</a:t>
            </a:r>
            <a:endParaRPr lang="en-IN" dirty="0"/>
          </a:p>
        </p:txBody>
      </p:sp>
      <p:sp>
        <p:nvSpPr>
          <p:cNvPr id="3" name="Content Placeholder 2">
            <a:extLst>
              <a:ext uri="{FF2B5EF4-FFF2-40B4-BE49-F238E27FC236}">
                <a16:creationId xmlns:a16="http://schemas.microsoft.com/office/drawing/2014/main" id="{B793D453-25A9-4535-8143-D9D177ABFD11}"/>
              </a:ext>
            </a:extLst>
          </p:cNvPr>
          <p:cNvSpPr>
            <a:spLocks noGrp="1"/>
          </p:cNvSpPr>
          <p:nvPr>
            <p:ph idx="1"/>
          </p:nvPr>
        </p:nvSpPr>
        <p:spPr>
          <a:xfrm>
            <a:off x="210207" y="966953"/>
            <a:ext cx="11729545" cy="5580992"/>
          </a:xfrm>
        </p:spPr>
        <p:txBody>
          <a:bodyPr/>
          <a:lstStyle/>
          <a:p>
            <a:r>
              <a:rPr lang="en-US" dirty="0"/>
              <a:t>MongoDB supports indexing array fields. When you create an index for a field containing an array, MongoDB will create separate index entries for every element in the array. </a:t>
            </a:r>
          </a:p>
          <a:p>
            <a:r>
              <a:rPr lang="en-US" dirty="0"/>
              <a:t>These multikey indexes enable users to query documents using the elements within the array.</a:t>
            </a:r>
          </a:p>
          <a:p>
            <a:r>
              <a:rPr lang="en-US" dirty="0"/>
              <a:t>MongoDB will automatically create a multikey index when encountered with an array field without requiring the user to explicitly define the multikey type.</a:t>
            </a:r>
          </a:p>
          <a:p>
            <a:r>
              <a:rPr lang="en-US" dirty="0"/>
              <a:t>Let’s create a new data set containing an array field to demonstrate the creation of a multikey index.</a:t>
            </a:r>
            <a:endParaRPr lang="en-IN" dirty="0"/>
          </a:p>
        </p:txBody>
      </p:sp>
    </p:spTree>
    <p:extLst>
      <p:ext uri="{BB962C8B-B14F-4D97-AF65-F5344CB8AC3E}">
        <p14:creationId xmlns:p14="http://schemas.microsoft.com/office/powerpoint/2010/main" val="372715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68FD35-907A-4F91-BD4C-DD156C66C681}"/>
              </a:ext>
            </a:extLst>
          </p:cNvPr>
          <p:cNvPicPr>
            <a:picLocks noGrp="1" noChangeAspect="1"/>
          </p:cNvPicPr>
          <p:nvPr>
            <p:ph idx="1"/>
          </p:nvPr>
        </p:nvPicPr>
        <p:blipFill>
          <a:blip r:embed="rId2"/>
          <a:stretch>
            <a:fillRect/>
          </a:stretch>
        </p:blipFill>
        <p:spPr>
          <a:xfrm>
            <a:off x="126123" y="2597767"/>
            <a:ext cx="5786537" cy="2047806"/>
          </a:xfrm>
        </p:spPr>
      </p:pic>
      <p:pic>
        <p:nvPicPr>
          <p:cNvPr id="7" name="Picture 6">
            <a:extLst>
              <a:ext uri="{FF2B5EF4-FFF2-40B4-BE49-F238E27FC236}">
                <a16:creationId xmlns:a16="http://schemas.microsoft.com/office/drawing/2014/main" id="{B61A8076-8323-46E6-8BBE-6E904B085684}"/>
              </a:ext>
            </a:extLst>
          </p:cNvPr>
          <p:cNvPicPr>
            <a:picLocks noChangeAspect="1"/>
          </p:cNvPicPr>
          <p:nvPr/>
        </p:nvPicPr>
        <p:blipFill>
          <a:blip r:embed="rId3"/>
          <a:stretch>
            <a:fillRect/>
          </a:stretch>
        </p:blipFill>
        <p:spPr>
          <a:xfrm>
            <a:off x="5966515" y="94594"/>
            <a:ext cx="6099362" cy="6679324"/>
          </a:xfrm>
          <a:prstGeom prst="rect">
            <a:avLst/>
          </a:prstGeom>
        </p:spPr>
      </p:pic>
    </p:spTree>
    <p:extLst>
      <p:ext uri="{BB962C8B-B14F-4D97-AF65-F5344CB8AC3E}">
        <p14:creationId xmlns:p14="http://schemas.microsoft.com/office/powerpoint/2010/main" val="16352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314F6-002C-4CEA-93AE-D28DD75D17E9}"/>
              </a:ext>
            </a:extLst>
          </p:cNvPr>
          <p:cNvSpPr>
            <a:spLocks noGrp="1"/>
          </p:cNvSpPr>
          <p:nvPr>
            <p:ph idx="1"/>
          </p:nvPr>
        </p:nvSpPr>
        <p:spPr>
          <a:xfrm>
            <a:off x="178676" y="178676"/>
            <a:ext cx="11175124" cy="5998287"/>
          </a:xfrm>
        </p:spPr>
        <p:txBody>
          <a:bodyPr/>
          <a:lstStyle/>
          <a:p>
            <a:r>
              <a:rPr lang="en-US" dirty="0"/>
              <a:t>Now let’s create an index using the grades field.</a:t>
            </a:r>
          </a:p>
          <a:p>
            <a:endParaRPr lang="en-US" dirty="0"/>
          </a:p>
          <a:p>
            <a:endParaRPr lang="en-US" dirty="0"/>
          </a:p>
          <a:p>
            <a:endParaRPr lang="en-US" dirty="0"/>
          </a:p>
          <a:p>
            <a:endParaRPr lang="en-US" dirty="0"/>
          </a:p>
          <a:p>
            <a:r>
              <a:rPr lang="en-US" dirty="0"/>
              <a:t>The above code will automatically create a Multikey index in MongoDB. When you query for a document using the array field (grades), MongoDB will search for the first element of the array defined in the </a:t>
            </a:r>
            <a:r>
              <a:rPr lang="en-US" b="1" dirty="0"/>
              <a:t>find()</a:t>
            </a:r>
            <a:r>
              <a:rPr lang="en-US" dirty="0"/>
              <a:t> method and then search for the whole matching query.</a:t>
            </a:r>
          </a:p>
          <a:p>
            <a:endParaRPr lang="en-IN" dirty="0"/>
          </a:p>
        </p:txBody>
      </p:sp>
      <p:pic>
        <p:nvPicPr>
          <p:cNvPr id="5" name="Picture 4">
            <a:extLst>
              <a:ext uri="{FF2B5EF4-FFF2-40B4-BE49-F238E27FC236}">
                <a16:creationId xmlns:a16="http://schemas.microsoft.com/office/drawing/2014/main" id="{3E01A807-3A1F-444F-B420-3030E733E6F2}"/>
              </a:ext>
            </a:extLst>
          </p:cNvPr>
          <p:cNvPicPr>
            <a:picLocks noChangeAspect="1"/>
          </p:cNvPicPr>
          <p:nvPr/>
        </p:nvPicPr>
        <p:blipFill>
          <a:blip r:embed="rId2"/>
          <a:stretch>
            <a:fillRect/>
          </a:stretch>
        </p:blipFill>
        <p:spPr>
          <a:xfrm>
            <a:off x="2917283" y="615722"/>
            <a:ext cx="5586936" cy="1692745"/>
          </a:xfrm>
          <a:prstGeom prst="rect">
            <a:avLst/>
          </a:prstGeom>
        </p:spPr>
      </p:pic>
      <p:pic>
        <p:nvPicPr>
          <p:cNvPr id="7" name="Picture 6">
            <a:extLst>
              <a:ext uri="{FF2B5EF4-FFF2-40B4-BE49-F238E27FC236}">
                <a16:creationId xmlns:a16="http://schemas.microsoft.com/office/drawing/2014/main" id="{3C8D6F6A-27DB-4E7E-913C-03CE6F8E5531}"/>
              </a:ext>
            </a:extLst>
          </p:cNvPr>
          <p:cNvPicPr>
            <a:picLocks noChangeAspect="1"/>
          </p:cNvPicPr>
          <p:nvPr/>
        </p:nvPicPr>
        <p:blipFill>
          <a:blip r:embed="rId3"/>
          <a:stretch>
            <a:fillRect/>
          </a:stretch>
        </p:blipFill>
        <p:spPr>
          <a:xfrm>
            <a:off x="1793950" y="4696575"/>
            <a:ext cx="7944576" cy="1010542"/>
          </a:xfrm>
          <a:prstGeom prst="rect">
            <a:avLst/>
          </a:prstGeom>
        </p:spPr>
      </p:pic>
    </p:spTree>
    <p:extLst>
      <p:ext uri="{BB962C8B-B14F-4D97-AF65-F5344CB8AC3E}">
        <p14:creationId xmlns:p14="http://schemas.microsoft.com/office/powerpoint/2010/main" val="18873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4F2E-17D2-4E4E-B07D-328EAE7E8D4D}"/>
              </a:ext>
            </a:extLst>
          </p:cNvPr>
          <p:cNvSpPr>
            <a:spLocks noGrp="1"/>
          </p:cNvSpPr>
          <p:nvPr>
            <p:ph type="title"/>
          </p:nvPr>
        </p:nvSpPr>
        <p:spPr>
          <a:xfrm>
            <a:off x="336332" y="0"/>
            <a:ext cx="10515600" cy="1325563"/>
          </a:xfrm>
        </p:spPr>
        <p:txBody>
          <a:bodyPr/>
          <a:lstStyle/>
          <a:p>
            <a:r>
              <a:rPr lang="en-IN" b="1" dirty="0"/>
              <a:t>Other MongoDB index types</a:t>
            </a:r>
            <a:br>
              <a:rPr lang="en-IN" b="1" dirty="0"/>
            </a:br>
            <a:endParaRPr lang="en-IN" dirty="0"/>
          </a:p>
        </p:txBody>
      </p:sp>
      <p:sp>
        <p:nvSpPr>
          <p:cNvPr id="3" name="Content Placeholder 2">
            <a:extLst>
              <a:ext uri="{FF2B5EF4-FFF2-40B4-BE49-F238E27FC236}">
                <a16:creationId xmlns:a16="http://schemas.microsoft.com/office/drawing/2014/main" id="{44320F4C-A6F2-4541-BD62-51682998C557}"/>
              </a:ext>
            </a:extLst>
          </p:cNvPr>
          <p:cNvSpPr>
            <a:spLocks noGrp="1"/>
          </p:cNvSpPr>
          <p:nvPr>
            <p:ph idx="1"/>
          </p:nvPr>
        </p:nvSpPr>
        <p:spPr>
          <a:xfrm>
            <a:off x="262758" y="1449977"/>
            <a:ext cx="11666483" cy="5780690"/>
          </a:xfrm>
        </p:spPr>
        <p:txBody>
          <a:bodyPr>
            <a:normAutofit/>
          </a:bodyPr>
          <a:lstStyle/>
          <a:p>
            <a:pPr marL="514350" indent="-514350">
              <a:buFont typeface="+mj-lt"/>
              <a:buAutoNum type="arabicPeriod"/>
            </a:pPr>
            <a:r>
              <a:rPr lang="en-US" b="1" dirty="0"/>
              <a:t>Geospatial Index</a:t>
            </a:r>
          </a:p>
          <a:p>
            <a:r>
              <a:rPr lang="en-US" sz="2400" dirty="0"/>
              <a:t>MongoDB provides two types of indexes to increase the efficiency of database queries when dealing with geospatial coordinate data:</a:t>
            </a:r>
          </a:p>
          <a:p>
            <a:pPr>
              <a:buFont typeface="Arial" panose="020B0604020202020204" pitchFamily="34" charset="0"/>
              <a:buChar char="•"/>
            </a:pPr>
            <a:r>
              <a:rPr lang="en-US" sz="2400" dirty="0"/>
              <a:t>2d indexes that use planar geometry which is intended for legacy coordinate pairs used in MongoDB 2.2 and earlier.</a:t>
            </a:r>
          </a:p>
          <a:p>
            <a:pPr>
              <a:buFont typeface="Arial" panose="020B0604020202020204" pitchFamily="34" charset="0"/>
              <a:buChar char="•"/>
            </a:pPr>
            <a:r>
              <a:rPr lang="en-US" sz="2400" dirty="0"/>
              <a:t>2dsphere indexes </a:t>
            </a:r>
            <a:r>
              <a:rPr lang="en-US" dirty="0"/>
              <a:t>that use spherical geometry.</a:t>
            </a:r>
          </a:p>
          <a:p>
            <a:pPr marL="0" indent="0">
              <a:buNone/>
            </a:pPr>
            <a:r>
              <a:rPr lang="en-US" b="1" dirty="0"/>
              <a:t>2. Text index</a:t>
            </a:r>
          </a:p>
          <a:p>
            <a:r>
              <a:rPr lang="en-US" dirty="0"/>
              <a:t>The text index type enables you to search the string content in a collection.</a:t>
            </a:r>
          </a:p>
          <a:p>
            <a:pPr marL="0" indent="0">
              <a:buNone/>
            </a:pPr>
            <a:r>
              <a:rPr lang="en-US" b="1" dirty="0"/>
              <a:t>3. Hashed index</a:t>
            </a:r>
          </a:p>
          <a:p>
            <a:r>
              <a:rPr lang="en-US" dirty="0"/>
              <a:t>MongoDB Hashed index type is used to provide support for hash-based </a:t>
            </a:r>
            <a:r>
              <a:rPr lang="en-US" dirty="0" err="1"/>
              <a:t>sharding</a:t>
            </a:r>
            <a:r>
              <a:rPr lang="en-US" dirty="0"/>
              <a:t> functionality. This would index the hash value of the specified field.</a:t>
            </a:r>
          </a:p>
          <a:p>
            <a:endParaRPr lang="en-US" dirty="0"/>
          </a:p>
          <a:p>
            <a:endParaRPr lang="en-IN" dirty="0"/>
          </a:p>
        </p:txBody>
      </p:sp>
    </p:spTree>
    <p:extLst>
      <p:ext uri="{BB962C8B-B14F-4D97-AF65-F5344CB8AC3E}">
        <p14:creationId xmlns:p14="http://schemas.microsoft.com/office/powerpoint/2010/main" val="363087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DE36-9ADA-488D-B188-63628E58FA5D}"/>
              </a:ext>
            </a:extLst>
          </p:cNvPr>
          <p:cNvSpPr>
            <a:spLocks noGrp="1"/>
          </p:cNvSpPr>
          <p:nvPr>
            <p:ph type="title"/>
          </p:nvPr>
        </p:nvSpPr>
        <p:spPr>
          <a:xfrm>
            <a:off x="838200" y="2372601"/>
            <a:ext cx="10515600" cy="1325563"/>
          </a:xfrm>
        </p:spPr>
        <p:txBody>
          <a:bodyPr/>
          <a:lstStyle/>
          <a:p>
            <a:r>
              <a:rPr lang="en-US" dirty="0" err="1"/>
              <a:t>Sharding</a:t>
            </a:r>
            <a:endParaRPr lang="en-IN" dirty="0"/>
          </a:p>
        </p:txBody>
      </p:sp>
    </p:spTree>
    <p:extLst>
      <p:ext uri="{BB962C8B-B14F-4D97-AF65-F5344CB8AC3E}">
        <p14:creationId xmlns:p14="http://schemas.microsoft.com/office/powerpoint/2010/main" val="35992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FF7B-4754-4D1A-B5B1-97A0496A25A7}"/>
              </a:ext>
            </a:extLst>
          </p:cNvPr>
          <p:cNvSpPr>
            <a:spLocks noGrp="1"/>
          </p:cNvSpPr>
          <p:nvPr>
            <p:ph type="title"/>
          </p:nvPr>
        </p:nvSpPr>
        <p:spPr>
          <a:xfrm>
            <a:off x="838200" y="365126"/>
            <a:ext cx="10515600" cy="654378"/>
          </a:xfrm>
        </p:spPr>
        <p:txBody>
          <a:bodyPr>
            <a:normAutofit fontScale="90000"/>
          </a:bodyPr>
          <a:lstStyle/>
          <a:p>
            <a:r>
              <a:rPr lang="en-IN" b="1" dirty="0"/>
              <a:t>What is </a:t>
            </a:r>
            <a:r>
              <a:rPr lang="en-IN" b="1" dirty="0" err="1"/>
              <a:t>sharding</a:t>
            </a:r>
            <a:r>
              <a:rPr lang="en-IN" b="1" dirty="0"/>
              <a:t>?</a:t>
            </a:r>
            <a:endParaRPr lang="en-IN" dirty="0"/>
          </a:p>
        </p:txBody>
      </p:sp>
      <p:sp>
        <p:nvSpPr>
          <p:cNvPr id="3" name="Content Placeholder 2">
            <a:extLst>
              <a:ext uri="{FF2B5EF4-FFF2-40B4-BE49-F238E27FC236}">
                <a16:creationId xmlns:a16="http://schemas.microsoft.com/office/drawing/2014/main" id="{ED162443-CE6A-4155-87BB-36C431D192A5}"/>
              </a:ext>
            </a:extLst>
          </p:cNvPr>
          <p:cNvSpPr>
            <a:spLocks noGrp="1"/>
          </p:cNvSpPr>
          <p:nvPr>
            <p:ph idx="1"/>
          </p:nvPr>
        </p:nvSpPr>
        <p:spPr>
          <a:xfrm>
            <a:off x="838200" y="1110922"/>
            <a:ext cx="10515600" cy="1485134"/>
          </a:xfrm>
        </p:spPr>
        <p:txBody>
          <a:bodyPr/>
          <a:lstStyle/>
          <a:p>
            <a:r>
              <a:rPr lang="en-US" dirty="0" err="1"/>
              <a:t>Sharding</a:t>
            </a:r>
            <a:r>
              <a:rPr lang="en-US" dirty="0"/>
              <a:t> is the process of distributing data across multiple hosts. In MongoDB, </a:t>
            </a:r>
            <a:r>
              <a:rPr lang="en-US" dirty="0" err="1"/>
              <a:t>sharding</a:t>
            </a:r>
            <a:r>
              <a:rPr lang="en-US" dirty="0"/>
              <a:t> is achieved by splitting large data sets into small data sets across multiple MongoDB instances.</a:t>
            </a:r>
            <a:endParaRPr lang="en-IN" dirty="0"/>
          </a:p>
        </p:txBody>
      </p:sp>
      <p:sp>
        <p:nvSpPr>
          <p:cNvPr id="4" name="Title 1">
            <a:extLst>
              <a:ext uri="{FF2B5EF4-FFF2-40B4-BE49-F238E27FC236}">
                <a16:creationId xmlns:a16="http://schemas.microsoft.com/office/drawing/2014/main" id="{E3E0FDC2-68CF-4A00-AD8E-49F93A9A30C7}"/>
              </a:ext>
            </a:extLst>
          </p:cNvPr>
          <p:cNvSpPr txBox="1">
            <a:spLocks/>
          </p:cNvSpPr>
          <p:nvPr/>
        </p:nvSpPr>
        <p:spPr>
          <a:xfrm>
            <a:off x="838200" y="2365923"/>
            <a:ext cx="10515600" cy="7332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How </a:t>
            </a:r>
            <a:r>
              <a:rPr lang="en-IN" b="1" dirty="0" err="1"/>
              <a:t>sharding</a:t>
            </a:r>
            <a:r>
              <a:rPr lang="en-IN" b="1" dirty="0"/>
              <a:t> works…</a:t>
            </a:r>
          </a:p>
        </p:txBody>
      </p:sp>
      <p:sp>
        <p:nvSpPr>
          <p:cNvPr id="9" name="TextBox 8">
            <a:extLst>
              <a:ext uri="{FF2B5EF4-FFF2-40B4-BE49-F238E27FC236}">
                <a16:creationId xmlns:a16="http://schemas.microsoft.com/office/drawing/2014/main" id="{1FD3E05C-55FC-4A0F-B51A-4733CCDCDEE8}"/>
              </a:ext>
            </a:extLst>
          </p:cNvPr>
          <p:cNvSpPr txBox="1"/>
          <p:nvPr/>
        </p:nvSpPr>
        <p:spPr>
          <a:xfrm>
            <a:off x="882869" y="3099137"/>
            <a:ext cx="10426262" cy="3539430"/>
          </a:xfrm>
          <a:prstGeom prst="rect">
            <a:avLst/>
          </a:prstGeom>
          <a:noFill/>
        </p:spPr>
        <p:txBody>
          <a:bodyPr wrap="square">
            <a:spAutoFit/>
          </a:bodyPr>
          <a:lstStyle/>
          <a:p>
            <a:r>
              <a:rPr lang="en-US" sz="2800" dirty="0"/>
              <a:t>When dealing with high throughput applications or very large databases, the underlying hardware becomes the main limitation. High query rates can stress the CPU, RAM, and I/O capacity of disk drives resulting in a poor end-user experience.</a:t>
            </a:r>
          </a:p>
          <a:p>
            <a:endParaRPr lang="en-US" sz="2800" dirty="0"/>
          </a:p>
          <a:p>
            <a:r>
              <a:rPr lang="en-US" sz="2800" dirty="0"/>
              <a:t>To mitigate this problem, there are two types of scaling methods.</a:t>
            </a:r>
          </a:p>
          <a:p>
            <a:pPr marL="457200" indent="-457200">
              <a:buFont typeface="Arial" panose="020B0604020202020204" pitchFamily="34" charset="0"/>
              <a:buChar char="•"/>
            </a:pPr>
            <a:r>
              <a:rPr lang="en-US" sz="2800" dirty="0"/>
              <a:t>Vertical Scaling</a:t>
            </a:r>
          </a:p>
          <a:p>
            <a:pPr marL="457200" indent="-457200">
              <a:buFont typeface="Arial" panose="020B0604020202020204" pitchFamily="34" charset="0"/>
              <a:buChar char="•"/>
            </a:pPr>
            <a:r>
              <a:rPr lang="en-US" sz="2800" dirty="0"/>
              <a:t>Horizontal Scaling - </a:t>
            </a:r>
            <a:r>
              <a:rPr lang="en-US" sz="2400" dirty="0">
                <a:highlight>
                  <a:srgbClr val="FFFF00"/>
                </a:highlight>
              </a:rPr>
              <a:t>MongoDB supports horizontal scaling through </a:t>
            </a:r>
            <a:r>
              <a:rPr lang="en-US" sz="2400" dirty="0" err="1">
                <a:highlight>
                  <a:srgbClr val="FFFF00"/>
                </a:highlight>
              </a:rPr>
              <a:t>sharding</a:t>
            </a:r>
            <a:endParaRPr lang="en-IN" sz="2400" dirty="0">
              <a:highlight>
                <a:srgbClr val="FFFF00"/>
              </a:highlight>
            </a:endParaRPr>
          </a:p>
        </p:txBody>
      </p:sp>
    </p:spTree>
    <p:extLst>
      <p:ext uri="{BB962C8B-B14F-4D97-AF65-F5344CB8AC3E}">
        <p14:creationId xmlns:p14="http://schemas.microsoft.com/office/powerpoint/2010/main" val="207341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787D-A679-4B16-9E0C-A6DEB6EDEC2C}"/>
              </a:ext>
            </a:extLst>
          </p:cNvPr>
          <p:cNvSpPr>
            <a:spLocks noGrp="1"/>
          </p:cNvSpPr>
          <p:nvPr>
            <p:ph type="title"/>
          </p:nvPr>
        </p:nvSpPr>
        <p:spPr/>
        <p:txBody>
          <a:bodyPr/>
          <a:lstStyle/>
          <a:p>
            <a:r>
              <a:rPr lang="en-IN" b="1" dirty="0"/>
              <a:t>MongoDB Indexes</a:t>
            </a:r>
            <a:br>
              <a:rPr lang="en-IN" b="1" dirty="0"/>
            </a:br>
            <a:endParaRPr lang="en-IN" dirty="0"/>
          </a:p>
        </p:txBody>
      </p:sp>
      <p:sp>
        <p:nvSpPr>
          <p:cNvPr id="3" name="Content Placeholder 2">
            <a:extLst>
              <a:ext uri="{FF2B5EF4-FFF2-40B4-BE49-F238E27FC236}">
                <a16:creationId xmlns:a16="http://schemas.microsoft.com/office/drawing/2014/main" id="{0F61F03C-333C-4197-A40E-0B1F0684FBDA}"/>
              </a:ext>
            </a:extLst>
          </p:cNvPr>
          <p:cNvSpPr>
            <a:spLocks noGrp="1"/>
          </p:cNvSpPr>
          <p:nvPr>
            <p:ph idx="1"/>
          </p:nvPr>
        </p:nvSpPr>
        <p:spPr/>
        <p:txBody>
          <a:bodyPr/>
          <a:lstStyle/>
          <a:p>
            <a:r>
              <a:rPr lang="en-US" dirty="0"/>
              <a:t>In MongoDB, querying without indexes is called a collection scan. A collection scan will:</a:t>
            </a:r>
          </a:p>
          <a:p>
            <a:pPr marL="971550" lvl="1" indent="-514350">
              <a:buFont typeface="+mj-lt"/>
              <a:buAutoNum type="arabicPeriod"/>
            </a:pPr>
            <a:r>
              <a:rPr lang="en-US" sz="2800" dirty="0"/>
              <a:t>Result in various performance bottlenecks</a:t>
            </a:r>
          </a:p>
          <a:p>
            <a:pPr marL="971550" lvl="1" indent="-514350">
              <a:buFont typeface="+mj-lt"/>
              <a:buAutoNum type="arabicPeriod"/>
            </a:pPr>
            <a:r>
              <a:rPr lang="en-US" sz="2800" dirty="0"/>
              <a:t>Significantly slow down your application</a:t>
            </a:r>
          </a:p>
          <a:p>
            <a:pPr marL="971550" lvl="1" indent="-514350">
              <a:buFont typeface="+mj-lt"/>
              <a:buAutoNum type="arabicPeriod"/>
            </a:pPr>
            <a:endParaRPr lang="en-US" sz="2800" dirty="0"/>
          </a:p>
          <a:p>
            <a:endParaRPr lang="en-IN" dirty="0"/>
          </a:p>
        </p:txBody>
      </p:sp>
    </p:spTree>
    <p:extLst>
      <p:ext uri="{BB962C8B-B14F-4D97-AF65-F5344CB8AC3E}">
        <p14:creationId xmlns:p14="http://schemas.microsoft.com/office/powerpoint/2010/main" val="74445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4FED-5F44-4BF6-B7A1-0C94207AEFBB}"/>
              </a:ext>
            </a:extLst>
          </p:cNvPr>
          <p:cNvSpPr>
            <a:spLocks noGrp="1"/>
          </p:cNvSpPr>
          <p:nvPr>
            <p:ph type="title"/>
          </p:nvPr>
        </p:nvSpPr>
        <p:spPr/>
        <p:txBody>
          <a:bodyPr/>
          <a:lstStyle/>
          <a:p>
            <a:r>
              <a:rPr lang="en-IN" b="1" dirty="0"/>
              <a:t>MongoDB </a:t>
            </a:r>
            <a:r>
              <a:rPr lang="en-IN" b="1" dirty="0" err="1"/>
              <a:t>sharding</a:t>
            </a:r>
            <a:r>
              <a:rPr lang="en-IN" b="1" dirty="0"/>
              <a:t> basics</a:t>
            </a:r>
            <a:br>
              <a:rPr lang="en-IN" b="1" dirty="0"/>
            </a:br>
            <a:endParaRPr lang="en-IN" dirty="0"/>
          </a:p>
        </p:txBody>
      </p:sp>
      <p:sp>
        <p:nvSpPr>
          <p:cNvPr id="3" name="Content Placeholder 2">
            <a:extLst>
              <a:ext uri="{FF2B5EF4-FFF2-40B4-BE49-F238E27FC236}">
                <a16:creationId xmlns:a16="http://schemas.microsoft.com/office/drawing/2014/main" id="{1E4BBFD8-37CC-480F-BA45-2A8956187F5A}"/>
              </a:ext>
            </a:extLst>
          </p:cNvPr>
          <p:cNvSpPr>
            <a:spLocks noGrp="1"/>
          </p:cNvSpPr>
          <p:nvPr>
            <p:ph idx="1"/>
          </p:nvPr>
        </p:nvSpPr>
        <p:spPr>
          <a:xfrm>
            <a:off x="838200" y="1904002"/>
            <a:ext cx="10515600" cy="4351338"/>
          </a:xfrm>
        </p:spPr>
        <p:txBody>
          <a:bodyPr/>
          <a:lstStyle/>
          <a:p>
            <a:pPr marL="0" indent="0">
              <a:buNone/>
            </a:pPr>
            <a:r>
              <a:rPr lang="en-US" dirty="0"/>
              <a:t>MongoDB </a:t>
            </a:r>
            <a:r>
              <a:rPr lang="en-US" dirty="0" err="1"/>
              <a:t>sharding</a:t>
            </a:r>
            <a:r>
              <a:rPr lang="en-US" dirty="0"/>
              <a:t> works by creating a cluster of MongoDB instances consisting of at least three servers. That means sharded clusters consist of three main components:</a:t>
            </a:r>
          </a:p>
          <a:p>
            <a:pPr>
              <a:buFont typeface="Arial" panose="020B0604020202020204" pitchFamily="34" charset="0"/>
              <a:buChar char="•"/>
            </a:pPr>
            <a:r>
              <a:rPr lang="en-US" dirty="0"/>
              <a:t>The shard</a:t>
            </a:r>
          </a:p>
          <a:p>
            <a:pPr>
              <a:buFont typeface="Arial" panose="020B0604020202020204" pitchFamily="34" charset="0"/>
              <a:buChar char="•"/>
            </a:pPr>
            <a:r>
              <a:rPr lang="en-US" dirty="0"/>
              <a:t>Mongos</a:t>
            </a:r>
          </a:p>
          <a:p>
            <a:pPr>
              <a:buFont typeface="Arial" panose="020B0604020202020204" pitchFamily="34" charset="0"/>
              <a:buChar char="•"/>
            </a:pPr>
            <a:r>
              <a:rPr lang="en-US" dirty="0"/>
              <a:t>Config servers</a:t>
            </a:r>
          </a:p>
          <a:p>
            <a:endParaRPr lang="en-IN" dirty="0"/>
          </a:p>
        </p:txBody>
      </p:sp>
    </p:spTree>
    <p:extLst>
      <p:ext uri="{BB962C8B-B14F-4D97-AF65-F5344CB8AC3E}">
        <p14:creationId xmlns:p14="http://schemas.microsoft.com/office/powerpoint/2010/main" val="252376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7EED7-B3D8-4449-A4A6-76AAEAA0060D}"/>
              </a:ext>
            </a:extLst>
          </p:cNvPr>
          <p:cNvSpPr>
            <a:spLocks noGrp="1"/>
          </p:cNvSpPr>
          <p:nvPr>
            <p:ph idx="1"/>
          </p:nvPr>
        </p:nvSpPr>
        <p:spPr>
          <a:xfrm>
            <a:off x="315311" y="378372"/>
            <a:ext cx="11603420" cy="6264166"/>
          </a:xfrm>
        </p:spPr>
        <p:txBody>
          <a:bodyPr>
            <a:normAutofit/>
          </a:bodyPr>
          <a:lstStyle/>
          <a:p>
            <a:r>
              <a:rPr lang="en-IN" b="1" dirty="0"/>
              <a:t>Shard : </a:t>
            </a:r>
          </a:p>
          <a:p>
            <a:pPr marL="0" indent="0">
              <a:buNone/>
            </a:pPr>
            <a:r>
              <a:rPr lang="en-US" dirty="0"/>
              <a:t>A shard is a single MongoDB instance that holds a subset of the sharded data. Shards can be deployed as replica sets to increase availability and provide redundancy. The combination of multiple shards creates a complete data set. For example, a 2 TB data set can be broken down into four shards, each containing 500 GB of data from the original data set.</a:t>
            </a:r>
            <a:endParaRPr lang="en-IN" b="1" dirty="0"/>
          </a:p>
          <a:p>
            <a:r>
              <a:rPr lang="en-IN" b="1" dirty="0"/>
              <a:t>Mongos</a:t>
            </a:r>
          </a:p>
          <a:p>
            <a:pPr marL="0" indent="0">
              <a:buNone/>
            </a:pPr>
            <a:r>
              <a:rPr lang="en-US" dirty="0"/>
              <a:t>Mongos act as the query router providing a stable interface between the application and the sharded cluster. This MongoDB instance is responsible for routing the client requests to the correct shard.</a:t>
            </a:r>
            <a:endParaRPr lang="en-IN" b="1" dirty="0"/>
          </a:p>
          <a:p>
            <a:r>
              <a:rPr lang="en-IN" b="1" dirty="0"/>
              <a:t>Config Servers</a:t>
            </a:r>
          </a:p>
          <a:p>
            <a:pPr marL="0" indent="0">
              <a:buNone/>
            </a:pPr>
            <a:r>
              <a:rPr lang="en-US" dirty="0"/>
              <a:t>Configuration servers store the metadata and the configuration settings for the whole cluster.</a:t>
            </a:r>
            <a:endParaRPr lang="en-IN" dirty="0"/>
          </a:p>
        </p:txBody>
      </p:sp>
    </p:spTree>
    <p:extLst>
      <p:ext uri="{BB962C8B-B14F-4D97-AF65-F5344CB8AC3E}">
        <p14:creationId xmlns:p14="http://schemas.microsoft.com/office/powerpoint/2010/main" val="98926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F2CD-A4EF-472A-9BBE-28109C4F2859}"/>
              </a:ext>
            </a:extLst>
          </p:cNvPr>
          <p:cNvSpPr>
            <a:spLocks noGrp="1"/>
          </p:cNvSpPr>
          <p:nvPr>
            <p:ph type="title"/>
          </p:nvPr>
        </p:nvSpPr>
        <p:spPr>
          <a:xfrm>
            <a:off x="838200" y="365125"/>
            <a:ext cx="10515600" cy="664889"/>
          </a:xfrm>
        </p:spPr>
        <p:txBody>
          <a:bodyPr>
            <a:normAutofit fontScale="90000"/>
          </a:bodyPr>
          <a:lstStyle/>
          <a:p>
            <a:r>
              <a:rPr lang="en-IN" b="1" dirty="0"/>
              <a:t>Components illustration:</a:t>
            </a:r>
            <a:br>
              <a:rPr lang="en-IN" b="1" dirty="0"/>
            </a:br>
            <a:endParaRPr lang="en-IN" dirty="0"/>
          </a:p>
        </p:txBody>
      </p:sp>
      <p:pic>
        <p:nvPicPr>
          <p:cNvPr id="5" name="Content Placeholder 4">
            <a:extLst>
              <a:ext uri="{FF2B5EF4-FFF2-40B4-BE49-F238E27FC236}">
                <a16:creationId xmlns:a16="http://schemas.microsoft.com/office/drawing/2014/main" id="{1D755B4D-C539-4D1C-842C-46636C1CE0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7162" y="1030014"/>
            <a:ext cx="6899379" cy="4896334"/>
          </a:xfrm>
        </p:spPr>
      </p:pic>
    </p:spTree>
    <p:extLst>
      <p:ext uri="{BB962C8B-B14F-4D97-AF65-F5344CB8AC3E}">
        <p14:creationId xmlns:p14="http://schemas.microsoft.com/office/powerpoint/2010/main" val="123525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2A2D-E578-4BBB-8F3D-30220502833F}"/>
              </a:ext>
            </a:extLst>
          </p:cNvPr>
          <p:cNvSpPr>
            <a:spLocks noGrp="1"/>
          </p:cNvSpPr>
          <p:nvPr>
            <p:ph type="title"/>
          </p:nvPr>
        </p:nvSpPr>
        <p:spPr/>
        <p:txBody>
          <a:bodyPr/>
          <a:lstStyle/>
          <a:p>
            <a:r>
              <a:rPr lang="en-IN" dirty="0"/>
              <a:t>Find out</a:t>
            </a:r>
          </a:p>
        </p:txBody>
      </p:sp>
      <p:sp>
        <p:nvSpPr>
          <p:cNvPr id="3" name="Content Placeholder 2">
            <a:extLst>
              <a:ext uri="{FF2B5EF4-FFF2-40B4-BE49-F238E27FC236}">
                <a16:creationId xmlns:a16="http://schemas.microsoft.com/office/drawing/2014/main" id="{B5F799DF-8364-4B82-B486-89FC395D35C6}"/>
              </a:ext>
            </a:extLst>
          </p:cNvPr>
          <p:cNvSpPr>
            <a:spLocks noGrp="1"/>
          </p:cNvSpPr>
          <p:nvPr>
            <p:ph idx="1"/>
          </p:nvPr>
        </p:nvSpPr>
        <p:spPr/>
        <p:txBody>
          <a:bodyPr/>
          <a:lstStyle/>
          <a:p>
            <a:r>
              <a:rPr lang="en-IN" dirty="0"/>
              <a:t>Benefits of </a:t>
            </a:r>
            <a:r>
              <a:rPr lang="en-IN" dirty="0" err="1"/>
              <a:t>sharding</a:t>
            </a:r>
            <a:endParaRPr lang="en-IN" dirty="0"/>
          </a:p>
          <a:p>
            <a:r>
              <a:rPr lang="en-IN" dirty="0"/>
              <a:t>Limitation of </a:t>
            </a:r>
            <a:r>
              <a:rPr lang="en-IN" dirty="0" err="1"/>
              <a:t>sharding</a:t>
            </a:r>
            <a:r>
              <a:rPr lang="en-IN" dirty="0"/>
              <a:t> in MongoDB</a:t>
            </a:r>
          </a:p>
        </p:txBody>
      </p:sp>
    </p:spTree>
    <p:extLst>
      <p:ext uri="{BB962C8B-B14F-4D97-AF65-F5344CB8AC3E}">
        <p14:creationId xmlns:p14="http://schemas.microsoft.com/office/powerpoint/2010/main" val="308703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15C2-0029-459B-9ADE-641891A398F0}"/>
              </a:ext>
            </a:extLst>
          </p:cNvPr>
          <p:cNvSpPr>
            <a:spLocks noGrp="1"/>
          </p:cNvSpPr>
          <p:nvPr>
            <p:ph type="title"/>
          </p:nvPr>
        </p:nvSpPr>
        <p:spPr>
          <a:xfrm>
            <a:off x="922283" y="2519746"/>
            <a:ext cx="10515600" cy="1325563"/>
          </a:xfrm>
        </p:spPr>
        <p:txBody>
          <a:bodyPr>
            <a:normAutofit fontScale="90000"/>
          </a:bodyPr>
          <a:lstStyle/>
          <a:p>
            <a:r>
              <a:rPr lang="en-IN" b="1" dirty="0"/>
              <a:t>MongoDB Replication: A Complete Introduction</a:t>
            </a:r>
            <a:br>
              <a:rPr lang="en-IN" b="1" dirty="0"/>
            </a:br>
            <a:endParaRPr lang="en-IN" dirty="0"/>
          </a:p>
        </p:txBody>
      </p:sp>
    </p:spTree>
    <p:extLst>
      <p:ext uri="{BB962C8B-B14F-4D97-AF65-F5344CB8AC3E}">
        <p14:creationId xmlns:p14="http://schemas.microsoft.com/office/powerpoint/2010/main" val="2433490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08BE-7348-4EB0-AB50-5A025AEE963B}"/>
              </a:ext>
            </a:extLst>
          </p:cNvPr>
          <p:cNvSpPr>
            <a:spLocks noGrp="1"/>
          </p:cNvSpPr>
          <p:nvPr>
            <p:ph type="title"/>
          </p:nvPr>
        </p:nvSpPr>
        <p:spPr>
          <a:xfrm>
            <a:off x="155027" y="0"/>
            <a:ext cx="10515600" cy="822544"/>
          </a:xfrm>
        </p:spPr>
        <p:txBody>
          <a:bodyPr>
            <a:normAutofit/>
          </a:bodyPr>
          <a:lstStyle/>
          <a:p>
            <a:r>
              <a:rPr lang="en-IN" b="1" dirty="0"/>
              <a:t>What is MongoDB Replication?</a:t>
            </a:r>
            <a:endParaRPr lang="en-IN" dirty="0"/>
          </a:p>
        </p:txBody>
      </p:sp>
      <p:sp>
        <p:nvSpPr>
          <p:cNvPr id="3" name="Content Placeholder 2">
            <a:extLst>
              <a:ext uri="{FF2B5EF4-FFF2-40B4-BE49-F238E27FC236}">
                <a16:creationId xmlns:a16="http://schemas.microsoft.com/office/drawing/2014/main" id="{F18EE161-EBD0-4CED-AE17-F9864B6868EC}"/>
              </a:ext>
            </a:extLst>
          </p:cNvPr>
          <p:cNvSpPr>
            <a:spLocks noGrp="1"/>
          </p:cNvSpPr>
          <p:nvPr>
            <p:ph idx="1"/>
          </p:nvPr>
        </p:nvSpPr>
        <p:spPr>
          <a:xfrm>
            <a:off x="155027" y="956441"/>
            <a:ext cx="11858297" cy="5707118"/>
          </a:xfrm>
        </p:spPr>
        <p:txBody>
          <a:bodyPr/>
          <a:lstStyle/>
          <a:p>
            <a:r>
              <a:rPr lang="en-US" dirty="0"/>
              <a:t>MongoDB replication is the process of creating a copy of the same data set in more than one MongoDB server. </a:t>
            </a:r>
          </a:p>
          <a:p>
            <a:r>
              <a:rPr lang="en-US" dirty="0"/>
              <a:t>This can be achieved by using a Replica Set. A replica set is a group of MongoDB instances that maintain the same data set and pertain to any </a:t>
            </a:r>
            <a:r>
              <a:rPr lang="en-US" dirty="0" err="1"/>
              <a:t>mongod</a:t>
            </a:r>
            <a:r>
              <a:rPr lang="en-US" dirty="0"/>
              <a:t> process.</a:t>
            </a:r>
          </a:p>
          <a:p>
            <a:r>
              <a:rPr lang="en-US" dirty="0"/>
              <a:t>Replication enables database administrators to provide:</a:t>
            </a:r>
          </a:p>
          <a:p>
            <a:pPr marL="971550" lvl="1" indent="-514350">
              <a:buFont typeface="+mj-lt"/>
              <a:buAutoNum type="arabicPeriod"/>
            </a:pPr>
            <a:r>
              <a:rPr lang="en-US" dirty="0"/>
              <a:t>Data redundancy</a:t>
            </a:r>
          </a:p>
          <a:p>
            <a:pPr marL="971550" lvl="1" indent="-514350">
              <a:buFont typeface="+mj-lt"/>
              <a:buAutoNum type="arabicPeriod"/>
            </a:pPr>
            <a:r>
              <a:rPr lang="en-US" dirty="0"/>
              <a:t>High availability of data</a:t>
            </a:r>
          </a:p>
          <a:p>
            <a:r>
              <a:rPr lang="en-US" dirty="0"/>
              <a:t>Replication can also be used as a part of load balancing, where </a:t>
            </a:r>
            <a:r>
              <a:rPr lang="en-US" b="1" dirty="0"/>
              <a:t>read </a:t>
            </a:r>
            <a:r>
              <a:rPr lang="en-US" dirty="0"/>
              <a:t>and </a:t>
            </a:r>
            <a:r>
              <a:rPr lang="en-US" b="1" dirty="0"/>
              <a:t>write </a:t>
            </a:r>
            <a:r>
              <a:rPr lang="en-US" dirty="0"/>
              <a:t>operations can be distributed across all the instances depending on the use case.</a:t>
            </a:r>
          </a:p>
          <a:p>
            <a:endParaRPr lang="en-IN" dirty="0"/>
          </a:p>
        </p:txBody>
      </p:sp>
    </p:spTree>
    <p:extLst>
      <p:ext uri="{BB962C8B-B14F-4D97-AF65-F5344CB8AC3E}">
        <p14:creationId xmlns:p14="http://schemas.microsoft.com/office/powerpoint/2010/main" val="321269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0992-F0CC-48C4-84E4-CBC556FAE806}"/>
              </a:ext>
            </a:extLst>
          </p:cNvPr>
          <p:cNvSpPr>
            <a:spLocks noGrp="1"/>
          </p:cNvSpPr>
          <p:nvPr>
            <p:ph type="title"/>
          </p:nvPr>
        </p:nvSpPr>
        <p:spPr/>
        <p:txBody>
          <a:bodyPr/>
          <a:lstStyle/>
          <a:p>
            <a:r>
              <a:rPr lang="en-IN" b="1" dirty="0"/>
              <a:t>How MongoDB replication works</a:t>
            </a:r>
            <a:br>
              <a:rPr lang="en-IN" b="1" dirty="0"/>
            </a:br>
            <a:endParaRPr lang="en-IN" dirty="0"/>
          </a:p>
        </p:txBody>
      </p:sp>
      <p:sp>
        <p:nvSpPr>
          <p:cNvPr id="3" name="Content Placeholder 2">
            <a:extLst>
              <a:ext uri="{FF2B5EF4-FFF2-40B4-BE49-F238E27FC236}">
                <a16:creationId xmlns:a16="http://schemas.microsoft.com/office/drawing/2014/main" id="{B471DCBA-C387-416B-B80F-2B51D2A31D28}"/>
              </a:ext>
            </a:extLst>
          </p:cNvPr>
          <p:cNvSpPr>
            <a:spLocks noGrp="1"/>
          </p:cNvSpPr>
          <p:nvPr>
            <p:ph idx="1"/>
          </p:nvPr>
        </p:nvSpPr>
        <p:spPr/>
        <p:txBody>
          <a:bodyPr/>
          <a:lstStyle/>
          <a:p>
            <a:r>
              <a:rPr lang="en-US" dirty="0"/>
              <a:t>MongoDB handles replication through a Replica Set, which consists of multiple MongoDB nodes that are grouped together as a unit.</a:t>
            </a:r>
          </a:p>
          <a:p>
            <a:r>
              <a:rPr lang="en-US" dirty="0"/>
              <a:t>A Replica Set requires a minimum of three MongoDB nodes:</a:t>
            </a:r>
          </a:p>
          <a:p>
            <a:pPr marL="514350" indent="-514350">
              <a:buFont typeface="+mj-lt"/>
              <a:buAutoNum type="arabicPeriod"/>
            </a:pPr>
            <a:r>
              <a:rPr lang="en-US" dirty="0"/>
              <a:t>One of the nodes will be considered the primary node that receives all the write operations.</a:t>
            </a:r>
          </a:p>
          <a:p>
            <a:pPr marL="514350" indent="-514350">
              <a:buFont typeface="+mj-lt"/>
              <a:buAutoNum type="arabicPeriod"/>
            </a:pPr>
            <a:r>
              <a:rPr lang="en-US" dirty="0"/>
              <a:t>The others are considered secondary nodes. These secondary nodes will replicate the data from the primary node.</a:t>
            </a:r>
          </a:p>
          <a:p>
            <a:endParaRPr lang="en-IN" dirty="0"/>
          </a:p>
        </p:txBody>
      </p:sp>
    </p:spTree>
    <p:extLst>
      <p:ext uri="{BB962C8B-B14F-4D97-AF65-F5344CB8AC3E}">
        <p14:creationId xmlns:p14="http://schemas.microsoft.com/office/powerpoint/2010/main" val="7651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346B29-4073-42F1-AF27-8103218B2A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82" y="578069"/>
            <a:ext cx="6538304" cy="5346646"/>
          </a:xfrm>
        </p:spPr>
      </p:pic>
      <p:sp>
        <p:nvSpPr>
          <p:cNvPr id="7" name="TextBox 6">
            <a:extLst>
              <a:ext uri="{FF2B5EF4-FFF2-40B4-BE49-F238E27FC236}">
                <a16:creationId xmlns:a16="http://schemas.microsoft.com/office/drawing/2014/main" id="{F9D54D07-5FE7-4ADD-B8C1-E8E96E75159B}"/>
              </a:ext>
            </a:extLst>
          </p:cNvPr>
          <p:cNvSpPr txBox="1"/>
          <p:nvPr/>
        </p:nvSpPr>
        <p:spPr>
          <a:xfrm>
            <a:off x="5801710" y="21021"/>
            <a:ext cx="6159062" cy="6370975"/>
          </a:xfrm>
          <a:prstGeom prst="rect">
            <a:avLst/>
          </a:prstGeom>
          <a:noFill/>
        </p:spPr>
        <p:txBody>
          <a:bodyPr wrap="square">
            <a:spAutoFit/>
          </a:bodyPr>
          <a:lstStyle/>
          <a:p>
            <a:pPr marL="342900" indent="-342900" algn="just">
              <a:buFont typeface="Arial" panose="020B0604020202020204" pitchFamily="34" charset="0"/>
              <a:buChar char="•"/>
            </a:pPr>
            <a:r>
              <a:rPr lang="en-US" sz="2400" dirty="0"/>
              <a:t>While the primary node is the only instance that accepts write operations, any other node within a replica set can accept read operations.</a:t>
            </a:r>
          </a:p>
          <a:p>
            <a:pPr algn="just"/>
            <a:endParaRPr lang="en-US" sz="2400" dirty="0"/>
          </a:p>
          <a:p>
            <a:pPr marL="342900" indent="-342900" algn="just">
              <a:buFont typeface="Arial" panose="020B0604020202020204" pitchFamily="34" charset="0"/>
              <a:buChar char="•"/>
            </a:pPr>
            <a:r>
              <a:rPr lang="en-US" sz="2400" dirty="0"/>
              <a:t> These can be configured through a supported MongoDB client.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an event where the primary node is unavailable or inoperable, a secondary node will take the primary node’s role to provide continuous availability of data.</a:t>
            </a:r>
          </a:p>
          <a:p>
            <a:pPr algn="just"/>
            <a:endParaRPr lang="en-US" sz="2400" dirty="0"/>
          </a:p>
          <a:p>
            <a:pPr marL="342900" indent="-342900" algn="just">
              <a:buFont typeface="Arial" panose="020B0604020202020204" pitchFamily="34" charset="0"/>
              <a:buChar char="•"/>
            </a:pPr>
            <a:r>
              <a:rPr lang="en-US" sz="2400" dirty="0"/>
              <a:t> In such a case, the primary node selection is made through a process called Replica Set Elections, where the most suitable secondary node is selected as the new primary node.</a:t>
            </a:r>
          </a:p>
        </p:txBody>
      </p:sp>
    </p:spTree>
    <p:extLst>
      <p:ext uri="{BB962C8B-B14F-4D97-AF65-F5344CB8AC3E}">
        <p14:creationId xmlns:p14="http://schemas.microsoft.com/office/powerpoint/2010/main" val="259913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1000"/>
                                        <p:tgtEl>
                                          <p:spTgt spid="7">
                                            <p:txEl>
                                              <p:pRg st="2" end="2"/>
                                            </p:txEl>
                                          </p:spTgt>
                                        </p:tgtEl>
                                      </p:cBhvr>
                                    </p:animEffect>
                                    <p:anim calcmode="lin" valueType="num">
                                      <p:cBhvr>
                                        <p:cTn id="1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1000"/>
                                        <p:tgtEl>
                                          <p:spTgt spid="7">
                                            <p:txEl>
                                              <p:pRg st="4" end="4"/>
                                            </p:txEl>
                                          </p:spTgt>
                                        </p:tgtEl>
                                      </p:cBhvr>
                                    </p:animEffect>
                                    <p:anim calcmode="lin" valueType="num">
                                      <p:cBhvr>
                                        <p:cTn id="2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1000"/>
                                        <p:tgtEl>
                                          <p:spTgt spid="7">
                                            <p:txEl>
                                              <p:pRg st="6" end="6"/>
                                            </p:txEl>
                                          </p:spTgt>
                                        </p:tgtEl>
                                      </p:cBhvr>
                                    </p:animEffect>
                                    <p:anim calcmode="lin" valueType="num">
                                      <p:cBhvr>
                                        <p:cTn id="2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0ACA-5C02-4146-A35E-9FBCC2604BAF}"/>
              </a:ext>
            </a:extLst>
          </p:cNvPr>
          <p:cNvSpPr>
            <a:spLocks noGrp="1"/>
          </p:cNvSpPr>
          <p:nvPr>
            <p:ph type="title"/>
          </p:nvPr>
        </p:nvSpPr>
        <p:spPr>
          <a:xfrm>
            <a:off x="838200" y="365125"/>
            <a:ext cx="10515600" cy="854075"/>
          </a:xfrm>
        </p:spPr>
        <p:txBody>
          <a:bodyPr>
            <a:normAutofit fontScale="90000"/>
          </a:bodyPr>
          <a:lstStyle/>
          <a:p>
            <a:r>
              <a:rPr lang="en-IN" b="1" dirty="0"/>
              <a:t>The Heartbeat process</a:t>
            </a:r>
            <a:br>
              <a:rPr lang="en-IN" b="1" dirty="0"/>
            </a:br>
            <a:endParaRPr lang="en-IN" dirty="0"/>
          </a:p>
        </p:txBody>
      </p:sp>
      <p:sp>
        <p:nvSpPr>
          <p:cNvPr id="3" name="Content Placeholder 2">
            <a:extLst>
              <a:ext uri="{FF2B5EF4-FFF2-40B4-BE49-F238E27FC236}">
                <a16:creationId xmlns:a16="http://schemas.microsoft.com/office/drawing/2014/main" id="{52B74C3C-BA7F-42F3-95EF-6866B077D71A}"/>
              </a:ext>
            </a:extLst>
          </p:cNvPr>
          <p:cNvSpPr>
            <a:spLocks noGrp="1"/>
          </p:cNvSpPr>
          <p:nvPr>
            <p:ph idx="1"/>
          </p:nvPr>
        </p:nvSpPr>
        <p:spPr>
          <a:xfrm>
            <a:off x="273269" y="1145628"/>
            <a:ext cx="11080531" cy="5031335"/>
          </a:xfrm>
        </p:spPr>
        <p:txBody>
          <a:bodyPr/>
          <a:lstStyle/>
          <a:p>
            <a:r>
              <a:rPr lang="en-US" dirty="0"/>
              <a:t>Heartbeat is the process that identifies the current status of a MongoDB node in a replica set. </a:t>
            </a:r>
          </a:p>
          <a:p>
            <a:r>
              <a:rPr lang="en-US" dirty="0"/>
              <a:t>There, the replica set nodes send pings to each other every two seconds (hence the name).</a:t>
            </a:r>
          </a:p>
          <a:p>
            <a:r>
              <a:rPr lang="en-US" dirty="0"/>
              <a:t> If any node doesn’t ping back within 10 seconds, the other nodes in the replica set mark it as inaccessible.</a:t>
            </a:r>
          </a:p>
          <a:p>
            <a:r>
              <a:rPr lang="en-US" dirty="0"/>
              <a:t>This functionality is vital for the automatic failover process where the primary node is unreachable and the secondary nodes do not receive a heartbeat from it within the allocated time frame. </a:t>
            </a:r>
          </a:p>
          <a:p>
            <a:r>
              <a:rPr lang="en-US" dirty="0"/>
              <a:t>Then, MongoDB will automatically assign a secondary server to act as the primary server</a:t>
            </a:r>
          </a:p>
          <a:p>
            <a:endParaRPr lang="en-IN" dirty="0"/>
          </a:p>
        </p:txBody>
      </p:sp>
    </p:spTree>
    <p:extLst>
      <p:ext uri="{BB962C8B-B14F-4D97-AF65-F5344CB8AC3E}">
        <p14:creationId xmlns:p14="http://schemas.microsoft.com/office/powerpoint/2010/main" val="3041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24E6-2E08-4341-BADC-DF07D35735A2}"/>
              </a:ext>
            </a:extLst>
          </p:cNvPr>
          <p:cNvSpPr>
            <a:spLocks noGrp="1"/>
          </p:cNvSpPr>
          <p:nvPr>
            <p:ph type="title"/>
          </p:nvPr>
        </p:nvSpPr>
        <p:spPr/>
        <p:txBody>
          <a:bodyPr/>
          <a:lstStyle/>
          <a:p>
            <a:r>
              <a:rPr lang="en-IN" b="1" dirty="0"/>
              <a:t>Replica set elections</a:t>
            </a:r>
            <a:br>
              <a:rPr lang="en-IN" b="1" dirty="0"/>
            </a:br>
            <a:endParaRPr lang="en-IN" dirty="0"/>
          </a:p>
        </p:txBody>
      </p:sp>
      <p:sp>
        <p:nvSpPr>
          <p:cNvPr id="3" name="Content Placeholder 2">
            <a:extLst>
              <a:ext uri="{FF2B5EF4-FFF2-40B4-BE49-F238E27FC236}">
                <a16:creationId xmlns:a16="http://schemas.microsoft.com/office/drawing/2014/main" id="{BA6CB4DD-4F75-40EF-A92D-ADB92A7AFD0E}"/>
              </a:ext>
            </a:extLst>
          </p:cNvPr>
          <p:cNvSpPr>
            <a:spLocks noGrp="1"/>
          </p:cNvSpPr>
          <p:nvPr>
            <p:ph idx="1"/>
          </p:nvPr>
        </p:nvSpPr>
        <p:spPr/>
        <p:txBody>
          <a:bodyPr/>
          <a:lstStyle/>
          <a:p>
            <a:r>
              <a:rPr lang="en-US" dirty="0"/>
              <a:t>The elections in replica sets are used to determine which MongoDB node should become the primary node. These elections can occur in the following instances:</a:t>
            </a:r>
          </a:p>
          <a:p>
            <a:pPr>
              <a:buFont typeface="Arial" panose="020B0604020202020204" pitchFamily="34" charset="0"/>
              <a:buChar char="•"/>
            </a:pPr>
            <a:r>
              <a:rPr lang="en-US" dirty="0"/>
              <a:t>Loss of connectivity to the primary node (detected by heartbeats)</a:t>
            </a:r>
          </a:p>
          <a:p>
            <a:pPr>
              <a:buFont typeface="Arial" panose="020B0604020202020204" pitchFamily="34" charset="0"/>
              <a:buChar char="•"/>
            </a:pPr>
            <a:r>
              <a:rPr lang="en-US" dirty="0"/>
              <a:t>Initializing a replica set</a:t>
            </a:r>
          </a:p>
          <a:p>
            <a:pPr>
              <a:buFont typeface="Arial" panose="020B0604020202020204" pitchFamily="34" charset="0"/>
              <a:buChar char="•"/>
            </a:pPr>
            <a:r>
              <a:rPr lang="en-US" dirty="0"/>
              <a:t>Adding a new node to an existing replica set</a:t>
            </a:r>
          </a:p>
          <a:p>
            <a:pPr>
              <a:buFont typeface="Arial" panose="020B0604020202020204" pitchFamily="34" charset="0"/>
              <a:buChar char="•"/>
            </a:pPr>
            <a:r>
              <a:rPr lang="en-US" dirty="0"/>
              <a:t>Maintenance of a Replica set using </a:t>
            </a:r>
            <a:r>
              <a:rPr lang="en-US" b="1" dirty="0" err="1"/>
              <a:t>stepDown</a:t>
            </a:r>
            <a:r>
              <a:rPr lang="en-US" dirty="0"/>
              <a:t> or </a:t>
            </a:r>
            <a:r>
              <a:rPr lang="en-US" b="1" dirty="0" err="1"/>
              <a:t>rs.reconfig</a:t>
            </a:r>
            <a:r>
              <a:rPr lang="en-US" dirty="0"/>
              <a:t> methods</a:t>
            </a:r>
          </a:p>
        </p:txBody>
      </p:sp>
    </p:spTree>
    <p:extLst>
      <p:ext uri="{BB962C8B-B14F-4D97-AF65-F5344CB8AC3E}">
        <p14:creationId xmlns:p14="http://schemas.microsoft.com/office/powerpoint/2010/main" val="33849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F404-7390-47EF-9362-CB749D82BC7F}"/>
              </a:ext>
            </a:extLst>
          </p:cNvPr>
          <p:cNvSpPr>
            <a:spLocks noGrp="1"/>
          </p:cNvSpPr>
          <p:nvPr>
            <p:ph type="title"/>
          </p:nvPr>
        </p:nvSpPr>
        <p:spPr/>
        <p:txBody>
          <a:bodyPr/>
          <a:lstStyle/>
          <a:p>
            <a:r>
              <a:rPr lang="en-US" b="1" dirty="0"/>
              <a:t>What are indexes in MongoDB?</a:t>
            </a:r>
            <a:br>
              <a:rPr lang="en-US" b="1" dirty="0"/>
            </a:br>
            <a:endParaRPr lang="en-IN" dirty="0"/>
          </a:p>
        </p:txBody>
      </p:sp>
      <p:sp>
        <p:nvSpPr>
          <p:cNvPr id="3" name="Content Placeholder 2">
            <a:extLst>
              <a:ext uri="{FF2B5EF4-FFF2-40B4-BE49-F238E27FC236}">
                <a16:creationId xmlns:a16="http://schemas.microsoft.com/office/drawing/2014/main" id="{223E866D-C257-4BCF-BB85-8B5F5659B809}"/>
              </a:ext>
            </a:extLst>
          </p:cNvPr>
          <p:cNvSpPr>
            <a:spLocks noGrp="1"/>
          </p:cNvSpPr>
          <p:nvPr>
            <p:ph idx="1"/>
          </p:nvPr>
        </p:nvSpPr>
        <p:spPr/>
        <p:txBody>
          <a:bodyPr/>
          <a:lstStyle/>
          <a:p>
            <a:r>
              <a:rPr lang="en-US" dirty="0"/>
              <a:t>Indexes are special data structures that store a small part of the Collection’s data in a way that can be queried easily.</a:t>
            </a:r>
          </a:p>
          <a:p>
            <a:r>
              <a:rPr lang="en-US" dirty="0"/>
              <a:t>In simplest terms, indexes store the values of the indexed fields outside the table or collection and keep track of their location in the disk. These values are used to order the indexed fields.</a:t>
            </a:r>
          </a:p>
          <a:p>
            <a:r>
              <a:rPr lang="en-US" dirty="0"/>
              <a:t> This ordering helps to perform equality matches and range-based query operations efficiently. In MongoDB, indexes are defined in the collection level and indexes on any field or subfield of the documents in a collection are supported.</a:t>
            </a:r>
            <a:endParaRPr lang="en-IN" dirty="0"/>
          </a:p>
        </p:txBody>
      </p:sp>
    </p:spTree>
    <p:extLst>
      <p:ext uri="{BB962C8B-B14F-4D97-AF65-F5344CB8AC3E}">
        <p14:creationId xmlns:p14="http://schemas.microsoft.com/office/powerpoint/2010/main" val="215683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D661A-D0EB-408D-99A8-B856EBA55B08}"/>
              </a:ext>
            </a:extLst>
          </p:cNvPr>
          <p:cNvSpPr>
            <a:spLocks noGrp="1"/>
          </p:cNvSpPr>
          <p:nvPr>
            <p:ph idx="1"/>
          </p:nvPr>
        </p:nvSpPr>
        <p:spPr>
          <a:xfrm>
            <a:off x="294291" y="231228"/>
            <a:ext cx="11687502" cy="6390289"/>
          </a:xfrm>
        </p:spPr>
        <p:txBody>
          <a:bodyPr/>
          <a:lstStyle/>
          <a:p>
            <a:r>
              <a:rPr lang="en-US" dirty="0"/>
              <a:t>In the process of an election, first, one of the nodes will raise a flag requesting an election, and all the other nodes will vote to elect that node as the primary node. </a:t>
            </a:r>
          </a:p>
          <a:p>
            <a:r>
              <a:rPr lang="en-US" dirty="0"/>
              <a:t>The average time for an election process to complete is 12 seconds, assuming that replica configuration settings are in their default values. </a:t>
            </a:r>
          </a:p>
          <a:p>
            <a:r>
              <a:rPr lang="en-US" dirty="0"/>
              <a:t>A major factor that may affect the time for an election to complete is the network latency, and it can cause delays in getting your replica set back to operation with the new primary node.</a:t>
            </a:r>
          </a:p>
          <a:p>
            <a:r>
              <a:rPr lang="en-US" dirty="0"/>
              <a:t>The replica set cannot process any write operations until the election is completed. </a:t>
            </a:r>
          </a:p>
          <a:p>
            <a:r>
              <a:rPr lang="en-US" dirty="0"/>
              <a:t>However, read operations can be served if read queries are configured to be processed on secondary nodes. </a:t>
            </a:r>
            <a:endParaRPr lang="en-IN" dirty="0"/>
          </a:p>
        </p:txBody>
      </p:sp>
    </p:spTree>
    <p:extLst>
      <p:ext uri="{BB962C8B-B14F-4D97-AF65-F5344CB8AC3E}">
        <p14:creationId xmlns:p14="http://schemas.microsoft.com/office/powerpoint/2010/main" val="500953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77EC-CF4F-4F32-B053-7DD378DD1AB4}"/>
              </a:ext>
            </a:extLst>
          </p:cNvPr>
          <p:cNvSpPr>
            <a:spLocks noGrp="1"/>
          </p:cNvSpPr>
          <p:nvPr>
            <p:ph type="title"/>
          </p:nvPr>
        </p:nvSpPr>
        <p:spPr/>
        <p:txBody>
          <a:bodyPr/>
          <a:lstStyle/>
          <a:p>
            <a:r>
              <a:rPr lang="en-US" b="1" dirty="0"/>
              <a:t>MongoDB Replica Set vs MongoDB Cluster</a:t>
            </a:r>
            <a:br>
              <a:rPr lang="en-US" b="1" dirty="0"/>
            </a:br>
            <a:endParaRPr lang="en-IN" dirty="0"/>
          </a:p>
        </p:txBody>
      </p:sp>
      <p:sp>
        <p:nvSpPr>
          <p:cNvPr id="3" name="Content Placeholder 2">
            <a:extLst>
              <a:ext uri="{FF2B5EF4-FFF2-40B4-BE49-F238E27FC236}">
                <a16:creationId xmlns:a16="http://schemas.microsoft.com/office/drawing/2014/main" id="{119B7A7C-998B-418A-B1DF-441FA33B2F9B}"/>
              </a:ext>
            </a:extLst>
          </p:cNvPr>
          <p:cNvSpPr>
            <a:spLocks noGrp="1"/>
          </p:cNvSpPr>
          <p:nvPr>
            <p:ph idx="1"/>
          </p:nvPr>
        </p:nvSpPr>
        <p:spPr>
          <a:xfrm>
            <a:off x="357352" y="1303283"/>
            <a:ext cx="11477296" cy="5189592"/>
          </a:xfrm>
        </p:spPr>
        <p:txBody>
          <a:bodyPr/>
          <a:lstStyle/>
          <a:p>
            <a:r>
              <a:rPr lang="en-US" dirty="0"/>
              <a:t>A replica set creates multiple copies of the same data set across the replica set nodes. The basic objective of a replica set is to:</a:t>
            </a:r>
          </a:p>
          <a:p>
            <a:pPr marL="514350" indent="-514350">
              <a:buFont typeface="+mj-lt"/>
              <a:buAutoNum type="arabicPeriod"/>
            </a:pPr>
            <a:r>
              <a:rPr lang="en-US" dirty="0"/>
              <a:t>Increase data availability</a:t>
            </a:r>
          </a:p>
          <a:p>
            <a:pPr marL="514350" indent="-514350">
              <a:buFont typeface="+mj-lt"/>
              <a:buAutoNum type="arabicPeriod"/>
            </a:pPr>
            <a:r>
              <a:rPr lang="en-US" dirty="0"/>
              <a:t>Provide a built-in backup solution</a:t>
            </a:r>
          </a:p>
          <a:p>
            <a:r>
              <a:rPr lang="en-US" dirty="0"/>
              <a:t>Clusters work differently. The MongoDB cluster distributes the data across multiple nodes using a shard key.</a:t>
            </a:r>
          </a:p>
          <a:p>
            <a:r>
              <a:rPr lang="en-US" dirty="0"/>
              <a:t> This process will break down the data into multiple pieces called shards and then copy each shard to a separate node</a:t>
            </a:r>
          </a:p>
          <a:p>
            <a:r>
              <a:rPr lang="en-US" dirty="0"/>
              <a:t>The main purpose of a cluster is to support extremely large data sets and high throughput operations by horizontally scaling the workload.</a:t>
            </a:r>
          </a:p>
          <a:p>
            <a:endParaRPr lang="en-IN" dirty="0"/>
          </a:p>
        </p:txBody>
      </p:sp>
    </p:spTree>
    <p:extLst>
      <p:ext uri="{BB962C8B-B14F-4D97-AF65-F5344CB8AC3E}">
        <p14:creationId xmlns:p14="http://schemas.microsoft.com/office/powerpoint/2010/main" val="364010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39F0A-B61C-4BE3-8A59-69306E09C9FA}"/>
              </a:ext>
            </a:extLst>
          </p:cNvPr>
          <p:cNvSpPr>
            <a:spLocks noGrp="1"/>
          </p:cNvSpPr>
          <p:nvPr>
            <p:ph idx="1"/>
          </p:nvPr>
        </p:nvSpPr>
        <p:spPr>
          <a:xfrm>
            <a:off x="546537" y="536028"/>
            <a:ext cx="11056883" cy="5875282"/>
          </a:xfrm>
        </p:spPr>
        <p:txBody>
          <a:bodyPr/>
          <a:lstStyle/>
          <a:p>
            <a:endParaRPr lang="en-US" dirty="0"/>
          </a:p>
          <a:p>
            <a:endParaRPr lang="en-US" dirty="0"/>
          </a:p>
          <a:p>
            <a:r>
              <a:rPr lang="en-US" dirty="0"/>
              <a:t>The major difference between a replica set and a cluster is:</a:t>
            </a:r>
          </a:p>
          <a:p>
            <a:pPr marL="514350" indent="-514350">
              <a:buFont typeface="+mj-lt"/>
              <a:buAutoNum type="arabicPeriod"/>
            </a:pPr>
            <a:r>
              <a:rPr lang="en-US" dirty="0"/>
              <a:t>A replica set copies the data set as a whole.</a:t>
            </a:r>
          </a:p>
          <a:p>
            <a:pPr marL="514350" indent="-514350">
              <a:buFont typeface="+mj-lt"/>
              <a:buAutoNum type="arabicPeriod"/>
            </a:pPr>
            <a:r>
              <a:rPr lang="en-US" dirty="0"/>
              <a:t>A cluster distributes the workload and stores pieces of data (shards) across multiple servers.</a:t>
            </a:r>
          </a:p>
          <a:p>
            <a:r>
              <a:rPr lang="en-US" dirty="0"/>
              <a:t>MongoDB allows users to combine these two functionalities by creating a sharded cluster, where each shard is replicated to a secondary server in order to provide high data availability and redundancy.</a:t>
            </a:r>
          </a:p>
          <a:p>
            <a:endParaRPr lang="en-IN" dirty="0"/>
          </a:p>
        </p:txBody>
      </p:sp>
    </p:spTree>
    <p:extLst>
      <p:ext uri="{BB962C8B-B14F-4D97-AF65-F5344CB8AC3E}">
        <p14:creationId xmlns:p14="http://schemas.microsoft.com/office/powerpoint/2010/main" val="258882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CDD5FB-AFC2-4110-9DCF-A022234CD1EC}"/>
              </a:ext>
            </a:extLst>
          </p:cNvPr>
          <p:cNvPicPr>
            <a:picLocks noGrp="1" noChangeAspect="1"/>
          </p:cNvPicPr>
          <p:nvPr>
            <p:ph idx="1"/>
          </p:nvPr>
        </p:nvPicPr>
        <p:blipFill>
          <a:blip r:embed="rId2"/>
          <a:stretch>
            <a:fillRect/>
          </a:stretch>
        </p:blipFill>
        <p:spPr>
          <a:xfrm>
            <a:off x="583917" y="397223"/>
            <a:ext cx="6306294" cy="2818943"/>
          </a:xfrm>
        </p:spPr>
      </p:pic>
      <p:pic>
        <p:nvPicPr>
          <p:cNvPr id="8" name="Picture 7">
            <a:extLst>
              <a:ext uri="{FF2B5EF4-FFF2-40B4-BE49-F238E27FC236}">
                <a16:creationId xmlns:a16="http://schemas.microsoft.com/office/drawing/2014/main" id="{F4B433DA-8138-4336-B836-E575751552F8}"/>
              </a:ext>
            </a:extLst>
          </p:cNvPr>
          <p:cNvPicPr>
            <a:picLocks noChangeAspect="1"/>
          </p:cNvPicPr>
          <p:nvPr/>
        </p:nvPicPr>
        <p:blipFill>
          <a:blip r:embed="rId3"/>
          <a:stretch>
            <a:fillRect/>
          </a:stretch>
        </p:blipFill>
        <p:spPr>
          <a:xfrm>
            <a:off x="583917" y="3859334"/>
            <a:ext cx="8051999" cy="2236666"/>
          </a:xfrm>
          <a:prstGeom prst="rect">
            <a:avLst/>
          </a:prstGeom>
        </p:spPr>
      </p:pic>
    </p:spTree>
    <p:extLst>
      <p:ext uri="{BB962C8B-B14F-4D97-AF65-F5344CB8AC3E}">
        <p14:creationId xmlns:p14="http://schemas.microsoft.com/office/powerpoint/2010/main" val="345706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319D-E864-4777-B5D4-95D3E916DB98}"/>
              </a:ext>
            </a:extLst>
          </p:cNvPr>
          <p:cNvSpPr>
            <a:spLocks noGrp="1"/>
          </p:cNvSpPr>
          <p:nvPr>
            <p:ph type="title"/>
          </p:nvPr>
        </p:nvSpPr>
        <p:spPr>
          <a:xfrm>
            <a:off x="93617" y="259183"/>
            <a:ext cx="10515600" cy="759482"/>
          </a:xfrm>
        </p:spPr>
        <p:txBody>
          <a:bodyPr>
            <a:normAutofit fontScale="90000"/>
          </a:bodyPr>
          <a:lstStyle/>
          <a:p>
            <a:r>
              <a:rPr lang="en-IN" b="1" dirty="0"/>
              <a:t>Creating indexes</a:t>
            </a:r>
            <a:br>
              <a:rPr lang="en-IN" b="1" dirty="0"/>
            </a:br>
            <a:endParaRPr lang="en-IN" dirty="0"/>
          </a:p>
        </p:txBody>
      </p:sp>
      <p:sp>
        <p:nvSpPr>
          <p:cNvPr id="3" name="Content Placeholder 2">
            <a:extLst>
              <a:ext uri="{FF2B5EF4-FFF2-40B4-BE49-F238E27FC236}">
                <a16:creationId xmlns:a16="http://schemas.microsoft.com/office/drawing/2014/main" id="{34157D3D-14EF-4C37-B0FA-E6AFDCDA0394}"/>
              </a:ext>
            </a:extLst>
          </p:cNvPr>
          <p:cNvSpPr>
            <a:spLocks noGrp="1"/>
          </p:cNvSpPr>
          <p:nvPr>
            <p:ph idx="1"/>
          </p:nvPr>
        </p:nvSpPr>
        <p:spPr>
          <a:xfrm>
            <a:off x="0" y="651641"/>
            <a:ext cx="11027979" cy="5157460"/>
          </a:xfrm>
        </p:spPr>
        <p:txBody>
          <a:bodyPr/>
          <a:lstStyle/>
          <a:p>
            <a:r>
              <a:rPr lang="en-US" dirty="0"/>
              <a:t>When creating documents in a collection, MongoDB creates a unique index using the _id field. MongoDB refers to this as the </a:t>
            </a:r>
            <a:r>
              <a:rPr lang="en-US" b="1" dirty="0"/>
              <a:t>Default _id Index</a:t>
            </a:r>
            <a:r>
              <a:rPr lang="en-US" dirty="0"/>
              <a:t>. This default index cannot be dropped from the collection.</a:t>
            </a:r>
          </a:p>
          <a:p>
            <a:r>
              <a:rPr lang="en-US" dirty="0"/>
              <a:t>see the _id field which will be </a:t>
            </a:r>
          </a:p>
          <a:p>
            <a:r>
              <a:rPr lang="en-US" dirty="0"/>
              <a:t>utilized as the default index:</a:t>
            </a:r>
            <a:endParaRPr lang="en-IN" dirty="0"/>
          </a:p>
        </p:txBody>
      </p:sp>
      <p:pic>
        <p:nvPicPr>
          <p:cNvPr id="5" name="Picture 4">
            <a:extLst>
              <a:ext uri="{FF2B5EF4-FFF2-40B4-BE49-F238E27FC236}">
                <a16:creationId xmlns:a16="http://schemas.microsoft.com/office/drawing/2014/main" id="{350A066F-94A9-41D0-9707-A9AD51B2474C}"/>
              </a:ext>
            </a:extLst>
          </p:cNvPr>
          <p:cNvPicPr>
            <a:picLocks noChangeAspect="1"/>
          </p:cNvPicPr>
          <p:nvPr/>
        </p:nvPicPr>
        <p:blipFill>
          <a:blip r:embed="rId3"/>
          <a:stretch>
            <a:fillRect/>
          </a:stretch>
        </p:blipFill>
        <p:spPr>
          <a:xfrm>
            <a:off x="4897820" y="1788245"/>
            <a:ext cx="5885793" cy="5549918"/>
          </a:xfrm>
          <a:prstGeom prst="rect">
            <a:avLst/>
          </a:prstGeom>
        </p:spPr>
      </p:pic>
    </p:spTree>
    <p:extLst>
      <p:ext uri="{BB962C8B-B14F-4D97-AF65-F5344CB8AC3E}">
        <p14:creationId xmlns:p14="http://schemas.microsoft.com/office/powerpoint/2010/main" val="166194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7BC98-BDE2-4EBB-AA01-79EA19171237}"/>
              </a:ext>
            </a:extLst>
          </p:cNvPr>
          <p:cNvSpPr>
            <a:spLocks noGrp="1"/>
          </p:cNvSpPr>
          <p:nvPr>
            <p:ph idx="1"/>
          </p:nvPr>
        </p:nvSpPr>
        <p:spPr>
          <a:xfrm>
            <a:off x="168165" y="157654"/>
            <a:ext cx="11803117" cy="6421821"/>
          </a:xfrm>
        </p:spPr>
        <p:txBody>
          <a:bodyPr/>
          <a:lstStyle/>
          <a:p>
            <a:r>
              <a:rPr lang="en-US" dirty="0"/>
              <a:t>Syntax : </a:t>
            </a:r>
            <a:r>
              <a:rPr lang="en-US" dirty="0">
                <a:highlight>
                  <a:srgbClr val="FFFF00"/>
                </a:highlight>
              </a:rPr>
              <a:t>db.&lt;collection&gt;.</a:t>
            </a:r>
            <a:r>
              <a:rPr lang="en-US" dirty="0" err="1">
                <a:highlight>
                  <a:srgbClr val="FFFF00"/>
                </a:highlight>
              </a:rPr>
              <a:t>createIndex</a:t>
            </a:r>
            <a:r>
              <a:rPr lang="en-US" dirty="0">
                <a:highlight>
                  <a:srgbClr val="FFFF00"/>
                </a:highlight>
              </a:rPr>
              <a:t>(&lt;Key and Index Type&gt;, &lt;Options&gt;)</a:t>
            </a:r>
          </a:p>
          <a:p>
            <a:r>
              <a:rPr lang="en-US" dirty="0"/>
              <a:t>When creating an index, you need to define the field to be indexed and the direction of the key (1 or -1) to indicate ascending or descending order.</a:t>
            </a:r>
          </a:p>
          <a:p>
            <a:r>
              <a:rPr lang="en-US" dirty="0"/>
              <a:t>Indexes cannot be renamed after creation. (The only way to rename an index is to first drop that index and recreate it using the desired name.)</a:t>
            </a:r>
          </a:p>
          <a:p>
            <a:r>
              <a:rPr lang="en-US" dirty="0"/>
              <a:t>Let’s create an index using the name field in the </a:t>
            </a:r>
            <a:r>
              <a:rPr lang="en-US" dirty="0" err="1"/>
              <a:t>studentgrades</a:t>
            </a:r>
            <a:r>
              <a:rPr lang="en-US" dirty="0"/>
              <a:t> collection and name it as</a:t>
            </a:r>
            <a:r>
              <a:rPr lang="en-US" b="1" dirty="0"/>
              <a:t> student name index</a:t>
            </a:r>
            <a:r>
              <a:rPr lang="en-US" dirty="0"/>
              <a:t>.</a:t>
            </a:r>
          </a:p>
          <a:p>
            <a:endParaRPr lang="en-IN" dirty="0">
              <a:highlight>
                <a:srgbClr val="FFFF00"/>
              </a:highlight>
            </a:endParaRPr>
          </a:p>
        </p:txBody>
      </p:sp>
      <p:pic>
        <p:nvPicPr>
          <p:cNvPr id="6" name="Picture 5">
            <a:extLst>
              <a:ext uri="{FF2B5EF4-FFF2-40B4-BE49-F238E27FC236}">
                <a16:creationId xmlns:a16="http://schemas.microsoft.com/office/drawing/2014/main" id="{FDE42F08-DC88-4292-A3A9-E59C9CBEA468}"/>
              </a:ext>
            </a:extLst>
          </p:cNvPr>
          <p:cNvPicPr>
            <a:picLocks noChangeAspect="1"/>
          </p:cNvPicPr>
          <p:nvPr/>
        </p:nvPicPr>
        <p:blipFill>
          <a:blip r:embed="rId2"/>
          <a:stretch>
            <a:fillRect/>
          </a:stretch>
        </p:blipFill>
        <p:spPr>
          <a:xfrm>
            <a:off x="5410779" y="2879815"/>
            <a:ext cx="5761717" cy="1458662"/>
          </a:xfrm>
          <a:prstGeom prst="rect">
            <a:avLst/>
          </a:prstGeom>
        </p:spPr>
      </p:pic>
      <p:pic>
        <p:nvPicPr>
          <p:cNvPr id="8" name="Picture 7">
            <a:extLst>
              <a:ext uri="{FF2B5EF4-FFF2-40B4-BE49-F238E27FC236}">
                <a16:creationId xmlns:a16="http://schemas.microsoft.com/office/drawing/2014/main" id="{DC3C47A0-D17F-48CA-B3CB-112A87404922}"/>
              </a:ext>
            </a:extLst>
          </p:cNvPr>
          <p:cNvPicPr>
            <a:picLocks noChangeAspect="1"/>
          </p:cNvPicPr>
          <p:nvPr/>
        </p:nvPicPr>
        <p:blipFill>
          <a:blip r:embed="rId3"/>
          <a:stretch>
            <a:fillRect/>
          </a:stretch>
        </p:blipFill>
        <p:spPr>
          <a:xfrm>
            <a:off x="5410779" y="4268567"/>
            <a:ext cx="4959934" cy="2589433"/>
          </a:xfrm>
          <a:prstGeom prst="rect">
            <a:avLst/>
          </a:prstGeom>
        </p:spPr>
      </p:pic>
    </p:spTree>
    <p:extLst>
      <p:ext uri="{BB962C8B-B14F-4D97-AF65-F5344CB8AC3E}">
        <p14:creationId xmlns:p14="http://schemas.microsoft.com/office/powerpoint/2010/main" val="112957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FEA0-3D11-4612-A3D3-72DEA29E7060}"/>
              </a:ext>
            </a:extLst>
          </p:cNvPr>
          <p:cNvSpPr>
            <a:spLocks noGrp="1"/>
          </p:cNvSpPr>
          <p:nvPr>
            <p:ph type="title"/>
          </p:nvPr>
        </p:nvSpPr>
        <p:spPr>
          <a:xfrm>
            <a:off x="838200" y="365125"/>
            <a:ext cx="9714186" cy="622847"/>
          </a:xfrm>
        </p:spPr>
        <p:txBody>
          <a:bodyPr>
            <a:normAutofit fontScale="90000"/>
          </a:bodyPr>
          <a:lstStyle/>
          <a:p>
            <a:r>
              <a:rPr lang="en-IN" b="1" dirty="0"/>
              <a:t>Finding indexes</a:t>
            </a:r>
            <a:br>
              <a:rPr lang="en-IN" b="1" dirty="0"/>
            </a:br>
            <a:endParaRPr lang="en-IN" dirty="0"/>
          </a:p>
        </p:txBody>
      </p:sp>
      <p:sp>
        <p:nvSpPr>
          <p:cNvPr id="3" name="Content Placeholder 2">
            <a:extLst>
              <a:ext uri="{FF2B5EF4-FFF2-40B4-BE49-F238E27FC236}">
                <a16:creationId xmlns:a16="http://schemas.microsoft.com/office/drawing/2014/main" id="{2CEA221F-CCE2-4C0D-A89C-549686C0BF77}"/>
              </a:ext>
            </a:extLst>
          </p:cNvPr>
          <p:cNvSpPr>
            <a:spLocks noGrp="1"/>
          </p:cNvSpPr>
          <p:nvPr>
            <p:ph idx="1"/>
          </p:nvPr>
        </p:nvSpPr>
        <p:spPr>
          <a:xfrm>
            <a:off x="136634" y="725214"/>
            <a:ext cx="11887200" cy="5990896"/>
          </a:xfrm>
        </p:spPr>
        <p:txBody>
          <a:bodyPr/>
          <a:lstStyle/>
          <a:p>
            <a:r>
              <a:rPr lang="en-US" dirty="0"/>
              <a:t>You can find all the available indexes in a MongoDB collection by using the </a:t>
            </a:r>
            <a:r>
              <a:rPr lang="en-US" b="1" dirty="0" err="1"/>
              <a:t>getIndexes</a:t>
            </a:r>
            <a:r>
              <a:rPr lang="en-US" dirty="0"/>
              <a:t> method.</a:t>
            </a:r>
          </a:p>
          <a:p>
            <a:r>
              <a:rPr lang="en-IN" dirty="0"/>
              <a:t>Syntax: </a:t>
            </a:r>
            <a:r>
              <a:rPr lang="en-IN" dirty="0">
                <a:highlight>
                  <a:srgbClr val="FFFF00"/>
                </a:highlight>
              </a:rPr>
              <a:t>db.&lt;collection&gt;.</a:t>
            </a:r>
            <a:r>
              <a:rPr lang="en-IN" dirty="0" err="1">
                <a:highlight>
                  <a:srgbClr val="FFFF00"/>
                </a:highlight>
              </a:rPr>
              <a:t>getIndexes</a:t>
            </a:r>
            <a:r>
              <a:rPr lang="en-IN" dirty="0">
                <a:highlight>
                  <a:srgbClr val="FFFF00"/>
                </a:highlight>
              </a:rPr>
              <a:t>()</a:t>
            </a:r>
          </a:p>
        </p:txBody>
      </p:sp>
      <p:pic>
        <p:nvPicPr>
          <p:cNvPr id="6" name="Picture 5">
            <a:extLst>
              <a:ext uri="{FF2B5EF4-FFF2-40B4-BE49-F238E27FC236}">
                <a16:creationId xmlns:a16="http://schemas.microsoft.com/office/drawing/2014/main" id="{788A4670-06AE-40B9-926A-7A2D094426A2}"/>
              </a:ext>
            </a:extLst>
          </p:cNvPr>
          <p:cNvPicPr>
            <a:picLocks noChangeAspect="1"/>
          </p:cNvPicPr>
          <p:nvPr/>
        </p:nvPicPr>
        <p:blipFill>
          <a:blip r:embed="rId2"/>
          <a:stretch>
            <a:fillRect/>
          </a:stretch>
        </p:blipFill>
        <p:spPr>
          <a:xfrm>
            <a:off x="2472114" y="2052042"/>
            <a:ext cx="6847768" cy="4805958"/>
          </a:xfrm>
          <a:prstGeom prst="rect">
            <a:avLst/>
          </a:prstGeom>
        </p:spPr>
      </p:pic>
    </p:spTree>
    <p:extLst>
      <p:ext uri="{BB962C8B-B14F-4D97-AF65-F5344CB8AC3E}">
        <p14:creationId xmlns:p14="http://schemas.microsoft.com/office/powerpoint/2010/main" val="313480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2E4D-8EBB-4E97-A6AF-604A787C148B}"/>
              </a:ext>
            </a:extLst>
          </p:cNvPr>
          <p:cNvSpPr>
            <a:spLocks noGrp="1"/>
          </p:cNvSpPr>
          <p:nvPr>
            <p:ph type="title"/>
          </p:nvPr>
        </p:nvSpPr>
        <p:spPr>
          <a:xfrm>
            <a:off x="838200" y="365126"/>
            <a:ext cx="10515600" cy="570296"/>
          </a:xfrm>
        </p:spPr>
        <p:txBody>
          <a:bodyPr>
            <a:normAutofit fontScale="90000"/>
          </a:bodyPr>
          <a:lstStyle/>
          <a:p>
            <a:r>
              <a:rPr lang="en-IN" b="1" dirty="0"/>
              <a:t>Dropping indexes</a:t>
            </a:r>
            <a:br>
              <a:rPr lang="en-IN" b="1" dirty="0"/>
            </a:br>
            <a:endParaRPr lang="en-IN" dirty="0"/>
          </a:p>
        </p:txBody>
      </p:sp>
      <p:sp>
        <p:nvSpPr>
          <p:cNvPr id="3" name="Content Placeholder 2">
            <a:extLst>
              <a:ext uri="{FF2B5EF4-FFF2-40B4-BE49-F238E27FC236}">
                <a16:creationId xmlns:a16="http://schemas.microsoft.com/office/drawing/2014/main" id="{92D20188-2CB4-4244-B29B-3A367DF5878A}"/>
              </a:ext>
            </a:extLst>
          </p:cNvPr>
          <p:cNvSpPr>
            <a:spLocks noGrp="1"/>
          </p:cNvSpPr>
          <p:nvPr>
            <p:ph idx="1"/>
          </p:nvPr>
        </p:nvSpPr>
        <p:spPr>
          <a:xfrm>
            <a:off x="388883" y="840828"/>
            <a:ext cx="11550869" cy="5864772"/>
          </a:xfrm>
        </p:spPr>
        <p:txBody>
          <a:bodyPr/>
          <a:lstStyle/>
          <a:p>
            <a:r>
              <a:rPr lang="en-US" dirty="0"/>
              <a:t>To delete an index from a collection, use the </a:t>
            </a:r>
            <a:r>
              <a:rPr lang="en-US" b="1" dirty="0" err="1"/>
              <a:t>dropIndex</a:t>
            </a:r>
            <a:r>
              <a:rPr lang="en-US" dirty="0"/>
              <a:t> method while specifying the index name to be dropped.</a:t>
            </a:r>
          </a:p>
          <a:p>
            <a:r>
              <a:rPr lang="en-US" dirty="0"/>
              <a:t>Syntax : </a:t>
            </a:r>
            <a:r>
              <a:rPr lang="en-US" dirty="0">
                <a:highlight>
                  <a:srgbClr val="FFFF00"/>
                </a:highlight>
              </a:rPr>
              <a:t>db.&lt;collection&gt;.</a:t>
            </a:r>
            <a:r>
              <a:rPr lang="en-US" dirty="0" err="1">
                <a:highlight>
                  <a:srgbClr val="FFFF00"/>
                </a:highlight>
              </a:rPr>
              <a:t>dropIndex</a:t>
            </a:r>
            <a:r>
              <a:rPr lang="en-US" dirty="0">
                <a:highlight>
                  <a:srgbClr val="FFFF00"/>
                </a:highlight>
              </a:rPr>
              <a:t>(&lt;Index Name / Field Name&gt;)</a:t>
            </a:r>
          </a:p>
          <a:p>
            <a:r>
              <a:rPr lang="en-US" dirty="0"/>
              <a:t>Let’s remove the user-created index with the index name </a:t>
            </a:r>
            <a:r>
              <a:rPr lang="en-US" b="1" dirty="0"/>
              <a:t>student name index</a:t>
            </a:r>
            <a:r>
              <a:rPr lang="en-US" dirty="0"/>
              <a:t>, as shown below.</a:t>
            </a:r>
          </a:p>
          <a:p>
            <a:endParaRPr lang="en-IN" dirty="0">
              <a:highlight>
                <a:srgbClr val="FFFF00"/>
              </a:highlight>
            </a:endParaRPr>
          </a:p>
        </p:txBody>
      </p:sp>
      <p:pic>
        <p:nvPicPr>
          <p:cNvPr id="6" name="Picture 5">
            <a:extLst>
              <a:ext uri="{FF2B5EF4-FFF2-40B4-BE49-F238E27FC236}">
                <a16:creationId xmlns:a16="http://schemas.microsoft.com/office/drawing/2014/main" id="{DE166B72-B7E7-42C9-BD7F-C502B1E7BC79}"/>
              </a:ext>
            </a:extLst>
          </p:cNvPr>
          <p:cNvPicPr>
            <a:picLocks noChangeAspect="1"/>
          </p:cNvPicPr>
          <p:nvPr/>
        </p:nvPicPr>
        <p:blipFill>
          <a:blip r:embed="rId3"/>
          <a:stretch>
            <a:fillRect/>
          </a:stretch>
        </p:blipFill>
        <p:spPr>
          <a:xfrm>
            <a:off x="641447" y="3110658"/>
            <a:ext cx="6314046" cy="2034339"/>
          </a:xfrm>
          <a:prstGeom prst="rect">
            <a:avLst/>
          </a:prstGeom>
        </p:spPr>
      </p:pic>
      <p:pic>
        <p:nvPicPr>
          <p:cNvPr id="8" name="Picture 7">
            <a:extLst>
              <a:ext uri="{FF2B5EF4-FFF2-40B4-BE49-F238E27FC236}">
                <a16:creationId xmlns:a16="http://schemas.microsoft.com/office/drawing/2014/main" id="{551ADDD6-F470-42EC-AB52-4F4CC0CD9B18}"/>
              </a:ext>
            </a:extLst>
          </p:cNvPr>
          <p:cNvPicPr>
            <a:picLocks noChangeAspect="1"/>
          </p:cNvPicPr>
          <p:nvPr/>
        </p:nvPicPr>
        <p:blipFill>
          <a:blip r:embed="rId4"/>
          <a:stretch>
            <a:fillRect/>
          </a:stretch>
        </p:blipFill>
        <p:spPr>
          <a:xfrm>
            <a:off x="641447" y="5239147"/>
            <a:ext cx="5831093" cy="1556050"/>
          </a:xfrm>
          <a:prstGeom prst="rect">
            <a:avLst/>
          </a:prstGeom>
        </p:spPr>
      </p:pic>
    </p:spTree>
    <p:extLst>
      <p:ext uri="{BB962C8B-B14F-4D97-AF65-F5344CB8AC3E}">
        <p14:creationId xmlns:p14="http://schemas.microsoft.com/office/powerpoint/2010/main" val="19642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09C3-A5E3-4D46-B933-3CC1C2458E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31FABC-2527-4069-9EAB-E344F2D5ADDE}"/>
              </a:ext>
            </a:extLst>
          </p:cNvPr>
          <p:cNvSpPr>
            <a:spLocks noGrp="1"/>
          </p:cNvSpPr>
          <p:nvPr>
            <p:ph idx="1"/>
          </p:nvPr>
        </p:nvSpPr>
        <p:spPr/>
        <p:txBody>
          <a:bodyPr/>
          <a:lstStyle/>
          <a:p>
            <a:r>
              <a:rPr lang="en-US" dirty="0"/>
              <a:t>The </a:t>
            </a:r>
            <a:r>
              <a:rPr lang="en-US" b="1" dirty="0" err="1"/>
              <a:t>dropIndexes</a:t>
            </a:r>
            <a:r>
              <a:rPr lang="en-US" dirty="0"/>
              <a:t> command can also drop all the indexes excluding the default _id Index.</a:t>
            </a:r>
          </a:p>
          <a:p>
            <a:endParaRPr lang="en-US" dirty="0"/>
          </a:p>
          <a:p>
            <a:endParaRPr lang="en-IN" dirty="0"/>
          </a:p>
        </p:txBody>
      </p:sp>
      <p:pic>
        <p:nvPicPr>
          <p:cNvPr id="5" name="Picture 4">
            <a:extLst>
              <a:ext uri="{FF2B5EF4-FFF2-40B4-BE49-F238E27FC236}">
                <a16:creationId xmlns:a16="http://schemas.microsoft.com/office/drawing/2014/main" id="{4161EC39-D566-4C57-8DF8-BDD3B7F5E6BF}"/>
              </a:ext>
            </a:extLst>
          </p:cNvPr>
          <p:cNvPicPr>
            <a:picLocks noChangeAspect="1"/>
          </p:cNvPicPr>
          <p:nvPr/>
        </p:nvPicPr>
        <p:blipFill>
          <a:blip r:embed="rId2"/>
          <a:stretch>
            <a:fillRect/>
          </a:stretch>
        </p:blipFill>
        <p:spPr>
          <a:xfrm>
            <a:off x="998136" y="3429000"/>
            <a:ext cx="7079890" cy="2320529"/>
          </a:xfrm>
          <a:prstGeom prst="rect">
            <a:avLst/>
          </a:prstGeom>
        </p:spPr>
      </p:pic>
    </p:spTree>
    <p:extLst>
      <p:ext uri="{BB962C8B-B14F-4D97-AF65-F5344CB8AC3E}">
        <p14:creationId xmlns:p14="http://schemas.microsoft.com/office/powerpoint/2010/main" val="27117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2063</Words>
  <Application>Microsoft Office PowerPoint</Application>
  <PresentationFormat>Widescreen</PresentationFormat>
  <Paragraphs>154</Paragraphs>
  <Slides>32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Indexing-Sharding and Replication in MongoDB</vt:lpstr>
      <vt:lpstr>MongoDB Indexes </vt:lpstr>
      <vt:lpstr>What are indexes in MongoDB? </vt:lpstr>
      <vt:lpstr>PowerPoint Presentation</vt:lpstr>
      <vt:lpstr>Creating indexes </vt:lpstr>
      <vt:lpstr>PowerPoint Presentation</vt:lpstr>
      <vt:lpstr>Finding indexes </vt:lpstr>
      <vt:lpstr>Dropping indexes </vt:lpstr>
      <vt:lpstr>PowerPoint Presentation</vt:lpstr>
      <vt:lpstr>Common MongoDB index types </vt:lpstr>
      <vt:lpstr>Single field index </vt:lpstr>
      <vt:lpstr>Compound index</vt:lpstr>
      <vt:lpstr>PowerPoint Presentation</vt:lpstr>
      <vt:lpstr>Multikey index</vt:lpstr>
      <vt:lpstr>PowerPoint Presentation</vt:lpstr>
      <vt:lpstr>PowerPoint Presentation</vt:lpstr>
      <vt:lpstr>Other MongoDB index types </vt:lpstr>
      <vt:lpstr>Sharding</vt:lpstr>
      <vt:lpstr>What is sharding?</vt:lpstr>
      <vt:lpstr>MongoDB sharding basics </vt:lpstr>
      <vt:lpstr>PowerPoint Presentation</vt:lpstr>
      <vt:lpstr>Components illustration: </vt:lpstr>
      <vt:lpstr>Find out</vt:lpstr>
      <vt:lpstr>MongoDB Replication: A Complete Introduction </vt:lpstr>
      <vt:lpstr>What is MongoDB Replication?</vt:lpstr>
      <vt:lpstr>How MongoDB replication works </vt:lpstr>
      <vt:lpstr>PowerPoint Presentation</vt:lpstr>
      <vt:lpstr>The Heartbeat process </vt:lpstr>
      <vt:lpstr>Replica set elections </vt:lpstr>
      <vt:lpstr>PowerPoint Presentation</vt:lpstr>
      <vt:lpstr>MongoDB Replica Set vs MongoDB Cluster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Indexing-Sharding and Replication in MongoDB</dc:title>
  <dc:creator>CSE-5</dc:creator>
  <cp:lastModifiedBy>CSE-5</cp:lastModifiedBy>
  <cp:revision>20</cp:revision>
  <dcterms:created xsi:type="dcterms:W3CDTF">2022-11-07T11:22:59Z</dcterms:created>
  <dcterms:modified xsi:type="dcterms:W3CDTF">2022-11-09T06:24:02Z</dcterms:modified>
</cp:coreProperties>
</file>