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61" r:id="rId4"/>
    <p:sldId id="262" r:id="rId5"/>
    <p:sldId id="263" r:id="rId6"/>
    <p:sldId id="258" r:id="rId7"/>
    <p:sldId id="264" r:id="rId8"/>
    <p:sldId id="265" r:id="rId9"/>
    <p:sldId id="266" r:id="rId10"/>
    <p:sldId id="259" r:id="rId11"/>
    <p:sldId id="267" r:id="rId12"/>
    <p:sldId id="269" r:id="rId13"/>
    <p:sldId id="286" r:id="rId14"/>
    <p:sldId id="287" r:id="rId15"/>
    <p:sldId id="288" r:id="rId16"/>
    <p:sldId id="289" r:id="rId17"/>
    <p:sldId id="290" r:id="rId18"/>
    <p:sldId id="291" r:id="rId19"/>
    <p:sldId id="292" r:id="rId20"/>
    <p:sldId id="268" r:id="rId21"/>
    <p:sldId id="270" r:id="rId22"/>
    <p:sldId id="271" r:id="rId23"/>
    <p:sldId id="272" r:id="rId24"/>
    <p:sldId id="282" r:id="rId25"/>
    <p:sldId id="273" r:id="rId26"/>
    <p:sldId id="274" r:id="rId27"/>
    <p:sldId id="275" r:id="rId28"/>
    <p:sldId id="276" r:id="rId29"/>
    <p:sldId id="277" r:id="rId30"/>
    <p:sldId id="278" r:id="rId31"/>
    <p:sldId id="279" r:id="rId32"/>
    <p:sldId id="280" r:id="rId33"/>
    <p:sldId id="281" r:id="rId34"/>
    <p:sldId id="283" r:id="rId35"/>
    <p:sldId id="284" r:id="rId36"/>
    <p:sldId id="28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17E46F-AA39-4A6F-8511-E0B0F8676C63}" type="datetimeFigureOut">
              <a:rPr lang="en-US" smtClean="0"/>
              <a:t>10/7/2021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386E2-843A-40B4-AF34-D07FD9EFF587}" type="slidenum">
              <a:rPr lang="en-US" smtClean="0"/>
              <a:t>‹#›</a:t>
            </a:fld>
            <a:endParaRPr lang="en-US"/>
          </a:p>
        </p:txBody>
      </p:sp>
    </p:spTree>
    <p:extLst>
      <p:ext uri="{BB962C8B-B14F-4D97-AF65-F5344CB8AC3E}">
        <p14:creationId xmlns:p14="http://schemas.microsoft.com/office/powerpoint/2010/main" val="3961631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20386E2-843A-40B4-AF34-D07FD9EFF587}" type="slidenum">
              <a:rPr lang="en-US" smtClean="0"/>
              <a:t>1</a:t>
            </a:fld>
            <a:endParaRPr lang="en-US"/>
          </a:p>
        </p:txBody>
      </p:sp>
    </p:spTree>
    <p:extLst>
      <p:ext uri="{BB962C8B-B14F-4D97-AF65-F5344CB8AC3E}">
        <p14:creationId xmlns:p14="http://schemas.microsoft.com/office/powerpoint/2010/main" val="2738090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52C179-EDC2-4D1B-A958-3267F1E87D69}"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
        <p:nvSpPr>
          <p:cNvPr id="6" name="Slide Number Placeholder 5"/>
          <p:cNvSpPr>
            <a:spLocks noGrp="1"/>
          </p:cNvSpPr>
          <p:nvPr>
            <p:ph type="sldNum" sz="quarter" idx="12"/>
          </p:nvPr>
        </p:nvSpPr>
        <p:spPr/>
        <p:txBody>
          <a:bodyPr/>
          <a:lstStyle/>
          <a:p>
            <a:fld id="{C8DC9559-6F15-4FCB-9714-A10CC118AABD}" type="slidenum">
              <a:rPr lang="en-US" smtClean="0"/>
              <a:t>‹#›</a:t>
            </a:fld>
            <a:endParaRPr lang="en-US"/>
          </a:p>
        </p:txBody>
      </p:sp>
    </p:spTree>
    <p:extLst>
      <p:ext uri="{BB962C8B-B14F-4D97-AF65-F5344CB8AC3E}">
        <p14:creationId xmlns:p14="http://schemas.microsoft.com/office/powerpoint/2010/main" val="844953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940E7-2CFE-44E1-AAA7-54BC2C3D0EAB}"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
        <p:nvSpPr>
          <p:cNvPr id="6" name="Slide Number Placeholder 5"/>
          <p:cNvSpPr>
            <a:spLocks noGrp="1"/>
          </p:cNvSpPr>
          <p:nvPr>
            <p:ph type="sldNum" sz="quarter" idx="12"/>
          </p:nvPr>
        </p:nvSpPr>
        <p:spPr/>
        <p:txBody>
          <a:bodyPr/>
          <a:lstStyle/>
          <a:p>
            <a:fld id="{C8DC9559-6F15-4FCB-9714-A10CC118AABD}" type="slidenum">
              <a:rPr lang="en-US" smtClean="0"/>
              <a:t>‹#›</a:t>
            </a:fld>
            <a:endParaRPr lang="en-US"/>
          </a:p>
        </p:txBody>
      </p:sp>
    </p:spTree>
    <p:extLst>
      <p:ext uri="{BB962C8B-B14F-4D97-AF65-F5344CB8AC3E}">
        <p14:creationId xmlns:p14="http://schemas.microsoft.com/office/powerpoint/2010/main" val="219839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D6B591-C547-4E1F-9DC0-9DBFE8ABDEAF}"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
        <p:nvSpPr>
          <p:cNvPr id="6" name="Slide Number Placeholder 5"/>
          <p:cNvSpPr>
            <a:spLocks noGrp="1"/>
          </p:cNvSpPr>
          <p:nvPr>
            <p:ph type="sldNum" sz="quarter" idx="12"/>
          </p:nvPr>
        </p:nvSpPr>
        <p:spPr/>
        <p:txBody>
          <a:bodyPr/>
          <a:lstStyle/>
          <a:p>
            <a:fld id="{C8DC9559-6F15-4FCB-9714-A10CC118AABD}" type="slidenum">
              <a:rPr lang="en-US" smtClean="0"/>
              <a:t>‹#›</a:t>
            </a:fld>
            <a:endParaRPr lang="en-US"/>
          </a:p>
        </p:txBody>
      </p:sp>
    </p:spTree>
    <p:extLst>
      <p:ext uri="{BB962C8B-B14F-4D97-AF65-F5344CB8AC3E}">
        <p14:creationId xmlns:p14="http://schemas.microsoft.com/office/powerpoint/2010/main" val="3203271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
        <p:nvSpPr>
          <p:cNvPr id="6" name="Slide Number Placeholder 5"/>
          <p:cNvSpPr>
            <a:spLocks noGrp="1"/>
          </p:cNvSpPr>
          <p:nvPr>
            <p:ph type="sldNum" sz="quarter" idx="12"/>
          </p:nvPr>
        </p:nvSpPr>
        <p:spPr/>
        <p:txBody>
          <a:bodyPr/>
          <a:lstStyle/>
          <a:p>
            <a:fld id="{C8DC9559-6F15-4FCB-9714-A10CC118AABD}" type="slidenum">
              <a:rPr lang="en-US" smtClean="0"/>
              <a:t>‹#›</a:t>
            </a:fld>
            <a:endParaRPr lang="en-US"/>
          </a:p>
        </p:txBody>
      </p:sp>
    </p:spTree>
    <p:extLst>
      <p:ext uri="{BB962C8B-B14F-4D97-AF65-F5344CB8AC3E}">
        <p14:creationId xmlns:p14="http://schemas.microsoft.com/office/powerpoint/2010/main" val="2080234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44093B-98AD-47C0-8637-99F0BC8EE3A5}"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
        <p:nvSpPr>
          <p:cNvPr id="6" name="Slide Number Placeholder 5"/>
          <p:cNvSpPr>
            <a:spLocks noGrp="1"/>
          </p:cNvSpPr>
          <p:nvPr>
            <p:ph type="sldNum" sz="quarter" idx="12"/>
          </p:nvPr>
        </p:nvSpPr>
        <p:spPr/>
        <p:txBody>
          <a:bodyPr/>
          <a:lstStyle/>
          <a:p>
            <a:fld id="{C8DC9559-6F15-4FCB-9714-A10CC118AABD}" type="slidenum">
              <a:rPr lang="en-US" smtClean="0"/>
              <a:t>‹#›</a:t>
            </a:fld>
            <a:endParaRPr lang="en-US"/>
          </a:p>
        </p:txBody>
      </p:sp>
    </p:spTree>
    <p:extLst>
      <p:ext uri="{BB962C8B-B14F-4D97-AF65-F5344CB8AC3E}">
        <p14:creationId xmlns:p14="http://schemas.microsoft.com/office/powerpoint/2010/main" val="168820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078155-8D94-4EFD-95F9-1AA7C227D445}" type="datetime1">
              <a:rPr lang="en-US" smtClean="0"/>
              <a:t>10/7/2021</a:t>
            </a:fld>
            <a:endParaRPr lang="en-US"/>
          </a:p>
        </p:txBody>
      </p:sp>
      <p:sp>
        <p:nvSpPr>
          <p:cNvPr id="6" name="Footer Placeholder 5"/>
          <p:cNvSpPr>
            <a:spLocks noGrp="1"/>
          </p:cNvSpPr>
          <p:nvPr>
            <p:ph type="ftr" sz="quarter" idx="11"/>
          </p:nvPr>
        </p:nvSpPr>
        <p:spPr/>
        <p:txBody>
          <a:bodyPr/>
          <a:lstStyle/>
          <a:p>
            <a:r>
              <a:rPr lang="en-US" smtClean="0"/>
              <a:t>Prof Jigna Patel</a:t>
            </a:r>
            <a:endParaRPr lang="en-US"/>
          </a:p>
        </p:txBody>
      </p:sp>
      <p:sp>
        <p:nvSpPr>
          <p:cNvPr id="7" name="Slide Number Placeholder 6"/>
          <p:cNvSpPr>
            <a:spLocks noGrp="1"/>
          </p:cNvSpPr>
          <p:nvPr>
            <p:ph type="sldNum" sz="quarter" idx="12"/>
          </p:nvPr>
        </p:nvSpPr>
        <p:spPr/>
        <p:txBody>
          <a:bodyPr/>
          <a:lstStyle/>
          <a:p>
            <a:fld id="{C8DC9559-6F15-4FCB-9714-A10CC118AABD}" type="slidenum">
              <a:rPr lang="en-US" smtClean="0"/>
              <a:t>‹#›</a:t>
            </a:fld>
            <a:endParaRPr lang="en-US"/>
          </a:p>
        </p:txBody>
      </p:sp>
    </p:spTree>
    <p:extLst>
      <p:ext uri="{BB962C8B-B14F-4D97-AF65-F5344CB8AC3E}">
        <p14:creationId xmlns:p14="http://schemas.microsoft.com/office/powerpoint/2010/main" val="400615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F1B028-C5F6-41AA-9197-2BE63EE1ADEB}" type="datetime1">
              <a:rPr lang="en-US" smtClean="0"/>
              <a:t>10/7/2021</a:t>
            </a:fld>
            <a:endParaRPr lang="en-US"/>
          </a:p>
        </p:txBody>
      </p:sp>
      <p:sp>
        <p:nvSpPr>
          <p:cNvPr id="8" name="Footer Placeholder 7"/>
          <p:cNvSpPr>
            <a:spLocks noGrp="1"/>
          </p:cNvSpPr>
          <p:nvPr>
            <p:ph type="ftr" sz="quarter" idx="11"/>
          </p:nvPr>
        </p:nvSpPr>
        <p:spPr/>
        <p:txBody>
          <a:bodyPr/>
          <a:lstStyle/>
          <a:p>
            <a:r>
              <a:rPr lang="en-US" smtClean="0"/>
              <a:t>Prof Jigna Patel</a:t>
            </a:r>
            <a:endParaRPr lang="en-US"/>
          </a:p>
        </p:txBody>
      </p:sp>
      <p:sp>
        <p:nvSpPr>
          <p:cNvPr id="9" name="Slide Number Placeholder 8"/>
          <p:cNvSpPr>
            <a:spLocks noGrp="1"/>
          </p:cNvSpPr>
          <p:nvPr>
            <p:ph type="sldNum" sz="quarter" idx="12"/>
          </p:nvPr>
        </p:nvSpPr>
        <p:spPr/>
        <p:txBody>
          <a:bodyPr/>
          <a:lstStyle/>
          <a:p>
            <a:fld id="{C8DC9559-6F15-4FCB-9714-A10CC118AABD}" type="slidenum">
              <a:rPr lang="en-US" smtClean="0"/>
              <a:t>‹#›</a:t>
            </a:fld>
            <a:endParaRPr lang="en-US"/>
          </a:p>
        </p:txBody>
      </p:sp>
    </p:spTree>
    <p:extLst>
      <p:ext uri="{BB962C8B-B14F-4D97-AF65-F5344CB8AC3E}">
        <p14:creationId xmlns:p14="http://schemas.microsoft.com/office/powerpoint/2010/main" val="3870666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24EEDB-F735-4493-B393-C7588D3ACDF2}" type="datetime1">
              <a:rPr lang="en-US" smtClean="0"/>
              <a:t>10/7/2021</a:t>
            </a:fld>
            <a:endParaRPr lang="en-US"/>
          </a:p>
        </p:txBody>
      </p:sp>
      <p:sp>
        <p:nvSpPr>
          <p:cNvPr id="4" name="Footer Placeholder 3"/>
          <p:cNvSpPr>
            <a:spLocks noGrp="1"/>
          </p:cNvSpPr>
          <p:nvPr>
            <p:ph type="ftr" sz="quarter" idx="11"/>
          </p:nvPr>
        </p:nvSpPr>
        <p:spPr/>
        <p:txBody>
          <a:bodyPr/>
          <a:lstStyle/>
          <a:p>
            <a:r>
              <a:rPr lang="en-US" smtClean="0"/>
              <a:t>Prof Jigna Patel</a:t>
            </a:r>
            <a:endParaRPr lang="en-US"/>
          </a:p>
        </p:txBody>
      </p:sp>
      <p:sp>
        <p:nvSpPr>
          <p:cNvPr id="5" name="Slide Number Placeholder 4"/>
          <p:cNvSpPr>
            <a:spLocks noGrp="1"/>
          </p:cNvSpPr>
          <p:nvPr>
            <p:ph type="sldNum" sz="quarter" idx="12"/>
          </p:nvPr>
        </p:nvSpPr>
        <p:spPr/>
        <p:txBody>
          <a:bodyPr/>
          <a:lstStyle/>
          <a:p>
            <a:fld id="{C8DC9559-6F15-4FCB-9714-A10CC118AABD}" type="slidenum">
              <a:rPr lang="en-US" smtClean="0"/>
              <a:t>‹#›</a:t>
            </a:fld>
            <a:endParaRPr lang="en-US"/>
          </a:p>
        </p:txBody>
      </p:sp>
    </p:spTree>
    <p:extLst>
      <p:ext uri="{BB962C8B-B14F-4D97-AF65-F5344CB8AC3E}">
        <p14:creationId xmlns:p14="http://schemas.microsoft.com/office/powerpoint/2010/main" val="424389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40799-EFB4-41C4-9794-4811876C4280}" type="datetime1">
              <a:rPr lang="en-US" smtClean="0"/>
              <a:t>10/7/2021</a:t>
            </a:fld>
            <a:endParaRPr lang="en-US"/>
          </a:p>
        </p:txBody>
      </p:sp>
      <p:sp>
        <p:nvSpPr>
          <p:cNvPr id="3" name="Footer Placeholder 2"/>
          <p:cNvSpPr>
            <a:spLocks noGrp="1"/>
          </p:cNvSpPr>
          <p:nvPr>
            <p:ph type="ftr" sz="quarter" idx="11"/>
          </p:nvPr>
        </p:nvSpPr>
        <p:spPr/>
        <p:txBody>
          <a:bodyPr/>
          <a:lstStyle/>
          <a:p>
            <a:r>
              <a:rPr lang="en-US" smtClean="0"/>
              <a:t>Prof Jigna Patel</a:t>
            </a:r>
            <a:endParaRPr lang="en-US"/>
          </a:p>
        </p:txBody>
      </p:sp>
      <p:sp>
        <p:nvSpPr>
          <p:cNvPr id="4" name="Slide Number Placeholder 3"/>
          <p:cNvSpPr>
            <a:spLocks noGrp="1"/>
          </p:cNvSpPr>
          <p:nvPr>
            <p:ph type="sldNum" sz="quarter" idx="12"/>
          </p:nvPr>
        </p:nvSpPr>
        <p:spPr/>
        <p:txBody>
          <a:bodyPr/>
          <a:lstStyle/>
          <a:p>
            <a:fld id="{C8DC9559-6F15-4FCB-9714-A10CC118AABD}" type="slidenum">
              <a:rPr lang="en-US" smtClean="0"/>
              <a:t>‹#›</a:t>
            </a:fld>
            <a:endParaRPr lang="en-US"/>
          </a:p>
        </p:txBody>
      </p:sp>
    </p:spTree>
    <p:extLst>
      <p:ext uri="{BB962C8B-B14F-4D97-AF65-F5344CB8AC3E}">
        <p14:creationId xmlns:p14="http://schemas.microsoft.com/office/powerpoint/2010/main" val="2614631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692913-7979-48A0-8B16-2FFD73521E33}" type="datetime1">
              <a:rPr lang="en-US" smtClean="0"/>
              <a:t>10/7/2021</a:t>
            </a:fld>
            <a:endParaRPr lang="en-US"/>
          </a:p>
        </p:txBody>
      </p:sp>
      <p:sp>
        <p:nvSpPr>
          <p:cNvPr id="6" name="Footer Placeholder 5"/>
          <p:cNvSpPr>
            <a:spLocks noGrp="1"/>
          </p:cNvSpPr>
          <p:nvPr>
            <p:ph type="ftr" sz="quarter" idx="11"/>
          </p:nvPr>
        </p:nvSpPr>
        <p:spPr/>
        <p:txBody>
          <a:bodyPr/>
          <a:lstStyle/>
          <a:p>
            <a:r>
              <a:rPr lang="en-US" smtClean="0"/>
              <a:t>Prof Jigna Patel</a:t>
            </a:r>
            <a:endParaRPr lang="en-US"/>
          </a:p>
        </p:txBody>
      </p:sp>
      <p:sp>
        <p:nvSpPr>
          <p:cNvPr id="7" name="Slide Number Placeholder 6"/>
          <p:cNvSpPr>
            <a:spLocks noGrp="1"/>
          </p:cNvSpPr>
          <p:nvPr>
            <p:ph type="sldNum" sz="quarter" idx="12"/>
          </p:nvPr>
        </p:nvSpPr>
        <p:spPr/>
        <p:txBody>
          <a:bodyPr/>
          <a:lstStyle/>
          <a:p>
            <a:fld id="{C8DC9559-6F15-4FCB-9714-A10CC118AABD}" type="slidenum">
              <a:rPr lang="en-US" smtClean="0"/>
              <a:t>‹#›</a:t>
            </a:fld>
            <a:endParaRPr lang="en-US"/>
          </a:p>
        </p:txBody>
      </p:sp>
    </p:spTree>
    <p:extLst>
      <p:ext uri="{BB962C8B-B14F-4D97-AF65-F5344CB8AC3E}">
        <p14:creationId xmlns:p14="http://schemas.microsoft.com/office/powerpoint/2010/main" val="4284219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340E20-8F9B-4C4B-88F6-E6CC4F23E74B}" type="datetime1">
              <a:rPr lang="en-US" smtClean="0"/>
              <a:t>10/7/2021</a:t>
            </a:fld>
            <a:endParaRPr lang="en-US"/>
          </a:p>
        </p:txBody>
      </p:sp>
      <p:sp>
        <p:nvSpPr>
          <p:cNvPr id="6" name="Footer Placeholder 5"/>
          <p:cNvSpPr>
            <a:spLocks noGrp="1"/>
          </p:cNvSpPr>
          <p:nvPr>
            <p:ph type="ftr" sz="quarter" idx="11"/>
          </p:nvPr>
        </p:nvSpPr>
        <p:spPr/>
        <p:txBody>
          <a:bodyPr/>
          <a:lstStyle/>
          <a:p>
            <a:r>
              <a:rPr lang="en-US" smtClean="0"/>
              <a:t>Prof Jigna Patel</a:t>
            </a:r>
            <a:endParaRPr lang="en-US"/>
          </a:p>
        </p:txBody>
      </p:sp>
      <p:sp>
        <p:nvSpPr>
          <p:cNvPr id="7" name="Slide Number Placeholder 6"/>
          <p:cNvSpPr>
            <a:spLocks noGrp="1"/>
          </p:cNvSpPr>
          <p:nvPr>
            <p:ph type="sldNum" sz="quarter" idx="12"/>
          </p:nvPr>
        </p:nvSpPr>
        <p:spPr/>
        <p:txBody>
          <a:bodyPr/>
          <a:lstStyle/>
          <a:p>
            <a:fld id="{C8DC9559-6F15-4FCB-9714-A10CC118AABD}" type="slidenum">
              <a:rPr lang="en-US" smtClean="0"/>
              <a:t>‹#›</a:t>
            </a:fld>
            <a:endParaRPr lang="en-US"/>
          </a:p>
        </p:txBody>
      </p:sp>
    </p:spTree>
    <p:extLst>
      <p:ext uri="{BB962C8B-B14F-4D97-AF65-F5344CB8AC3E}">
        <p14:creationId xmlns:p14="http://schemas.microsoft.com/office/powerpoint/2010/main" val="3346424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066071-4E48-4F5B-8E26-93E6D4EDC910}" type="datetime1">
              <a:rPr lang="en-US" smtClean="0"/>
              <a:t>10/7/2021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Prof Jigna Patel</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C9559-6F15-4FCB-9714-A10CC118AABD}" type="slidenum">
              <a:rPr lang="en-US" smtClean="0"/>
              <a:t>‹#›</a:t>
            </a:fld>
            <a:endParaRPr lang="en-US"/>
          </a:p>
        </p:txBody>
      </p:sp>
    </p:spTree>
    <p:extLst>
      <p:ext uri="{BB962C8B-B14F-4D97-AF65-F5344CB8AC3E}">
        <p14:creationId xmlns:p14="http://schemas.microsoft.com/office/powerpoint/2010/main" val="1704610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w3resource.com/mongodb/nosql.php" TargetMode="External"/><Relationship Id="rId2" Type="http://schemas.openxmlformats.org/officeDocument/2006/relationships/hyperlink" Target="https://rubygarage.org/blog/neo4j-database-guide-with-use-cases" TargetMode="External"/><Relationship Id="rId1" Type="http://schemas.openxmlformats.org/officeDocument/2006/relationships/slideLayout" Target="../slideLayouts/slideLayout2.xml"/><Relationship Id="rId4" Type="http://schemas.openxmlformats.org/officeDocument/2006/relationships/hyperlink" Target="http://pages.di.unipi.it/turini/Basi%20di%20Dati/Slides/11.NoSQL-slides.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3848" y="298115"/>
            <a:ext cx="9144000" cy="2387600"/>
          </a:xfrm>
        </p:spPr>
        <p:txBody>
          <a:bodyPr/>
          <a:lstStyle/>
          <a:p>
            <a:r>
              <a:rPr lang="en-US" dirty="0" smtClean="0"/>
              <a:t>NoSQL Database</a:t>
            </a:r>
            <a:endParaRPr lang="en-US" dirty="0"/>
          </a:p>
        </p:txBody>
      </p:sp>
      <p:sp>
        <p:nvSpPr>
          <p:cNvPr id="3" name="Subtitle 2"/>
          <p:cNvSpPr>
            <a:spLocks noGrp="1"/>
          </p:cNvSpPr>
          <p:nvPr>
            <p:ph type="subTitle" idx="1"/>
          </p:nvPr>
        </p:nvSpPr>
        <p:spPr>
          <a:xfrm>
            <a:off x="1343696" y="4542195"/>
            <a:ext cx="9144000" cy="1369208"/>
          </a:xfrm>
        </p:spPr>
        <p:txBody>
          <a:bodyPr/>
          <a:lstStyle/>
          <a:p>
            <a:r>
              <a:rPr lang="en-US" dirty="0" smtClean="0"/>
              <a:t>Prof Jigna Patel,</a:t>
            </a:r>
          </a:p>
          <a:p>
            <a:r>
              <a:rPr lang="en-US" dirty="0" smtClean="0"/>
              <a:t>CSE Department, Institute of Technology</a:t>
            </a:r>
          </a:p>
          <a:p>
            <a:r>
              <a:rPr lang="en-US" dirty="0" smtClean="0"/>
              <a:t>Nirma University</a:t>
            </a:r>
            <a:endParaRPr lang="en-US" dirty="0"/>
          </a:p>
        </p:txBody>
      </p:sp>
      <p:sp>
        <p:nvSpPr>
          <p:cNvPr id="4" name="Date Placeholder 3"/>
          <p:cNvSpPr>
            <a:spLocks noGrp="1"/>
          </p:cNvSpPr>
          <p:nvPr>
            <p:ph type="dt" sz="half" idx="10"/>
          </p:nvPr>
        </p:nvSpPr>
        <p:spPr/>
        <p:txBody>
          <a:bodyPr/>
          <a:lstStyle/>
          <a:p>
            <a:fld id="{8EC48D57-E241-420E-9258-0D91D6607D53}"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14043823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12" y="38637"/>
            <a:ext cx="10515600" cy="1325563"/>
          </a:xfrm>
        </p:spPr>
        <p:txBody>
          <a:bodyPr>
            <a:normAutofit/>
          </a:bodyPr>
          <a:lstStyle/>
          <a:p>
            <a:r>
              <a:rPr lang="en-US" b="1" dirty="0"/>
              <a:t>History of NoSQL</a:t>
            </a:r>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
        <p:nvSpPr>
          <p:cNvPr id="7" name="Content Placeholder 6"/>
          <p:cNvSpPr>
            <a:spLocks noGrp="1"/>
          </p:cNvSpPr>
          <p:nvPr>
            <p:ph idx="1"/>
          </p:nvPr>
        </p:nvSpPr>
        <p:spPr>
          <a:xfrm>
            <a:off x="263912" y="1737687"/>
            <a:ext cx="11664175" cy="5464097"/>
          </a:xfrm>
        </p:spPr>
        <p:txBody>
          <a:bodyPr>
            <a:normAutofit/>
          </a:bodyPr>
          <a:lstStyle/>
          <a:p>
            <a:r>
              <a:rPr lang="en-US" dirty="0" smtClean="0"/>
              <a:t>The term NoSQL was coined by Carlo </a:t>
            </a:r>
            <a:r>
              <a:rPr lang="en-US" dirty="0" err="1" smtClean="0"/>
              <a:t>Strozzi</a:t>
            </a:r>
            <a:r>
              <a:rPr lang="en-US" dirty="0" smtClean="0"/>
              <a:t> in the year 1998</a:t>
            </a:r>
          </a:p>
          <a:p>
            <a:r>
              <a:rPr lang="en-US" dirty="0" smtClean="0"/>
              <a:t>In the early 2009, when last.fm wanted to organize an event on open-source distributed databases, Eric Evans, a Rackspace employee.</a:t>
            </a:r>
          </a:p>
          <a:p>
            <a:r>
              <a:rPr lang="en-US" dirty="0" smtClean="0"/>
              <a:t>In the same year, the "</a:t>
            </a:r>
            <a:r>
              <a:rPr lang="en-US" dirty="0" err="1" smtClean="0"/>
              <a:t>no:sql</a:t>
            </a:r>
            <a:r>
              <a:rPr lang="en-US" dirty="0" smtClean="0"/>
              <a:t>(east)" conference held in Atlanta, USA, NoSQL was discussed and debated a lot</a:t>
            </a:r>
          </a:p>
          <a:p>
            <a:r>
              <a:rPr lang="en-US" dirty="0" smtClean="0"/>
              <a:t>And then, discussion and practice of NoSQL got a momentum, and NoSQL saw an unprecedented growth.</a:t>
            </a:r>
            <a:endParaRPr lang="en-US" dirty="0"/>
          </a:p>
        </p:txBody>
      </p:sp>
    </p:spTree>
    <p:extLst>
      <p:ext uri="{BB962C8B-B14F-4D97-AF65-F5344CB8AC3E}">
        <p14:creationId xmlns:p14="http://schemas.microsoft.com/office/powerpoint/2010/main" val="147698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down)">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CAP Theorem (Brewer’s Theorem)</a:t>
            </a:r>
            <a:endParaRPr lang="en-US" dirty="0"/>
          </a:p>
        </p:txBody>
      </p:sp>
      <p:sp>
        <p:nvSpPr>
          <p:cNvPr id="3" name="Content Placeholder 2"/>
          <p:cNvSpPr>
            <a:spLocks noGrp="1"/>
          </p:cNvSpPr>
          <p:nvPr>
            <p:ph idx="1"/>
          </p:nvPr>
        </p:nvSpPr>
        <p:spPr/>
        <p:txBody>
          <a:bodyPr/>
          <a:lstStyle/>
          <a:p>
            <a:r>
              <a:rPr lang="en-US" b="1" dirty="0" smtClean="0"/>
              <a:t>Consistency</a:t>
            </a:r>
            <a:r>
              <a:rPr lang="en-US" dirty="0" smtClean="0"/>
              <a:t> - This means that the data in the database remains consistent after the execution of an operation. For example after an update operation all clients see the same data. </a:t>
            </a:r>
          </a:p>
          <a:p>
            <a:r>
              <a:rPr lang="en-US" b="1" dirty="0" smtClean="0"/>
              <a:t>Availability</a:t>
            </a:r>
            <a:r>
              <a:rPr lang="en-US" dirty="0" smtClean="0"/>
              <a:t> - This means that the system is always on (service guarantee availability), no downtime. </a:t>
            </a:r>
          </a:p>
          <a:p>
            <a:r>
              <a:rPr lang="en-US" b="1" dirty="0" smtClean="0"/>
              <a:t>Partition Tolerance</a:t>
            </a:r>
            <a:r>
              <a:rPr lang="en-US" dirty="0" smtClean="0"/>
              <a:t> - This means that the system continues to function even the communication among the servers is unreliable, i.e. the servers may be partitioned into multiple groups that cannot communicate with one another.</a:t>
            </a:r>
          </a:p>
          <a:p>
            <a:endParaRPr lang="en-US" dirty="0"/>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280866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4773" y="365125"/>
            <a:ext cx="6746960" cy="5811838"/>
          </a:xfrm>
        </p:spPr>
      </p:pic>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114387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Consistency — A guarantee that every node in a distributed cluster returns the same, most recent, successful write. Consistency refers to every client having the same view of the data. There are various types of consistency models. Consistency in CAP (used to prove the theorem) refers to </a:t>
            </a:r>
            <a:r>
              <a:rPr lang="en-US" dirty="0" err="1"/>
              <a:t>linearizability</a:t>
            </a:r>
            <a:r>
              <a:rPr lang="en-US" dirty="0"/>
              <a:t> or sequential consistency, a very strong form of consistency.</a:t>
            </a:r>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1637438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Availability — Every non-failing node returns a response for all read and write requests in a reasonable amount of time. The key word here is every. To be available, every node on (either side of a network partition) must be able to respond in a reasonable amount of time.</a:t>
            </a:r>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2428507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Partition Tolerant — The system continues to function and upholds its consistency guarantees in spite of network partitions. Network partitions are a fact of life. Distributed systems guaranteeing partition tolerance can gracefully recover from partitions once the partition heals.</a:t>
            </a:r>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4159681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CP (Consistent and Partition Tolerant) — At first glance, the CP category is confusing, i.e., a system that is consistent and partition tolerant but never available. CP is referring to a category of systems where availability is sacrificed only in the case of a network partition.</a:t>
            </a:r>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738860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CA (Consistent and Available) — CA systems are consistent and available systems in the absence of any network partition. Often a single node's DB servers are categorized as CA systems. Single node DB servers do not need to deal with partition tolerance and are thus considered CA systems. The only hole in this theory is that single node DB systems are not a network of shared data systems and thus do not fall under the preview of CAP</a:t>
            </a:r>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1133928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AP (Available and Partition Tolerant) — These are systems that are available and partition tolerant but cannot guarantee consistency.</a:t>
            </a:r>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1496000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3240720" y="1825625"/>
            <a:ext cx="5710560" cy="4351338"/>
          </a:xfrm>
          <a:prstGeom prst="rect">
            <a:avLst/>
          </a:prstGeom>
        </p:spPr>
      </p:pic>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2677908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RDBMS</a:t>
            </a:r>
            <a:endParaRPr lang="en-US" b="1" dirty="0"/>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
        <p:nvSpPr>
          <p:cNvPr id="9" name="Content Placeholder 8"/>
          <p:cNvSpPr>
            <a:spLocks noGrp="1"/>
          </p:cNvSpPr>
          <p:nvPr>
            <p:ph idx="1"/>
          </p:nvPr>
        </p:nvSpPr>
        <p:spPr/>
        <p:txBody>
          <a:bodyPr>
            <a:normAutofit/>
          </a:bodyPr>
          <a:lstStyle/>
          <a:p>
            <a:r>
              <a:rPr lang="en-US" b="1" dirty="0" smtClean="0"/>
              <a:t>Atomic </a:t>
            </a:r>
          </a:p>
          <a:p>
            <a:endParaRPr lang="en-US" b="1" dirty="0"/>
          </a:p>
          <a:p>
            <a:r>
              <a:rPr lang="en-US" b="1" dirty="0" smtClean="0"/>
              <a:t>Consistent </a:t>
            </a:r>
          </a:p>
          <a:p>
            <a:endParaRPr lang="en-US" b="1" dirty="0"/>
          </a:p>
          <a:p>
            <a:r>
              <a:rPr lang="en-US" b="1" dirty="0" smtClean="0"/>
              <a:t>Isolated </a:t>
            </a:r>
          </a:p>
          <a:p>
            <a:endParaRPr lang="en-US" b="1" dirty="0"/>
          </a:p>
          <a:p>
            <a:r>
              <a:rPr lang="en-US" b="1" dirty="0" smtClean="0"/>
              <a:t>Durable</a:t>
            </a:r>
            <a:endParaRPr lang="en-US" dirty="0"/>
          </a:p>
        </p:txBody>
      </p:sp>
    </p:spTree>
    <p:extLst>
      <p:ext uri="{BB962C8B-B14F-4D97-AF65-F5344CB8AC3E}">
        <p14:creationId xmlns:p14="http://schemas.microsoft.com/office/powerpoint/2010/main" val="14105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animEffect transition="in" filter="fade">
                                      <p:cBhvr>
                                        <p:cTn id="18" dur="1000"/>
                                        <p:tgtEl>
                                          <p:spTgt spid="9">
                                            <p:txEl>
                                              <p:pRg st="4" end="4"/>
                                            </p:txEl>
                                          </p:spTgt>
                                        </p:tgtEl>
                                      </p:cBhvr>
                                    </p:animEffect>
                                    <p:anim calcmode="lin" valueType="num">
                                      <p:cBhvr>
                                        <p:cTn id="19"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20"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animEffect transition="in" filter="fade">
                                      <p:cBhvr>
                                        <p:cTn id="25" dur="1000"/>
                                        <p:tgtEl>
                                          <p:spTgt spid="9">
                                            <p:txEl>
                                              <p:pRg st="6" end="6"/>
                                            </p:txEl>
                                          </p:spTgt>
                                        </p:tgtEl>
                                      </p:cBhvr>
                                    </p:animEffect>
                                    <p:anim calcmode="lin" valueType="num">
                                      <p:cBhvr>
                                        <p:cTn id="26"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CAP Theorem</a:t>
            </a:r>
          </a:p>
        </p:txBody>
      </p:sp>
      <p:sp>
        <p:nvSpPr>
          <p:cNvPr id="3" name="Content Placeholder 2"/>
          <p:cNvSpPr>
            <a:spLocks noGrp="1"/>
          </p:cNvSpPr>
          <p:nvPr>
            <p:ph idx="1"/>
          </p:nvPr>
        </p:nvSpPr>
        <p:spPr/>
        <p:txBody>
          <a:bodyPr/>
          <a:lstStyle/>
          <a:p>
            <a:r>
              <a:rPr lang="en-US" b="1" dirty="0" smtClean="0"/>
              <a:t>CA -</a:t>
            </a:r>
            <a:r>
              <a:rPr lang="en-US" dirty="0" smtClean="0"/>
              <a:t> Single site cluster, therefore all nodes are always in contact. When a partition occurs, the system blocks. </a:t>
            </a:r>
          </a:p>
          <a:p>
            <a:r>
              <a:rPr lang="en-US" b="1" dirty="0" smtClean="0"/>
              <a:t>CP -</a:t>
            </a:r>
            <a:r>
              <a:rPr lang="en-US" dirty="0" smtClean="0"/>
              <a:t>Some data may not be accessible, but the rest is still consistent/accurate. </a:t>
            </a:r>
          </a:p>
          <a:p>
            <a:r>
              <a:rPr lang="en-US" b="1" dirty="0" smtClean="0"/>
              <a:t>AP -</a:t>
            </a:r>
            <a:r>
              <a:rPr lang="en-US" dirty="0" smtClean="0"/>
              <a:t> System is still available under partitioning, but some of the data returned may be inaccurate.</a:t>
            </a:r>
            <a:endParaRPr lang="en-US" dirty="0"/>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223305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NoSQL pros/cons</a:t>
            </a:r>
            <a:br>
              <a:rPr lang="en-US" b="1" dirty="0" smtClean="0"/>
            </a:br>
            <a:endParaRPr lang="en-US" dirty="0"/>
          </a:p>
        </p:txBody>
      </p:sp>
      <p:sp>
        <p:nvSpPr>
          <p:cNvPr id="3" name="Content Placeholder 2"/>
          <p:cNvSpPr>
            <a:spLocks noGrp="1"/>
          </p:cNvSpPr>
          <p:nvPr>
            <p:ph idx="1"/>
          </p:nvPr>
        </p:nvSpPr>
        <p:spPr/>
        <p:txBody>
          <a:bodyPr/>
          <a:lstStyle/>
          <a:p>
            <a:pPr marL="0" indent="0">
              <a:buNone/>
            </a:pPr>
            <a:r>
              <a:rPr lang="en-US" b="1" dirty="0" smtClean="0"/>
              <a:t>Advantages </a:t>
            </a:r>
            <a:r>
              <a:rPr lang="en-US" dirty="0" smtClean="0"/>
              <a:t>:</a:t>
            </a:r>
          </a:p>
          <a:p>
            <a:r>
              <a:rPr lang="en-US" dirty="0" smtClean="0"/>
              <a:t>High scalability</a:t>
            </a:r>
          </a:p>
          <a:p>
            <a:r>
              <a:rPr lang="en-US" dirty="0" smtClean="0"/>
              <a:t>Distributed Computing</a:t>
            </a:r>
          </a:p>
          <a:p>
            <a:r>
              <a:rPr lang="en-US" dirty="0" smtClean="0"/>
              <a:t>Lower cost </a:t>
            </a:r>
          </a:p>
          <a:p>
            <a:r>
              <a:rPr lang="en-US" dirty="0" smtClean="0"/>
              <a:t>Schema flexibility, semi-structure data</a:t>
            </a:r>
          </a:p>
          <a:p>
            <a:r>
              <a:rPr lang="en-US" dirty="0" smtClean="0"/>
              <a:t>No complicated Relationships</a:t>
            </a:r>
          </a:p>
          <a:p>
            <a:endParaRPr lang="en-US" dirty="0"/>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330689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down)">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circle(in)">
                                      <p:cBhvr>
                                        <p:cTn id="26" dur="20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NoSQL pros/cons</a:t>
            </a:r>
            <a:br>
              <a:rPr lang="en-US" b="1" dirty="0" smtClean="0"/>
            </a:br>
            <a:endParaRPr lang="en-US" dirty="0"/>
          </a:p>
        </p:txBody>
      </p:sp>
      <p:sp>
        <p:nvSpPr>
          <p:cNvPr id="3" name="Content Placeholder 2"/>
          <p:cNvSpPr>
            <a:spLocks noGrp="1"/>
          </p:cNvSpPr>
          <p:nvPr>
            <p:ph idx="1"/>
          </p:nvPr>
        </p:nvSpPr>
        <p:spPr/>
        <p:txBody>
          <a:bodyPr/>
          <a:lstStyle/>
          <a:p>
            <a:pPr marL="0" indent="0">
              <a:buNone/>
            </a:pPr>
            <a:r>
              <a:rPr lang="en-US" b="1" dirty="0" smtClean="0"/>
              <a:t>Disadvantages </a:t>
            </a:r>
            <a:r>
              <a:rPr lang="en-US" dirty="0" smtClean="0"/>
              <a:t>:</a:t>
            </a:r>
          </a:p>
          <a:p>
            <a:r>
              <a:rPr lang="en-US" dirty="0" smtClean="0"/>
              <a:t>No standardization</a:t>
            </a:r>
          </a:p>
          <a:p>
            <a:r>
              <a:rPr lang="en-US" dirty="0" smtClean="0"/>
              <a:t>Limited query capabilities (so far)</a:t>
            </a:r>
          </a:p>
          <a:p>
            <a:r>
              <a:rPr lang="en-US" dirty="0" smtClean="0"/>
              <a:t>Eventual consistent is not intuitive to program for </a:t>
            </a:r>
          </a:p>
          <a:p>
            <a:pPr marL="0" indent="0">
              <a:buNone/>
            </a:pPr>
            <a:endParaRPr lang="en-US" dirty="0"/>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302661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BASE</a:t>
            </a:r>
            <a:br>
              <a:rPr lang="en-US" b="1" dirty="0" smtClean="0"/>
            </a:br>
            <a:endParaRPr lang="en-US" dirty="0"/>
          </a:p>
        </p:txBody>
      </p:sp>
      <p:sp>
        <p:nvSpPr>
          <p:cNvPr id="3" name="Content Placeholder 2"/>
          <p:cNvSpPr>
            <a:spLocks noGrp="1"/>
          </p:cNvSpPr>
          <p:nvPr>
            <p:ph idx="1"/>
          </p:nvPr>
        </p:nvSpPr>
        <p:spPr/>
        <p:txBody>
          <a:bodyPr/>
          <a:lstStyle/>
          <a:p>
            <a:r>
              <a:rPr lang="en-US" dirty="0" smtClean="0"/>
              <a:t>A BASE system gives up on consistency. </a:t>
            </a:r>
          </a:p>
          <a:p>
            <a:r>
              <a:rPr lang="en-US" b="1" dirty="0" smtClean="0"/>
              <a:t>B</a:t>
            </a:r>
            <a:r>
              <a:rPr lang="en-US" dirty="0" smtClean="0"/>
              <a:t>asically</a:t>
            </a:r>
            <a:r>
              <a:rPr lang="en-US" b="1" dirty="0" smtClean="0"/>
              <a:t> A</a:t>
            </a:r>
            <a:r>
              <a:rPr lang="en-US" dirty="0" smtClean="0"/>
              <a:t>vailable indicates that the system </a:t>
            </a:r>
            <a:r>
              <a:rPr lang="en-US" i="1" dirty="0" smtClean="0"/>
              <a:t>does</a:t>
            </a:r>
            <a:r>
              <a:rPr lang="en-US" dirty="0" smtClean="0"/>
              <a:t> guarantee availability, in terms of the CAP theorem.</a:t>
            </a:r>
          </a:p>
          <a:p>
            <a:r>
              <a:rPr lang="en-US" b="1" dirty="0" smtClean="0"/>
              <a:t>S</a:t>
            </a:r>
            <a:r>
              <a:rPr lang="en-US" dirty="0" smtClean="0"/>
              <a:t>oft state indicates that the state of the system may change over time, even without input. This is because of the eventual consistency model.</a:t>
            </a:r>
          </a:p>
          <a:p>
            <a:r>
              <a:rPr lang="en-US" b="1" dirty="0" smtClean="0"/>
              <a:t>E</a:t>
            </a:r>
            <a:r>
              <a:rPr lang="en-US" dirty="0" smtClean="0"/>
              <a:t>ventual consistency indicates that the system will become consistent over time, given that the system doesn't receive input during that time.</a:t>
            </a:r>
          </a:p>
          <a:p>
            <a:endParaRPr lang="en-US" dirty="0"/>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101290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40799-EFB4-41C4-9794-4811876C4280}" type="datetime1">
              <a:rPr lang="en-US" smtClean="0"/>
              <a:t>10/7/2021</a:t>
            </a:fld>
            <a:endParaRPr lang="en-US"/>
          </a:p>
        </p:txBody>
      </p:sp>
      <p:sp>
        <p:nvSpPr>
          <p:cNvPr id="3" name="Footer Placeholder 2"/>
          <p:cNvSpPr>
            <a:spLocks noGrp="1"/>
          </p:cNvSpPr>
          <p:nvPr>
            <p:ph type="ftr" sz="quarter" idx="11"/>
          </p:nvPr>
        </p:nvSpPr>
        <p:spPr/>
        <p:txBody>
          <a:bodyPr/>
          <a:lstStyle/>
          <a:p>
            <a:r>
              <a:rPr lang="en-US" smtClean="0"/>
              <a:t>Prof Jigna Patel</a:t>
            </a:r>
            <a:endParaRPr lang="en-US"/>
          </a:p>
        </p:txBody>
      </p:sp>
      <p:pic>
        <p:nvPicPr>
          <p:cNvPr id="4" name="Picture 3"/>
          <p:cNvPicPr>
            <a:picLocks noChangeAspect="1"/>
          </p:cNvPicPr>
          <p:nvPr/>
        </p:nvPicPr>
        <p:blipFill>
          <a:blip r:embed="rId2"/>
          <a:stretch>
            <a:fillRect/>
          </a:stretch>
        </p:blipFill>
        <p:spPr>
          <a:xfrm>
            <a:off x="1223493" y="618784"/>
            <a:ext cx="8420569" cy="5346214"/>
          </a:xfrm>
          <a:prstGeom prst="rect">
            <a:avLst/>
          </a:prstGeom>
        </p:spPr>
      </p:pic>
    </p:spTree>
    <p:extLst>
      <p:ext uri="{BB962C8B-B14F-4D97-AF65-F5344CB8AC3E}">
        <p14:creationId xmlns:p14="http://schemas.microsoft.com/office/powerpoint/2010/main" val="15648678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NoSQL Databases</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Key-value stores </a:t>
            </a:r>
          </a:p>
          <a:p>
            <a:r>
              <a:rPr lang="en-US" dirty="0" smtClean="0"/>
              <a:t>Column-oriented</a:t>
            </a:r>
          </a:p>
          <a:p>
            <a:r>
              <a:rPr lang="en-US" dirty="0" smtClean="0"/>
              <a:t>Graph</a:t>
            </a:r>
          </a:p>
          <a:p>
            <a:r>
              <a:rPr lang="en-US" dirty="0" smtClean="0"/>
              <a:t>Document oriented </a:t>
            </a:r>
          </a:p>
          <a:p>
            <a:endParaRPr lang="en-US" dirty="0"/>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20605302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6705"/>
            <a:ext cx="10515600" cy="660787"/>
          </a:xfrm>
        </p:spPr>
        <p:txBody>
          <a:bodyPr>
            <a:normAutofit fontScale="90000"/>
          </a:bodyPr>
          <a:lstStyle/>
          <a:p>
            <a:r>
              <a:rPr lang="en-US" b="1" dirty="0" smtClean="0"/>
              <a:t>Key-value stores</a:t>
            </a:r>
            <a:endParaRPr lang="en-US" dirty="0"/>
          </a:p>
        </p:txBody>
      </p:sp>
      <p:sp>
        <p:nvSpPr>
          <p:cNvPr id="3" name="Content Placeholder 2"/>
          <p:cNvSpPr>
            <a:spLocks noGrp="1"/>
          </p:cNvSpPr>
          <p:nvPr>
            <p:ph idx="1"/>
          </p:nvPr>
        </p:nvSpPr>
        <p:spPr>
          <a:xfrm>
            <a:off x="267629" y="1070517"/>
            <a:ext cx="11086171" cy="5106446"/>
          </a:xfrm>
        </p:spPr>
        <p:txBody>
          <a:bodyPr>
            <a:normAutofit fontScale="92500"/>
          </a:bodyPr>
          <a:lstStyle/>
          <a:p>
            <a:r>
              <a:rPr lang="en-US" dirty="0" smtClean="0"/>
              <a:t>Key-value stores are most basic types of NoSQL databases.</a:t>
            </a:r>
          </a:p>
          <a:p>
            <a:r>
              <a:rPr lang="en-US" dirty="0" smtClean="0"/>
              <a:t>Key value stores allow developer to store schema-less data.</a:t>
            </a:r>
          </a:p>
          <a:p>
            <a:r>
              <a:rPr lang="en-US" dirty="0" smtClean="0"/>
              <a:t>In the key-value storage, database stores data as hash table where each key is unique and the value can be string, JSON, BLOB (Binary Large </a:t>
            </a:r>
            <a:r>
              <a:rPr lang="en-US" dirty="0" err="1" smtClean="0"/>
              <a:t>OBjec</a:t>
            </a:r>
            <a:r>
              <a:rPr lang="en-US" dirty="0" smtClean="0"/>
              <a:t>) etc.</a:t>
            </a:r>
          </a:p>
          <a:p>
            <a:r>
              <a:rPr lang="en-US" dirty="0" smtClean="0"/>
              <a:t>A key may be strings, hashes, lists, sets, sorted sets and values are stored against these keys.</a:t>
            </a:r>
          </a:p>
          <a:p>
            <a:pPr lvl="1"/>
            <a:r>
              <a:rPr lang="en-US" dirty="0" smtClean="0"/>
              <a:t>For example a key-value pair might consist of a key like "Name" that is associated with a value like "Robin".</a:t>
            </a:r>
          </a:p>
          <a:p>
            <a:r>
              <a:rPr lang="en-US" dirty="0" smtClean="0"/>
              <a:t>Key-Value stores can be used as collections, dictionaries, associative arrays etc.</a:t>
            </a:r>
          </a:p>
          <a:p>
            <a:r>
              <a:rPr lang="en-US" dirty="0" smtClean="0"/>
              <a:t>Key-Value stores follow the 'Availability' and 'Partition' aspects of CAP theorem.</a:t>
            </a:r>
          </a:p>
          <a:p>
            <a:r>
              <a:rPr lang="en-US" dirty="0" smtClean="0"/>
              <a:t>Key-Values stores would work well for shopping cart contents, or individual values like color schemes, a landing page URI, or a default account number. </a:t>
            </a:r>
          </a:p>
          <a:p>
            <a:endParaRPr lang="en-US" dirty="0" smtClean="0"/>
          </a:p>
          <a:p>
            <a:endParaRPr lang="en-US" dirty="0"/>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32061655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40799-EFB4-41C4-9794-4811876C4280}" type="datetime1">
              <a:rPr lang="en-US" smtClean="0"/>
              <a:t>10/7/2021</a:t>
            </a:fld>
            <a:endParaRPr lang="en-US"/>
          </a:p>
        </p:txBody>
      </p:sp>
      <p:sp>
        <p:nvSpPr>
          <p:cNvPr id="3" name="Footer Placeholder 2"/>
          <p:cNvSpPr>
            <a:spLocks noGrp="1"/>
          </p:cNvSpPr>
          <p:nvPr>
            <p:ph type="ftr" sz="quarter" idx="11"/>
          </p:nvPr>
        </p:nvSpPr>
        <p:spPr/>
        <p:txBody>
          <a:bodyPr/>
          <a:lstStyle/>
          <a:p>
            <a:r>
              <a:rPr lang="en-US" smtClean="0"/>
              <a:t>Prof Jigna Patel</a:t>
            </a:r>
            <a:endParaRPr lang="en-US"/>
          </a:p>
        </p:txBody>
      </p:sp>
      <p:pic>
        <p:nvPicPr>
          <p:cNvPr id="4" name="Picture 3"/>
          <p:cNvPicPr>
            <a:picLocks noChangeAspect="1"/>
          </p:cNvPicPr>
          <p:nvPr/>
        </p:nvPicPr>
        <p:blipFill>
          <a:blip r:embed="rId2"/>
          <a:stretch>
            <a:fillRect/>
          </a:stretch>
        </p:blipFill>
        <p:spPr>
          <a:xfrm>
            <a:off x="1946058" y="892098"/>
            <a:ext cx="7685692" cy="5259194"/>
          </a:xfrm>
          <a:prstGeom prst="rect">
            <a:avLst/>
          </a:prstGeom>
        </p:spPr>
      </p:pic>
      <p:sp>
        <p:nvSpPr>
          <p:cNvPr id="5" name="Rectangle 4"/>
          <p:cNvSpPr/>
          <p:nvPr/>
        </p:nvSpPr>
        <p:spPr>
          <a:xfrm>
            <a:off x="31595" y="317708"/>
            <a:ext cx="7239000" cy="369332"/>
          </a:xfrm>
          <a:prstGeom prst="rect">
            <a:avLst/>
          </a:prstGeom>
        </p:spPr>
        <p:txBody>
          <a:bodyPr wrap="square">
            <a:spAutoFit/>
          </a:bodyPr>
          <a:lstStyle/>
          <a:p>
            <a:r>
              <a:rPr lang="en-US" b="1" dirty="0" smtClean="0"/>
              <a:t>Example of Key-value store </a:t>
            </a:r>
            <a:r>
              <a:rPr lang="en-US" b="1" dirty="0" err="1" smtClean="0"/>
              <a:t>DataBase</a:t>
            </a:r>
            <a:r>
              <a:rPr lang="en-US" b="1" dirty="0" smtClean="0"/>
              <a:t> : </a:t>
            </a:r>
            <a:r>
              <a:rPr lang="en-US" dirty="0" err="1" smtClean="0"/>
              <a:t>Redis</a:t>
            </a:r>
            <a:r>
              <a:rPr lang="en-US" dirty="0" smtClean="0"/>
              <a:t>, Dynamo, </a:t>
            </a:r>
            <a:r>
              <a:rPr lang="en-US" dirty="0" err="1" smtClean="0"/>
              <a:t>Riak</a:t>
            </a:r>
            <a:r>
              <a:rPr lang="en-US" dirty="0" smtClean="0"/>
              <a:t>. etc.</a:t>
            </a:r>
            <a:endParaRPr lang="en-US" dirty="0"/>
          </a:p>
        </p:txBody>
      </p:sp>
    </p:spTree>
    <p:extLst>
      <p:ext uri="{BB962C8B-B14F-4D97-AF65-F5344CB8AC3E}">
        <p14:creationId xmlns:p14="http://schemas.microsoft.com/office/powerpoint/2010/main" val="15480991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117" y="1"/>
            <a:ext cx="10794381" cy="1048214"/>
          </a:xfrm>
        </p:spPr>
        <p:txBody>
          <a:bodyPr/>
          <a:lstStyle/>
          <a:p>
            <a:r>
              <a:rPr lang="en-US" b="1" dirty="0" smtClean="0"/>
              <a:t>Column-oriented databases</a:t>
            </a:r>
            <a:endParaRPr lang="en-US" dirty="0"/>
          </a:p>
        </p:txBody>
      </p:sp>
      <p:sp>
        <p:nvSpPr>
          <p:cNvPr id="3" name="Content Placeholder 2"/>
          <p:cNvSpPr>
            <a:spLocks noGrp="1"/>
          </p:cNvSpPr>
          <p:nvPr>
            <p:ph idx="1"/>
          </p:nvPr>
        </p:nvSpPr>
        <p:spPr>
          <a:xfrm>
            <a:off x="156117" y="1048215"/>
            <a:ext cx="11197683" cy="5128748"/>
          </a:xfrm>
        </p:spPr>
        <p:txBody>
          <a:bodyPr>
            <a:normAutofit fontScale="92500" lnSpcReduction="10000"/>
          </a:bodyPr>
          <a:lstStyle/>
          <a:p>
            <a:r>
              <a:rPr lang="en-US" dirty="0" smtClean="0"/>
              <a:t>Column-oriented databases primarily work on columns and every column is treated individually. </a:t>
            </a:r>
          </a:p>
          <a:p>
            <a:r>
              <a:rPr lang="en-US" dirty="0" smtClean="0"/>
              <a:t>Values of a single column are stored contiguously.</a:t>
            </a:r>
          </a:p>
          <a:p>
            <a:r>
              <a:rPr lang="en-US" dirty="0" smtClean="0"/>
              <a:t>Column stores data in column specific files.</a:t>
            </a:r>
          </a:p>
          <a:p>
            <a:r>
              <a:rPr lang="en-US" dirty="0" smtClean="0"/>
              <a:t>In Column stores, query processors work on columns too.</a:t>
            </a:r>
          </a:p>
          <a:p>
            <a:r>
              <a:rPr lang="en-US" dirty="0" smtClean="0"/>
              <a:t>All data within each column data file have the same type which makes it ideal for compression.</a:t>
            </a:r>
          </a:p>
          <a:p>
            <a:r>
              <a:rPr lang="en-US" dirty="0" smtClean="0"/>
              <a:t>Column stores can improve the performance of queries as it can access specific column data. </a:t>
            </a:r>
          </a:p>
          <a:p>
            <a:r>
              <a:rPr lang="en-US" dirty="0" smtClean="0"/>
              <a:t>High performance on aggregation queries (e.g. COUNT, SUM, AVG, MIN, MAX).</a:t>
            </a:r>
          </a:p>
          <a:p>
            <a:r>
              <a:rPr lang="en-US" dirty="0" smtClean="0"/>
              <a:t>Works on data warehouses and business intelligence, customer relationship management (CRM), Library card catalogs etc. </a:t>
            </a:r>
          </a:p>
          <a:p>
            <a:pPr marL="0" indent="0">
              <a:buNone/>
            </a:pPr>
            <a:endParaRPr lang="en-US" dirty="0"/>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16599176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pic>
        <p:nvPicPr>
          <p:cNvPr id="6" name="Picture 5"/>
          <p:cNvPicPr>
            <a:picLocks noChangeAspect="1"/>
          </p:cNvPicPr>
          <p:nvPr/>
        </p:nvPicPr>
        <p:blipFill>
          <a:blip r:embed="rId2"/>
          <a:stretch>
            <a:fillRect/>
          </a:stretch>
        </p:blipFill>
        <p:spPr>
          <a:xfrm>
            <a:off x="1681713" y="811369"/>
            <a:ext cx="7932902" cy="5404834"/>
          </a:xfrm>
          <a:prstGeom prst="rect">
            <a:avLst/>
          </a:prstGeom>
        </p:spPr>
      </p:pic>
      <p:sp>
        <p:nvSpPr>
          <p:cNvPr id="7" name="Rectangle 6"/>
          <p:cNvSpPr/>
          <p:nvPr/>
        </p:nvSpPr>
        <p:spPr>
          <a:xfrm>
            <a:off x="0" y="165038"/>
            <a:ext cx="8500056" cy="369332"/>
          </a:xfrm>
          <a:prstGeom prst="rect">
            <a:avLst/>
          </a:prstGeom>
        </p:spPr>
        <p:txBody>
          <a:bodyPr wrap="square">
            <a:spAutoFit/>
          </a:bodyPr>
          <a:lstStyle/>
          <a:p>
            <a:r>
              <a:rPr lang="en-US" b="1" dirty="0"/>
              <a:t>Example of Column-oriented databases : </a:t>
            </a:r>
            <a:r>
              <a:rPr lang="en-US" dirty="0" err="1"/>
              <a:t>BigTable</a:t>
            </a:r>
            <a:r>
              <a:rPr lang="en-US" dirty="0"/>
              <a:t>, Cassandra, </a:t>
            </a:r>
            <a:r>
              <a:rPr lang="en-US" dirty="0" err="1"/>
              <a:t>SimpleDB</a:t>
            </a:r>
            <a:r>
              <a:rPr lang="en-US" dirty="0"/>
              <a:t> etc. </a:t>
            </a:r>
          </a:p>
        </p:txBody>
      </p:sp>
    </p:spTree>
    <p:extLst>
      <p:ext uri="{BB962C8B-B14F-4D97-AF65-F5344CB8AC3E}">
        <p14:creationId xmlns:p14="http://schemas.microsoft.com/office/powerpoint/2010/main" val="428905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Distributed Systems - </a:t>
            </a:r>
            <a:r>
              <a:rPr lang="en-US" sz="2800" b="1" dirty="0" smtClean="0"/>
              <a:t>Advantages</a:t>
            </a:r>
            <a:r>
              <a:rPr lang="en-US" dirty="0" smtClean="0"/>
              <a:t> </a:t>
            </a:r>
            <a:endParaRPr lang="en-US" dirty="0"/>
          </a:p>
        </p:txBody>
      </p:sp>
      <p:sp>
        <p:nvSpPr>
          <p:cNvPr id="3" name="Content Placeholder 2"/>
          <p:cNvSpPr>
            <a:spLocks noGrp="1"/>
          </p:cNvSpPr>
          <p:nvPr>
            <p:ph idx="1"/>
          </p:nvPr>
        </p:nvSpPr>
        <p:spPr/>
        <p:txBody>
          <a:bodyPr>
            <a:normAutofit/>
          </a:bodyPr>
          <a:lstStyle/>
          <a:p>
            <a:r>
              <a:rPr lang="en-US" b="1" dirty="0" smtClean="0"/>
              <a:t>Reliability (fault tolerance) </a:t>
            </a:r>
          </a:p>
          <a:p>
            <a:r>
              <a:rPr lang="en-US" b="1" dirty="0" smtClean="0"/>
              <a:t>Scalability </a:t>
            </a:r>
          </a:p>
          <a:p>
            <a:r>
              <a:rPr lang="en-US" b="1" dirty="0" smtClean="0"/>
              <a:t>Sharing of Resources </a:t>
            </a:r>
          </a:p>
          <a:p>
            <a:r>
              <a:rPr lang="en-US" b="1" dirty="0" smtClean="0"/>
              <a:t>Flexibility </a:t>
            </a:r>
          </a:p>
          <a:p>
            <a:r>
              <a:rPr lang="en-US" b="1" dirty="0" smtClean="0"/>
              <a:t>Speed </a:t>
            </a:r>
          </a:p>
          <a:p>
            <a:r>
              <a:rPr lang="en-US" b="1" dirty="0" smtClean="0"/>
              <a:t>Open system </a:t>
            </a:r>
            <a:endParaRPr lang="en-US" dirty="0" smtClean="0"/>
          </a:p>
          <a:p>
            <a:r>
              <a:rPr lang="en-US" b="1" dirty="0" smtClean="0"/>
              <a:t>Performance </a:t>
            </a: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80105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barn(inVertical)">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Graph databases</a:t>
            </a:r>
            <a:br>
              <a:rPr lang="en-US" b="1" dirty="0"/>
            </a:br>
            <a:endParaRPr lang="en-US" dirty="0"/>
          </a:p>
        </p:txBody>
      </p:sp>
      <p:sp>
        <p:nvSpPr>
          <p:cNvPr id="3" name="Content Placeholder 2"/>
          <p:cNvSpPr>
            <a:spLocks noGrp="1"/>
          </p:cNvSpPr>
          <p:nvPr>
            <p:ph idx="1"/>
          </p:nvPr>
        </p:nvSpPr>
        <p:spPr>
          <a:xfrm>
            <a:off x="838200" y="1352282"/>
            <a:ext cx="10515600" cy="4824681"/>
          </a:xfrm>
        </p:spPr>
        <p:txBody>
          <a:bodyPr>
            <a:normAutofit lnSpcReduction="10000"/>
          </a:bodyPr>
          <a:lstStyle/>
          <a:p>
            <a:r>
              <a:rPr lang="en-US" dirty="0"/>
              <a:t>A graph database stores data in a graph.</a:t>
            </a:r>
          </a:p>
          <a:p>
            <a:r>
              <a:rPr lang="en-US" dirty="0"/>
              <a:t>It is capable of elegantly representing any kind of data in a highly accessible way.</a:t>
            </a:r>
          </a:p>
          <a:p>
            <a:r>
              <a:rPr lang="en-US" dirty="0"/>
              <a:t>A graph database is a collection of nodes and edges</a:t>
            </a:r>
          </a:p>
          <a:p>
            <a:r>
              <a:rPr lang="en-US" dirty="0"/>
              <a:t>Each node represents an entity (such as a student or business) and each edge represents a connection or relationship between two nodes.</a:t>
            </a:r>
          </a:p>
          <a:p>
            <a:r>
              <a:rPr lang="en-US" dirty="0"/>
              <a:t>Every node and edge are defined by a unique identifier.</a:t>
            </a:r>
          </a:p>
          <a:p>
            <a:r>
              <a:rPr lang="en-US" dirty="0"/>
              <a:t>Each node knows its adjacent nodes.</a:t>
            </a:r>
          </a:p>
          <a:p>
            <a:r>
              <a:rPr lang="en-US" dirty="0"/>
              <a:t>As the number of nodes increases, the cost of a local step (or hop) remains the same</a:t>
            </a:r>
            <a:r>
              <a:rPr lang="en-US" dirty="0" smtClean="0"/>
              <a:t>.</a:t>
            </a:r>
            <a:endParaRPr lang="en-US" dirty="0"/>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9829398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40799-EFB4-41C4-9794-4811876C4280}" type="datetime1">
              <a:rPr lang="en-US" smtClean="0"/>
              <a:t>10/7/2021</a:t>
            </a:fld>
            <a:endParaRPr lang="en-US"/>
          </a:p>
        </p:txBody>
      </p:sp>
      <p:sp>
        <p:nvSpPr>
          <p:cNvPr id="3" name="Footer Placeholder 2"/>
          <p:cNvSpPr>
            <a:spLocks noGrp="1"/>
          </p:cNvSpPr>
          <p:nvPr>
            <p:ph type="ftr" sz="quarter" idx="11"/>
          </p:nvPr>
        </p:nvSpPr>
        <p:spPr/>
        <p:txBody>
          <a:bodyPr/>
          <a:lstStyle/>
          <a:p>
            <a:r>
              <a:rPr lang="en-US" smtClean="0"/>
              <a:t>Prof Jigna Patel</a:t>
            </a:r>
            <a:endParaRPr lang="en-US"/>
          </a:p>
        </p:txBody>
      </p:sp>
      <p:pic>
        <p:nvPicPr>
          <p:cNvPr id="4" name="Picture 3"/>
          <p:cNvPicPr>
            <a:picLocks noChangeAspect="1"/>
          </p:cNvPicPr>
          <p:nvPr/>
        </p:nvPicPr>
        <p:blipFill>
          <a:blip r:embed="rId2"/>
          <a:stretch>
            <a:fillRect/>
          </a:stretch>
        </p:blipFill>
        <p:spPr>
          <a:xfrm>
            <a:off x="1455313" y="561646"/>
            <a:ext cx="8090145" cy="5552933"/>
          </a:xfrm>
          <a:prstGeom prst="rect">
            <a:avLst/>
          </a:prstGeom>
        </p:spPr>
      </p:pic>
      <p:sp>
        <p:nvSpPr>
          <p:cNvPr id="5" name="Rectangle 4"/>
          <p:cNvSpPr/>
          <p:nvPr/>
        </p:nvSpPr>
        <p:spPr>
          <a:xfrm>
            <a:off x="0" y="192314"/>
            <a:ext cx="5598712" cy="369332"/>
          </a:xfrm>
          <a:prstGeom prst="rect">
            <a:avLst/>
          </a:prstGeom>
        </p:spPr>
        <p:txBody>
          <a:bodyPr wrap="none">
            <a:spAutoFit/>
          </a:bodyPr>
          <a:lstStyle/>
          <a:p>
            <a:r>
              <a:rPr lang="en-US" b="1" dirty="0"/>
              <a:t>Example of Graph databases : </a:t>
            </a:r>
            <a:r>
              <a:rPr lang="en-US" dirty="0" err="1"/>
              <a:t>OrientDB</a:t>
            </a:r>
            <a:r>
              <a:rPr lang="en-US" dirty="0"/>
              <a:t>, Neo4J, </a:t>
            </a:r>
            <a:r>
              <a:rPr lang="en-US" dirty="0" err="1"/>
              <a:t>Titan.etc</a:t>
            </a:r>
            <a:r>
              <a:rPr lang="en-US" dirty="0"/>
              <a:t>.</a:t>
            </a:r>
          </a:p>
        </p:txBody>
      </p:sp>
    </p:spTree>
    <p:extLst>
      <p:ext uri="{BB962C8B-B14F-4D97-AF65-F5344CB8AC3E}">
        <p14:creationId xmlns:p14="http://schemas.microsoft.com/office/powerpoint/2010/main" val="3386009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Document Oriented databases</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A collection of documents </a:t>
            </a:r>
          </a:p>
          <a:p>
            <a:r>
              <a:rPr lang="en-US" dirty="0"/>
              <a:t>Data in this model is stored inside documents.</a:t>
            </a:r>
          </a:p>
          <a:p>
            <a:r>
              <a:rPr lang="en-US" dirty="0"/>
              <a:t>A document is a key value collection where the key allows access to its value. </a:t>
            </a:r>
          </a:p>
          <a:p>
            <a:r>
              <a:rPr lang="en-US" dirty="0"/>
              <a:t>Documents are not typically forced to have a schema and therefore are flexible and easy to change.</a:t>
            </a:r>
          </a:p>
          <a:p>
            <a:r>
              <a:rPr lang="en-US" dirty="0"/>
              <a:t>Documents are stored into collections in order to group different kinds of data. </a:t>
            </a:r>
          </a:p>
          <a:p>
            <a:r>
              <a:rPr lang="en-US" dirty="0"/>
              <a:t>Documents can contain many different key-value pairs, or key-array pairs, or even nested documents</a:t>
            </a:r>
            <a:r>
              <a:rPr lang="en-US" dirty="0" smtClean="0"/>
              <a:t>.</a:t>
            </a:r>
            <a:endParaRPr lang="en-US" dirty="0"/>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31579680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40799-EFB4-41C4-9794-4811876C4280}" type="datetime1">
              <a:rPr lang="en-US" smtClean="0"/>
              <a:t>10/7/2021</a:t>
            </a:fld>
            <a:endParaRPr lang="en-US"/>
          </a:p>
        </p:txBody>
      </p:sp>
      <p:sp>
        <p:nvSpPr>
          <p:cNvPr id="3" name="Footer Placeholder 2"/>
          <p:cNvSpPr>
            <a:spLocks noGrp="1"/>
          </p:cNvSpPr>
          <p:nvPr>
            <p:ph type="ftr" sz="quarter" idx="11"/>
          </p:nvPr>
        </p:nvSpPr>
        <p:spPr/>
        <p:txBody>
          <a:bodyPr/>
          <a:lstStyle/>
          <a:p>
            <a:r>
              <a:rPr lang="en-US" smtClean="0"/>
              <a:t>Prof Jigna Patel</a:t>
            </a:r>
            <a:endParaRPr lang="en-US"/>
          </a:p>
        </p:txBody>
      </p:sp>
      <p:pic>
        <p:nvPicPr>
          <p:cNvPr id="4" name="Picture 3"/>
          <p:cNvPicPr>
            <a:picLocks noChangeAspect="1"/>
          </p:cNvPicPr>
          <p:nvPr/>
        </p:nvPicPr>
        <p:blipFill>
          <a:blip r:embed="rId2"/>
          <a:stretch>
            <a:fillRect/>
          </a:stretch>
        </p:blipFill>
        <p:spPr>
          <a:xfrm>
            <a:off x="1687133" y="738770"/>
            <a:ext cx="8214709" cy="5617580"/>
          </a:xfrm>
          <a:prstGeom prst="rect">
            <a:avLst/>
          </a:prstGeom>
        </p:spPr>
      </p:pic>
      <p:sp>
        <p:nvSpPr>
          <p:cNvPr id="6" name="Rectangle 5"/>
          <p:cNvSpPr/>
          <p:nvPr/>
        </p:nvSpPr>
        <p:spPr>
          <a:xfrm>
            <a:off x="124495" y="92439"/>
            <a:ext cx="8362681" cy="369332"/>
          </a:xfrm>
          <a:prstGeom prst="rect">
            <a:avLst/>
          </a:prstGeom>
        </p:spPr>
        <p:txBody>
          <a:bodyPr wrap="square">
            <a:spAutoFit/>
          </a:bodyPr>
          <a:lstStyle/>
          <a:p>
            <a:r>
              <a:rPr lang="en-US" b="1" dirty="0"/>
              <a:t>Example of Document Oriented databases : </a:t>
            </a:r>
            <a:r>
              <a:rPr lang="en-US" dirty="0"/>
              <a:t>MongoDB, </a:t>
            </a:r>
            <a:r>
              <a:rPr lang="en-US" dirty="0" err="1"/>
              <a:t>CouchDB</a:t>
            </a:r>
            <a:r>
              <a:rPr lang="en-US" dirty="0"/>
              <a:t> </a:t>
            </a:r>
            <a:r>
              <a:rPr lang="en-US" dirty="0" err="1"/>
              <a:t>etc</a:t>
            </a:r>
            <a:endParaRPr lang="en-US" dirty="0"/>
          </a:p>
        </p:txBody>
      </p:sp>
    </p:spTree>
    <p:extLst>
      <p:ext uri="{BB962C8B-B14F-4D97-AF65-F5344CB8AC3E}">
        <p14:creationId xmlns:p14="http://schemas.microsoft.com/office/powerpoint/2010/main" val="12333598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InclassExercise#1</a:t>
            </a:r>
            <a:endParaRPr lang="en-US" dirty="0"/>
          </a:p>
        </p:txBody>
      </p:sp>
      <p:sp>
        <p:nvSpPr>
          <p:cNvPr id="3" name="Content Placeholder 2"/>
          <p:cNvSpPr>
            <a:spLocks noGrp="1"/>
          </p:cNvSpPr>
          <p:nvPr>
            <p:ph idx="1"/>
          </p:nvPr>
        </p:nvSpPr>
        <p:spPr/>
        <p:txBody>
          <a:bodyPr/>
          <a:lstStyle/>
          <a:p>
            <a:r>
              <a:rPr lang="en-US" dirty="0" smtClean="0"/>
              <a:t>Find out an appropriate database store for innovative assignment definition of Big Data System subject</a:t>
            </a:r>
            <a:endParaRPr lang="en-US" dirty="0"/>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31067814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4984"/>
            <a:ext cx="10515600" cy="1325563"/>
          </a:xfrm>
        </p:spPr>
        <p:txBody>
          <a:bodyPr/>
          <a:lstStyle/>
          <a:p>
            <a:pPr algn="ctr"/>
            <a:r>
              <a:rPr lang="en-US" b="1" dirty="0" smtClean="0"/>
              <a:t>Thank You</a:t>
            </a:r>
            <a:endParaRPr lang="en-US" b="1" dirty="0"/>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20697351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rubygarage.org/blog/neo4j-database-guide-with-use-cases</a:t>
            </a:r>
            <a:endParaRPr lang="en-US" dirty="0" smtClean="0"/>
          </a:p>
          <a:p>
            <a:r>
              <a:rPr lang="en-US" dirty="0">
                <a:hlinkClick r:id="rId3"/>
              </a:rPr>
              <a:t>https://</a:t>
            </a:r>
            <a:r>
              <a:rPr lang="en-US" dirty="0" smtClean="0">
                <a:hlinkClick r:id="rId3"/>
              </a:rPr>
              <a:t>www.w3resource.com/mongodb/nosql.php</a:t>
            </a:r>
            <a:endParaRPr lang="en-US" dirty="0" smtClean="0"/>
          </a:p>
          <a:p>
            <a:r>
              <a:rPr lang="en-US" dirty="0">
                <a:hlinkClick r:id="rId4"/>
              </a:rPr>
              <a:t>http://</a:t>
            </a:r>
            <a:r>
              <a:rPr lang="en-US" dirty="0" smtClean="0">
                <a:hlinkClick r:id="rId4"/>
              </a:rPr>
              <a:t>pages.di.unipi.it/turini/Basi%20di%20Dati/Slides/11.NoSQL-slides.pdf</a:t>
            </a:r>
            <a:endParaRPr lang="en-US" dirty="0" smtClean="0"/>
          </a:p>
          <a:p>
            <a:r>
              <a:rPr lang="en-US" dirty="0"/>
              <a:t>https://www.guru99.com/nosql-tutorial.html</a:t>
            </a:r>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1129944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Distributed Systems - </a:t>
            </a:r>
            <a:r>
              <a:rPr lang="en-US" sz="2800" b="1" dirty="0" smtClean="0"/>
              <a:t>Disadvantages</a:t>
            </a:r>
            <a:r>
              <a:rPr lang="en-US" dirty="0" smtClean="0"/>
              <a:t> </a:t>
            </a:r>
            <a:endParaRPr lang="en-US" dirty="0"/>
          </a:p>
        </p:txBody>
      </p:sp>
      <p:sp>
        <p:nvSpPr>
          <p:cNvPr id="3" name="Content Placeholder 2"/>
          <p:cNvSpPr>
            <a:spLocks noGrp="1"/>
          </p:cNvSpPr>
          <p:nvPr>
            <p:ph idx="1"/>
          </p:nvPr>
        </p:nvSpPr>
        <p:spPr/>
        <p:txBody>
          <a:bodyPr>
            <a:normAutofit/>
          </a:bodyPr>
          <a:lstStyle/>
          <a:p>
            <a:r>
              <a:rPr lang="en-US" b="1" dirty="0"/>
              <a:t>Troubleshooting</a:t>
            </a:r>
          </a:p>
          <a:p>
            <a:r>
              <a:rPr lang="en-US" b="1" dirty="0"/>
              <a:t>Software</a:t>
            </a:r>
          </a:p>
          <a:p>
            <a:r>
              <a:rPr lang="en-US" b="1" dirty="0"/>
              <a:t>Networking</a:t>
            </a:r>
          </a:p>
          <a:p>
            <a:r>
              <a:rPr lang="en-US" b="1" dirty="0"/>
              <a:t>Security</a:t>
            </a:r>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313513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Big Data Evolution</a:t>
            </a:r>
          </a:p>
        </p:txBody>
      </p:sp>
      <p:sp>
        <p:nvSpPr>
          <p:cNvPr id="3" name="Content Placeholder 2"/>
          <p:cNvSpPr>
            <a:spLocks noGrp="1"/>
          </p:cNvSpPr>
          <p:nvPr>
            <p:ph idx="1"/>
          </p:nvPr>
        </p:nvSpPr>
        <p:spPr/>
        <p:txBody>
          <a:bodyPr/>
          <a:lstStyle/>
          <a:p>
            <a:r>
              <a:rPr lang="en-US" dirty="0" smtClean="0"/>
              <a:t>Scalability</a:t>
            </a:r>
          </a:p>
          <a:p>
            <a:endParaRPr lang="en-US" dirty="0" smtClean="0"/>
          </a:p>
          <a:p>
            <a:pPr lvl="1">
              <a:buFont typeface="Courier New" panose="02070309020205020404" pitchFamily="49" charset="0"/>
              <a:buChar char="o"/>
            </a:pPr>
            <a:r>
              <a:rPr lang="en-US" dirty="0" smtClean="0"/>
              <a:t>Vertical Scaling</a:t>
            </a:r>
          </a:p>
          <a:p>
            <a:pPr lvl="1">
              <a:buFont typeface="Courier New" panose="02070309020205020404" pitchFamily="49" charset="0"/>
              <a:buChar char="o"/>
            </a:pPr>
            <a:endParaRPr lang="en-US" dirty="0" smtClean="0"/>
          </a:p>
          <a:p>
            <a:pPr lvl="1">
              <a:buFont typeface="Courier New" panose="02070309020205020404" pitchFamily="49" charset="0"/>
              <a:buChar char="o"/>
            </a:pPr>
            <a:r>
              <a:rPr lang="en-US" dirty="0" smtClean="0"/>
              <a:t>Horizontal Scaling</a:t>
            </a:r>
            <a:endParaRPr lang="en-US" dirty="0"/>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221268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7157"/>
          </a:xfrm>
        </p:spPr>
        <p:txBody>
          <a:bodyPr>
            <a:normAutofit/>
          </a:bodyPr>
          <a:lstStyle/>
          <a:p>
            <a:r>
              <a:rPr lang="en-US" b="1" dirty="0"/>
              <a:t>What is NoSQL</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
            </a:pPr>
            <a:r>
              <a:rPr lang="en-US" dirty="0" smtClean="0"/>
              <a:t>Class </a:t>
            </a:r>
            <a:r>
              <a:rPr lang="en-US" dirty="0"/>
              <a:t>of database management systems (DBMS)</a:t>
            </a:r>
          </a:p>
          <a:p>
            <a:pPr>
              <a:buFont typeface="Wingdings" panose="05000000000000000000" pitchFamily="2" charset="2"/>
              <a:buChar char="§"/>
            </a:pPr>
            <a:r>
              <a:rPr lang="en-US" dirty="0" smtClean="0"/>
              <a:t> </a:t>
            </a:r>
            <a:r>
              <a:rPr lang="en-US" dirty="0"/>
              <a:t>"</a:t>
            </a:r>
            <a:r>
              <a:rPr lang="en-US" i="1" dirty="0"/>
              <a:t>Not only SQL</a:t>
            </a:r>
            <a:r>
              <a:rPr lang="en-US" dirty="0"/>
              <a:t>"</a:t>
            </a:r>
          </a:p>
          <a:p>
            <a:pPr>
              <a:buFont typeface="Courier New" panose="02070309020205020404" pitchFamily="49" charset="0"/>
              <a:buChar char="o"/>
            </a:pPr>
            <a:r>
              <a:rPr lang="en-US" dirty="0" smtClean="0"/>
              <a:t>Does </a:t>
            </a:r>
            <a:r>
              <a:rPr lang="en-US" dirty="0"/>
              <a:t>not use SQL as querying language</a:t>
            </a:r>
          </a:p>
          <a:p>
            <a:pPr>
              <a:buFont typeface="Courier New" panose="02070309020205020404" pitchFamily="49" charset="0"/>
              <a:buChar char="o"/>
            </a:pPr>
            <a:r>
              <a:rPr lang="en-US" dirty="0" smtClean="0"/>
              <a:t>Distributed</a:t>
            </a:r>
            <a:r>
              <a:rPr lang="en-US" dirty="0"/>
              <a:t>, fault-tolerant architecture</a:t>
            </a:r>
          </a:p>
          <a:p>
            <a:pPr>
              <a:buFont typeface="Courier New" panose="02070309020205020404" pitchFamily="49" charset="0"/>
              <a:buChar char="o"/>
            </a:pPr>
            <a:r>
              <a:rPr lang="en-US" dirty="0" smtClean="0"/>
              <a:t>No </a:t>
            </a:r>
            <a:r>
              <a:rPr lang="en-US" dirty="0"/>
              <a:t>fixed schema (formally described structure)</a:t>
            </a:r>
          </a:p>
          <a:p>
            <a:pPr>
              <a:buFont typeface="Courier New" panose="02070309020205020404" pitchFamily="49" charset="0"/>
              <a:buChar char="o"/>
            </a:pPr>
            <a:r>
              <a:rPr lang="en-US" dirty="0" smtClean="0"/>
              <a:t>No </a:t>
            </a:r>
            <a:r>
              <a:rPr lang="en-US" dirty="0"/>
              <a:t>joins (typical in databases operated with SQL)</a:t>
            </a:r>
          </a:p>
          <a:p>
            <a:pPr>
              <a:buFont typeface="Wingdings" panose="05000000000000000000" pitchFamily="2" charset="2"/>
              <a:buChar char="§"/>
            </a:pPr>
            <a:r>
              <a:rPr lang="en-US" dirty="0" smtClean="0"/>
              <a:t>Expensive </a:t>
            </a:r>
            <a:r>
              <a:rPr lang="en-US" dirty="0"/>
              <a:t>operation for combining records from</a:t>
            </a:r>
          </a:p>
          <a:p>
            <a:pPr>
              <a:buFont typeface="Courier New" panose="02070309020205020404" pitchFamily="49" charset="0"/>
              <a:buChar char="o"/>
            </a:pPr>
            <a:r>
              <a:rPr lang="en-US" dirty="0"/>
              <a:t>two or more tables into one set</a:t>
            </a:r>
          </a:p>
          <a:p>
            <a:pPr>
              <a:buFont typeface="Courier New" panose="02070309020205020404" pitchFamily="49" charset="0"/>
              <a:buChar char="o"/>
            </a:pPr>
            <a:r>
              <a:rPr lang="en-US" dirty="0" smtClean="0"/>
              <a:t>Joins </a:t>
            </a:r>
            <a:r>
              <a:rPr lang="en-US" dirty="0"/>
              <a:t>require strong consistency and </a:t>
            </a:r>
            <a:r>
              <a:rPr lang="en-US" dirty="0" smtClean="0"/>
              <a:t>fixed schemas</a:t>
            </a:r>
            <a:endParaRPr lang="en-US" dirty="0"/>
          </a:p>
          <a:p>
            <a:pPr>
              <a:buFont typeface="Courier New" panose="02070309020205020404" pitchFamily="49" charset="0"/>
              <a:buChar char="o"/>
            </a:pPr>
            <a:r>
              <a:rPr lang="en-US" dirty="0" smtClean="0"/>
              <a:t>Lack </a:t>
            </a:r>
            <a:r>
              <a:rPr lang="en-US" dirty="0"/>
              <a:t>of these makes NoSQL databases more flexible</a:t>
            </a:r>
          </a:p>
          <a:p>
            <a:pPr>
              <a:buFont typeface="Courier New" panose="02070309020205020404" pitchFamily="49" charset="0"/>
              <a:buChar char="o"/>
            </a:pPr>
            <a:r>
              <a:rPr lang="en-US" dirty="0" smtClean="0"/>
              <a:t>It's </a:t>
            </a:r>
            <a:r>
              <a:rPr lang="en-US" dirty="0"/>
              <a:t>not a replacement for a RDBMS but compliments it</a:t>
            </a:r>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96004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1000"/>
                                        <p:tgtEl>
                                          <p:spTgt spid="3">
                                            <p:txEl>
                                              <p:pRg st="10" end="10"/>
                                            </p:txEl>
                                          </p:spTgt>
                                        </p:tgtEl>
                                      </p:cBhvr>
                                    </p:animEffect>
                                    <p:anim calcmode="lin" valueType="num">
                                      <p:cBhvr>
                                        <p:cTn id="6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152" y="0"/>
            <a:ext cx="10515600" cy="1325563"/>
          </a:xfrm>
        </p:spPr>
        <p:txBody>
          <a:bodyPr>
            <a:normAutofit/>
          </a:bodyPr>
          <a:lstStyle/>
          <a:p>
            <a:r>
              <a:rPr lang="en-US" b="1" dirty="0"/>
              <a:t>Why NoSQL ?</a:t>
            </a:r>
            <a:br>
              <a:rPr lang="en-US" b="1" dirty="0"/>
            </a:b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3406" y="1063947"/>
            <a:ext cx="7582828" cy="5105679"/>
          </a:xfrm>
        </p:spPr>
      </p:pic>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905946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160" y="292740"/>
            <a:ext cx="10515600" cy="1325563"/>
          </a:xfrm>
        </p:spPr>
        <p:txBody>
          <a:bodyPr>
            <a:normAutofit/>
          </a:bodyPr>
          <a:lstStyle/>
          <a:p>
            <a:r>
              <a:rPr lang="en-US" b="1" dirty="0"/>
              <a:t>Why NoSQL ?</a:t>
            </a:r>
            <a:br>
              <a:rPr lang="en-US" b="1" dirty="0"/>
            </a:br>
            <a:endParaRPr lang="en-US" b="1" dirty="0"/>
          </a:p>
        </p:txBody>
      </p:sp>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pic>
        <p:nvPicPr>
          <p:cNvPr id="7" name="Content Placeholder 6"/>
          <p:cNvPicPr>
            <a:picLocks noGrp="1" noChangeAspect="1"/>
          </p:cNvPicPr>
          <p:nvPr>
            <p:ph idx="1"/>
          </p:nvPr>
        </p:nvPicPr>
        <p:blipFill>
          <a:blip r:embed="rId2"/>
          <a:stretch>
            <a:fillRect/>
          </a:stretch>
        </p:blipFill>
        <p:spPr>
          <a:xfrm>
            <a:off x="838200" y="1325563"/>
            <a:ext cx="9256478" cy="1765474"/>
          </a:xfrm>
          <a:prstGeom prst="rect">
            <a:avLst/>
          </a:prstGeom>
        </p:spPr>
      </p:pic>
      <p:pic>
        <p:nvPicPr>
          <p:cNvPr id="8" name="Picture 7"/>
          <p:cNvPicPr>
            <a:picLocks noChangeAspect="1"/>
          </p:cNvPicPr>
          <p:nvPr/>
        </p:nvPicPr>
        <p:blipFill>
          <a:blip r:embed="rId3"/>
          <a:stretch>
            <a:fillRect/>
          </a:stretch>
        </p:blipFill>
        <p:spPr>
          <a:xfrm>
            <a:off x="838200" y="3920331"/>
            <a:ext cx="9405521" cy="1606725"/>
          </a:xfrm>
          <a:prstGeom prst="rect">
            <a:avLst/>
          </a:prstGeom>
        </p:spPr>
      </p:pic>
    </p:spTree>
    <p:extLst>
      <p:ext uri="{BB962C8B-B14F-4D97-AF65-F5344CB8AC3E}">
        <p14:creationId xmlns:p14="http://schemas.microsoft.com/office/powerpoint/2010/main" val="170470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337" y="446048"/>
            <a:ext cx="10515600" cy="861509"/>
          </a:xfrm>
        </p:spPr>
        <p:txBody>
          <a:bodyPr/>
          <a:lstStyle/>
          <a:p>
            <a:r>
              <a:rPr lang="en-US" b="1" dirty="0" smtClean="0"/>
              <a:t>RDBMS vs NoSQL</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6769249"/>
              </p:ext>
            </p:extLst>
          </p:nvPr>
        </p:nvGraphicFramePr>
        <p:xfrm>
          <a:off x="838200" y="1825625"/>
          <a:ext cx="10515600" cy="381508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b="1" dirty="0" smtClean="0"/>
                        <a:t>RDBMS </a:t>
                      </a:r>
                      <a:endParaRPr lang="en-US" dirty="0"/>
                    </a:p>
                  </a:txBody>
                  <a:tcPr/>
                </a:tc>
                <a:tc>
                  <a:txBody>
                    <a:bodyPr/>
                    <a:lstStyle/>
                    <a:p>
                      <a:r>
                        <a:rPr lang="en-US" b="1" dirty="0" smtClean="0"/>
                        <a:t>NoSQL</a:t>
                      </a:r>
                      <a:endParaRPr lang="en-US" dirty="0"/>
                    </a:p>
                  </a:txBody>
                  <a:tcPr/>
                </a:tc>
              </a:tr>
              <a:tr h="370840">
                <a:tc>
                  <a:txBody>
                    <a:bodyPr/>
                    <a:lstStyle/>
                    <a:p>
                      <a:pPr marL="0" indent="0">
                        <a:buFont typeface="Arial" panose="020B0604020202020204" pitchFamily="34" charset="0"/>
                        <a:buNone/>
                      </a:pPr>
                      <a:r>
                        <a:rPr lang="en-US" sz="2000" dirty="0" smtClean="0"/>
                        <a:t>- Structured and organized data </a:t>
                      </a:r>
                      <a:br>
                        <a:rPr lang="en-US" sz="2000" dirty="0" smtClean="0"/>
                      </a:br>
                      <a:r>
                        <a:rPr lang="en-US" sz="2000" dirty="0" smtClean="0"/>
                        <a:t>- Structured query language (SQL) </a:t>
                      </a:r>
                      <a:br>
                        <a:rPr lang="en-US" sz="2000" dirty="0" smtClean="0"/>
                      </a:br>
                      <a:r>
                        <a:rPr lang="en-US" sz="2000" dirty="0" smtClean="0"/>
                        <a:t>- Data and its relationships are stored in separate tables. </a:t>
                      </a:r>
                      <a:br>
                        <a:rPr lang="en-US" sz="2000" dirty="0" smtClean="0"/>
                      </a:br>
                      <a:r>
                        <a:rPr lang="en-US" sz="2000" dirty="0" smtClean="0"/>
                        <a:t>- Data Manipulation Language, Data Definition Language </a:t>
                      </a:r>
                      <a:br>
                        <a:rPr lang="en-US" sz="2000" dirty="0" smtClean="0"/>
                      </a:br>
                      <a:r>
                        <a:rPr lang="en-US" sz="2000" dirty="0" smtClean="0"/>
                        <a:t>- Tight Consistency </a:t>
                      </a:r>
                      <a:endParaRPr lang="en-US" sz="2000" dirty="0"/>
                    </a:p>
                  </a:txBody>
                  <a:tcPr/>
                </a:tc>
                <a:tc>
                  <a:txBody>
                    <a:bodyPr/>
                    <a:lstStyle/>
                    <a:p>
                      <a:r>
                        <a:rPr lang="en-US" sz="2000" dirty="0" smtClean="0"/>
                        <a:t>- Stands for Not Only SQL</a:t>
                      </a:r>
                      <a:br>
                        <a:rPr lang="en-US" sz="2000" dirty="0" smtClean="0"/>
                      </a:br>
                      <a:r>
                        <a:rPr lang="en-US" sz="2000" dirty="0" smtClean="0"/>
                        <a:t>- No declarative query language</a:t>
                      </a:r>
                      <a:br>
                        <a:rPr lang="en-US" sz="2000" dirty="0" smtClean="0"/>
                      </a:br>
                      <a:r>
                        <a:rPr lang="en-US" sz="2000" dirty="0" smtClean="0"/>
                        <a:t>- No predefined schema </a:t>
                      </a:r>
                      <a:br>
                        <a:rPr lang="en-US" sz="2000" dirty="0" smtClean="0"/>
                      </a:br>
                      <a:r>
                        <a:rPr lang="en-US" sz="2000" dirty="0" smtClean="0"/>
                        <a:t>- Key-Value pair storage, Column Store,  Document Store, Graph databases</a:t>
                      </a:r>
                      <a:br>
                        <a:rPr lang="en-US" sz="2000" dirty="0" smtClean="0"/>
                      </a:br>
                      <a:r>
                        <a:rPr lang="en-US" sz="2000" dirty="0" smtClean="0"/>
                        <a:t>- Eventual consistency rather ACID property </a:t>
                      </a:r>
                      <a:br>
                        <a:rPr lang="en-US" sz="2000" dirty="0" smtClean="0"/>
                      </a:br>
                      <a:r>
                        <a:rPr lang="en-US" sz="2000" dirty="0" smtClean="0"/>
                        <a:t>- Unstructured and unpredictable data</a:t>
                      </a:r>
                      <a:br>
                        <a:rPr lang="en-US" sz="2000" dirty="0" smtClean="0"/>
                      </a:br>
                      <a:r>
                        <a:rPr lang="en-US" sz="2000" dirty="0" smtClean="0"/>
                        <a:t>- CAP Theorem </a:t>
                      </a:r>
                      <a:br>
                        <a:rPr lang="en-US" sz="2000" dirty="0" smtClean="0"/>
                      </a:br>
                      <a:r>
                        <a:rPr lang="en-US" sz="2000" dirty="0" smtClean="0"/>
                        <a:t>- Prioritizes high performance, high availability and scalability</a:t>
                      </a:r>
                      <a:br>
                        <a:rPr lang="en-US" sz="2000" dirty="0" smtClean="0"/>
                      </a:br>
                      <a:r>
                        <a:rPr lang="en-US" sz="2000" dirty="0" smtClean="0"/>
                        <a:t>- BASE Transaction </a:t>
                      </a:r>
                      <a:endParaRPr lang="en-US" sz="2000" dirty="0"/>
                    </a:p>
                  </a:txBody>
                  <a:tcPr/>
                </a:tc>
              </a:tr>
            </a:tbl>
          </a:graphicData>
        </a:graphic>
      </p:graphicFrame>
      <p:sp>
        <p:nvSpPr>
          <p:cNvPr id="4" name="Date Placeholder 3"/>
          <p:cNvSpPr>
            <a:spLocks noGrp="1"/>
          </p:cNvSpPr>
          <p:nvPr>
            <p:ph type="dt" sz="half" idx="10"/>
          </p:nvPr>
        </p:nvSpPr>
        <p:spPr/>
        <p:txBody>
          <a:bodyPr/>
          <a:lstStyle/>
          <a:p>
            <a:fld id="{E8BD1383-5F6C-4EF2-8E28-D275C0C06346}" type="datetime1">
              <a:rPr lang="en-US" smtClean="0"/>
              <a:t>10/7/2021</a:t>
            </a:fld>
            <a:endParaRPr lang="en-US"/>
          </a:p>
        </p:txBody>
      </p:sp>
      <p:sp>
        <p:nvSpPr>
          <p:cNvPr id="5" name="Footer Placeholder 4"/>
          <p:cNvSpPr>
            <a:spLocks noGrp="1"/>
          </p:cNvSpPr>
          <p:nvPr>
            <p:ph type="ftr" sz="quarter" idx="11"/>
          </p:nvPr>
        </p:nvSpPr>
        <p:spPr/>
        <p:txBody>
          <a:bodyPr/>
          <a:lstStyle/>
          <a:p>
            <a:r>
              <a:rPr lang="en-US" smtClean="0"/>
              <a:t>Prof Jigna Patel</a:t>
            </a:r>
            <a:endParaRPr lang="en-US"/>
          </a:p>
        </p:txBody>
      </p:sp>
    </p:spTree>
    <p:extLst>
      <p:ext uri="{BB962C8B-B14F-4D97-AF65-F5344CB8AC3E}">
        <p14:creationId xmlns:p14="http://schemas.microsoft.com/office/powerpoint/2010/main" val="370659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1411</Words>
  <Application>Microsoft Office PowerPoint</Application>
  <PresentationFormat>Widescreen</PresentationFormat>
  <Paragraphs>209</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Courier New</vt:lpstr>
      <vt:lpstr>Wingdings</vt:lpstr>
      <vt:lpstr>Office Theme</vt:lpstr>
      <vt:lpstr>NoSQL Database</vt:lpstr>
      <vt:lpstr>RDBMS</vt:lpstr>
      <vt:lpstr>Distributed Systems - Advantages </vt:lpstr>
      <vt:lpstr>Distributed Systems - Disadvantages </vt:lpstr>
      <vt:lpstr>Big Data Evolution</vt:lpstr>
      <vt:lpstr>What is NoSQL</vt:lpstr>
      <vt:lpstr>Why NoSQL ? </vt:lpstr>
      <vt:lpstr>Why NoSQL ? </vt:lpstr>
      <vt:lpstr>RDBMS vs NoSQL</vt:lpstr>
      <vt:lpstr>History of NoSQL</vt:lpstr>
      <vt:lpstr>CAP Theorem (Brewer’s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CAP Theorem</vt:lpstr>
      <vt:lpstr>NoSQL pros/cons </vt:lpstr>
      <vt:lpstr>NoSQL pros/cons </vt:lpstr>
      <vt:lpstr>The BASE </vt:lpstr>
      <vt:lpstr>PowerPoint Presentation</vt:lpstr>
      <vt:lpstr>NoSQL Databases </vt:lpstr>
      <vt:lpstr>Key-value stores</vt:lpstr>
      <vt:lpstr>PowerPoint Presentation</vt:lpstr>
      <vt:lpstr>Column-oriented databases</vt:lpstr>
      <vt:lpstr>PowerPoint Presentation</vt:lpstr>
      <vt:lpstr>Graph databases </vt:lpstr>
      <vt:lpstr>PowerPoint Presentation</vt:lpstr>
      <vt:lpstr>Document Oriented databases </vt:lpstr>
      <vt:lpstr>PowerPoint Presentation</vt:lpstr>
      <vt:lpstr>InclassExercise#1</vt:lpstr>
      <vt:lpstr>Thank You</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Database</dc:title>
  <dc:creator>Administrator</dc:creator>
  <cp:lastModifiedBy>Administrator</cp:lastModifiedBy>
  <cp:revision>17</cp:revision>
  <dcterms:created xsi:type="dcterms:W3CDTF">2020-03-18T10:01:26Z</dcterms:created>
  <dcterms:modified xsi:type="dcterms:W3CDTF">2021-10-07T04:25:24Z</dcterms:modified>
</cp:coreProperties>
</file>