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8" r:id="rId2"/>
    <p:sldId id="282" r:id="rId3"/>
    <p:sldId id="283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346" r:id="rId12"/>
    <p:sldId id="297" r:id="rId13"/>
    <p:sldId id="298" r:id="rId14"/>
    <p:sldId id="299" r:id="rId15"/>
    <p:sldId id="309" r:id="rId16"/>
    <p:sldId id="317" r:id="rId17"/>
    <p:sldId id="318" r:id="rId18"/>
    <p:sldId id="326" r:id="rId19"/>
    <p:sldId id="327" r:id="rId20"/>
    <p:sldId id="328" r:id="rId21"/>
    <p:sldId id="329" r:id="rId22"/>
    <p:sldId id="300" r:id="rId23"/>
    <p:sldId id="301" r:id="rId24"/>
    <p:sldId id="333" r:id="rId25"/>
    <p:sldId id="334" r:id="rId26"/>
    <p:sldId id="336" r:id="rId27"/>
    <p:sldId id="347" r:id="rId28"/>
    <p:sldId id="345" r:id="rId29"/>
    <p:sldId id="348" r:id="rId30"/>
    <p:sldId id="343" r:id="rId31"/>
    <p:sldId id="339" r:id="rId32"/>
    <p:sldId id="340" r:id="rId33"/>
    <p:sldId id="342" r:id="rId3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81" d="100"/>
          <a:sy n="81" d="100"/>
        </p:scale>
        <p:origin x="8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962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536941A-D2D2-4B4A-8A22-28A58C67A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7747" y="758377"/>
            <a:ext cx="5114715" cy="43930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20533F-ECE5-4183-AE7E-F8A87A2F0BFA}"/>
              </a:ext>
            </a:extLst>
          </p:cNvPr>
          <p:cNvSpPr txBox="1"/>
          <p:nvPr/>
        </p:nvSpPr>
        <p:spPr>
          <a:xfrm>
            <a:off x="945931" y="212835"/>
            <a:ext cx="3949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MapReduce support</a:t>
            </a:r>
          </a:p>
        </p:txBody>
      </p:sp>
    </p:spTree>
    <p:extLst>
      <p:ext uri="{BB962C8B-B14F-4D97-AF65-F5344CB8AC3E}">
        <p14:creationId xmlns:p14="http://schemas.microsoft.com/office/powerpoint/2010/main" val="3822896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F9573F-C370-4D1F-B3F7-0EECE686AC35}"/>
              </a:ext>
            </a:extLst>
          </p:cNvPr>
          <p:cNvSpPr txBox="1"/>
          <p:nvPr/>
        </p:nvSpPr>
        <p:spPr>
          <a:xfrm>
            <a:off x="677917" y="32593"/>
            <a:ext cx="7993117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JSON and BSON format</a:t>
            </a:r>
          </a:p>
          <a:p>
            <a:endParaRPr lang="en-IN" dirty="0"/>
          </a:p>
          <a:p>
            <a:r>
              <a:rPr lang="en-IN" dirty="0"/>
              <a:t>{"hello": "world"} →</a:t>
            </a:r>
          </a:p>
          <a:p>
            <a:r>
              <a:rPr lang="en-IN" dirty="0"/>
              <a:t>\x16\x00\x00\x00           // total document size</a:t>
            </a:r>
          </a:p>
          <a:p>
            <a:r>
              <a:rPr lang="en-IN" dirty="0"/>
              <a:t>\x02                       // 0x02 = type String</a:t>
            </a:r>
          </a:p>
          <a:p>
            <a:r>
              <a:rPr lang="en-IN" dirty="0"/>
              <a:t>hello\x00                  // field name</a:t>
            </a:r>
          </a:p>
          <a:p>
            <a:r>
              <a:rPr lang="en-IN" dirty="0"/>
              <a:t>\x06\x00\x00\x00world\x00  // field value</a:t>
            </a:r>
          </a:p>
          <a:p>
            <a:r>
              <a:rPr lang="en-IN" dirty="0"/>
              <a:t>\x00                       // 0x00 = type EOO ('end of object')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{"BSON": ["awesome", 5.05, 1986]} →</a:t>
            </a:r>
          </a:p>
          <a:p>
            <a:r>
              <a:rPr lang="en-IN" dirty="0"/>
              <a:t>\x31\x00\x00\x00</a:t>
            </a:r>
          </a:p>
          <a:p>
            <a:r>
              <a:rPr lang="en-IN" dirty="0"/>
              <a:t> \x04BSON\x00</a:t>
            </a:r>
          </a:p>
          <a:p>
            <a:r>
              <a:rPr lang="en-IN" dirty="0"/>
              <a:t> \x26\x00\x00\x00</a:t>
            </a:r>
          </a:p>
          <a:p>
            <a:r>
              <a:rPr lang="en-IN" dirty="0"/>
              <a:t> \x02\x30\x00\x08\x00\x00\x00awesome\x00</a:t>
            </a:r>
          </a:p>
          <a:p>
            <a:r>
              <a:rPr lang="en-IN" dirty="0"/>
              <a:t> \x01\x31\x00\x33\x33\x33\x33\x33\x33\x14\x40</a:t>
            </a:r>
          </a:p>
          <a:p>
            <a:r>
              <a:rPr lang="en-IN" dirty="0"/>
              <a:t> \x10\x32\x00\xc2\x07\x00\x00</a:t>
            </a:r>
          </a:p>
          <a:p>
            <a:r>
              <a:rPr lang="en-IN" dirty="0"/>
              <a:t> \x00</a:t>
            </a:r>
          </a:p>
          <a:p>
            <a:r>
              <a:rPr lang="en-IN" dirty="0"/>
              <a:t> \x00</a:t>
            </a:r>
          </a:p>
        </p:txBody>
      </p:sp>
    </p:spTree>
    <p:extLst>
      <p:ext uri="{BB962C8B-B14F-4D97-AF65-F5344CB8AC3E}">
        <p14:creationId xmlns:p14="http://schemas.microsoft.com/office/powerpoint/2010/main" val="4127879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A62F3D-6DCB-40BC-BDC0-0DCB24E0B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182192"/>
              </p:ext>
            </p:extLst>
          </p:nvPr>
        </p:nvGraphicFramePr>
        <p:xfrm>
          <a:off x="55177" y="205523"/>
          <a:ext cx="9088823" cy="4780322"/>
        </p:xfrm>
        <a:graphic>
          <a:graphicData uri="http://schemas.openxmlformats.org/drawingml/2006/table">
            <a:tbl>
              <a:tblPr/>
              <a:tblGrid>
                <a:gridCol w="1111469">
                  <a:extLst>
                    <a:ext uri="{9D8B030D-6E8A-4147-A177-3AD203B41FA5}">
                      <a16:colId xmlns:a16="http://schemas.microsoft.com/office/drawing/2014/main" val="4172244302"/>
                    </a:ext>
                  </a:extLst>
                </a:gridCol>
                <a:gridCol w="3941380">
                  <a:extLst>
                    <a:ext uri="{9D8B030D-6E8A-4147-A177-3AD203B41FA5}">
                      <a16:colId xmlns:a16="http://schemas.microsoft.com/office/drawing/2014/main" val="3908661499"/>
                    </a:ext>
                  </a:extLst>
                </a:gridCol>
                <a:gridCol w="4035974">
                  <a:extLst>
                    <a:ext uri="{9D8B030D-6E8A-4147-A177-3AD203B41FA5}">
                      <a16:colId xmlns:a16="http://schemas.microsoft.com/office/drawing/2014/main" val="3307607891"/>
                    </a:ext>
                  </a:extLst>
                </a:gridCol>
              </a:tblGrid>
              <a:tr h="236089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40779" marR="40779" marT="20389" marB="203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JSON</a:t>
                      </a:r>
                      <a:r>
                        <a:rPr lang="en-IN" sz="1600" dirty="0"/>
                        <a:t> </a:t>
                      </a:r>
                    </a:p>
                  </a:txBody>
                  <a:tcPr marL="40779" marR="40779" marT="20389" marB="203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BSON</a:t>
                      </a:r>
                      <a:r>
                        <a:rPr lang="en-IN" sz="1600" dirty="0"/>
                        <a:t> </a:t>
                      </a:r>
                    </a:p>
                  </a:txBody>
                  <a:tcPr marL="40779" marR="40779" marT="20389" marB="203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538274"/>
                  </a:ext>
                </a:extLst>
              </a:tr>
              <a:tr h="413155">
                <a:tc>
                  <a:txBody>
                    <a:bodyPr/>
                    <a:lstStyle/>
                    <a:p>
                      <a:r>
                        <a:rPr lang="en-IN" sz="1600" dirty="0"/>
                        <a:t>Type </a:t>
                      </a:r>
                    </a:p>
                  </a:txBody>
                  <a:tcPr marL="40779" marR="40779" marT="20389" marB="203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JSON files are written in text format. </a:t>
                      </a:r>
                    </a:p>
                  </a:txBody>
                  <a:tcPr marL="40779" marR="40779" marT="20389" marB="203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BSON files are written in binary. </a:t>
                      </a:r>
                    </a:p>
                  </a:txBody>
                  <a:tcPr marL="40779" marR="40779" marT="20389" marB="203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345100"/>
                  </a:ext>
                </a:extLst>
              </a:tr>
              <a:tr h="590222">
                <a:tc>
                  <a:txBody>
                    <a:bodyPr/>
                    <a:lstStyle/>
                    <a:p>
                      <a:r>
                        <a:rPr lang="en-IN" sz="1600" dirty="0"/>
                        <a:t>Speed </a:t>
                      </a:r>
                    </a:p>
                  </a:txBody>
                  <a:tcPr marL="40779" marR="40779" marT="20389" marB="203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JSON is fast to read but slower to build. </a:t>
                      </a:r>
                    </a:p>
                  </a:txBody>
                  <a:tcPr marL="40779" marR="40779" marT="20389" marB="203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BSON is slow to read but faster to build and scan. </a:t>
                      </a:r>
                    </a:p>
                  </a:txBody>
                  <a:tcPr marL="40779" marR="40779" marT="20389" marB="203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79685"/>
                  </a:ext>
                </a:extLst>
              </a:tr>
              <a:tr h="413155">
                <a:tc>
                  <a:txBody>
                    <a:bodyPr/>
                    <a:lstStyle/>
                    <a:p>
                      <a:r>
                        <a:rPr lang="en-IN" sz="1600"/>
                        <a:t>Space </a:t>
                      </a:r>
                    </a:p>
                  </a:txBody>
                  <a:tcPr marL="40779" marR="40779" marT="20389" marB="203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JSON data is slightly smaller in byte size. </a:t>
                      </a:r>
                    </a:p>
                  </a:txBody>
                  <a:tcPr marL="40779" marR="40779" marT="20389" marB="203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BSON data is slightly larger in byte size. </a:t>
                      </a:r>
                    </a:p>
                  </a:txBody>
                  <a:tcPr marL="40779" marR="40779" marT="20389" marB="203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479455"/>
                  </a:ext>
                </a:extLst>
              </a:tr>
              <a:tr h="767288">
                <a:tc>
                  <a:txBody>
                    <a:bodyPr/>
                    <a:lstStyle/>
                    <a:p>
                      <a:r>
                        <a:rPr lang="en-IN" sz="1600"/>
                        <a:t>Encode and Decode </a:t>
                      </a:r>
                    </a:p>
                  </a:txBody>
                  <a:tcPr marL="40779" marR="40779" marT="20389" marB="203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 can send JSON through APIs without encoding and decoding. </a:t>
                      </a:r>
                    </a:p>
                  </a:txBody>
                  <a:tcPr marL="40779" marR="40779" marT="20389" marB="203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BSON files are encoded before storing and decoded before displaying. </a:t>
                      </a:r>
                    </a:p>
                  </a:txBody>
                  <a:tcPr marL="40779" marR="40779" marT="20389" marB="203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843935"/>
                  </a:ext>
                </a:extLst>
              </a:tr>
              <a:tr h="767288">
                <a:tc>
                  <a:txBody>
                    <a:bodyPr/>
                    <a:lstStyle/>
                    <a:p>
                      <a:r>
                        <a:rPr lang="en-IN" sz="1600"/>
                        <a:t>Parse </a:t>
                      </a:r>
                    </a:p>
                  </a:txBody>
                  <a:tcPr marL="40779" marR="40779" marT="20389" marB="203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JSON is a human-readable format that doesn't require parsing. </a:t>
                      </a:r>
                    </a:p>
                  </a:txBody>
                  <a:tcPr marL="40779" marR="40779" marT="20389" marB="203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BSON needs to be parsed as they are machine-generated and not human-readable. </a:t>
                      </a:r>
                    </a:p>
                  </a:txBody>
                  <a:tcPr marL="40779" marR="40779" marT="20389" marB="203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273296"/>
                  </a:ext>
                </a:extLst>
              </a:tr>
              <a:tr h="944354">
                <a:tc>
                  <a:txBody>
                    <a:bodyPr/>
                    <a:lstStyle/>
                    <a:p>
                      <a:r>
                        <a:rPr lang="en-IN" sz="1600"/>
                        <a:t>Data Types </a:t>
                      </a:r>
                    </a:p>
                  </a:txBody>
                  <a:tcPr marL="40779" marR="40779" marT="20389" marB="203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JSON has a specific set of data types—string, </a:t>
                      </a:r>
                      <a:r>
                        <a:rPr lang="en-US" sz="1600" dirty="0" err="1"/>
                        <a:t>boolean</a:t>
                      </a:r>
                      <a:r>
                        <a:rPr lang="en-US" sz="1600" dirty="0"/>
                        <a:t>, number for numeric data types, array, object, and null. </a:t>
                      </a:r>
                    </a:p>
                  </a:txBody>
                  <a:tcPr marL="40779" marR="40779" marT="20389" marB="203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Unlike JSON, BSON offers additional data types such as </a:t>
                      </a:r>
                      <a:r>
                        <a:rPr lang="en-US" sz="1600" dirty="0" err="1"/>
                        <a:t>bindata</a:t>
                      </a:r>
                      <a:r>
                        <a:rPr lang="en-US" sz="1600" dirty="0"/>
                        <a:t> for binary data, decimal128 for numeric. </a:t>
                      </a:r>
                    </a:p>
                  </a:txBody>
                  <a:tcPr marL="40779" marR="40779" marT="20389" marB="203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994556"/>
                  </a:ext>
                </a:extLst>
              </a:tr>
              <a:tr h="590222">
                <a:tc>
                  <a:txBody>
                    <a:bodyPr/>
                    <a:lstStyle/>
                    <a:p>
                      <a:r>
                        <a:rPr lang="en-IN" sz="1600"/>
                        <a:t>Usage </a:t>
                      </a:r>
                    </a:p>
                  </a:txBody>
                  <a:tcPr marL="40779" marR="40779" marT="20389" marB="203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Used to send data through the network (mostly through APIs). </a:t>
                      </a:r>
                    </a:p>
                  </a:txBody>
                  <a:tcPr marL="40779" marR="40779" marT="20389" marB="203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Databases use BSON to store data. </a:t>
                      </a:r>
                    </a:p>
                  </a:txBody>
                  <a:tcPr marL="40779" marR="40779" marT="20389" marB="203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476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095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7F193E-8DB7-496C-8EA6-866613604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18" y="731339"/>
            <a:ext cx="6656075" cy="4483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399C1E-4614-4B38-ABE4-8A69055E1532}"/>
              </a:ext>
            </a:extLst>
          </p:cNvPr>
          <p:cNvSpPr txBox="1"/>
          <p:nvPr/>
        </p:nvSpPr>
        <p:spPr>
          <a:xfrm>
            <a:off x="840428" y="208119"/>
            <a:ext cx="3066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SQL vs MongoDB</a:t>
            </a:r>
          </a:p>
        </p:txBody>
      </p:sp>
    </p:spTree>
    <p:extLst>
      <p:ext uri="{BB962C8B-B14F-4D97-AF65-F5344CB8AC3E}">
        <p14:creationId xmlns:p14="http://schemas.microsoft.com/office/powerpoint/2010/main" val="424770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366</Words>
  <Application>Microsoft Office PowerPoint</Application>
  <PresentationFormat>On-screen Show (16:9)</PresentationFormat>
  <Paragraphs>72</Paragraphs>
  <Slides>33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CSE-5</cp:lastModifiedBy>
  <cp:revision>19</cp:revision>
  <dcterms:created xsi:type="dcterms:W3CDTF">2021-09-30T08:31:22Z</dcterms:created>
  <dcterms:modified xsi:type="dcterms:W3CDTF">2022-11-01T08:31:01Z</dcterms:modified>
</cp:coreProperties>
</file>