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p:sldMasterIdLst>
    <p:sldMasterId id="2147483648" r:id="rId1"/>
  </p:sldMasterIdLst>
  <p:notesMasterIdLst>
    <p:notesMasterId r:id="rId4"/>
  </p:notesMasterIdLst>
  <p:handoutMasterIdLst>
    <p:handoutMasterId r:id="rId13"/>
  </p:handoutMasterIdLst>
  <p:sldIdLst>
    <p:sldId id="689" r:id="rId3"/>
    <p:sldId id="772" r:id="rId5"/>
    <p:sldId id="739" r:id="rId6"/>
    <p:sldId id="773" r:id="rId7"/>
    <p:sldId id="774" r:id="rId8"/>
    <p:sldId id="775" r:id="rId9"/>
    <p:sldId id="776" r:id="rId10"/>
    <p:sldId id="778" r:id="rId11"/>
    <p:sldId id="779" r:id="rId12"/>
  </p:sldIdLst>
  <p:sldSz cx="9144000" cy="6858000" type="screen4x3"/>
  <p:notesSz cx="6858000" cy="8891270"/>
  <p:defaultTextStyle>
    <a:defPPr>
      <a:defRPr lang="en-US"/>
    </a:defPPr>
    <a:lvl1pPr algn="l" rtl="0" eaLnBrk="0" fontAlgn="base" hangingPunct="0">
      <a:spcBef>
        <a:spcPct val="0"/>
      </a:spcBef>
      <a:spcAft>
        <a:spcPct val="0"/>
      </a:spcAft>
      <a:defRPr sz="1200" b="1" kern="1200">
        <a:solidFill>
          <a:schemeClr val="tx1"/>
        </a:solidFill>
        <a:latin typeface="GillSans"/>
        <a:ea typeface="MS PGothic" panose="020B0600070205080204" pitchFamily="34" charset="-128"/>
        <a:cs typeface="+mn-cs"/>
      </a:defRPr>
    </a:lvl1pPr>
    <a:lvl2pPr marL="457200" algn="l" rtl="0" eaLnBrk="0" fontAlgn="base" hangingPunct="0">
      <a:spcBef>
        <a:spcPct val="0"/>
      </a:spcBef>
      <a:spcAft>
        <a:spcPct val="0"/>
      </a:spcAft>
      <a:defRPr sz="1200" b="1" kern="1200">
        <a:solidFill>
          <a:schemeClr val="tx1"/>
        </a:solidFill>
        <a:latin typeface="GillSans"/>
        <a:ea typeface="MS PGothic" panose="020B0600070205080204" pitchFamily="34" charset="-128"/>
        <a:cs typeface="+mn-cs"/>
      </a:defRPr>
    </a:lvl2pPr>
    <a:lvl3pPr marL="914400" algn="l" rtl="0" eaLnBrk="0" fontAlgn="base" hangingPunct="0">
      <a:spcBef>
        <a:spcPct val="0"/>
      </a:spcBef>
      <a:spcAft>
        <a:spcPct val="0"/>
      </a:spcAft>
      <a:defRPr sz="1200" b="1" kern="1200">
        <a:solidFill>
          <a:schemeClr val="tx1"/>
        </a:solidFill>
        <a:latin typeface="GillSans"/>
        <a:ea typeface="MS PGothic" panose="020B0600070205080204" pitchFamily="34" charset="-128"/>
        <a:cs typeface="+mn-cs"/>
      </a:defRPr>
    </a:lvl3pPr>
    <a:lvl4pPr marL="1371600" algn="l" rtl="0" eaLnBrk="0" fontAlgn="base" hangingPunct="0">
      <a:spcBef>
        <a:spcPct val="0"/>
      </a:spcBef>
      <a:spcAft>
        <a:spcPct val="0"/>
      </a:spcAft>
      <a:defRPr sz="1200" b="1" kern="1200">
        <a:solidFill>
          <a:schemeClr val="tx1"/>
        </a:solidFill>
        <a:latin typeface="GillSans"/>
        <a:ea typeface="MS PGothic" panose="020B0600070205080204" pitchFamily="34" charset="-128"/>
        <a:cs typeface="+mn-cs"/>
      </a:defRPr>
    </a:lvl4pPr>
    <a:lvl5pPr marL="1828800" algn="l" rtl="0" eaLnBrk="0" fontAlgn="base" hangingPunct="0">
      <a:spcBef>
        <a:spcPct val="0"/>
      </a:spcBef>
      <a:spcAft>
        <a:spcPct val="0"/>
      </a:spcAft>
      <a:defRPr sz="1200" b="1" kern="1200">
        <a:solidFill>
          <a:schemeClr val="tx1"/>
        </a:solidFill>
        <a:latin typeface="GillSans"/>
        <a:ea typeface="MS PGothic" panose="020B0600070205080204" pitchFamily="34" charset="-128"/>
        <a:cs typeface="+mn-cs"/>
      </a:defRPr>
    </a:lvl5pPr>
    <a:lvl6pPr marL="2286000" algn="l" defTabSz="914400" rtl="0" eaLnBrk="1" latinLnBrk="0" hangingPunct="1">
      <a:defRPr sz="1200" b="1" kern="1200">
        <a:solidFill>
          <a:schemeClr val="tx1"/>
        </a:solidFill>
        <a:latin typeface="GillSans"/>
        <a:ea typeface="MS PGothic" panose="020B0600070205080204" pitchFamily="34" charset="-128"/>
        <a:cs typeface="+mn-cs"/>
      </a:defRPr>
    </a:lvl6pPr>
    <a:lvl7pPr marL="2743200" algn="l" defTabSz="914400" rtl="0" eaLnBrk="1" latinLnBrk="0" hangingPunct="1">
      <a:defRPr sz="1200" b="1" kern="1200">
        <a:solidFill>
          <a:schemeClr val="tx1"/>
        </a:solidFill>
        <a:latin typeface="GillSans"/>
        <a:ea typeface="MS PGothic" panose="020B0600070205080204" pitchFamily="34" charset="-128"/>
        <a:cs typeface="+mn-cs"/>
      </a:defRPr>
    </a:lvl7pPr>
    <a:lvl8pPr marL="3200400" algn="l" defTabSz="914400" rtl="0" eaLnBrk="1" latinLnBrk="0" hangingPunct="1">
      <a:defRPr sz="1200" b="1" kern="1200">
        <a:solidFill>
          <a:schemeClr val="tx1"/>
        </a:solidFill>
        <a:latin typeface="GillSans"/>
        <a:ea typeface="MS PGothic" panose="020B0600070205080204" pitchFamily="34" charset="-128"/>
        <a:cs typeface="+mn-cs"/>
      </a:defRPr>
    </a:lvl8pPr>
    <a:lvl9pPr marL="3657600" algn="l" defTabSz="914400" rtl="0" eaLnBrk="1" latinLnBrk="0" hangingPunct="1">
      <a:defRPr sz="1200" b="1" kern="1200">
        <a:solidFill>
          <a:schemeClr val="tx1"/>
        </a:solidFill>
        <a:latin typeface="GillSans"/>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205352"/>
    <a:srgbClr val="6F1200"/>
    <a:srgbClr val="46706F"/>
    <a:srgbClr val="808080"/>
    <a:srgbClr val="FFFFCC"/>
    <a:srgbClr val="C8162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59" autoAdjust="0"/>
    <p:restoredTop sz="57699" autoAdjust="0"/>
  </p:normalViewPr>
  <p:slideViewPr>
    <p:cSldViewPr>
      <p:cViewPr varScale="1">
        <p:scale>
          <a:sx n="41" d="100"/>
          <a:sy n="41" d="100"/>
        </p:scale>
        <p:origin x="2574" y="54"/>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32" y="2490"/>
      </p:cViewPr>
      <p:guideLst>
        <p:guide orient="horz" pos="2800"/>
        <p:guide pos="212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532526" y="221387"/>
            <a:ext cx="5769796" cy="445784"/>
          </a:xfrm>
          <a:prstGeom prst="rect">
            <a:avLst/>
          </a:prstGeom>
          <a:noFill/>
          <a:ln w="9525">
            <a:noFill/>
            <a:miter lim="800000"/>
          </a:ln>
        </p:spPr>
        <p:txBody>
          <a:bodyPr vert="horz" wrap="square" lIns="0" tIns="0" rIns="0" bIns="0" numCol="1" anchor="t" anchorCtr="0" compatLnSpc="1"/>
          <a:lstStyle>
            <a:lvl1pPr defTabSz="899795" eaLnBrk="0" hangingPunct="0">
              <a:defRPr sz="2100" b="0">
                <a:latin typeface="AGaramond"/>
                <a:ea typeface="MS PGothic" panose="020B0600070205080204" pitchFamily="34" charset="-128"/>
                <a:cs typeface="+mn-cs"/>
              </a:defRPr>
            </a:lvl1pPr>
          </a:lstStyle>
          <a:p>
            <a:pPr>
              <a:defRPr/>
            </a:pPr>
            <a:endParaRPr lang="en-US" altLang="zh-CN" dirty="0"/>
          </a:p>
        </p:txBody>
      </p:sp>
      <p:sp>
        <p:nvSpPr>
          <p:cNvPr id="9221" name="Rectangle 5"/>
          <p:cNvSpPr>
            <a:spLocks noGrp="1" noChangeArrowheads="1"/>
          </p:cNvSpPr>
          <p:nvPr>
            <p:ph type="sldNum" sz="quarter" idx="3"/>
          </p:nvPr>
        </p:nvSpPr>
        <p:spPr bwMode="auto">
          <a:xfrm>
            <a:off x="6248297" y="8594901"/>
            <a:ext cx="456891" cy="296687"/>
          </a:xfrm>
          <a:prstGeom prst="rect">
            <a:avLst/>
          </a:prstGeom>
          <a:noFill/>
          <a:ln w="9525">
            <a:noFill/>
            <a:miter lim="800000"/>
          </a:ln>
        </p:spPr>
        <p:txBody>
          <a:bodyPr vert="horz" wrap="square" lIns="0" tIns="0" rIns="0" bIns="0" numCol="1" anchor="t" anchorCtr="0" compatLnSpc="1"/>
          <a:lstStyle>
            <a:lvl1pPr algn="r" defTabSz="899795">
              <a:defRPr sz="1000" b="0"/>
            </a:lvl1pPr>
          </a:lstStyle>
          <a:p>
            <a:pPr>
              <a:defRPr/>
            </a:pPr>
            <a:fld id="{89C81C2B-77C4-408E-AAE8-F902C7C6A2DE}" type="slidenum">
              <a:rPr lang="zh-CN" altLang="en-US"/>
            </a:fld>
            <a:endParaRPr lang="en-US" altLang="zh-CN"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4"/>
          <p:cNvSpPr>
            <a:spLocks noGrp="1" noRot="1" noChangeAspect="1" noChangeArrowheads="1" noTextEdit="1"/>
          </p:cNvSpPr>
          <p:nvPr>
            <p:ph type="sldImg" idx="2"/>
          </p:nvPr>
        </p:nvSpPr>
        <p:spPr bwMode="auto">
          <a:xfrm>
            <a:off x="1204913" y="666750"/>
            <a:ext cx="4448175" cy="33353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9" name="Rectangle 7"/>
          <p:cNvSpPr>
            <a:spLocks noGrp="1" noChangeArrowheads="1"/>
          </p:cNvSpPr>
          <p:nvPr>
            <p:ph type="sldNum" sz="quarter" idx="5"/>
          </p:nvPr>
        </p:nvSpPr>
        <p:spPr bwMode="auto">
          <a:xfrm>
            <a:off x="5487326" y="8447311"/>
            <a:ext cx="455347" cy="295181"/>
          </a:xfrm>
          <a:prstGeom prst="rect">
            <a:avLst/>
          </a:prstGeom>
          <a:noFill/>
          <a:ln w="9525">
            <a:noFill/>
            <a:miter lim="800000"/>
          </a:ln>
        </p:spPr>
        <p:txBody>
          <a:bodyPr vert="horz" wrap="square" lIns="0" tIns="0" rIns="0" bIns="0" numCol="1" anchor="t" anchorCtr="0" compatLnSpc="1"/>
          <a:lstStyle>
            <a:lvl1pPr algn="r" defTabSz="899795">
              <a:defRPr sz="1000" b="0"/>
            </a:lvl1pPr>
          </a:lstStyle>
          <a:p>
            <a:pPr>
              <a:defRPr/>
            </a:pPr>
            <a:fld id="{E17B6554-C452-465D-8197-C10BEF326B53}" type="slidenum">
              <a:rPr lang="zh-CN" altLang="en-US"/>
            </a:fld>
            <a:endParaRPr lang="en-US" altLang="zh-CN" dirty="0"/>
          </a:p>
        </p:txBody>
      </p:sp>
      <p:sp>
        <p:nvSpPr>
          <p:cNvPr id="6" name="Notes Placeholder 5"/>
          <p:cNvSpPr>
            <a:spLocks noGrp="1"/>
          </p:cNvSpPr>
          <p:nvPr>
            <p:ph type="body" sz="quarter" idx="3"/>
          </p:nvPr>
        </p:nvSpPr>
        <p:spPr>
          <a:xfrm>
            <a:off x="686881" y="4224408"/>
            <a:ext cx="5484238" cy="4000010"/>
          </a:xfrm>
          <a:prstGeom prst="rect">
            <a:avLst/>
          </a:prstGeom>
        </p:spPr>
        <p:txBody>
          <a:bodyPr vert="horz" wrap="square" lIns="88313" tIns="44157" rIns="88313" bIns="44157" numCol="1" anchor="t" anchorCtr="0" compatLnSpc="1">
            <a:normAutofit/>
          </a:bodyPr>
          <a:lstStyle/>
          <a:p>
            <a:pPr lvl="0"/>
            <a:r>
              <a:rPr lang="en-US" altLang="zh-CN" noProof="0"/>
              <a:t>Click to edit Speaker Notes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CA" noProof="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buBlip>
        <a:blip r:embed="rId1"/>
      </a:buBlip>
      <a:defRPr sz="11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174625" indent="109855" algn="l" rtl="0" eaLnBrk="0" fontAlgn="base" hangingPunct="0">
      <a:spcBef>
        <a:spcPct val="30000"/>
      </a:spcBef>
      <a:spcAft>
        <a:spcPct val="0"/>
      </a:spcAft>
      <a:buBlip>
        <a:blip r:embed="rId2"/>
      </a:buBlip>
      <a:defRPr sz="11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2pPr>
    <a:lvl3pPr marL="460375" indent="109855" algn="l" rtl="0" eaLnBrk="0" fontAlgn="base" hangingPunct="0">
      <a:spcBef>
        <a:spcPct val="30000"/>
      </a:spcBef>
      <a:spcAft>
        <a:spcPct val="0"/>
      </a:spcAft>
      <a:buBlip>
        <a:blip r:embed="rId3"/>
      </a:buBlip>
      <a:defRPr sz="11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3pPr>
    <a:lvl4pPr marL="744855" indent="109855" algn="l" rtl="0" eaLnBrk="0" fontAlgn="base" hangingPunct="0">
      <a:spcBef>
        <a:spcPct val="30000"/>
      </a:spcBef>
      <a:spcAft>
        <a:spcPct val="0"/>
      </a:spcAft>
      <a:buBlip>
        <a:blip r:embed="rId4"/>
      </a:buBlip>
      <a:defRPr sz="11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4pPr>
    <a:lvl5pPr marL="974725" indent="109855" algn="l" rtl="0" eaLnBrk="0" fontAlgn="base" hangingPunct="0">
      <a:spcBef>
        <a:spcPct val="30000"/>
      </a:spcBef>
      <a:spcAft>
        <a:spcPct val="0"/>
      </a:spcAft>
      <a:buBlip>
        <a:blip r:embed="rId5"/>
      </a:buBlip>
      <a:defRPr sz="11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p>
        </p:txBody>
      </p:sp>
      <p:sp>
        <p:nvSpPr>
          <p:cNvPr id="143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795">
              <a:defRPr sz="1200" b="1">
                <a:solidFill>
                  <a:schemeClr val="tx1"/>
                </a:solidFill>
                <a:latin typeface="GillSans"/>
                <a:ea typeface="MS PGothic" panose="020B0600070205080204" pitchFamily="34" charset="-128"/>
              </a:defRPr>
            </a:lvl1pPr>
            <a:lvl2pPr marL="712470" indent="-273685" defTabSz="899795">
              <a:defRPr sz="1200" b="1">
                <a:solidFill>
                  <a:schemeClr val="tx1"/>
                </a:solidFill>
                <a:latin typeface="GillSans"/>
                <a:ea typeface="MS PGothic" panose="020B0600070205080204" pitchFamily="34" charset="-128"/>
              </a:defRPr>
            </a:lvl2pPr>
            <a:lvl3pPr marL="1096010" indent="-219075" defTabSz="899795">
              <a:defRPr sz="1200" b="1">
                <a:solidFill>
                  <a:schemeClr val="tx1"/>
                </a:solidFill>
                <a:latin typeface="GillSans"/>
                <a:ea typeface="MS PGothic" panose="020B0600070205080204" pitchFamily="34" charset="-128"/>
              </a:defRPr>
            </a:lvl3pPr>
            <a:lvl4pPr marL="1534160" indent="-219075" defTabSz="899795">
              <a:defRPr sz="1200" b="1">
                <a:solidFill>
                  <a:schemeClr val="tx1"/>
                </a:solidFill>
                <a:latin typeface="GillSans"/>
                <a:ea typeface="MS PGothic" panose="020B0600070205080204" pitchFamily="34" charset="-128"/>
              </a:defRPr>
            </a:lvl4pPr>
            <a:lvl5pPr marL="1972945" indent="-219075" defTabSz="899795">
              <a:defRPr sz="1200" b="1">
                <a:solidFill>
                  <a:schemeClr val="tx1"/>
                </a:solidFill>
                <a:latin typeface="GillSans"/>
                <a:ea typeface="MS PGothic" panose="020B0600070205080204" pitchFamily="34" charset="-128"/>
              </a:defRPr>
            </a:lvl5pPr>
            <a:lvl6pPr marL="2411095" indent="-219075" defTabSz="899795" eaLnBrk="0" fontAlgn="base" hangingPunct="0">
              <a:spcBef>
                <a:spcPct val="0"/>
              </a:spcBef>
              <a:spcAft>
                <a:spcPct val="0"/>
              </a:spcAft>
              <a:defRPr sz="1200" b="1">
                <a:solidFill>
                  <a:schemeClr val="tx1"/>
                </a:solidFill>
                <a:latin typeface="GillSans"/>
                <a:ea typeface="MS PGothic" panose="020B0600070205080204" pitchFamily="34" charset="-128"/>
              </a:defRPr>
            </a:lvl6pPr>
            <a:lvl7pPr marL="2849245" indent="-219075" defTabSz="899795" eaLnBrk="0" fontAlgn="base" hangingPunct="0">
              <a:spcBef>
                <a:spcPct val="0"/>
              </a:spcBef>
              <a:spcAft>
                <a:spcPct val="0"/>
              </a:spcAft>
              <a:defRPr sz="1200" b="1">
                <a:solidFill>
                  <a:schemeClr val="tx1"/>
                </a:solidFill>
                <a:latin typeface="GillSans"/>
                <a:ea typeface="MS PGothic" panose="020B0600070205080204" pitchFamily="34" charset="-128"/>
              </a:defRPr>
            </a:lvl7pPr>
            <a:lvl8pPr marL="3288030" indent="-219075" defTabSz="899795" eaLnBrk="0" fontAlgn="base" hangingPunct="0">
              <a:spcBef>
                <a:spcPct val="0"/>
              </a:spcBef>
              <a:spcAft>
                <a:spcPct val="0"/>
              </a:spcAft>
              <a:defRPr sz="1200" b="1">
                <a:solidFill>
                  <a:schemeClr val="tx1"/>
                </a:solidFill>
                <a:latin typeface="GillSans"/>
                <a:ea typeface="MS PGothic" panose="020B0600070205080204" pitchFamily="34" charset="-128"/>
              </a:defRPr>
            </a:lvl8pPr>
            <a:lvl9pPr marL="3726180" indent="-219075" defTabSz="899795" eaLnBrk="0" fontAlgn="base" hangingPunct="0">
              <a:spcBef>
                <a:spcPct val="0"/>
              </a:spcBef>
              <a:spcAft>
                <a:spcPct val="0"/>
              </a:spcAft>
              <a:defRPr sz="1200" b="1">
                <a:solidFill>
                  <a:schemeClr val="tx1"/>
                </a:solidFill>
                <a:latin typeface="GillSans"/>
                <a:ea typeface="MS PGothic" panose="020B0600070205080204" pitchFamily="34" charset="-128"/>
              </a:defRPr>
            </a:lvl9pPr>
          </a:lstStyle>
          <a:p>
            <a:fld id="{E915127C-8082-4148-9ECA-341131C50786}" type="slidenum">
              <a:rPr lang="en-US" altLang="en-US" sz="1000" b="0"/>
            </a:fld>
            <a:endParaRPr lang="en-US" altLang="en-US" sz="10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a:xfrm>
            <a:off x="914711" y="4224112"/>
            <a:ext cx="5028579" cy="4157303"/>
          </a:xfrm>
          <a:prstGeom prst="rect">
            <a:avLst/>
          </a:prstGeom>
          <a:noFill/>
        </p:spPr>
        <p:txBody>
          <a:bodyPr/>
          <a:lstStyle/>
          <a:p>
            <a:pPr marL="173355" indent="-174625">
              <a:spcBef>
                <a:spcPts val="195"/>
              </a:spcBef>
              <a:buNone/>
            </a:pPr>
            <a:r>
              <a:rPr lang="en-US" dirty="0">
                <a:solidFill>
                  <a:srgbClr val="6F1200"/>
                </a:solidFill>
                <a:latin typeface="SimHei" pitchFamily="49" charset="-122"/>
                <a:ea typeface="SimHei" pitchFamily="49" charset="-122"/>
              </a:rPr>
              <a:t>Here is your portfolio as it currently is set up.</a:t>
            </a:r>
            <a:endParaRPr lang="en-US" dirty="0">
              <a:solidFill>
                <a:srgbClr val="6F1200"/>
              </a:solidFill>
              <a:latin typeface="SimHei" pitchFamily="49" charset="-122"/>
              <a:ea typeface="SimHei" pitchFamily="49" charset="-122"/>
            </a:endParaRPr>
          </a:p>
          <a:p>
            <a:pPr marL="173355" indent="-174625">
              <a:spcBef>
                <a:spcPts val="195"/>
              </a:spcBef>
              <a:buNone/>
            </a:pPr>
            <a:r>
              <a:rPr lang="en-US" dirty="0">
                <a:solidFill>
                  <a:srgbClr val="6F1200"/>
                </a:solidFill>
                <a:latin typeface="SimHei" pitchFamily="49" charset="-122"/>
                <a:ea typeface="SimHei" pitchFamily="49" charset="-122"/>
              </a:rPr>
              <a:t>You’ve got:</a:t>
            </a:r>
            <a:endParaRPr lang="en-US" dirty="0">
              <a:solidFill>
                <a:srgbClr val="6F1200"/>
              </a:solidFill>
              <a:latin typeface="SimHei" pitchFamily="49" charset="-122"/>
              <a:ea typeface="SimHei" pitchFamily="49" charset="-122"/>
            </a:endParaRPr>
          </a:p>
          <a:p>
            <a:pPr marL="173355" indent="-174625">
              <a:spcBef>
                <a:spcPts val="195"/>
              </a:spcBef>
              <a:buNone/>
            </a:pPr>
            <a:r>
              <a:rPr lang="en-IN" altLang="en-US" dirty="0">
                <a:solidFill>
                  <a:srgbClr val="6F1200"/>
                </a:solidFill>
                <a:latin typeface="SimHei" pitchFamily="49" charset="-122"/>
                <a:ea typeface="SimHei" pitchFamily="49" charset="-122"/>
              </a:rPr>
              <a:t>14</a:t>
            </a:r>
            <a:r>
              <a:rPr lang="en-US" dirty="0">
                <a:solidFill>
                  <a:srgbClr val="6F1200"/>
                </a:solidFill>
                <a:latin typeface="SimHei" pitchFamily="49" charset="-122"/>
                <a:ea typeface="SimHei" pitchFamily="49" charset="-122"/>
              </a:rPr>
              <a:t>% of your portfolio in the Brandes Canadian Money Market,</a:t>
            </a:r>
            <a:endParaRPr lang="en-US" dirty="0">
              <a:solidFill>
                <a:srgbClr val="6F1200"/>
              </a:solidFill>
              <a:latin typeface="SimHei" pitchFamily="49" charset="-122"/>
              <a:ea typeface="SimHei" pitchFamily="49" charset="-122"/>
            </a:endParaRPr>
          </a:p>
          <a:p>
            <a:pPr marL="173355" indent="-174625">
              <a:spcBef>
                <a:spcPts val="195"/>
              </a:spcBef>
              <a:buNone/>
            </a:pPr>
            <a:r>
              <a:rPr lang="en-IN" altLang="en-US" dirty="0">
                <a:solidFill>
                  <a:srgbClr val="6F1200"/>
                </a:solidFill>
                <a:latin typeface="SimHei" pitchFamily="49" charset="-122"/>
                <a:ea typeface="SimHei" pitchFamily="49" charset="-122"/>
              </a:rPr>
              <a:t>56</a:t>
            </a:r>
            <a:r>
              <a:rPr lang="en-US" dirty="0">
                <a:solidFill>
                  <a:srgbClr val="6F1200"/>
                </a:solidFill>
                <a:latin typeface="SimHei" pitchFamily="49" charset="-122"/>
                <a:ea typeface="SimHei" pitchFamily="49" charset="-122"/>
              </a:rPr>
              <a:t>% of your portfolio in the Scotia Canadian Bond A</a:t>
            </a:r>
            <a:endParaRPr lang="en-US" dirty="0">
              <a:solidFill>
                <a:srgbClr val="6F1200"/>
              </a:solidFill>
              <a:latin typeface="SimHei" pitchFamily="49" charset="-122"/>
              <a:ea typeface="SimHei" pitchFamily="49" charset="-122"/>
            </a:endParaRPr>
          </a:p>
          <a:p>
            <a:pPr marL="173355" indent="-174625">
              <a:spcBef>
                <a:spcPts val="195"/>
              </a:spcBef>
              <a:buNone/>
            </a:pPr>
            <a:r>
              <a:rPr lang="en-IN" altLang="en-US" dirty="0">
                <a:solidFill>
                  <a:srgbClr val="6F1200"/>
                </a:solidFill>
                <a:latin typeface="SimHei" pitchFamily="49" charset="-122"/>
                <a:ea typeface="SimHei" pitchFamily="49" charset="-122"/>
              </a:rPr>
              <a:t>23</a:t>
            </a:r>
            <a:r>
              <a:rPr lang="en-US" dirty="0">
                <a:solidFill>
                  <a:srgbClr val="6F1200"/>
                </a:solidFill>
                <a:latin typeface="SimHei" pitchFamily="49" charset="-122"/>
                <a:ea typeface="SimHei" pitchFamily="49" charset="-122"/>
              </a:rPr>
              <a:t>% of your portfolio in the CIBC Canadian Equity</a:t>
            </a:r>
            <a:endParaRPr lang="en-US" dirty="0">
              <a:solidFill>
                <a:srgbClr val="6F1200"/>
              </a:solidFill>
              <a:latin typeface="SimHei" pitchFamily="49" charset="-122"/>
              <a:ea typeface="SimHei" pitchFamily="49" charset="-122"/>
            </a:endParaRPr>
          </a:p>
          <a:p>
            <a:pPr marL="173355" indent="-174625">
              <a:spcBef>
                <a:spcPts val="195"/>
              </a:spcBef>
              <a:buNone/>
            </a:pPr>
            <a:r>
              <a:rPr lang="en-IN" altLang="en-US" dirty="0">
                <a:solidFill>
                  <a:srgbClr val="6F1200"/>
                </a:solidFill>
                <a:latin typeface="SimHei" pitchFamily="49" charset="-122"/>
                <a:ea typeface="SimHei" pitchFamily="49" charset="-122"/>
              </a:rPr>
              <a:t>4</a:t>
            </a:r>
            <a:r>
              <a:rPr lang="en-US" dirty="0">
                <a:solidFill>
                  <a:srgbClr val="6F1200"/>
                </a:solidFill>
                <a:latin typeface="SimHei" pitchFamily="49" charset="-122"/>
                <a:ea typeface="SimHei" pitchFamily="49" charset="-122"/>
              </a:rPr>
              <a:t>% of your portfolio in the TD US Index I (CDN$)</a:t>
            </a:r>
            <a:endParaRPr lang="en-US" dirty="0">
              <a:solidFill>
                <a:srgbClr val="6F1200"/>
              </a:solidFill>
              <a:latin typeface="SimHei" pitchFamily="49" charset="-122"/>
              <a:ea typeface="SimHei" pitchFamily="49" charset="-122"/>
            </a:endParaRPr>
          </a:p>
          <a:p>
            <a:pPr marL="173355" indent="-174625">
              <a:spcBef>
                <a:spcPts val="195"/>
              </a:spcBef>
              <a:buNone/>
            </a:pPr>
            <a:r>
              <a:rPr lang="en-US" dirty="0">
                <a:solidFill>
                  <a:srgbClr val="6F1200"/>
                </a:solidFill>
                <a:latin typeface="SimHei" pitchFamily="49" charset="-122"/>
                <a:ea typeface="SimHei" pitchFamily="49" charset="-122"/>
              </a:rPr>
              <a:t>And </a:t>
            </a:r>
            <a:r>
              <a:rPr lang="en-IN" altLang="en-US" dirty="0">
                <a:solidFill>
                  <a:srgbClr val="6F1200"/>
                </a:solidFill>
                <a:latin typeface="SimHei" pitchFamily="49" charset="-122"/>
                <a:ea typeface="SimHei" pitchFamily="49" charset="-122"/>
              </a:rPr>
              <a:t>3</a:t>
            </a:r>
            <a:r>
              <a:rPr lang="en-US" dirty="0">
                <a:solidFill>
                  <a:srgbClr val="6F1200"/>
                </a:solidFill>
                <a:latin typeface="SimHei" pitchFamily="49" charset="-122"/>
                <a:ea typeface="SimHei" pitchFamily="49" charset="-122"/>
              </a:rPr>
              <a:t>% of your portfolio in the MD International Growth</a:t>
            </a:r>
            <a:endParaRPr lang="en-US" dirty="0">
              <a:solidFill>
                <a:srgbClr val="6F1200"/>
              </a:solidFill>
              <a:latin typeface="SimHei" pitchFamily="49" charset="-122"/>
              <a:ea typeface="SimHei" pitchFamily="49" charset="-122"/>
            </a:endParaRPr>
          </a:p>
        </p:txBody>
      </p:sp>
      <p:sp>
        <p:nvSpPr>
          <p:cNvPr id="32772" name="Slide Number Placeholder 5"/>
          <p:cNvSpPr>
            <a:spLocks noGrp="1"/>
          </p:cNvSpPr>
          <p:nvPr>
            <p:ph type="sldNum" sz="quarter" idx="5"/>
          </p:nvPr>
        </p:nvSpPr>
        <p:spPr>
          <a:noFill/>
        </p:spPr>
        <p:txBody>
          <a:bodyPr/>
          <a:lstStyle/>
          <a:p>
            <a:fld id="{9ADE1A86-5B33-4DF5-97BC-8D2CD39BFF9E}" type="slidenum">
              <a:rPr lang="zh-CN" altLang="en-US"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a:xfrm>
            <a:off x="914711" y="4224112"/>
            <a:ext cx="5028579" cy="4157303"/>
          </a:xfrm>
          <a:prstGeom prst="rect">
            <a:avLst/>
          </a:prstGeom>
          <a:noFill/>
        </p:spPr>
        <p:txBody>
          <a:bodyPr>
            <a:normAutofit fontScale="92500" lnSpcReduction="10000"/>
          </a:bodyPr>
          <a:lstStyle/>
          <a:p>
            <a:pPr marL="173355" indent="-174625">
              <a:spcBef>
                <a:spcPts val="195"/>
              </a:spcBef>
              <a:buNone/>
            </a:pPr>
            <a:r>
              <a:rPr lang="en-US" dirty="0">
                <a:solidFill>
                  <a:srgbClr val="6F1200"/>
                </a:solidFill>
                <a:latin typeface="SimHei" pitchFamily="49" charset="-122"/>
                <a:ea typeface="SimHei" pitchFamily="49" charset="-122"/>
              </a:rPr>
              <a:t>Breaking those holdings down into your asset mix, here is what we see.  Compared with the result of the Investor Profile you filled out, you can see that the two Oliver Hardy mixes are quite different.</a:t>
            </a:r>
            <a:endParaRPr lang="en-US" dirty="0">
              <a:solidFill>
                <a:srgbClr val="6F1200"/>
              </a:solidFill>
              <a:latin typeface="SimHei" pitchFamily="49" charset="-122"/>
              <a:ea typeface="SimHei" pitchFamily="49" charset="-122"/>
            </a:endParaRPr>
          </a:p>
          <a:p>
            <a:pPr marL="173355" indent="-174625">
              <a:spcBef>
                <a:spcPts val="195"/>
              </a:spcBef>
              <a:buFont typeface="Arial" panose="020B0604020202020204" pitchFamily="34" charset="0"/>
              <a:buChar char="•"/>
            </a:pPr>
            <a:r>
              <a:rPr lang="en-US" dirty="0">
                <a:solidFill>
                  <a:srgbClr val="6F1200"/>
                </a:solidFill>
                <a:latin typeface="SimHei" pitchFamily="49" charset="-122"/>
                <a:ea typeface="SimHei" pitchFamily="49" charset="-122"/>
              </a:rPr>
              <a:t>As you can see, your current asset mix is not in line with your goal.  As per the questionnaire, you are a Growth oriented investor, with a long-time horizon until retirement, and with a desire to invest in mostly equity investments.  Growth investors are comfortable with high short-term losses with an understanding that those losses are a trade-off for higher long-term returns.</a:t>
            </a:r>
            <a:endParaRPr lang="en-US" dirty="0">
              <a:solidFill>
                <a:srgbClr val="6F1200"/>
              </a:solidFill>
              <a:latin typeface="SimHei" pitchFamily="49" charset="-122"/>
              <a:ea typeface="SimHei" pitchFamily="49" charset="-122"/>
            </a:endParaRPr>
          </a:p>
          <a:p>
            <a:pPr marL="173355" indent="-174625">
              <a:spcBef>
                <a:spcPts val="195"/>
              </a:spcBef>
              <a:buFont typeface="Arial" panose="020B0604020202020204" pitchFamily="34" charset="0"/>
              <a:buChar char="•"/>
            </a:pPr>
            <a:r>
              <a:rPr lang="en-US" dirty="0">
                <a:solidFill>
                  <a:srgbClr val="6F1200"/>
                </a:solidFill>
                <a:latin typeface="SimHei" pitchFamily="49" charset="-122"/>
                <a:ea typeface="SimHei" pitchFamily="49" charset="-122"/>
              </a:rPr>
              <a:t>Your current asset mix is heavily weighted towards Cash and Fixed Income with a 60% weighting towards those two asset classes combined.  This implies a Balanced Conservative approach which might be more appropriate for someone who is much closer to retirement and who perhaps has a lot lower tolerance for risk than you’ve indicated that you have. </a:t>
            </a:r>
            <a:endParaRPr lang="en-US" dirty="0">
              <a:solidFill>
                <a:srgbClr val="6F1200"/>
              </a:solidFill>
              <a:latin typeface="SimHei" pitchFamily="49" charset="-122"/>
              <a:ea typeface="SimHei" pitchFamily="49" charset="-122"/>
            </a:endParaRPr>
          </a:p>
          <a:p>
            <a:pPr marL="173355" indent="-174625">
              <a:spcBef>
                <a:spcPts val="195"/>
              </a:spcBef>
              <a:buFont typeface="Arial" panose="020B0604020202020204" pitchFamily="34" charset="0"/>
              <a:buChar char="•"/>
            </a:pPr>
            <a:r>
              <a:rPr lang="en-US" dirty="0">
                <a:solidFill>
                  <a:srgbClr val="6F1200"/>
                </a:solidFill>
                <a:latin typeface="SimHei" pitchFamily="49" charset="-122"/>
                <a:ea typeface="SimHei" pitchFamily="49" charset="-122"/>
              </a:rPr>
              <a:t>From an equity point of view, you’re heavily weighted in Canadian Equities, but with minimal exposure to the rest of the globe.  Beyond the return potential, the</a:t>
            </a:r>
            <a:r>
              <a:rPr lang="en-IN" altLang="en-US" dirty="0">
                <a:solidFill>
                  <a:srgbClr val="6F1200"/>
                </a:solidFill>
                <a:latin typeface="SimHei" pitchFamily="49" charset="-122"/>
                <a:ea typeface="SimHei" pitchFamily="49" charset="-122"/>
              </a:rPr>
              <a:t>re are many emerging </a:t>
            </a:r>
            <a:r>
              <a:rPr lang="en-US" dirty="0">
                <a:solidFill>
                  <a:srgbClr val="6F1200"/>
                </a:solidFill>
                <a:latin typeface="SimHei" pitchFamily="49" charset="-122"/>
                <a:ea typeface="SimHei" pitchFamily="49" charset="-122"/>
              </a:rPr>
              <a:t>markets </a:t>
            </a:r>
            <a:r>
              <a:rPr lang="en-IN" altLang="en-US" dirty="0">
                <a:solidFill>
                  <a:srgbClr val="6F1200"/>
                </a:solidFill>
                <a:latin typeface="SimHei" pitchFamily="49" charset="-122"/>
                <a:ea typeface="SimHei" pitchFamily="49" charset="-122"/>
              </a:rPr>
              <a:t>and investing in those markets</a:t>
            </a:r>
            <a:r>
              <a:rPr lang="en-US" dirty="0">
                <a:solidFill>
                  <a:srgbClr val="6F1200"/>
                </a:solidFill>
                <a:latin typeface="SimHei" pitchFamily="49" charset="-122"/>
                <a:ea typeface="SimHei" pitchFamily="49" charset="-122"/>
              </a:rPr>
              <a:t> create greater diversification for your portfolio beyond simply Canada, thus providing some additional protection for your nest egg.</a:t>
            </a:r>
            <a:endParaRPr lang="en-US" dirty="0">
              <a:solidFill>
                <a:srgbClr val="6F1200"/>
              </a:solidFill>
              <a:latin typeface="SimHei" pitchFamily="49" charset="-122"/>
              <a:ea typeface="SimHei" pitchFamily="49" charset="-122"/>
            </a:endParaRPr>
          </a:p>
          <a:p>
            <a:pPr marL="173355" indent="-174625">
              <a:spcBef>
                <a:spcPts val="195"/>
              </a:spcBef>
              <a:buNone/>
            </a:pPr>
            <a:r>
              <a:rPr lang="en-US" dirty="0">
                <a:solidFill>
                  <a:srgbClr val="6F1200"/>
                </a:solidFill>
                <a:latin typeface="SimHei" pitchFamily="49" charset="-122"/>
                <a:ea typeface="SimHei" pitchFamily="49" charset="-122"/>
              </a:rPr>
              <a:t>Let’s look a little deeper into your current holdings…  </a:t>
            </a:r>
            <a:endParaRPr lang="en-US" dirty="0">
              <a:solidFill>
                <a:srgbClr val="6F1200"/>
              </a:solidFill>
              <a:latin typeface="SimHei" pitchFamily="49" charset="-122"/>
              <a:ea typeface="SimHei" pitchFamily="49" charset="-122"/>
            </a:endParaRPr>
          </a:p>
          <a:p>
            <a:pPr marL="173355" indent="-174625">
              <a:spcBef>
                <a:spcPts val="195"/>
              </a:spcBef>
              <a:buNone/>
            </a:pPr>
            <a:endParaRPr lang="en-US" dirty="0">
              <a:solidFill>
                <a:srgbClr val="6F1200"/>
              </a:solidFill>
              <a:latin typeface="SimHei" pitchFamily="49" charset="-122"/>
              <a:ea typeface="SimHei" pitchFamily="49" charset="-122"/>
            </a:endParaRPr>
          </a:p>
        </p:txBody>
      </p:sp>
      <p:sp>
        <p:nvSpPr>
          <p:cNvPr id="32772" name="Slide Number Placeholder 5"/>
          <p:cNvSpPr>
            <a:spLocks noGrp="1"/>
          </p:cNvSpPr>
          <p:nvPr>
            <p:ph type="sldNum" sz="quarter" idx="5"/>
          </p:nvPr>
        </p:nvSpPr>
        <p:spPr>
          <a:noFill/>
        </p:spPr>
        <p:txBody>
          <a:bodyPr/>
          <a:lstStyle/>
          <a:p>
            <a:fld id="{9ADE1A86-5B33-4DF5-97BC-8D2CD39BFF9E}" type="slidenum">
              <a:rPr lang="zh-CN" altLang="en-US" smtClean="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a:xfrm>
            <a:off x="914711" y="4224112"/>
            <a:ext cx="5028579" cy="4157303"/>
          </a:xfrm>
          <a:prstGeom prst="rect">
            <a:avLst/>
          </a:prstGeom>
          <a:noFill/>
        </p:spPr>
        <p:txBody>
          <a:bodyPr/>
          <a:lstStyle/>
          <a:p>
            <a:pPr marL="173355" indent="-174625">
              <a:spcBef>
                <a:spcPts val="195"/>
              </a:spcBef>
              <a:buFont typeface="Arial" panose="020B0604020202020204" pitchFamily="34" charset="0"/>
              <a:buChar char="•"/>
            </a:pPr>
            <a:r>
              <a:rPr lang="en-IN" altLang="en-US" dirty="0">
                <a:solidFill>
                  <a:srgbClr val="6F1200"/>
                </a:solidFill>
                <a:latin typeface="SimHei" pitchFamily="49" charset="-122"/>
                <a:ea typeface="SimHei" pitchFamily="49" charset="-122"/>
              </a:rPr>
              <a:t>Your current investment holds for more than 85% into large cap equities which is a good aspect if you are looking for a lower volatility, greater analyst coverage, or perhaps a steady dividend stream. But they never gives high returns as they are considered more stable and mature investments.</a:t>
            </a:r>
            <a:endParaRPr lang="en-IN" altLang="en-US" dirty="0">
              <a:solidFill>
                <a:srgbClr val="6F1200"/>
              </a:solidFill>
              <a:latin typeface="SimHei" pitchFamily="49" charset="-122"/>
              <a:ea typeface="SimHei" pitchFamily="49" charset="-122"/>
            </a:endParaRPr>
          </a:p>
          <a:p>
            <a:pPr marL="173355" indent="-174625">
              <a:spcBef>
                <a:spcPts val="195"/>
              </a:spcBef>
              <a:buFont typeface="Arial" panose="020B0604020202020204" pitchFamily="34" charset="0"/>
              <a:buChar char="•"/>
            </a:pPr>
            <a:r>
              <a:rPr lang="en-IN" altLang="en-US" dirty="0">
                <a:solidFill>
                  <a:srgbClr val="6F1200"/>
                </a:solidFill>
                <a:latin typeface="SimHei" pitchFamily="49" charset="-122"/>
                <a:ea typeface="SimHei" pitchFamily="49" charset="-122"/>
              </a:rPr>
              <a:t>The huge upside growth potential that smaller firms lack makes investing in individual small-cap stocks the best option. Additionally, passive investors have a means to increase returns by using small-cap value index funds. For small-cap investors, merger and acquisition activity presents another possibility.</a:t>
            </a:r>
            <a:endParaRPr lang="en-IN" altLang="en-US" dirty="0">
              <a:solidFill>
                <a:srgbClr val="6F1200"/>
              </a:solidFill>
              <a:latin typeface="SimHei" pitchFamily="49" charset="-122"/>
              <a:ea typeface="SimHei" pitchFamily="49" charset="-122"/>
            </a:endParaRPr>
          </a:p>
          <a:p>
            <a:pPr marL="173355" indent="-174625">
              <a:spcBef>
                <a:spcPts val="195"/>
              </a:spcBef>
              <a:buFont typeface="Arial" panose="020B0604020202020204" pitchFamily="34" charset="0"/>
              <a:buChar char="•"/>
            </a:pPr>
            <a:r>
              <a:rPr lang="en-IN" altLang="en-US" dirty="0">
                <a:solidFill>
                  <a:srgbClr val="6F1200"/>
                </a:solidFill>
                <a:latin typeface="SimHei" pitchFamily="49" charset="-122"/>
                <a:ea typeface="SimHei" pitchFamily="49" charset="-122"/>
              </a:rPr>
              <a:t>So that is the huge turn around which we should be focussing on so as to get high return on investment.</a:t>
            </a:r>
            <a:endParaRPr lang="en-IN" altLang="en-US" dirty="0">
              <a:solidFill>
                <a:srgbClr val="6F1200"/>
              </a:solidFill>
              <a:latin typeface="SimHei" pitchFamily="49" charset="-122"/>
              <a:ea typeface="SimHei" pitchFamily="49" charset="-122"/>
            </a:endParaRPr>
          </a:p>
          <a:p>
            <a:pPr marL="173355" indent="-174625">
              <a:spcBef>
                <a:spcPts val="195"/>
              </a:spcBef>
              <a:buFont typeface="Arial" panose="020B0604020202020204" pitchFamily="34" charset="0"/>
              <a:buChar char="•"/>
            </a:pPr>
            <a:r>
              <a:rPr lang="en-IN" altLang="en-US" dirty="0">
                <a:solidFill>
                  <a:srgbClr val="6F1200"/>
                </a:solidFill>
                <a:latin typeface="SimHei" pitchFamily="49" charset="-122"/>
                <a:ea typeface="SimHei" pitchFamily="49" charset="-122"/>
              </a:rPr>
              <a:t>Also we should focus on investing on both value and growth stocks as both have their own ups and downs but have high return in common, ie When economic conditions are good, growth stocks on average modestly outperform value stocks. During more difficult economic times, value stocks tend to hold up better.</a:t>
            </a:r>
            <a:endParaRPr lang="en-IN" altLang="en-US" dirty="0">
              <a:solidFill>
                <a:srgbClr val="6F1200"/>
              </a:solidFill>
              <a:latin typeface="SimHei" pitchFamily="49" charset="-122"/>
              <a:ea typeface="SimHei" pitchFamily="49" charset="-122"/>
            </a:endParaRPr>
          </a:p>
        </p:txBody>
      </p:sp>
      <p:sp>
        <p:nvSpPr>
          <p:cNvPr id="32772" name="Slide Number Placeholder 5"/>
          <p:cNvSpPr>
            <a:spLocks noGrp="1"/>
          </p:cNvSpPr>
          <p:nvPr>
            <p:ph type="sldNum" sz="quarter" idx="5"/>
          </p:nvPr>
        </p:nvSpPr>
        <p:spPr>
          <a:noFill/>
        </p:spPr>
        <p:txBody>
          <a:bodyPr/>
          <a:lstStyle/>
          <a:p>
            <a:fld id="{9ADE1A86-5B33-4DF5-97BC-8D2CD39BFF9E}" type="slidenum">
              <a:rPr lang="zh-CN" altLang="en-US" smtClean="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a:xfrm>
            <a:off x="914711" y="4224112"/>
            <a:ext cx="5028579" cy="4157303"/>
          </a:xfrm>
          <a:prstGeom prst="rect">
            <a:avLst/>
          </a:prstGeom>
          <a:noFill/>
        </p:spPr>
        <p:txBody>
          <a:bodyPr/>
          <a:lstStyle/>
          <a:p>
            <a:pPr marL="171450" indent="-171450">
              <a:buFont typeface="Arial" panose="020B0604020202020204" pitchFamily="34" charset="0"/>
              <a:buChar char="•"/>
            </a:pPr>
            <a:r>
              <a:rPr lang="en-CA" sz="1100" dirty="0"/>
              <a:t>-Your portfolio leans heavily towards cyclicals such as financials (27.5</a:t>
            </a:r>
            <a:r>
              <a:rPr lang="en-IN" altLang="en-CA" sz="1100" dirty="0"/>
              <a:t>2</a:t>
            </a:r>
            <a:r>
              <a:rPr lang="en-CA" sz="1100" dirty="0"/>
              <a:t>%) and basic materials (</a:t>
            </a:r>
            <a:r>
              <a:rPr lang="en-IN" altLang="en-CA" sz="1100" dirty="0"/>
              <a:t>9.83</a:t>
            </a:r>
            <a:r>
              <a:rPr lang="en-CA" sz="1100" dirty="0"/>
              <a:t>%), and Sensitives such as energy(1</a:t>
            </a:r>
            <a:r>
              <a:rPr lang="en-IN" altLang="en-CA" sz="1100" dirty="0"/>
              <a:t>5</a:t>
            </a:r>
            <a:r>
              <a:rPr lang="en-CA" sz="1100" dirty="0"/>
              <a:t>.</a:t>
            </a:r>
            <a:r>
              <a:rPr lang="en-IN" altLang="en-CA" sz="1100" dirty="0"/>
              <a:t>03</a:t>
            </a:r>
            <a:r>
              <a:rPr lang="en-CA" sz="1100" dirty="0"/>
              <a:t>%), industrials(1</a:t>
            </a:r>
            <a:r>
              <a:rPr lang="en-IN" altLang="en-CA" sz="1100" dirty="0"/>
              <a:t>2.08</a:t>
            </a:r>
            <a:r>
              <a:rPr lang="en-CA" sz="1100" dirty="0"/>
              <a:t>%),  and technology(</a:t>
            </a:r>
            <a:r>
              <a:rPr lang="en-IN" altLang="en-CA" sz="1100" dirty="0"/>
              <a:t>8.93</a:t>
            </a:r>
            <a:r>
              <a:rPr lang="en-CA" sz="1100" dirty="0"/>
              <a:t>%).</a:t>
            </a:r>
            <a:endParaRPr lang="en-CA" sz="1100" dirty="0"/>
          </a:p>
          <a:p>
            <a:pPr marL="171450" indent="-171450">
              <a:buFont typeface="Arial" panose="020B0604020202020204" pitchFamily="34" charset="0"/>
              <a:buChar char="•"/>
            </a:pPr>
            <a:r>
              <a:rPr lang="en-CA" sz="1100" dirty="0"/>
              <a:t>-This demonstrates a high exposure to the Canadian equity market (where financials, energy, and mining are dominant).</a:t>
            </a:r>
            <a:endParaRPr lang="en-CA" sz="1100" dirty="0"/>
          </a:p>
          <a:p>
            <a:pPr marL="171450" indent="-171450">
              <a:buFont typeface="Arial" panose="020B0604020202020204" pitchFamily="34" charset="0"/>
              <a:buChar char="•"/>
            </a:pPr>
            <a:r>
              <a:rPr lang="en-CA" sz="1100" dirty="0"/>
              <a:t>-When we then look at the World Regions graphic, we can see that this is indeed the case with a 7</a:t>
            </a:r>
            <a:r>
              <a:rPr lang="en-IN" altLang="en-CA" sz="1100" dirty="0"/>
              <a:t>6</a:t>
            </a:r>
            <a:r>
              <a:rPr lang="en-CA" sz="1100" dirty="0"/>
              <a:t>.</a:t>
            </a:r>
            <a:r>
              <a:rPr lang="en-IN" altLang="en-CA" sz="1100" dirty="0"/>
              <a:t>27</a:t>
            </a:r>
            <a:r>
              <a:rPr lang="en-CA" sz="1100" dirty="0"/>
              <a:t>% exposure to Canada, a little in the US, and not much elsewhere.</a:t>
            </a:r>
            <a:endParaRPr lang="en-CA" sz="1100" dirty="0"/>
          </a:p>
          <a:p>
            <a:pPr marL="171450" indent="-171450">
              <a:buFont typeface="Arial" panose="020B0604020202020204" pitchFamily="34" charset="0"/>
              <a:buChar char="•"/>
            </a:pPr>
            <a:r>
              <a:rPr lang="en-CA" sz="1100" dirty="0"/>
              <a:t>-Going forward, to be in line with your goals and your investor profile, we’d like to see your Sector exposure be more diversified across Cyclicals, Sensitives, and Defensives in addition to global diversification across all the world regions.</a:t>
            </a:r>
            <a:endParaRPr lang="en-CA" sz="1100" dirty="0"/>
          </a:p>
          <a:p>
            <a:pPr marL="171450" indent="-171450">
              <a:buFont typeface="Arial" panose="020B0604020202020204" pitchFamily="34" charset="0"/>
              <a:buChar char="•"/>
            </a:pPr>
            <a:r>
              <a:rPr lang="en-IN" altLang="en-CA" sz="1100" dirty="0"/>
              <a:t>Investing in healthcare has huge potentials especially after the covid. Similarly Real estate is another sector which is having tremendous growth here in Canada.</a:t>
            </a:r>
            <a:endParaRPr lang="en-CA" sz="1100" dirty="0"/>
          </a:p>
          <a:p>
            <a:pPr marL="171450" indent="-171450">
              <a:buNone/>
            </a:pPr>
            <a:endParaRPr lang="en-CA" dirty="0"/>
          </a:p>
          <a:p>
            <a:pPr marL="173355" indent="-174625">
              <a:spcBef>
                <a:spcPts val="195"/>
              </a:spcBef>
              <a:buNone/>
            </a:pPr>
            <a:endParaRPr lang="en-US" dirty="0">
              <a:solidFill>
                <a:srgbClr val="6F1200"/>
              </a:solidFill>
              <a:latin typeface="SimHei" pitchFamily="49" charset="-122"/>
              <a:ea typeface="SimHei" pitchFamily="49" charset="-122"/>
            </a:endParaRPr>
          </a:p>
        </p:txBody>
      </p:sp>
      <p:sp>
        <p:nvSpPr>
          <p:cNvPr id="32772" name="Slide Number Placeholder 5"/>
          <p:cNvSpPr>
            <a:spLocks noGrp="1"/>
          </p:cNvSpPr>
          <p:nvPr>
            <p:ph type="sldNum" sz="quarter" idx="5"/>
          </p:nvPr>
        </p:nvSpPr>
        <p:spPr>
          <a:noFill/>
        </p:spPr>
        <p:txBody>
          <a:bodyPr/>
          <a:lstStyle/>
          <a:p>
            <a:fld id="{9ADE1A86-5B33-4DF5-97BC-8D2CD39BFF9E}" type="slidenum">
              <a:rPr lang="zh-CN" altLang="en-US" smtClean="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a:xfrm>
            <a:off x="914711" y="4224112"/>
            <a:ext cx="5028579" cy="4157303"/>
          </a:xfrm>
          <a:prstGeom prst="rect">
            <a:avLst/>
          </a:prstGeom>
          <a:noFill/>
        </p:spPr>
        <p:txBody>
          <a:bodyPr/>
          <a:lstStyle/>
          <a:p>
            <a:pPr marL="171450" indent="-171450">
              <a:buFont typeface="Arial" panose="020B0604020202020204" pitchFamily="34" charset="0"/>
              <a:buChar char="•"/>
            </a:pPr>
            <a:r>
              <a:rPr lang="en-CA" sz="1100" dirty="0"/>
              <a:t>-The portfolio has lagged the benchmark portfolio by a considerable amount over the last  years performing at </a:t>
            </a:r>
            <a:r>
              <a:rPr lang="en-IN" altLang="en-CA" sz="1100" dirty="0"/>
              <a:t>-</a:t>
            </a:r>
            <a:r>
              <a:rPr lang="en-CA" sz="1100" dirty="0"/>
              <a:t>2.</a:t>
            </a:r>
            <a:r>
              <a:rPr lang="en-IN" altLang="en-CA" sz="1100" dirty="0"/>
              <a:t>41</a:t>
            </a:r>
            <a:r>
              <a:rPr lang="en-CA" sz="1100" dirty="0"/>
              <a:t>% while the benchmark portfolio with similar Oliver Hardy delivered </a:t>
            </a:r>
            <a:r>
              <a:rPr lang="en-IN" altLang="en-CA" sz="1100" dirty="0"/>
              <a:t>-7.57</a:t>
            </a:r>
            <a:r>
              <a:rPr lang="en-CA" sz="1100" dirty="0"/>
              <a:t>%</a:t>
            </a:r>
            <a:r>
              <a:rPr lang="en-IN" altLang="en-CA" sz="1100" dirty="0"/>
              <a:t> and hence I think it was far better.</a:t>
            </a:r>
            <a:endParaRPr lang="en-CA"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dirty="0"/>
              <a:t>-As we can see from the graph, if you had invested $65,033 in September 2017, by the end of the month you would have $100,000. You would have just over $110,000 now if you had invested in the benchmarks, which is a lacklustre total return.</a:t>
            </a:r>
            <a:endParaRPr lang="en-CA" sz="1100" dirty="0"/>
          </a:p>
        </p:txBody>
      </p:sp>
      <p:sp>
        <p:nvSpPr>
          <p:cNvPr id="32772" name="Slide Number Placeholder 5"/>
          <p:cNvSpPr>
            <a:spLocks noGrp="1"/>
          </p:cNvSpPr>
          <p:nvPr>
            <p:ph type="sldNum" sz="quarter" idx="5"/>
          </p:nvPr>
        </p:nvSpPr>
        <p:spPr>
          <a:noFill/>
        </p:spPr>
        <p:txBody>
          <a:bodyPr/>
          <a:lstStyle/>
          <a:p>
            <a:fld id="{9ADE1A86-5B33-4DF5-97BC-8D2CD39BFF9E}" type="slidenum">
              <a:rPr lang="zh-CN" altLang="en-US" smtClean="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a:xfrm>
            <a:off x="914711" y="4224112"/>
            <a:ext cx="5028579" cy="4157303"/>
          </a:xfrm>
          <a:prstGeom prst="rect">
            <a:avLst/>
          </a:prstGeom>
          <a:noFill/>
        </p:spPr>
        <p:txBody>
          <a:bodyPr/>
          <a:lstStyle/>
          <a:p>
            <a:pPr marL="173355" indent="-174625">
              <a:spcBef>
                <a:spcPts val="195"/>
              </a:spcBef>
              <a:buNone/>
            </a:pPr>
            <a:r>
              <a:rPr lang="en-US" dirty="0">
                <a:solidFill>
                  <a:srgbClr val="6F1200"/>
                </a:solidFill>
                <a:latin typeface="SimHei" pitchFamily="49" charset="-122"/>
                <a:ea typeface="SimHei" pitchFamily="49" charset="-122"/>
              </a:rPr>
              <a:t>This graph seeks to show you whether you are getting an adequate return on your risk. Statistics may be used to map the risk of an investment along a horizontal axis and the return along a vertical axis. While it would be wonderful, we cannot anticipate making enormous profits with no risk. We truly want to get the highest returns feasible given the risk we are incurring. This graph seeks to show you whether you are getting an adequate return on your risk. Statistics may be used to map the risk of an investment along a horizontal axis and the return along a vertical axis. We truly want to get the highest returns feasible given the risk we are incurring.</a:t>
            </a:r>
            <a:endParaRPr lang="en-US" dirty="0">
              <a:solidFill>
                <a:srgbClr val="6F1200"/>
              </a:solidFill>
              <a:latin typeface="SimHei" pitchFamily="49" charset="-122"/>
              <a:ea typeface="SimHei" pitchFamily="49" charset="-122"/>
            </a:endParaRPr>
          </a:p>
          <a:p>
            <a:pPr marL="173355" indent="-174625">
              <a:spcBef>
                <a:spcPts val="195"/>
              </a:spcBef>
              <a:buNone/>
            </a:pPr>
            <a:endParaRPr lang="en-US" dirty="0">
              <a:solidFill>
                <a:srgbClr val="6F1200"/>
              </a:solidFill>
              <a:latin typeface="SimHei" pitchFamily="49" charset="-122"/>
              <a:ea typeface="SimHei" pitchFamily="49" charset="-122"/>
            </a:endParaRPr>
          </a:p>
        </p:txBody>
      </p:sp>
      <p:sp>
        <p:nvSpPr>
          <p:cNvPr id="32772" name="Slide Number Placeholder 5"/>
          <p:cNvSpPr>
            <a:spLocks noGrp="1"/>
          </p:cNvSpPr>
          <p:nvPr>
            <p:ph type="sldNum" sz="quarter" idx="5"/>
          </p:nvPr>
        </p:nvSpPr>
        <p:spPr>
          <a:noFill/>
        </p:spPr>
        <p:txBody>
          <a:bodyPr/>
          <a:lstStyle/>
          <a:p>
            <a:fld id="{9ADE1A86-5B33-4DF5-97BC-8D2CD39BFF9E}" type="slidenum">
              <a:rPr lang="zh-CN" altLang="en-US" smtClean="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a:xfrm>
            <a:off x="914711" y="4224112"/>
            <a:ext cx="5028579" cy="4157303"/>
          </a:xfrm>
          <a:prstGeom prst="rect">
            <a:avLst/>
          </a:prstGeom>
          <a:noFill/>
        </p:spPr>
        <p:txBody>
          <a:bodyPr/>
          <a:lstStyle/>
          <a:p>
            <a:pPr marL="173355" marR="0" lvl="0" indent="-174625" algn="l" defTabSz="914400" rtl="0" eaLnBrk="0" fontAlgn="base" latinLnBrk="0" hangingPunct="0">
              <a:lnSpc>
                <a:spcPct val="100000"/>
              </a:lnSpc>
              <a:spcBef>
                <a:spcPts val="195"/>
              </a:spcBef>
              <a:spcAft>
                <a:spcPct val="0"/>
              </a:spcAft>
              <a:buClrTx/>
              <a:buSzTx/>
              <a:buFontTx/>
              <a:buNone/>
              <a:defRPr/>
            </a:pPr>
            <a:endParaRPr lang="en-US" dirty="0">
              <a:solidFill>
                <a:srgbClr val="6F1200"/>
              </a:solidFill>
              <a:latin typeface="SimHei" pitchFamily="49" charset="-122"/>
              <a:ea typeface="SimHei" pitchFamily="49" charset="-122"/>
            </a:endParaRPr>
          </a:p>
        </p:txBody>
      </p:sp>
      <p:sp>
        <p:nvSpPr>
          <p:cNvPr id="32772" name="Slide Number Placeholder 5"/>
          <p:cNvSpPr>
            <a:spLocks noGrp="1"/>
          </p:cNvSpPr>
          <p:nvPr>
            <p:ph type="sldNum" sz="quarter" idx="5"/>
          </p:nvPr>
        </p:nvSpPr>
        <p:spPr>
          <a:noFill/>
        </p:spPr>
        <p:txBody>
          <a:bodyPr/>
          <a:lstStyle/>
          <a:p>
            <a:fld id="{9ADE1A86-5B33-4DF5-97BC-8D2CD39BFF9E}" type="slidenum">
              <a:rPr lang="zh-CN" altLang="en-US" smtClean="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a:xfrm>
            <a:off x="914711" y="4224112"/>
            <a:ext cx="5028579" cy="4157303"/>
          </a:xfrm>
          <a:prstGeom prst="rect">
            <a:avLst/>
          </a:prstGeom>
          <a:noFill/>
        </p:spPr>
        <p:txBody>
          <a:bodyPr>
            <a:normAutofit fontScale="92500" lnSpcReduction="10000"/>
          </a:bodyPr>
          <a:lstStyle/>
          <a:p>
            <a:pPr marL="173355" indent="-174625">
              <a:spcBef>
                <a:spcPts val="195"/>
              </a:spcBef>
              <a:buNone/>
            </a:pPr>
            <a:r>
              <a:rPr lang="en-US" dirty="0">
                <a:solidFill>
                  <a:srgbClr val="6F1200"/>
                </a:solidFill>
                <a:latin typeface="SimHei" pitchFamily="49" charset="-122"/>
                <a:ea typeface="SimHei" pitchFamily="49" charset="-122"/>
              </a:rPr>
              <a:t>Returning to our starting point again, given all that we’ve discussed, we’d like to recommend some changes to your portfolio.</a:t>
            </a:r>
            <a:endParaRPr lang="en-US" dirty="0">
              <a:solidFill>
                <a:srgbClr val="6F1200"/>
              </a:solidFill>
              <a:latin typeface="SimHei" pitchFamily="49" charset="-122"/>
              <a:ea typeface="SimHei" pitchFamily="49" charset="-122"/>
            </a:endParaRPr>
          </a:p>
          <a:p>
            <a:pPr marL="173355" indent="-174625">
              <a:spcBef>
                <a:spcPts val="195"/>
              </a:spcBef>
              <a:buNone/>
            </a:pPr>
            <a:r>
              <a:rPr lang="en-US" dirty="0">
                <a:solidFill>
                  <a:srgbClr val="6F1200"/>
                </a:solidFill>
                <a:latin typeface="SimHei" pitchFamily="49" charset="-122"/>
                <a:ea typeface="SimHei" pitchFamily="49" charset="-122"/>
              </a:rPr>
              <a:t>Starting with your asset mix, we’d like to see you adjust your holdings as follows.</a:t>
            </a:r>
            <a:endParaRPr lang="en-US" dirty="0">
              <a:solidFill>
                <a:srgbClr val="6F1200"/>
              </a:solidFill>
              <a:latin typeface="SimHei" pitchFamily="49" charset="-122"/>
              <a:ea typeface="SimHei" pitchFamily="49" charset="-122"/>
            </a:endParaRPr>
          </a:p>
          <a:p>
            <a:pPr marL="173355" indent="-174625">
              <a:spcBef>
                <a:spcPts val="195"/>
              </a:spcBef>
              <a:buNone/>
            </a:pPr>
            <a:r>
              <a:rPr lang="en-US" dirty="0">
                <a:solidFill>
                  <a:srgbClr val="6F1200"/>
                </a:solidFill>
                <a:latin typeface="SimHei" pitchFamily="49" charset="-122"/>
                <a:ea typeface="SimHei" pitchFamily="49" charset="-122"/>
              </a:rPr>
              <a:t>Reduce your cash position to zero.  You don’t need a cash investment in your RRSP, unless you’re trying to time the market, which is not something we do here at Forward Looking Financial Solution which I’ll explain in a moment.  The one caveat with this is that Caroline is currently laid off and looking for work (with minimal savings).  If you believe that there’s any risk that you will need to access your RRSP to help pay for day-to-day expenses while she’s looking, it might be wise to leave a few months worth of cash available to draw on.  We have noted that you’re currently running a cash flow deficit and that does raise some concerns.  Can you get that deficit back down to zero by adjusting some of your discretionary spending?  If you can then that would be ideal.  Then you can ensure you are maintaining the tax deferral that the RRSP provides until you need it in retirement.</a:t>
            </a:r>
            <a:endParaRPr lang="en-US" dirty="0">
              <a:solidFill>
                <a:srgbClr val="6F1200"/>
              </a:solidFill>
              <a:latin typeface="SimHei" pitchFamily="49" charset="-122"/>
              <a:ea typeface="SimHei" pitchFamily="49" charset="-122"/>
            </a:endParaRPr>
          </a:p>
          <a:p>
            <a:pPr marL="173355" indent="-174625">
              <a:spcBef>
                <a:spcPts val="195"/>
              </a:spcBef>
              <a:buNone/>
            </a:pPr>
            <a:r>
              <a:rPr lang="en-US" dirty="0">
                <a:solidFill>
                  <a:srgbClr val="6F1200"/>
                </a:solidFill>
                <a:latin typeface="SimHei" pitchFamily="49" charset="-122"/>
                <a:ea typeface="SimHei" pitchFamily="49" charset="-122"/>
              </a:rPr>
              <a:t>Reduce your Fixed Income position by 20%</a:t>
            </a:r>
            <a:endParaRPr lang="en-US" dirty="0">
              <a:solidFill>
                <a:srgbClr val="6F1200"/>
              </a:solidFill>
              <a:latin typeface="SimHei" pitchFamily="49" charset="-122"/>
              <a:ea typeface="SimHei" pitchFamily="49" charset="-122"/>
            </a:endParaRPr>
          </a:p>
          <a:p>
            <a:pPr marL="173355" indent="-174625">
              <a:spcBef>
                <a:spcPts val="195"/>
              </a:spcBef>
              <a:buNone/>
            </a:pPr>
            <a:r>
              <a:rPr lang="en-US" dirty="0">
                <a:solidFill>
                  <a:srgbClr val="6F1200"/>
                </a:solidFill>
                <a:latin typeface="SimHei" pitchFamily="49" charset="-122"/>
                <a:ea typeface="SimHei" pitchFamily="49" charset="-122"/>
              </a:rPr>
              <a:t>Reduce your Canadian Equity position by 5%</a:t>
            </a:r>
            <a:endParaRPr lang="en-US" dirty="0">
              <a:solidFill>
                <a:srgbClr val="6F1200"/>
              </a:solidFill>
              <a:latin typeface="SimHei" pitchFamily="49" charset="-122"/>
              <a:ea typeface="SimHei" pitchFamily="49" charset="-122"/>
            </a:endParaRPr>
          </a:p>
          <a:p>
            <a:pPr marL="173355" indent="-174625">
              <a:spcBef>
                <a:spcPts val="195"/>
              </a:spcBef>
              <a:buNone/>
            </a:pPr>
            <a:r>
              <a:rPr lang="en-US" dirty="0">
                <a:solidFill>
                  <a:srgbClr val="6F1200"/>
                </a:solidFill>
                <a:latin typeface="SimHei" pitchFamily="49" charset="-122"/>
                <a:ea typeface="SimHei" pitchFamily="49" charset="-122"/>
              </a:rPr>
              <a:t>Increase your US Equity position by 20%.  The US is the largest economy in the world and provides high levels of exposure to sectors such as technology, healthcare, consumer staples, and discretionary as well as several others.  Remember, Canada is largely financials, energy,  and materials.  Exposure to the world’s largest market is an excellent way to both enhance and diversity your portfolio.</a:t>
            </a:r>
            <a:endParaRPr lang="en-US" dirty="0">
              <a:solidFill>
                <a:srgbClr val="6F1200"/>
              </a:solidFill>
              <a:latin typeface="SimHei" pitchFamily="49" charset="-122"/>
              <a:ea typeface="SimHei" pitchFamily="49" charset="-122"/>
            </a:endParaRPr>
          </a:p>
          <a:p>
            <a:pPr marL="173355" indent="-174625">
              <a:spcBef>
                <a:spcPts val="195"/>
              </a:spcBef>
              <a:buNone/>
            </a:pPr>
            <a:r>
              <a:rPr lang="en-US" dirty="0">
                <a:solidFill>
                  <a:srgbClr val="6F1200"/>
                </a:solidFill>
                <a:latin typeface="SimHei" pitchFamily="49" charset="-122"/>
                <a:ea typeface="SimHei" pitchFamily="49" charset="-122"/>
              </a:rPr>
              <a:t>Increase your Foreign Developed Equity position by 15%.  This will provide you with exposure to Western Europe, Israel, and Australasian markets such as Australia, Hong Kong, Japan, New Zealand, and Singapore.</a:t>
            </a:r>
            <a:endParaRPr lang="en-US" dirty="0">
              <a:solidFill>
                <a:srgbClr val="6F1200"/>
              </a:solidFill>
              <a:latin typeface="SimHei" pitchFamily="49" charset="-122"/>
              <a:ea typeface="SimHei" pitchFamily="49" charset="-122"/>
            </a:endParaRPr>
          </a:p>
          <a:p>
            <a:pPr marL="173355" indent="-174625">
              <a:spcBef>
                <a:spcPts val="195"/>
              </a:spcBef>
              <a:buNone/>
            </a:pPr>
            <a:r>
              <a:rPr lang="en-US" dirty="0">
                <a:solidFill>
                  <a:srgbClr val="6F1200"/>
                </a:solidFill>
                <a:latin typeface="SimHei" pitchFamily="49" charset="-122"/>
                <a:ea typeface="SimHei" pitchFamily="49" charset="-122"/>
              </a:rPr>
              <a:t>And Increase your Foreign Emerging Markets Equity position by 10%, which will give you exposure to huge growth markets such as India, China, Mexico, and many others.  Yes, these markets do come with higher short-term volatility, but their growth potential gives your portfolio the opportunity to achieve a higher long-term rate of return.  Since you’re still 30 years to retirement, if you can handle the volatility, you should be rewarded for the risk you’re taking.</a:t>
            </a:r>
            <a:endParaRPr lang="en-US" dirty="0">
              <a:solidFill>
                <a:srgbClr val="6F1200"/>
              </a:solidFill>
              <a:latin typeface="SimHei" pitchFamily="49" charset="-122"/>
              <a:ea typeface="SimHei" pitchFamily="49" charset="-122"/>
            </a:endParaRPr>
          </a:p>
          <a:p>
            <a:pPr marL="173355" indent="-174625">
              <a:spcBef>
                <a:spcPts val="195"/>
              </a:spcBef>
              <a:buNone/>
            </a:pPr>
            <a:r>
              <a:rPr lang="en-US" dirty="0">
                <a:solidFill>
                  <a:srgbClr val="6F1200"/>
                </a:solidFill>
                <a:latin typeface="SimHei" pitchFamily="49" charset="-122"/>
                <a:ea typeface="SimHei" pitchFamily="49" charset="-122"/>
              </a:rPr>
              <a:t>Once this Oliver Hardy is set up, it will remain as is.  As your various investment positions go up (and sometimes down), we may find that this Oliver Hardy gets out of position.  When it does, we take the opportunity to rebalance it back to your original growth profile.  The real advantage of doing this is that it essentially puts you in a position to be selling something at a high price and buying it a low one.  That’s investing 101 isn’t it?  We call this approach strategic Oliver Hardy.</a:t>
            </a:r>
            <a:endParaRPr lang="en-US" dirty="0">
              <a:solidFill>
                <a:srgbClr val="6F1200"/>
              </a:solidFill>
              <a:latin typeface="SimHei" pitchFamily="49" charset="-122"/>
              <a:ea typeface="SimHei" pitchFamily="49" charset="-122"/>
            </a:endParaRPr>
          </a:p>
          <a:p>
            <a:pPr marL="173355" marR="0" lvl="0" indent="-174625" algn="l" defTabSz="914400" rtl="0" eaLnBrk="0" fontAlgn="base" latinLnBrk="0" hangingPunct="0">
              <a:lnSpc>
                <a:spcPct val="100000"/>
              </a:lnSpc>
              <a:spcBef>
                <a:spcPts val="195"/>
              </a:spcBef>
              <a:spcAft>
                <a:spcPct val="0"/>
              </a:spcAft>
              <a:buClrTx/>
              <a:buSzTx/>
              <a:buFontTx/>
              <a:buNone/>
              <a:defRPr/>
            </a:pPr>
            <a:r>
              <a:rPr lang="en-US" dirty="0">
                <a:solidFill>
                  <a:srgbClr val="6F1200"/>
                </a:solidFill>
                <a:latin typeface="SimHei" pitchFamily="49" charset="-122"/>
                <a:ea typeface="SimHei" pitchFamily="49" charset="-122"/>
              </a:rPr>
              <a:t>One other factor you’ve discussed with us is the fact that you’d like to provide for your child’s education.  We would suggest you set up an RESP as soon as possible and begin funding it with a dollar cost averaging approach with whatever you can afford.  That may be a challenge right now because of Caroline’s job situation; however, as soon as she’s working again, that should be part of your planning.  We would be happy to help set that up for you.</a:t>
            </a:r>
            <a:endParaRPr lang="en-US" dirty="0">
              <a:solidFill>
                <a:srgbClr val="6F1200"/>
              </a:solidFill>
              <a:latin typeface="SimHei" pitchFamily="49" charset="-122"/>
              <a:ea typeface="SimHei" pitchFamily="49" charset="-122"/>
            </a:endParaRPr>
          </a:p>
          <a:p>
            <a:pPr marL="173355" marR="0" lvl="0" indent="-174625" algn="l" defTabSz="914400" rtl="0" eaLnBrk="0" fontAlgn="base" latinLnBrk="0" hangingPunct="0">
              <a:lnSpc>
                <a:spcPct val="100000"/>
              </a:lnSpc>
              <a:spcBef>
                <a:spcPts val="195"/>
              </a:spcBef>
              <a:spcAft>
                <a:spcPct val="0"/>
              </a:spcAft>
              <a:buClrTx/>
              <a:buSzTx/>
              <a:buFontTx/>
              <a:buNone/>
              <a:defRPr/>
            </a:pPr>
            <a:r>
              <a:rPr lang="en-US" dirty="0">
                <a:solidFill>
                  <a:srgbClr val="6F1200"/>
                </a:solidFill>
                <a:latin typeface="SimHei" pitchFamily="49" charset="-122"/>
                <a:ea typeface="SimHei" pitchFamily="49" charset="-122"/>
              </a:rPr>
              <a:t>Now that we’ve discussed your current portfolio and asset mix, and the recommended new growth asset mix, let’s take a look at the individual investment holdings we’d like to recommend to you.</a:t>
            </a:r>
            <a:endParaRPr lang="en-US" dirty="0">
              <a:solidFill>
                <a:srgbClr val="6F1200"/>
              </a:solidFill>
              <a:latin typeface="SimHei" pitchFamily="49" charset="-122"/>
              <a:ea typeface="SimHei" pitchFamily="49" charset="-122"/>
            </a:endParaRPr>
          </a:p>
        </p:txBody>
      </p:sp>
      <p:sp>
        <p:nvSpPr>
          <p:cNvPr id="32772" name="Slide Number Placeholder 5"/>
          <p:cNvSpPr>
            <a:spLocks noGrp="1"/>
          </p:cNvSpPr>
          <p:nvPr>
            <p:ph type="sldNum" sz="quarter" idx="5"/>
          </p:nvPr>
        </p:nvSpPr>
        <p:spPr>
          <a:noFill/>
        </p:spPr>
        <p:txBody>
          <a:bodyPr/>
          <a:lstStyle/>
          <a:p>
            <a:fld id="{9ADE1A86-5B33-4DF5-97BC-8D2CD39BFF9E}" type="slidenum">
              <a:rPr lang="zh-CN" altLang="en-US"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A682692-A626-4992-9759-9C3C46A61209}"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A0EDAD-B65B-4B35-B587-42038E236BDB}" type="slidenum">
              <a:rPr lang="zh-CN" altLang="en-US"/>
            </a:fld>
            <a:endParaRPr lang="en-US" altLang="zh-CN"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DC1CD69C-5292-402C-BB2E-48D3E626EC40}"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2709B0-BCD4-40F6-BE3B-1C5BB5DC2045}" type="slidenum">
              <a:rPr lang="zh-CN" altLang="en-US"/>
            </a:fld>
            <a:endParaRPr lang="en-US" altLang="zh-CN"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652B42BD-7E0E-4DFC-B5FE-2E462D954496}"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96D903-D6EA-4CFC-8447-A77407FEAA3E}" type="slidenum">
              <a:rPr lang="zh-CN" altLang="en-US"/>
            </a:fld>
            <a:endParaRPr lang="en-US" altLang="zh-CN"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1371600"/>
            <a:ext cx="3962400" cy="4799013"/>
          </a:xfrm>
        </p:spPr>
        <p:txBody>
          <a:bodyPr/>
          <a:lstStyle>
            <a:lvl1pPr>
              <a:buFontTx/>
              <a:buBlip>
                <a:blip r:embed="rId2"/>
              </a:buBlip>
              <a:defRPr sz="2200"/>
            </a:lvl1pPr>
            <a:lvl2pPr>
              <a:buFontTx/>
              <a:buBlip>
                <a:blip r:embed="rId3"/>
              </a:buBlip>
              <a:defRPr sz="2000"/>
            </a:lvl2pPr>
            <a:lvl3pPr>
              <a:buFontTx/>
              <a:buBlip>
                <a:blip r:embed="rId4"/>
              </a:buBlip>
              <a:defRPr sz="2000"/>
            </a:lvl3pPr>
            <a:lvl4pPr>
              <a:buFontTx/>
              <a:buBlip>
                <a:blip r:embed="rId5"/>
              </a:buBlip>
              <a:defRPr sz="2000"/>
            </a:lvl4pPr>
            <a:lvl5pPr>
              <a:buFontTx/>
              <a:buBlip>
                <a:blip r:embed="rId6"/>
              </a:buBlip>
              <a:defRPr sz="20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953000" y="1371600"/>
            <a:ext cx="3962400" cy="4799013"/>
          </a:xfrm>
        </p:spPr>
        <p:txBody>
          <a:bodyPr/>
          <a:lstStyle>
            <a:lvl1pPr>
              <a:buFontTx/>
              <a:buBlip>
                <a:blip r:embed="rId2"/>
              </a:buBlip>
              <a:defRPr sz="2200"/>
            </a:lvl1pPr>
            <a:lvl2pPr>
              <a:buFontTx/>
              <a:buBlip>
                <a:blip r:embed="rId3"/>
              </a:buBlip>
              <a:defRPr sz="2000"/>
            </a:lvl2pPr>
            <a:lvl3pPr>
              <a:buFontTx/>
              <a:buBlip>
                <a:blip r:embed="rId4"/>
              </a:buBlip>
              <a:defRPr sz="2000"/>
            </a:lvl3pPr>
            <a:lvl4pPr>
              <a:buFontTx/>
              <a:buBlip>
                <a:blip r:embed="rId5"/>
              </a:buBlip>
              <a:defRPr sz="2000"/>
            </a:lvl4pPr>
            <a:lvl5pPr>
              <a:buFontTx/>
              <a:buBlip>
                <a:blip r:embed="rId6"/>
              </a:buBlip>
              <a:defRPr sz="20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1"/>
          <p:cNvSpPr>
            <a:spLocks noGrp="1"/>
          </p:cNvSpPr>
          <p:nvPr>
            <p:ph type="title"/>
          </p:nvPr>
        </p:nvSpPr>
        <p:spPr>
          <a:xfrm>
            <a:off x="1600200" y="76200"/>
            <a:ext cx="7391400" cy="762000"/>
          </a:xfrm>
          <a:prstGeom prst="rect">
            <a:avLst/>
          </a:prstGeom>
        </p:spPr>
        <p:txBody>
          <a:bodyPr/>
          <a:lstStyle>
            <a:lvl1pPr>
              <a:defRPr sz="2400"/>
            </a:lvl1pPr>
          </a:lstStyle>
          <a:p>
            <a:r>
              <a:rPr lang="en-US"/>
              <a:t>Click to edit Master title style</a:t>
            </a:r>
            <a:endParaRPr lang="en-US" dirty="0"/>
          </a:p>
        </p:txBody>
      </p:sp>
      <p:sp>
        <p:nvSpPr>
          <p:cNvPr id="5" name="Rectangle 6"/>
          <p:cNvSpPr>
            <a:spLocks noGrp="1" noChangeArrowheads="1"/>
          </p:cNvSpPr>
          <p:nvPr>
            <p:ph type="sldNum" sz="quarter" idx="10"/>
          </p:nvPr>
        </p:nvSpPr>
        <p:spPr/>
        <p:txBody>
          <a:bodyPr/>
          <a:lstStyle>
            <a:lvl1pPr>
              <a:defRPr/>
            </a:lvl1pPr>
          </a:lstStyle>
          <a:p>
            <a:pPr>
              <a:defRPr/>
            </a:pPr>
            <a:fld id="{C9599C0F-2428-4ABC-972C-4790C34AD6A0}" type="slidenum">
              <a:rPr lang="zh-CN" altLang="en-US"/>
            </a:fld>
            <a:endParaRPr lang="en-US" altLang="zh-CN"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447800"/>
            <a:ext cx="3886200" cy="639762"/>
          </a:xfrm>
        </p:spPr>
        <p:txBody>
          <a:bodyPr anchor="b"/>
          <a:lstStyle>
            <a:lvl1pPr marL="0" indent="0">
              <a:buNone/>
              <a:defRPr sz="2000" b="0">
                <a:solidFill>
                  <a:srgbClr val="6F12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a:p>
            <a:pPr lvl="0"/>
            <a:r>
              <a:rPr lang="en-US" dirty="0"/>
              <a:t>Translation</a:t>
            </a:r>
            <a:endParaRPr lang="en-US" dirty="0"/>
          </a:p>
        </p:txBody>
      </p:sp>
      <p:sp>
        <p:nvSpPr>
          <p:cNvPr id="4" name="Content Placeholder 3"/>
          <p:cNvSpPr>
            <a:spLocks noGrp="1"/>
          </p:cNvSpPr>
          <p:nvPr>
            <p:ph sz="half" idx="2"/>
          </p:nvPr>
        </p:nvSpPr>
        <p:spPr>
          <a:xfrm>
            <a:off x="914400" y="2174875"/>
            <a:ext cx="3886200"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953000" y="1447800"/>
            <a:ext cx="3962400" cy="639762"/>
          </a:xfrm>
        </p:spPr>
        <p:txBody>
          <a:bodyPr anchor="b"/>
          <a:lstStyle>
            <a:lvl1pPr marL="0" indent="0">
              <a:buNone/>
              <a:defRPr sz="2000" b="0">
                <a:solidFill>
                  <a:srgbClr val="6F12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a:p>
            <a:pPr lvl="0"/>
            <a:r>
              <a:rPr lang="en-US" dirty="0"/>
              <a:t>Translation</a:t>
            </a:r>
            <a:endParaRPr lang="en-US" dirty="0"/>
          </a:p>
        </p:txBody>
      </p:sp>
      <p:sp>
        <p:nvSpPr>
          <p:cNvPr id="6" name="Content Placeholder 5"/>
          <p:cNvSpPr>
            <a:spLocks noGrp="1"/>
          </p:cNvSpPr>
          <p:nvPr>
            <p:ph sz="quarter" idx="4"/>
          </p:nvPr>
        </p:nvSpPr>
        <p:spPr>
          <a:xfrm>
            <a:off x="4953000" y="2174875"/>
            <a:ext cx="3962400"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Title 1"/>
          <p:cNvSpPr>
            <a:spLocks noGrp="1"/>
          </p:cNvSpPr>
          <p:nvPr>
            <p:ph type="title"/>
          </p:nvPr>
        </p:nvSpPr>
        <p:spPr>
          <a:xfrm>
            <a:off x="1600200" y="76200"/>
            <a:ext cx="7391400" cy="762000"/>
          </a:xfrm>
          <a:prstGeom prst="rect">
            <a:avLst/>
          </a:prstGeom>
        </p:spPr>
        <p:txBody>
          <a:bodyPr/>
          <a:lstStyle>
            <a:lvl1pPr>
              <a:defRPr sz="2400"/>
            </a:lvl1pPr>
          </a:lstStyle>
          <a:p>
            <a:r>
              <a:rPr lang="en-US"/>
              <a:t>Click to edit Master title style</a:t>
            </a:r>
            <a:endParaRPr lang="en-US" dirty="0"/>
          </a:p>
        </p:txBody>
      </p:sp>
      <p:sp>
        <p:nvSpPr>
          <p:cNvPr id="7" name="Rectangle 6"/>
          <p:cNvSpPr>
            <a:spLocks noGrp="1" noChangeArrowheads="1"/>
          </p:cNvSpPr>
          <p:nvPr>
            <p:ph type="sldNum" sz="quarter" idx="10"/>
          </p:nvPr>
        </p:nvSpPr>
        <p:spPr/>
        <p:txBody>
          <a:bodyPr/>
          <a:lstStyle>
            <a:lvl1pPr>
              <a:defRPr/>
            </a:lvl1pPr>
          </a:lstStyle>
          <a:p>
            <a:pPr>
              <a:defRPr/>
            </a:pPr>
            <a:fld id="{8C62F65E-3AC6-4940-BBFA-E9488BD9C01D}" type="slidenum">
              <a:rPr lang="zh-CN" altLang="en-US"/>
            </a:fld>
            <a:endParaRPr lang="en-US" altLang="zh-CN"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600200" y="76200"/>
            <a:ext cx="7391400" cy="762000"/>
          </a:xfrm>
          <a:prstGeom prst="rect">
            <a:avLst/>
          </a:prstGeom>
        </p:spPr>
        <p:txBody>
          <a:bodyPr/>
          <a:lstStyle>
            <a:lvl1pPr>
              <a:defRPr sz="2400" baseline="0"/>
            </a:lvl1pPr>
          </a:lstStyle>
          <a:p>
            <a:r>
              <a:rPr lang="en-US"/>
              <a:t>Click to edit Master title style</a:t>
            </a:r>
            <a:endParaRPr lang="en-US" dirty="0"/>
          </a:p>
        </p:txBody>
      </p:sp>
      <p:sp>
        <p:nvSpPr>
          <p:cNvPr id="3" name="Rectangle 6"/>
          <p:cNvSpPr>
            <a:spLocks noGrp="1" noChangeArrowheads="1"/>
          </p:cNvSpPr>
          <p:nvPr>
            <p:ph type="sldNum" sz="quarter" idx="10"/>
          </p:nvPr>
        </p:nvSpPr>
        <p:spPr/>
        <p:txBody>
          <a:bodyPr/>
          <a:lstStyle>
            <a:lvl1pPr>
              <a:defRPr/>
            </a:lvl1pPr>
          </a:lstStyle>
          <a:p>
            <a:pPr>
              <a:defRPr/>
            </a:pPr>
            <a:fld id="{B8AB481A-909B-494E-8123-6AAFCC20AC1F}" type="slidenum">
              <a:rPr lang="zh-CN" altLang="en-US"/>
            </a:fld>
            <a:endParaRPr lang="en-US" altLang="zh-CN"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1371600"/>
            <a:ext cx="5257800" cy="4876800"/>
          </a:xfrm>
        </p:spPr>
        <p:txBody>
          <a:bodyPr/>
          <a:lstStyle>
            <a:lvl1pPr>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914400" y="1371600"/>
            <a:ext cx="2667000" cy="4876800"/>
          </a:xfrm>
        </p:spPr>
        <p:txBody>
          <a:bodyPr/>
          <a:lstStyle>
            <a:lvl1pPr marL="0" indent="0">
              <a:buNone/>
              <a:defRPr sz="1800">
                <a:solidFill>
                  <a:srgbClr val="6F12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7" name="Title 1"/>
          <p:cNvSpPr>
            <a:spLocks noGrp="1"/>
          </p:cNvSpPr>
          <p:nvPr>
            <p:ph type="title"/>
          </p:nvPr>
        </p:nvSpPr>
        <p:spPr>
          <a:xfrm>
            <a:off x="1600200" y="76200"/>
            <a:ext cx="7315200" cy="762000"/>
          </a:xfrm>
          <a:prstGeom prst="rect">
            <a:avLst/>
          </a:prstGeom>
        </p:spPr>
        <p:txBody>
          <a:bodyPr/>
          <a:lstStyle>
            <a:lvl1pPr>
              <a:defRPr sz="2400" baseline="0"/>
            </a:lvl1pPr>
          </a:lstStyle>
          <a:p>
            <a:r>
              <a:rPr lang="en-US"/>
              <a:t>Click to edit Master title style</a:t>
            </a:r>
            <a:endParaRPr lang="en-US" dirty="0"/>
          </a:p>
        </p:txBody>
      </p:sp>
      <p:sp>
        <p:nvSpPr>
          <p:cNvPr id="5" name="Rectangle 6"/>
          <p:cNvSpPr>
            <a:spLocks noGrp="1" noChangeArrowheads="1"/>
          </p:cNvSpPr>
          <p:nvPr>
            <p:ph type="sldNum" sz="quarter" idx="10"/>
          </p:nvPr>
        </p:nvSpPr>
        <p:spPr/>
        <p:txBody>
          <a:bodyPr/>
          <a:lstStyle>
            <a:lvl1pPr>
              <a:defRPr/>
            </a:lvl1pPr>
          </a:lstStyle>
          <a:p>
            <a:pPr>
              <a:defRPr/>
            </a:pPr>
            <a:fld id="{D22FDE13-C46C-4EDF-AC98-7A25213ABFC9}" type="slidenum">
              <a:rPr lang="zh-CN" altLang="en-US"/>
            </a:fld>
            <a:endParaRPr lang="en-US" altLang="zh-CN"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14400" y="1371601"/>
            <a:ext cx="8001000" cy="4191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914400" y="5638800"/>
            <a:ext cx="8001000" cy="609600"/>
          </a:xfrm>
        </p:spPr>
        <p:txBody>
          <a:bodyPr/>
          <a:lstStyle>
            <a:lvl1pPr marL="0" indent="0">
              <a:buNone/>
              <a:defRPr sz="1800" baseline="0">
                <a:solidFill>
                  <a:srgbClr val="6F12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a:p>
            <a:pPr lvl="0"/>
            <a:r>
              <a:rPr lang="en-US" dirty="0"/>
              <a:t>Translation</a:t>
            </a:r>
            <a:endParaRPr lang="en-US" dirty="0"/>
          </a:p>
        </p:txBody>
      </p:sp>
      <p:sp>
        <p:nvSpPr>
          <p:cNvPr id="7" name="Title 1"/>
          <p:cNvSpPr>
            <a:spLocks noGrp="1"/>
          </p:cNvSpPr>
          <p:nvPr>
            <p:ph type="title"/>
          </p:nvPr>
        </p:nvSpPr>
        <p:spPr>
          <a:xfrm>
            <a:off x="1600200" y="76200"/>
            <a:ext cx="7315200" cy="762000"/>
          </a:xfrm>
          <a:prstGeom prst="rect">
            <a:avLst/>
          </a:prstGeom>
        </p:spPr>
        <p:txBody>
          <a:bodyPr/>
          <a:lstStyle>
            <a:lvl1pPr>
              <a:defRPr sz="2400"/>
            </a:lvl1pPr>
          </a:lstStyle>
          <a:p>
            <a:r>
              <a:rPr lang="en-US"/>
              <a:t>Click to edit Master title style</a:t>
            </a:r>
            <a:endParaRPr lang="en-US" dirty="0"/>
          </a:p>
        </p:txBody>
      </p:sp>
      <p:sp>
        <p:nvSpPr>
          <p:cNvPr id="5" name="Rectangle 6"/>
          <p:cNvSpPr>
            <a:spLocks noGrp="1" noChangeArrowheads="1"/>
          </p:cNvSpPr>
          <p:nvPr>
            <p:ph type="sldNum" sz="quarter" idx="10"/>
          </p:nvPr>
        </p:nvSpPr>
        <p:spPr/>
        <p:txBody>
          <a:bodyPr/>
          <a:lstStyle>
            <a:lvl1pPr>
              <a:defRPr/>
            </a:lvl1pPr>
          </a:lstStyle>
          <a:p>
            <a:pPr>
              <a:defRPr/>
            </a:pPr>
            <a:fld id="{F3D9C5E6-DE65-4DD3-A1E0-1D5909B69EBD}" type="slidenum">
              <a:rPr lang="zh-CN" altLang="en-US"/>
            </a:fld>
            <a:endParaRPr lang="en-US" altLang="zh-CN"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44B5D188-537D-4949-8DEB-FDF8DEBCAFDB}"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E91E1F5-A422-46AA-A17C-51E04217058E}" type="slidenum">
              <a:rPr lang="zh-CN" altLang="en-US"/>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3C26EA8D-15BC-4390-A08A-81E9598BDD59}"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ABBA701-C0E4-45CA-AE91-8664478AF89A}" type="slidenum">
              <a:rPr lang="zh-CN" altLang="en-US"/>
            </a:fld>
            <a:endParaRPr lang="en-US" altLang="zh-CN"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DCB7D29F-62B1-4F15-8276-D2733A5E7483}"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6A4F780-8E99-496B-9CA6-0D5609F4F664}" type="slidenum">
              <a:rPr lang="zh-CN" altLang="en-US"/>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318C735D-C984-4438-9E08-42BF5E1B4565}" type="datetimeFigureOut">
              <a:rPr lang="en-US"/>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E6D6AD4-0403-41FA-AEF8-372C7A3E7A6E}" type="slidenum">
              <a:rPr lang="zh-CN" altLang="en-US"/>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F1C7BC-34D8-4ED5-85D7-093A8E16BF28}" type="datetimeFigureOut">
              <a:rPr lang="en-US"/>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A125001D-FC1D-45AB-A8E4-3E3F141A1FF2}" type="slidenum">
              <a:rPr lang="zh-CN" altLang="en-US"/>
            </a:fld>
            <a:endParaRPr lang="en-US" altLang="zh-CN"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57B8DA7-82F6-49BD-87CD-3A758BCFFFCA}" type="datetimeFigureOut">
              <a:rPr lang="en-US"/>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144D372E-71D1-404D-B2BC-D2600CF57879}" type="slidenum">
              <a:rPr lang="zh-CN" altLang="en-US"/>
            </a:fld>
            <a:endParaRPr lang="en-US" altLang="zh-CN"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05DA643-6970-4ABD-B406-440E21067E37}"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67793C7-30E2-4E84-AEC3-A0D2FAC94DA0}" type="slidenum">
              <a:rPr lang="zh-CN" altLang="en-US"/>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820E8684-E881-4545-994E-85116F6D845B}"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F22091C-D73A-43FC-BA3E-6959FD673D96}" type="slidenum">
              <a:rPr lang="zh-CN" altLang="en-US"/>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GillSans" pitchFamily="34" charset="0"/>
                <a:ea typeface="MS PGothic" panose="020B0600070205080204" pitchFamily="34" charset="-128"/>
                <a:cs typeface="+mn-cs"/>
              </a:defRPr>
            </a:lvl1pPr>
          </a:lstStyle>
          <a:p>
            <a:pPr>
              <a:defRPr/>
            </a:pPr>
            <a:fld id="{B4392D3D-4612-4E6A-8744-D5A7C86D8834}" type="datetimeFigureOut">
              <a:rPr lang="en-US"/>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GillSans" pitchFamily="34" charset="0"/>
                <a:ea typeface="MS PGothic" panose="020B0600070205080204" pitchFamily="34" charset="-128"/>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a:solidFill>
                  <a:srgbClr val="898989"/>
                </a:solidFill>
              </a:defRPr>
            </a:lvl1pPr>
          </a:lstStyle>
          <a:p>
            <a:pPr>
              <a:defRPr/>
            </a:pPr>
            <a:fld id="{0EAAB6C7-B75A-4B9F-B1F1-C9E51941661B}" type="slidenum">
              <a:rPr lang="zh-CN" altLang="en-US"/>
            </a:fld>
            <a:endParaRPr lang="en-US" altLang="zh-CN" dirty="0"/>
          </a:p>
        </p:txBody>
      </p:sp>
      <p:sp>
        <p:nvSpPr>
          <p:cNvPr id="1031" name="Text Box 23"/>
          <p:cNvSpPr txBox="1">
            <a:spLocks noChangeArrowheads="1"/>
          </p:cNvSpPr>
          <p:nvPr/>
        </p:nvSpPr>
        <p:spPr bwMode="auto">
          <a:xfrm>
            <a:off x="1187450" y="6524625"/>
            <a:ext cx="7423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200" b="1">
                <a:solidFill>
                  <a:schemeClr val="tx1"/>
                </a:solidFill>
                <a:latin typeface="GillSans"/>
                <a:ea typeface="MS PGothic" panose="020B0600070205080204" pitchFamily="34" charset="-128"/>
              </a:defRPr>
            </a:lvl1pPr>
            <a:lvl2pPr marL="742950" indent="-285750">
              <a:defRPr sz="1200" b="1">
                <a:solidFill>
                  <a:schemeClr val="tx1"/>
                </a:solidFill>
                <a:latin typeface="GillSans"/>
                <a:ea typeface="MS PGothic" panose="020B0600070205080204" pitchFamily="34" charset="-128"/>
              </a:defRPr>
            </a:lvl2pPr>
            <a:lvl3pPr marL="1143000" indent="-228600">
              <a:defRPr sz="1200" b="1">
                <a:solidFill>
                  <a:schemeClr val="tx1"/>
                </a:solidFill>
                <a:latin typeface="GillSans"/>
                <a:ea typeface="MS PGothic" panose="020B0600070205080204" pitchFamily="34" charset="-128"/>
              </a:defRPr>
            </a:lvl3pPr>
            <a:lvl4pPr marL="1600200" indent="-228600">
              <a:defRPr sz="1200" b="1">
                <a:solidFill>
                  <a:schemeClr val="tx1"/>
                </a:solidFill>
                <a:latin typeface="GillSans"/>
                <a:ea typeface="MS PGothic" panose="020B0600070205080204" pitchFamily="34" charset="-128"/>
              </a:defRPr>
            </a:lvl4pPr>
            <a:lvl5pPr marL="2057400" indent="-228600">
              <a:defRPr sz="1200" b="1">
                <a:solidFill>
                  <a:schemeClr val="tx1"/>
                </a:solidFill>
                <a:latin typeface="GillSans"/>
                <a:ea typeface="MS PGothic" panose="020B0600070205080204" pitchFamily="34" charset="-128"/>
              </a:defRPr>
            </a:lvl5pPr>
            <a:lvl6pPr marL="2514600" indent="-228600" eaLnBrk="0" fontAlgn="base" hangingPunct="0">
              <a:spcBef>
                <a:spcPct val="0"/>
              </a:spcBef>
              <a:spcAft>
                <a:spcPct val="0"/>
              </a:spcAft>
              <a:defRPr sz="1200" b="1">
                <a:solidFill>
                  <a:schemeClr val="tx1"/>
                </a:solidFill>
                <a:latin typeface="GillSans"/>
                <a:ea typeface="MS PGothic" panose="020B0600070205080204" pitchFamily="34" charset="-128"/>
              </a:defRPr>
            </a:lvl6pPr>
            <a:lvl7pPr marL="2971800" indent="-228600" eaLnBrk="0" fontAlgn="base" hangingPunct="0">
              <a:spcBef>
                <a:spcPct val="0"/>
              </a:spcBef>
              <a:spcAft>
                <a:spcPct val="0"/>
              </a:spcAft>
              <a:defRPr sz="1200" b="1">
                <a:solidFill>
                  <a:schemeClr val="tx1"/>
                </a:solidFill>
                <a:latin typeface="GillSans"/>
                <a:ea typeface="MS PGothic" panose="020B0600070205080204" pitchFamily="34" charset="-128"/>
              </a:defRPr>
            </a:lvl7pPr>
            <a:lvl8pPr marL="3429000" indent="-228600" eaLnBrk="0" fontAlgn="base" hangingPunct="0">
              <a:spcBef>
                <a:spcPct val="0"/>
              </a:spcBef>
              <a:spcAft>
                <a:spcPct val="0"/>
              </a:spcAft>
              <a:defRPr sz="1200" b="1">
                <a:solidFill>
                  <a:schemeClr val="tx1"/>
                </a:solidFill>
                <a:latin typeface="GillSans"/>
                <a:ea typeface="MS PGothic" panose="020B0600070205080204" pitchFamily="34" charset="-128"/>
              </a:defRPr>
            </a:lvl8pPr>
            <a:lvl9pPr marL="3886200" indent="-228600" eaLnBrk="0" fontAlgn="base" hangingPunct="0">
              <a:spcBef>
                <a:spcPct val="0"/>
              </a:spcBef>
              <a:spcAft>
                <a:spcPct val="0"/>
              </a:spcAft>
              <a:defRPr sz="1200" b="1">
                <a:solidFill>
                  <a:schemeClr val="tx1"/>
                </a:solidFill>
                <a:latin typeface="GillSans"/>
                <a:ea typeface="MS PGothic" panose="020B0600070205080204" pitchFamily="34" charset="-128"/>
              </a:defRPr>
            </a:lvl9pPr>
          </a:lstStyle>
          <a:p>
            <a:pPr>
              <a:defRPr/>
            </a:pPr>
            <a:endParaRPr lang="en-US" altLang="zh-CN" b="0" dirty="0">
              <a:latin typeface="Arial" panose="020B0604020202020204" pitchFamily="34" charset="0"/>
              <a:ea typeface="SimHei"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F32CD18-FBFC-4EA6-B675-7EC37EC50C52}" type="slidenum">
              <a:rPr lang="en-US" altLang="en-US" sz="1200" smtClean="0">
                <a:solidFill>
                  <a:srgbClr val="898989"/>
                </a:solidFill>
                <a:latin typeface="GillSans"/>
              </a:rPr>
            </a:fld>
            <a:endParaRPr lang="en-US" altLang="en-US" sz="1200" dirty="0">
              <a:solidFill>
                <a:srgbClr val="898989"/>
              </a:solidFill>
              <a:latin typeface="GillSans"/>
            </a:endParaRPr>
          </a:p>
        </p:txBody>
      </p:sp>
      <p:sp>
        <p:nvSpPr>
          <p:cNvPr id="7171"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r-CA" altLang="en-US" sz="1200" dirty="0">
              <a:latin typeface="GillSans"/>
            </a:endParaRPr>
          </a:p>
        </p:txBody>
      </p:sp>
      <p:sp>
        <p:nvSpPr>
          <p:cNvPr id="7172" name="Line 5"/>
          <p:cNvSpPr>
            <a:spLocks noChangeShapeType="1"/>
          </p:cNvSpPr>
          <p:nvPr/>
        </p:nvSpPr>
        <p:spPr bwMode="auto">
          <a:xfrm>
            <a:off x="971550" y="2632075"/>
            <a:ext cx="818832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en-CA" dirty="0"/>
          </a:p>
        </p:txBody>
      </p:sp>
      <p:sp>
        <p:nvSpPr>
          <p:cNvPr id="7173" name="AutoShape 6"/>
          <p:cNvSpPr>
            <a:spLocks noChangeArrowheads="1"/>
          </p:cNvSpPr>
          <p:nvPr/>
        </p:nvSpPr>
        <p:spPr bwMode="white">
          <a:xfrm>
            <a:off x="2133600" y="3886200"/>
            <a:ext cx="3581400" cy="960438"/>
          </a:xfrm>
          <a:prstGeom prst="roundRect">
            <a:avLst>
              <a:gd name="adj" fmla="val 10903"/>
            </a:avLst>
          </a:prstGeom>
          <a:noFill/>
          <a:ln w="3810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r-CA" altLang="en-US" sz="1200" dirty="0">
              <a:latin typeface="GillSans"/>
            </a:endParaRPr>
          </a:p>
        </p:txBody>
      </p:sp>
      <p:sp>
        <p:nvSpPr>
          <p:cNvPr id="7174" name="Text Box 7"/>
          <p:cNvSpPr txBox="1">
            <a:spLocks noChangeArrowheads="1"/>
          </p:cNvSpPr>
          <p:nvPr/>
        </p:nvSpPr>
        <p:spPr bwMode="auto">
          <a:xfrm>
            <a:off x="1814513" y="6480175"/>
            <a:ext cx="274161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CA" altLang="en-US" sz="1200" dirty="0">
              <a:latin typeface="GillSans"/>
            </a:endParaRPr>
          </a:p>
        </p:txBody>
      </p:sp>
      <p:sp>
        <p:nvSpPr>
          <p:cNvPr id="7175" name="Rectangle 3"/>
          <p:cNvSpPr txBox="1">
            <a:spLocks noChangeArrowheads="1"/>
          </p:cNvSpPr>
          <p:nvPr/>
        </p:nvSpPr>
        <p:spPr bwMode="auto">
          <a:xfrm>
            <a:off x="533400" y="2133600"/>
            <a:ext cx="7162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i="1" dirty="0">
              <a:latin typeface="GillSans"/>
            </a:endParaRPr>
          </a:p>
          <a:p>
            <a:pPr eaLnBrk="1" hangingPunct="1">
              <a:spcBef>
                <a:spcPct val="0"/>
              </a:spcBef>
              <a:buFontTx/>
              <a:buNone/>
            </a:pPr>
            <a:endParaRPr lang="en-US" altLang="en-US" sz="2400" i="1" dirty="0">
              <a:latin typeface="GillSans"/>
            </a:endParaRPr>
          </a:p>
          <a:p>
            <a:pPr eaLnBrk="1" hangingPunct="1">
              <a:spcBef>
                <a:spcPct val="0"/>
              </a:spcBef>
              <a:buFontTx/>
              <a:buNone/>
            </a:pPr>
            <a:endParaRPr lang="en-US" altLang="en-US" sz="2400" i="1" dirty="0">
              <a:latin typeface="GillSans"/>
            </a:endParaRPr>
          </a:p>
          <a:p>
            <a:pPr eaLnBrk="1" hangingPunct="1">
              <a:spcBef>
                <a:spcPct val="0"/>
              </a:spcBef>
              <a:buFontTx/>
              <a:buNone/>
            </a:pPr>
            <a:endParaRPr lang="en-US" altLang="en-US" sz="2400" i="1" dirty="0">
              <a:latin typeface="GillSans"/>
            </a:endParaRPr>
          </a:p>
        </p:txBody>
      </p:sp>
      <p:sp>
        <p:nvSpPr>
          <p:cNvPr id="17" name="Rectangle 4"/>
          <p:cNvSpPr>
            <a:spLocks noChangeArrowheads="1"/>
          </p:cNvSpPr>
          <p:nvPr/>
        </p:nvSpPr>
        <p:spPr bwMode="auto">
          <a:xfrm>
            <a:off x="969963" y="1233488"/>
            <a:ext cx="8174037" cy="1390650"/>
          </a:xfrm>
          <a:prstGeom prst="rect">
            <a:avLst/>
          </a:prstGeom>
          <a:solidFill>
            <a:srgbClr val="FF0000"/>
          </a:solidFill>
          <a:ln w="9525">
            <a:solidFill>
              <a:srgbClr val="CC0000"/>
            </a:solidFill>
            <a:miter lim="800000"/>
          </a:ln>
        </p:spPr>
        <p:txBody>
          <a:bodyPr wrap="none" anchor="ctr"/>
          <a:lstStyle/>
          <a:p>
            <a:pPr eaLnBrk="1" hangingPunct="1">
              <a:defRPr/>
            </a:pPr>
            <a:r>
              <a:rPr lang="en-IN" altLang="en-US" sz="2400" cap="all" dirty="0">
                <a:latin typeface="GillSans" pitchFamily="34" charset="0"/>
                <a:ea typeface="MS PGothic" panose="020B0600070205080204" pitchFamily="34" charset="-128"/>
              </a:rPr>
              <a:t>Oliver HArdy</a:t>
            </a:r>
            <a:r>
              <a:rPr lang="en-US" sz="2400" cap="all" dirty="0">
                <a:latin typeface="GillSans" pitchFamily="34" charset="0"/>
                <a:ea typeface="MS PGothic" panose="020B0600070205080204" pitchFamily="34" charset="-128"/>
              </a:rPr>
              <a:t> </a:t>
            </a:r>
            <a:r>
              <a:rPr lang="en-US" sz="2400" cap="all" dirty="0" err="1">
                <a:latin typeface="GillSans" pitchFamily="34" charset="0"/>
                <a:ea typeface="MS PGothic" panose="020B0600070205080204" pitchFamily="34" charset="-128"/>
              </a:rPr>
              <a:t>rrsp</a:t>
            </a:r>
            <a:r>
              <a:rPr lang="en-US" sz="2400" cap="all" dirty="0">
                <a:latin typeface="GillSans" pitchFamily="34" charset="0"/>
                <a:ea typeface="MS PGothic" panose="020B0600070205080204" pitchFamily="34" charset="-128"/>
              </a:rPr>
              <a:t> analysis</a:t>
            </a:r>
            <a:endParaRPr lang="en-US" sz="2400" cap="all" dirty="0">
              <a:latin typeface="GillSans" pitchFamily="34" charset="0"/>
              <a:ea typeface="MS PGothic" panose="020B0600070205080204" pitchFamily="34" charset="-128"/>
            </a:endParaRPr>
          </a:p>
        </p:txBody>
      </p:sp>
      <p:sp>
        <p:nvSpPr>
          <p:cNvPr id="7177" name="Rectangle 3"/>
          <p:cNvSpPr txBox="1">
            <a:spLocks noChangeArrowheads="1"/>
          </p:cNvSpPr>
          <p:nvPr/>
        </p:nvSpPr>
        <p:spPr bwMode="auto">
          <a:xfrm>
            <a:off x="1447800" y="3551238"/>
            <a:ext cx="7239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Optima"/>
                <a:ea typeface="SimHei" pitchFamily="49" charset="-122"/>
              </a:rPr>
              <a:t>Report by:</a:t>
            </a:r>
            <a:endParaRPr lang="en-US" altLang="en-US" sz="2400" dirty="0">
              <a:latin typeface="Optima"/>
              <a:ea typeface="SimHei" pitchFamily="49" charset="-122"/>
            </a:endParaRPr>
          </a:p>
          <a:p>
            <a:pPr eaLnBrk="1" hangingPunct="1">
              <a:spcBef>
                <a:spcPct val="0"/>
              </a:spcBef>
              <a:buFontTx/>
              <a:buNone/>
            </a:pPr>
            <a:r>
              <a:rPr lang="en-IN" altLang="en-US" sz="2400" dirty="0">
                <a:latin typeface="Optima"/>
                <a:ea typeface="SimHei" pitchFamily="49" charset="-122"/>
              </a:rPr>
              <a:t>Muhammed Shahjahan</a:t>
            </a:r>
            <a:endParaRPr lang="en-IN" altLang="en-US" sz="2400" dirty="0">
              <a:latin typeface="Optima"/>
              <a:ea typeface="SimHei" pitchFamily="49" charset="-122"/>
            </a:endParaRPr>
          </a:p>
          <a:p>
            <a:pPr eaLnBrk="1" hangingPunct="1">
              <a:spcBef>
                <a:spcPct val="0"/>
              </a:spcBef>
              <a:buFontTx/>
              <a:buNone/>
            </a:pPr>
            <a:r>
              <a:rPr lang="en-IN" altLang="en-US" sz="2400" dirty="0">
                <a:latin typeface="Optima"/>
                <a:ea typeface="SimHei" pitchFamily="49" charset="-122"/>
              </a:rPr>
              <a:t>Seneca </a:t>
            </a:r>
            <a:r>
              <a:rPr lang="en-US" altLang="en-US" sz="2400" dirty="0">
                <a:latin typeface="Optima"/>
                <a:ea typeface="SimHei" pitchFamily="49" charset="-122"/>
              </a:rPr>
              <a:t>Financial Solutions</a:t>
            </a:r>
            <a:endParaRPr lang="en-US" altLang="en-US" sz="2400" dirty="0">
              <a:latin typeface="Optima"/>
              <a:ea typeface="SimHei" pitchFamily="49" charset="-122"/>
            </a:endParaRPr>
          </a:p>
        </p:txBody>
      </p:sp>
      <p:pic>
        <p:nvPicPr>
          <p:cNvPr id="7178" name="Picture 2" descr="seneca_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609600"/>
            <a:ext cx="1901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152400"/>
            <a:ext cx="7467600" cy="838200"/>
          </a:xfrm>
          <a:noFill/>
          <a:ln>
            <a:miter lim="800000"/>
          </a:ln>
        </p:spPr>
        <p:txBody>
          <a:bodyPr vert="horz" wrap="square" lIns="91440" tIns="45720" rIns="91440" bIns="45720" numCol="1" anchor="t" anchorCtr="0" compatLnSpc="1">
            <a:noAutofit/>
          </a:bodyPr>
          <a:lstStyle/>
          <a:p>
            <a:pPr eaLnBrk="1" hangingPunct="1"/>
            <a:r>
              <a:rPr lang="en-US" altLang="zh-CN" sz="3600" b="1" dirty="0"/>
              <a:t>Alfred Newman RRSP</a:t>
            </a:r>
            <a:endParaRPr lang="en-US" altLang="zh-CN" sz="3600" b="1" dirty="0">
              <a:solidFill>
                <a:srgbClr val="C8162F"/>
              </a:solidFill>
              <a:latin typeface="SimHei" pitchFamily="49" charset="-122"/>
            </a:endParaRPr>
          </a:p>
        </p:txBody>
      </p:sp>
      <p:sp>
        <p:nvSpPr>
          <p:cNvPr id="8196" name="Slide Number Placeholder 3"/>
          <p:cNvSpPr>
            <a:spLocks noGrp="1"/>
          </p:cNvSpPr>
          <p:nvPr>
            <p:ph type="sldNum" sz="quarter" idx="12"/>
          </p:nvPr>
        </p:nvSpPr>
        <p:spPr>
          <a:noFill/>
        </p:spPr>
        <p:txBody>
          <a:bodyPr/>
          <a:lstStyle/>
          <a:p>
            <a:fld id="{5A65584B-0A2C-4F11-AA59-D57EB1BEB264}" type="slidenum">
              <a:rPr lang="zh-CN" altLang="en-US" smtClean="0"/>
            </a:fld>
            <a:endParaRPr lang="en-US" altLang="zh-CN" dirty="0"/>
          </a:p>
        </p:txBody>
      </p:sp>
      <p:pic>
        <p:nvPicPr>
          <p:cNvPr id="5" name="Picture 2" descr="seneca_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73298" y="6281737"/>
            <a:ext cx="1901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266419" y="905285"/>
            <a:ext cx="8606246"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dirty="0"/>
              <a:t>Current Portfolio</a:t>
            </a:r>
            <a:endParaRPr lang="en-CA" sz="2800" b="1" dirty="0"/>
          </a:p>
        </p:txBody>
      </p:sp>
      <p:graphicFrame>
        <p:nvGraphicFramePr>
          <p:cNvPr id="10" name="Table 3"/>
          <p:cNvGraphicFramePr>
            <a:graphicFrameLocks noGrp="1"/>
          </p:cNvGraphicFramePr>
          <p:nvPr>
            <p:ph idx="1"/>
          </p:nvPr>
        </p:nvGraphicFramePr>
        <p:xfrm>
          <a:off x="381000" y="1861820"/>
          <a:ext cx="8229600" cy="2595880"/>
        </p:xfrm>
        <a:graphic>
          <a:graphicData uri="http://schemas.openxmlformats.org/drawingml/2006/table">
            <a:tbl>
              <a:tblPr firstRow="1" bandRow="1">
                <a:tableStyleId>{5C22544A-7EE6-4342-B048-85BDC9FD1C3A}</a:tableStyleId>
              </a:tblPr>
              <a:tblGrid>
                <a:gridCol w="3276600"/>
                <a:gridCol w="2476500"/>
                <a:gridCol w="2476500"/>
              </a:tblGrid>
              <a:tr h="370840">
                <a:tc>
                  <a:txBody>
                    <a:bodyPr/>
                    <a:lstStyle/>
                    <a:p>
                      <a:pPr algn="ctr"/>
                      <a:r>
                        <a:rPr lang="en-CA" dirty="0"/>
                        <a:t>Asset Classes</a:t>
                      </a:r>
                      <a:endParaRPr lang="en-CA" dirty="0"/>
                    </a:p>
                  </a:txBody>
                  <a:tcPr/>
                </a:tc>
                <a:tc>
                  <a:txBody>
                    <a:bodyPr/>
                    <a:lstStyle/>
                    <a:p>
                      <a:pPr algn="ctr"/>
                      <a:r>
                        <a:rPr lang="en-CA" dirty="0"/>
                        <a:t>Current Asset Mix</a:t>
                      </a:r>
                      <a:endParaRPr lang="en-CA" dirty="0"/>
                    </a:p>
                  </a:txBody>
                  <a:tcPr/>
                </a:tc>
                <a:tc>
                  <a:txBody>
                    <a:bodyPr/>
                    <a:lstStyle/>
                    <a:p>
                      <a:pPr algn="ctr"/>
                      <a:r>
                        <a:rPr lang="en-CA" dirty="0"/>
                        <a:t>Value</a:t>
                      </a:r>
                      <a:endParaRPr lang="en-CA" dirty="0"/>
                    </a:p>
                  </a:txBody>
                  <a:tcPr/>
                </a:tc>
              </a:tr>
              <a:tr h="370840">
                <a:tc>
                  <a:txBody>
                    <a:bodyPr/>
                    <a:lstStyle/>
                    <a:p>
                      <a:r>
                        <a:rPr lang="en-CA" b="1" dirty="0"/>
                        <a:t>Brandes Canadian Money Market</a:t>
                      </a:r>
                      <a:endParaRPr lang="en-CA" b="1" dirty="0"/>
                    </a:p>
                  </a:txBody>
                  <a:tcPr/>
                </a:tc>
                <a:tc>
                  <a:txBody>
                    <a:bodyPr/>
                    <a:lstStyle/>
                    <a:p>
                      <a:pPr algn="ctr"/>
                      <a:r>
                        <a:rPr lang="en-IN" altLang="en-CA" dirty="0"/>
                        <a:t>14</a:t>
                      </a:r>
                      <a:r>
                        <a:rPr lang="en-CA" dirty="0"/>
                        <a:t>%</a:t>
                      </a:r>
                      <a:endParaRPr lang="en-CA" dirty="0"/>
                    </a:p>
                  </a:txBody>
                  <a:tcPr/>
                </a:tc>
                <a:tc>
                  <a:txBody>
                    <a:bodyPr/>
                    <a:lstStyle/>
                    <a:p>
                      <a:pPr algn="ctr"/>
                      <a:r>
                        <a:rPr lang="en-CA" dirty="0"/>
                        <a:t>$</a:t>
                      </a:r>
                      <a:r>
                        <a:rPr lang="en-IN" altLang="en-CA" dirty="0"/>
                        <a:t>14</a:t>
                      </a:r>
                      <a:r>
                        <a:rPr lang="en-CA" dirty="0"/>
                        <a:t>,000</a:t>
                      </a:r>
                      <a:endParaRPr lang="en-CA" dirty="0"/>
                    </a:p>
                  </a:txBody>
                  <a:tcPr/>
                </a:tc>
              </a:tr>
              <a:tr h="370840">
                <a:tc>
                  <a:txBody>
                    <a:bodyPr/>
                    <a:lstStyle/>
                    <a:p>
                      <a:r>
                        <a:rPr lang="en-CA" b="1" dirty="0"/>
                        <a:t>Scotia Canadian Bond A</a:t>
                      </a:r>
                      <a:endParaRPr lang="en-CA" b="1" dirty="0"/>
                    </a:p>
                  </a:txBody>
                  <a:tcPr/>
                </a:tc>
                <a:tc>
                  <a:txBody>
                    <a:bodyPr/>
                    <a:lstStyle/>
                    <a:p>
                      <a:pPr algn="ctr"/>
                      <a:r>
                        <a:rPr lang="en-IN" altLang="en-CA" dirty="0"/>
                        <a:t>56</a:t>
                      </a:r>
                      <a:r>
                        <a:rPr lang="en-CA" dirty="0"/>
                        <a:t>%</a:t>
                      </a:r>
                      <a:endParaRPr lang="en-CA" dirty="0"/>
                    </a:p>
                  </a:txBody>
                  <a:tcPr/>
                </a:tc>
                <a:tc>
                  <a:txBody>
                    <a:bodyPr/>
                    <a:lstStyle/>
                    <a:p>
                      <a:pPr algn="ctr"/>
                      <a:r>
                        <a:rPr lang="en-CA" dirty="0"/>
                        <a:t>$</a:t>
                      </a:r>
                      <a:r>
                        <a:rPr lang="en-IN" altLang="en-CA" dirty="0"/>
                        <a:t>56</a:t>
                      </a:r>
                      <a:r>
                        <a:rPr lang="en-CA" dirty="0"/>
                        <a:t>,000</a:t>
                      </a:r>
                      <a:endParaRPr lang="en-CA" dirty="0"/>
                    </a:p>
                  </a:txBody>
                  <a:tcPr/>
                </a:tc>
              </a:tr>
              <a:tr h="370840">
                <a:tc>
                  <a:txBody>
                    <a:bodyPr/>
                    <a:lstStyle/>
                    <a:p>
                      <a:r>
                        <a:rPr lang="en-CA" b="1" dirty="0"/>
                        <a:t>CIBC Canadian Equity</a:t>
                      </a:r>
                      <a:endParaRPr lang="en-CA" b="1" dirty="0"/>
                    </a:p>
                  </a:txBody>
                  <a:tcPr/>
                </a:tc>
                <a:tc>
                  <a:txBody>
                    <a:bodyPr/>
                    <a:lstStyle/>
                    <a:p>
                      <a:pPr algn="ctr"/>
                      <a:r>
                        <a:rPr lang="en-IN" altLang="en-CA" dirty="0"/>
                        <a:t>23</a:t>
                      </a:r>
                      <a:r>
                        <a:rPr lang="en-CA" dirty="0"/>
                        <a:t>%</a:t>
                      </a:r>
                      <a:endParaRPr lang="en-CA" dirty="0"/>
                    </a:p>
                  </a:txBody>
                  <a:tcPr/>
                </a:tc>
                <a:tc>
                  <a:txBody>
                    <a:bodyPr/>
                    <a:lstStyle/>
                    <a:p>
                      <a:pPr algn="ctr"/>
                      <a:r>
                        <a:rPr lang="en-CA" dirty="0"/>
                        <a:t>$</a:t>
                      </a:r>
                      <a:r>
                        <a:rPr lang="en-IN" altLang="en-CA" dirty="0"/>
                        <a:t>23</a:t>
                      </a:r>
                      <a:r>
                        <a:rPr lang="en-CA" dirty="0"/>
                        <a:t>,000</a:t>
                      </a:r>
                      <a:endParaRPr lang="en-CA" dirty="0"/>
                    </a:p>
                  </a:txBody>
                  <a:tcPr/>
                </a:tc>
              </a:tr>
              <a:tr h="370840">
                <a:tc>
                  <a:txBody>
                    <a:bodyPr/>
                    <a:lstStyle/>
                    <a:p>
                      <a:r>
                        <a:rPr lang="en-CA" b="1" dirty="0"/>
                        <a:t>TD US Index I (CDN$)</a:t>
                      </a:r>
                      <a:endParaRPr lang="en-CA" b="1" dirty="0"/>
                    </a:p>
                  </a:txBody>
                  <a:tcPr/>
                </a:tc>
                <a:tc>
                  <a:txBody>
                    <a:bodyPr/>
                    <a:lstStyle/>
                    <a:p>
                      <a:pPr algn="ctr"/>
                      <a:r>
                        <a:rPr lang="en-IN" altLang="en-CA" dirty="0"/>
                        <a:t>4</a:t>
                      </a:r>
                      <a:r>
                        <a:rPr lang="en-CA" dirty="0"/>
                        <a:t>%</a:t>
                      </a:r>
                      <a:endParaRPr lang="en-CA" dirty="0"/>
                    </a:p>
                  </a:txBody>
                  <a:tcPr/>
                </a:tc>
                <a:tc>
                  <a:txBody>
                    <a:bodyPr/>
                    <a:lstStyle/>
                    <a:p>
                      <a:pPr algn="ctr"/>
                      <a:r>
                        <a:rPr lang="en-CA" dirty="0"/>
                        <a:t>$</a:t>
                      </a:r>
                      <a:r>
                        <a:rPr lang="en-IN" altLang="en-CA" dirty="0"/>
                        <a:t>4</a:t>
                      </a:r>
                      <a:r>
                        <a:rPr lang="en-CA" dirty="0"/>
                        <a:t>,000</a:t>
                      </a:r>
                      <a:endParaRPr lang="en-CA" dirty="0"/>
                    </a:p>
                  </a:txBody>
                  <a:tcPr/>
                </a:tc>
              </a:tr>
              <a:tr h="370840">
                <a:tc>
                  <a:txBody>
                    <a:bodyPr/>
                    <a:lstStyle/>
                    <a:p>
                      <a:r>
                        <a:rPr lang="en-CA" b="1" dirty="0"/>
                        <a:t>MD International Growth</a:t>
                      </a:r>
                      <a:endParaRPr lang="en-CA" b="1" dirty="0"/>
                    </a:p>
                  </a:txBody>
                  <a:tcPr/>
                </a:tc>
                <a:tc>
                  <a:txBody>
                    <a:bodyPr/>
                    <a:lstStyle/>
                    <a:p>
                      <a:pPr algn="ctr"/>
                      <a:r>
                        <a:rPr lang="en-IN" altLang="en-CA" u="sng" dirty="0"/>
                        <a:t>3</a:t>
                      </a:r>
                      <a:r>
                        <a:rPr lang="en-CA" u="sng" dirty="0"/>
                        <a:t>%</a:t>
                      </a:r>
                      <a:endParaRPr lang="en-CA" u="sng" dirty="0"/>
                    </a:p>
                  </a:txBody>
                  <a:tcPr/>
                </a:tc>
                <a:tc>
                  <a:txBody>
                    <a:bodyPr/>
                    <a:lstStyle/>
                    <a:p>
                      <a:pPr algn="ctr"/>
                      <a:r>
                        <a:rPr lang="en-CA" u="sng" dirty="0"/>
                        <a:t>$</a:t>
                      </a:r>
                      <a:r>
                        <a:rPr lang="en-IN" altLang="en-CA" u="sng" dirty="0"/>
                        <a:t>3</a:t>
                      </a:r>
                      <a:r>
                        <a:rPr lang="en-CA" u="sng" dirty="0"/>
                        <a:t>,000</a:t>
                      </a:r>
                      <a:endParaRPr lang="en-CA" u="sng" dirty="0"/>
                    </a:p>
                  </a:txBody>
                  <a:tcPr/>
                </a:tc>
              </a:tr>
              <a:tr h="370840">
                <a:tc>
                  <a:txBody>
                    <a:bodyPr/>
                    <a:lstStyle/>
                    <a:p>
                      <a:r>
                        <a:rPr lang="en-CA" b="1" dirty="0"/>
                        <a:t>Total</a:t>
                      </a:r>
                      <a:endParaRPr lang="en-CA" b="1" dirty="0"/>
                    </a:p>
                  </a:txBody>
                  <a:tcPr/>
                </a:tc>
                <a:tc>
                  <a:txBody>
                    <a:bodyPr/>
                    <a:lstStyle/>
                    <a:p>
                      <a:pPr algn="ctr"/>
                      <a:r>
                        <a:rPr lang="en-CA" b="1" i="1" dirty="0"/>
                        <a:t>100%</a:t>
                      </a:r>
                      <a:endParaRPr lang="en-CA" b="1" i="1" dirty="0"/>
                    </a:p>
                  </a:txBody>
                  <a:tcPr/>
                </a:tc>
                <a:tc>
                  <a:txBody>
                    <a:bodyPr/>
                    <a:lstStyle/>
                    <a:p>
                      <a:pPr algn="ctr"/>
                      <a:r>
                        <a:rPr lang="en-CA" b="1" i="1" dirty="0"/>
                        <a:t>$100,000</a:t>
                      </a:r>
                      <a:endParaRPr lang="en-CA" b="1" i="1"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152400"/>
            <a:ext cx="7467600" cy="838200"/>
          </a:xfrm>
          <a:noFill/>
          <a:ln>
            <a:miter lim="800000"/>
          </a:ln>
        </p:spPr>
        <p:txBody>
          <a:bodyPr vert="horz" wrap="square" lIns="91440" tIns="45720" rIns="91440" bIns="45720" numCol="1" anchor="t" anchorCtr="0" compatLnSpc="1">
            <a:noAutofit/>
          </a:bodyPr>
          <a:lstStyle/>
          <a:p>
            <a:pPr eaLnBrk="1" hangingPunct="1"/>
            <a:r>
              <a:rPr lang="en-US" altLang="zh-CN" sz="3600" b="1" dirty="0"/>
              <a:t>Alfred Newman RRSP</a:t>
            </a:r>
            <a:endParaRPr lang="en-US" altLang="zh-CN" sz="3600" b="1" dirty="0">
              <a:solidFill>
                <a:srgbClr val="C8162F"/>
              </a:solidFill>
              <a:latin typeface="SimHei" pitchFamily="49" charset="-122"/>
            </a:endParaRPr>
          </a:p>
        </p:txBody>
      </p:sp>
      <p:sp>
        <p:nvSpPr>
          <p:cNvPr id="8196" name="Slide Number Placeholder 3"/>
          <p:cNvSpPr>
            <a:spLocks noGrp="1"/>
          </p:cNvSpPr>
          <p:nvPr>
            <p:ph type="sldNum" sz="quarter" idx="12"/>
          </p:nvPr>
        </p:nvSpPr>
        <p:spPr>
          <a:noFill/>
        </p:spPr>
        <p:txBody>
          <a:bodyPr/>
          <a:lstStyle/>
          <a:p>
            <a:fld id="{5A65584B-0A2C-4F11-AA59-D57EB1BEB264}" type="slidenum">
              <a:rPr lang="zh-CN" altLang="en-US" smtClean="0"/>
            </a:fld>
            <a:endParaRPr lang="en-US" altLang="zh-CN" dirty="0"/>
          </a:p>
        </p:txBody>
      </p:sp>
      <p:pic>
        <p:nvPicPr>
          <p:cNvPr id="5" name="Picture 2" descr="seneca_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73298" y="6281737"/>
            <a:ext cx="1901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298374" y="958645"/>
            <a:ext cx="8606246"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b="1" dirty="0"/>
              <a:t>Oliver Hardy Review</a:t>
            </a:r>
            <a:endParaRPr lang="en-CA" b="1" dirty="0"/>
          </a:p>
          <a:p>
            <a:pPr marL="0" indent="0">
              <a:buNone/>
            </a:pPr>
            <a:endParaRPr lang="en-CA" sz="3600" dirty="0"/>
          </a:p>
          <a:p>
            <a:pPr marL="0" indent="0">
              <a:buNone/>
            </a:pPr>
            <a:endParaRPr lang="en-CA" sz="3600" b="1" dirty="0"/>
          </a:p>
          <a:p>
            <a:pPr marL="0" indent="0">
              <a:buNone/>
            </a:pPr>
            <a:endParaRPr lang="en-CA" sz="3600" dirty="0"/>
          </a:p>
          <a:p>
            <a:pPr marL="0" indent="0">
              <a:buNone/>
            </a:pPr>
            <a:endParaRPr lang="en-CA" sz="3600" b="1" dirty="0"/>
          </a:p>
          <a:p>
            <a:pPr marL="0" indent="0">
              <a:buNone/>
            </a:pPr>
            <a:endParaRPr lang="en-CA" sz="3600" dirty="0"/>
          </a:p>
          <a:p>
            <a:pPr marL="0" indent="0">
              <a:buNone/>
            </a:pPr>
            <a:endParaRPr lang="en-CA" sz="1600" b="0" dirty="0"/>
          </a:p>
          <a:p>
            <a:r>
              <a:rPr lang="en-CA" sz="2000" dirty="0"/>
              <a:t>Here is your current Asset mix compared with the desired investment mix that is the result of the questionnaire you filled out.</a:t>
            </a:r>
            <a:endParaRPr lang="en-CA" sz="2000" dirty="0"/>
          </a:p>
          <a:p>
            <a:r>
              <a:rPr lang="en-CA" sz="2000" dirty="0"/>
              <a:t>Now why is this important?</a:t>
            </a:r>
            <a:endParaRPr lang="en-CA" sz="2000" dirty="0"/>
          </a:p>
        </p:txBody>
      </p:sp>
      <p:graphicFrame>
        <p:nvGraphicFramePr>
          <p:cNvPr id="11" name="Table 3"/>
          <p:cNvGraphicFramePr>
            <a:graphicFrameLocks noGrp="1"/>
          </p:cNvGraphicFramePr>
          <p:nvPr>
            <p:ph idx="1"/>
          </p:nvPr>
        </p:nvGraphicFramePr>
        <p:xfrm>
          <a:off x="442452" y="1617504"/>
          <a:ext cx="8229600" cy="3134360"/>
        </p:xfrm>
        <a:graphic>
          <a:graphicData uri="http://schemas.openxmlformats.org/drawingml/2006/table">
            <a:tbl>
              <a:tblPr firstRow="1" bandRow="1">
                <a:tableStyleId>{5C22544A-7EE6-4342-B048-85BDC9FD1C3A}</a:tableStyleId>
              </a:tblPr>
              <a:tblGrid>
                <a:gridCol w="2895600"/>
                <a:gridCol w="1778000"/>
                <a:gridCol w="1778000"/>
                <a:gridCol w="1778000"/>
              </a:tblGrid>
              <a:tr h="370840">
                <a:tc>
                  <a:txBody>
                    <a:bodyPr/>
                    <a:lstStyle/>
                    <a:p>
                      <a:pPr algn="ctr"/>
                      <a:r>
                        <a:rPr lang="en-CA" dirty="0"/>
                        <a:t>Asset Classes</a:t>
                      </a:r>
                      <a:endParaRPr lang="en-CA" dirty="0"/>
                    </a:p>
                  </a:txBody>
                  <a:tcPr/>
                </a:tc>
                <a:tc>
                  <a:txBody>
                    <a:bodyPr/>
                    <a:lstStyle/>
                    <a:p>
                      <a:pPr algn="ctr"/>
                      <a:r>
                        <a:rPr lang="en-CA" dirty="0"/>
                        <a:t>Current Mix</a:t>
                      </a:r>
                      <a:endParaRPr lang="en-CA" dirty="0"/>
                    </a:p>
                  </a:txBody>
                  <a:tcPr/>
                </a:tc>
                <a:tc>
                  <a:txBody>
                    <a:bodyPr/>
                    <a:lstStyle/>
                    <a:p>
                      <a:pPr algn="ctr"/>
                      <a:r>
                        <a:rPr lang="en-CA" dirty="0"/>
                        <a:t>Investor Profile:  </a:t>
                      </a:r>
                      <a:r>
                        <a:rPr lang="en-IN" altLang="en-CA" dirty="0"/>
                        <a:t>Aggressive Growth</a:t>
                      </a:r>
                      <a:endParaRPr lang="en-IN" altLang="en-CA" dirty="0"/>
                    </a:p>
                  </a:txBody>
                  <a:tcPr/>
                </a:tc>
                <a:tc>
                  <a:txBody>
                    <a:bodyPr/>
                    <a:lstStyle/>
                    <a:p>
                      <a:pPr algn="ctr"/>
                      <a:r>
                        <a:rPr lang="en-CA" dirty="0"/>
                        <a:t>Oliver Hardy Rebalance</a:t>
                      </a:r>
                      <a:endParaRPr lang="en-CA" dirty="0"/>
                    </a:p>
                  </a:txBody>
                  <a:tcPr/>
                </a:tc>
              </a:tr>
              <a:tr h="370840">
                <a:tc>
                  <a:txBody>
                    <a:bodyPr/>
                    <a:lstStyle/>
                    <a:p>
                      <a:r>
                        <a:rPr lang="en-CA" b="1" dirty="0"/>
                        <a:t>Cash</a:t>
                      </a:r>
                      <a:endParaRPr lang="en-CA" b="1" dirty="0"/>
                    </a:p>
                  </a:txBody>
                  <a:tcPr/>
                </a:tc>
                <a:tc>
                  <a:txBody>
                    <a:bodyPr/>
                    <a:lstStyle/>
                    <a:p>
                      <a:pPr algn="ctr"/>
                      <a:r>
                        <a:rPr lang="en-IN" altLang="en-CA" dirty="0"/>
                        <a:t>14</a:t>
                      </a:r>
                      <a:r>
                        <a:rPr lang="en-CA" dirty="0"/>
                        <a:t>%</a:t>
                      </a:r>
                      <a:endParaRPr lang="en-CA" dirty="0"/>
                    </a:p>
                  </a:txBody>
                  <a:tcPr/>
                </a:tc>
                <a:tc>
                  <a:txBody>
                    <a:bodyPr/>
                    <a:lstStyle/>
                    <a:p>
                      <a:pPr algn="ctr"/>
                      <a:r>
                        <a:rPr lang="en-CA" dirty="0"/>
                        <a:t>0%</a:t>
                      </a:r>
                      <a:endParaRPr lang="en-CA" dirty="0"/>
                    </a:p>
                  </a:txBody>
                  <a:tcPr/>
                </a:tc>
                <a:tc>
                  <a:txBody>
                    <a:bodyPr/>
                    <a:lstStyle/>
                    <a:p>
                      <a:pPr algn="ctr"/>
                      <a:r>
                        <a:rPr lang="en-CA" dirty="0"/>
                        <a:t>-</a:t>
                      </a:r>
                      <a:r>
                        <a:rPr lang="en-IN" altLang="en-CA" dirty="0"/>
                        <a:t>14</a:t>
                      </a:r>
                      <a:r>
                        <a:rPr lang="en-CA" dirty="0"/>
                        <a:t>%</a:t>
                      </a:r>
                      <a:endParaRPr lang="en-CA" dirty="0"/>
                    </a:p>
                  </a:txBody>
                  <a:tcPr/>
                </a:tc>
              </a:tr>
              <a:tr h="370840">
                <a:tc>
                  <a:txBody>
                    <a:bodyPr/>
                    <a:lstStyle/>
                    <a:p>
                      <a:r>
                        <a:rPr lang="en-CA" b="1" dirty="0"/>
                        <a:t>Fixed Income</a:t>
                      </a:r>
                      <a:endParaRPr lang="en-CA" b="1" dirty="0"/>
                    </a:p>
                  </a:txBody>
                  <a:tcPr/>
                </a:tc>
                <a:tc>
                  <a:txBody>
                    <a:bodyPr/>
                    <a:lstStyle/>
                    <a:p>
                      <a:pPr algn="ctr"/>
                      <a:r>
                        <a:rPr lang="en-IN" altLang="en-CA" dirty="0"/>
                        <a:t>56</a:t>
                      </a:r>
                      <a:r>
                        <a:rPr lang="en-CA" dirty="0"/>
                        <a:t>%</a:t>
                      </a:r>
                      <a:endParaRPr lang="en-CA" dirty="0"/>
                    </a:p>
                  </a:txBody>
                  <a:tcPr/>
                </a:tc>
                <a:tc>
                  <a:txBody>
                    <a:bodyPr/>
                    <a:lstStyle/>
                    <a:p>
                      <a:pPr algn="ctr"/>
                      <a:r>
                        <a:rPr lang="en-IN" altLang="en-CA" dirty="0"/>
                        <a:t>10</a:t>
                      </a:r>
                      <a:r>
                        <a:rPr lang="en-CA" dirty="0"/>
                        <a:t>%</a:t>
                      </a:r>
                      <a:endParaRPr lang="en-CA" dirty="0"/>
                    </a:p>
                  </a:txBody>
                  <a:tcPr/>
                </a:tc>
                <a:tc>
                  <a:txBody>
                    <a:bodyPr/>
                    <a:lstStyle/>
                    <a:p>
                      <a:pPr algn="ctr"/>
                      <a:r>
                        <a:rPr lang="en-CA" dirty="0"/>
                        <a:t>-</a:t>
                      </a:r>
                      <a:r>
                        <a:rPr lang="en-IN" altLang="en-CA" dirty="0"/>
                        <a:t>46</a:t>
                      </a:r>
                      <a:r>
                        <a:rPr lang="en-CA" dirty="0"/>
                        <a:t>%</a:t>
                      </a:r>
                      <a:endParaRPr lang="en-CA" dirty="0"/>
                    </a:p>
                  </a:txBody>
                  <a:tcPr/>
                </a:tc>
              </a:tr>
              <a:tr h="370840">
                <a:tc>
                  <a:txBody>
                    <a:bodyPr/>
                    <a:lstStyle/>
                    <a:p>
                      <a:r>
                        <a:rPr lang="en-CA" b="1" dirty="0"/>
                        <a:t>Canadian Equity</a:t>
                      </a:r>
                      <a:endParaRPr lang="en-CA" b="1" dirty="0"/>
                    </a:p>
                  </a:txBody>
                  <a:tcPr/>
                </a:tc>
                <a:tc>
                  <a:txBody>
                    <a:bodyPr/>
                    <a:lstStyle/>
                    <a:p>
                      <a:pPr algn="ctr"/>
                      <a:r>
                        <a:rPr lang="en-IN" altLang="en-CA" dirty="0"/>
                        <a:t>23</a:t>
                      </a:r>
                      <a:r>
                        <a:rPr lang="en-CA" dirty="0"/>
                        <a:t>%</a:t>
                      </a:r>
                      <a:endParaRPr lang="en-CA" dirty="0"/>
                    </a:p>
                  </a:txBody>
                  <a:tcPr/>
                </a:tc>
                <a:tc>
                  <a:txBody>
                    <a:bodyPr/>
                    <a:lstStyle/>
                    <a:p>
                      <a:pPr algn="ctr"/>
                      <a:r>
                        <a:rPr lang="en-IN" altLang="en-CA" dirty="0"/>
                        <a:t>30</a:t>
                      </a:r>
                      <a:r>
                        <a:rPr lang="en-CA" dirty="0"/>
                        <a:t>%</a:t>
                      </a:r>
                      <a:endParaRPr lang="en-CA" dirty="0"/>
                    </a:p>
                  </a:txBody>
                  <a:tcPr/>
                </a:tc>
                <a:tc>
                  <a:txBody>
                    <a:bodyPr/>
                    <a:lstStyle/>
                    <a:p>
                      <a:pPr algn="ctr"/>
                      <a:r>
                        <a:rPr lang="en-IN" altLang="en-CA" dirty="0"/>
                        <a:t>+7</a:t>
                      </a:r>
                      <a:r>
                        <a:rPr lang="en-CA" dirty="0"/>
                        <a:t>%</a:t>
                      </a:r>
                      <a:endParaRPr lang="en-CA" dirty="0"/>
                    </a:p>
                  </a:txBody>
                  <a:tcPr/>
                </a:tc>
              </a:tr>
              <a:tr h="370840">
                <a:tc>
                  <a:txBody>
                    <a:bodyPr/>
                    <a:lstStyle/>
                    <a:p>
                      <a:r>
                        <a:rPr lang="en-CA" b="1" dirty="0"/>
                        <a:t>US Equity</a:t>
                      </a:r>
                      <a:endParaRPr lang="en-CA" b="1" dirty="0"/>
                    </a:p>
                  </a:txBody>
                  <a:tcPr/>
                </a:tc>
                <a:tc>
                  <a:txBody>
                    <a:bodyPr/>
                    <a:lstStyle/>
                    <a:p>
                      <a:pPr algn="ctr"/>
                      <a:r>
                        <a:rPr lang="en-IN" altLang="en-CA" dirty="0"/>
                        <a:t>4</a:t>
                      </a:r>
                      <a:r>
                        <a:rPr lang="en-CA" dirty="0"/>
                        <a:t>%</a:t>
                      </a:r>
                      <a:endParaRPr lang="en-CA" dirty="0"/>
                    </a:p>
                  </a:txBody>
                  <a:tcPr/>
                </a:tc>
                <a:tc>
                  <a:txBody>
                    <a:bodyPr/>
                    <a:lstStyle/>
                    <a:p>
                      <a:pPr algn="ctr"/>
                      <a:r>
                        <a:rPr lang="en-IN" altLang="en-CA" dirty="0"/>
                        <a:t>30</a:t>
                      </a:r>
                      <a:r>
                        <a:rPr lang="en-CA" dirty="0"/>
                        <a:t>%</a:t>
                      </a:r>
                      <a:endParaRPr lang="en-CA" dirty="0"/>
                    </a:p>
                  </a:txBody>
                  <a:tcPr/>
                </a:tc>
                <a:tc>
                  <a:txBody>
                    <a:bodyPr/>
                    <a:lstStyle/>
                    <a:p>
                      <a:pPr algn="ctr"/>
                      <a:r>
                        <a:rPr lang="en-CA" dirty="0"/>
                        <a:t>+</a:t>
                      </a:r>
                      <a:r>
                        <a:rPr lang="en-IN" altLang="en-CA" dirty="0"/>
                        <a:t>26</a:t>
                      </a:r>
                      <a:r>
                        <a:rPr lang="en-CA" dirty="0"/>
                        <a:t>%</a:t>
                      </a:r>
                      <a:endParaRPr lang="en-CA" dirty="0"/>
                    </a:p>
                  </a:txBody>
                  <a:tcPr/>
                </a:tc>
              </a:tr>
              <a:tr h="370840">
                <a:tc>
                  <a:txBody>
                    <a:bodyPr/>
                    <a:lstStyle/>
                    <a:p>
                      <a:r>
                        <a:rPr lang="en-CA" b="1" dirty="0"/>
                        <a:t>Foreign Developed Equities</a:t>
                      </a:r>
                      <a:endParaRPr lang="en-CA" b="1" dirty="0"/>
                    </a:p>
                  </a:txBody>
                  <a:tcPr/>
                </a:tc>
                <a:tc>
                  <a:txBody>
                    <a:bodyPr/>
                    <a:lstStyle/>
                    <a:p>
                      <a:pPr algn="ctr"/>
                      <a:r>
                        <a:rPr lang="en-IN" altLang="en-CA" dirty="0"/>
                        <a:t>1</a:t>
                      </a:r>
                      <a:r>
                        <a:rPr lang="en-CA" dirty="0"/>
                        <a:t>5%</a:t>
                      </a:r>
                      <a:endParaRPr lang="en-CA" dirty="0"/>
                    </a:p>
                  </a:txBody>
                  <a:tcPr/>
                </a:tc>
                <a:tc>
                  <a:txBody>
                    <a:bodyPr/>
                    <a:lstStyle/>
                    <a:p>
                      <a:pPr algn="ctr"/>
                      <a:r>
                        <a:rPr lang="en-CA" dirty="0"/>
                        <a:t>20%</a:t>
                      </a:r>
                      <a:endParaRPr lang="en-CA" dirty="0"/>
                    </a:p>
                  </a:txBody>
                  <a:tcPr/>
                </a:tc>
                <a:tc>
                  <a:txBody>
                    <a:bodyPr/>
                    <a:lstStyle/>
                    <a:p>
                      <a:pPr algn="ctr"/>
                      <a:r>
                        <a:rPr lang="en-IN" altLang="en-CA" dirty="0"/>
                        <a:t>+</a:t>
                      </a:r>
                      <a:r>
                        <a:rPr lang="en-CA" dirty="0"/>
                        <a:t>5%</a:t>
                      </a:r>
                      <a:endParaRPr lang="en-CA" dirty="0"/>
                    </a:p>
                  </a:txBody>
                  <a:tcPr/>
                </a:tc>
              </a:tr>
              <a:tr h="370840">
                <a:tc>
                  <a:txBody>
                    <a:bodyPr/>
                    <a:lstStyle/>
                    <a:p>
                      <a:r>
                        <a:rPr lang="en-CA" b="1" dirty="0"/>
                        <a:t>Foreign Emerging Markets Equities</a:t>
                      </a:r>
                      <a:endParaRPr lang="en-CA" b="1" dirty="0"/>
                    </a:p>
                  </a:txBody>
                  <a:tcPr/>
                </a:tc>
                <a:tc>
                  <a:txBody>
                    <a:bodyPr/>
                    <a:lstStyle/>
                    <a:p>
                      <a:pPr algn="ctr"/>
                      <a:r>
                        <a:rPr lang="en-CA" dirty="0"/>
                        <a:t>0%</a:t>
                      </a:r>
                      <a:endParaRPr lang="en-CA" dirty="0"/>
                    </a:p>
                  </a:txBody>
                  <a:tcPr/>
                </a:tc>
                <a:tc>
                  <a:txBody>
                    <a:bodyPr/>
                    <a:lstStyle/>
                    <a:p>
                      <a:pPr algn="ctr"/>
                      <a:r>
                        <a:rPr lang="en-CA" dirty="0"/>
                        <a:t>10%</a:t>
                      </a:r>
                      <a:endParaRPr lang="en-CA" dirty="0"/>
                    </a:p>
                  </a:txBody>
                  <a:tcPr/>
                </a:tc>
                <a:tc>
                  <a:txBody>
                    <a:bodyPr/>
                    <a:lstStyle/>
                    <a:p>
                      <a:pPr algn="ctr"/>
                      <a:r>
                        <a:rPr lang="en-CA" dirty="0"/>
                        <a:t>+10%</a:t>
                      </a:r>
                      <a:endParaRPr lang="en-CA"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noFill/>
          <a:ln>
            <a:miter lim="800000"/>
          </a:ln>
        </p:spPr>
        <p:txBody>
          <a:bodyPr vert="horz" wrap="square" lIns="91440" tIns="45720" rIns="91440" bIns="45720" numCol="1" anchor="t" anchorCtr="0" compatLnSpc="1">
            <a:noAutofit/>
          </a:bodyPr>
          <a:lstStyle/>
          <a:p>
            <a:pPr eaLnBrk="1" hangingPunct="1"/>
            <a:r>
              <a:rPr lang="en-US" altLang="zh-CN" sz="3600" b="1" dirty="0"/>
              <a:t>Alfred Newman RRSP</a:t>
            </a:r>
            <a:endParaRPr lang="en-US" altLang="zh-CN" sz="3600" b="1" dirty="0">
              <a:solidFill>
                <a:srgbClr val="C8162F"/>
              </a:solidFill>
              <a:latin typeface="SimHei" pitchFamily="49" charset="-122"/>
            </a:endParaRPr>
          </a:p>
        </p:txBody>
      </p:sp>
      <p:sp>
        <p:nvSpPr>
          <p:cNvPr id="8196" name="Slide Number Placeholder 3"/>
          <p:cNvSpPr>
            <a:spLocks noGrp="1"/>
          </p:cNvSpPr>
          <p:nvPr>
            <p:ph type="sldNum" sz="quarter" idx="12"/>
          </p:nvPr>
        </p:nvSpPr>
        <p:spPr>
          <a:noFill/>
        </p:spPr>
        <p:txBody>
          <a:bodyPr/>
          <a:lstStyle/>
          <a:p>
            <a:fld id="{5A65584B-0A2C-4F11-AA59-D57EB1BEB264}" type="slidenum">
              <a:rPr lang="zh-CN" altLang="en-US" smtClean="0"/>
            </a:fld>
            <a:endParaRPr lang="en-US" altLang="zh-CN" dirty="0"/>
          </a:p>
        </p:txBody>
      </p:sp>
      <p:pic>
        <p:nvPicPr>
          <p:cNvPr id="5" name="Picture 2" descr="seneca_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7543" y="219561"/>
            <a:ext cx="1901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298450" y="958850"/>
            <a:ext cx="8606155" cy="2925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b="1" dirty="0"/>
              <a:t>Portfolio Analysis: Style Box</a:t>
            </a:r>
            <a:endParaRPr lang="en-CA" b="1" dirty="0"/>
          </a:p>
          <a:p>
            <a:pPr marL="0" indent="0">
              <a:buNone/>
            </a:pPr>
            <a:endParaRPr lang="en-CA" sz="3600" dirty="0"/>
          </a:p>
          <a:p>
            <a:pPr marL="0" indent="0">
              <a:buNone/>
            </a:pPr>
            <a:endParaRPr lang="en-CA" sz="3600" b="1" dirty="0"/>
          </a:p>
          <a:p>
            <a:pPr marL="0" indent="0">
              <a:buNone/>
            </a:pPr>
            <a:endParaRPr lang="en-CA" sz="3600" dirty="0"/>
          </a:p>
          <a:p>
            <a:pPr marL="0" indent="0">
              <a:buNone/>
            </a:pPr>
            <a:endParaRPr lang="en-CA" sz="1800" dirty="0"/>
          </a:p>
          <a:p>
            <a:pPr marL="0" indent="0">
              <a:buNone/>
            </a:pPr>
            <a:endParaRPr lang="en-CA" sz="1800" dirty="0"/>
          </a:p>
          <a:p>
            <a:r>
              <a:rPr sz="2000" dirty="0"/>
              <a:t>As you can see, your present portfolio is significantly weighted toward large cap shares, with a modest percentage in mid cap and a negligible number in small cap.</a:t>
            </a:r>
            <a:endParaRPr sz="2000" dirty="0"/>
          </a:p>
          <a:p>
            <a:r>
              <a:rPr lang="en-CA" sz="2000" dirty="0"/>
              <a:t>Given your orientation towards a more </a:t>
            </a:r>
            <a:r>
              <a:rPr lang="en-IN" altLang="en-CA" sz="2000" dirty="0"/>
              <a:t>aggressive </a:t>
            </a:r>
            <a:r>
              <a:rPr lang="en-CA" sz="2000" dirty="0"/>
              <a:t>growth oriented portfolio, in addition to your long time horizon, some exposure to small cap, equities would give you an opportunity to potential achieve a higher return for a little additional risk.</a:t>
            </a:r>
            <a:endParaRPr lang="en-CA" sz="2000" dirty="0"/>
          </a:p>
          <a:p>
            <a:r>
              <a:rPr lang="en-CA" sz="2000" dirty="0"/>
              <a:t>This will increase the likelihood of achieving your goal to retire at 65.</a:t>
            </a:r>
            <a:endParaRPr lang="en-CA" sz="2000" dirty="0"/>
          </a:p>
        </p:txBody>
      </p:sp>
      <p:pic>
        <p:nvPicPr>
          <p:cNvPr id="2" name="Content Placeholder 1"/>
          <p:cNvPicPr>
            <a:picLocks noChangeAspect="1"/>
          </p:cNvPicPr>
          <p:nvPr>
            <p:ph sz="half" idx="2"/>
          </p:nvPr>
        </p:nvPicPr>
        <p:blipFill>
          <a:blip r:embed="rId2"/>
          <a:stretch>
            <a:fillRect/>
          </a:stretch>
        </p:blipFill>
        <p:spPr>
          <a:xfrm>
            <a:off x="914400" y="1447800"/>
            <a:ext cx="6628130" cy="2774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152400"/>
            <a:ext cx="7467600" cy="838200"/>
          </a:xfrm>
          <a:noFill/>
          <a:ln>
            <a:miter lim="800000"/>
          </a:ln>
        </p:spPr>
        <p:txBody>
          <a:bodyPr vert="horz" wrap="square" lIns="91440" tIns="45720" rIns="91440" bIns="45720" numCol="1" anchor="t" anchorCtr="0" compatLnSpc="1">
            <a:noAutofit/>
          </a:bodyPr>
          <a:lstStyle/>
          <a:p>
            <a:pPr eaLnBrk="1" hangingPunct="1"/>
            <a:r>
              <a:rPr lang="en-US" altLang="zh-CN" sz="3600" b="1" dirty="0"/>
              <a:t>Alfred Newman RRSP</a:t>
            </a:r>
            <a:endParaRPr lang="en-US" altLang="zh-CN" sz="3600" b="1" dirty="0">
              <a:solidFill>
                <a:srgbClr val="C8162F"/>
              </a:solidFill>
              <a:latin typeface="SimHei" pitchFamily="49" charset="-122"/>
            </a:endParaRPr>
          </a:p>
        </p:txBody>
      </p:sp>
      <p:sp>
        <p:nvSpPr>
          <p:cNvPr id="8196" name="Slide Number Placeholder 3"/>
          <p:cNvSpPr>
            <a:spLocks noGrp="1"/>
          </p:cNvSpPr>
          <p:nvPr>
            <p:ph type="sldNum" sz="quarter" idx="12"/>
          </p:nvPr>
        </p:nvSpPr>
        <p:spPr>
          <a:noFill/>
        </p:spPr>
        <p:txBody>
          <a:bodyPr/>
          <a:lstStyle/>
          <a:p>
            <a:fld id="{5A65584B-0A2C-4F11-AA59-D57EB1BEB264}" type="slidenum">
              <a:rPr lang="zh-CN" altLang="en-US" smtClean="0"/>
            </a:fld>
            <a:endParaRPr lang="en-US" altLang="zh-CN" dirty="0"/>
          </a:p>
        </p:txBody>
      </p:sp>
      <p:pic>
        <p:nvPicPr>
          <p:cNvPr id="5" name="Picture 2" descr="seneca_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7543" y="219561"/>
            <a:ext cx="1901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268877" y="640966"/>
            <a:ext cx="8606246"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sz="3600" b="1" dirty="0"/>
              <a:t>Portfolio Analysis: Sector/Region Analysis</a:t>
            </a:r>
            <a:endParaRPr lang="en-CA" sz="3600" b="1" dirty="0"/>
          </a:p>
          <a:p>
            <a:pPr marL="0" indent="0">
              <a:buNone/>
            </a:pPr>
            <a:endParaRPr lang="en-CA" sz="3600" dirty="0"/>
          </a:p>
          <a:p>
            <a:pPr marL="0" indent="0">
              <a:buNone/>
            </a:pPr>
            <a:endParaRPr lang="en-CA" sz="3600" b="1" dirty="0"/>
          </a:p>
          <a:p>
            <a:pPr marL="0" indent="0">
              <a:buNone/>
            </a:pPr>
            <a:endParaRPr lang="en-CA" sz="3600" dirty="0"/>
          </a:p>
          <a:p>
            <a:pPr marL="0" indent="0">
              <a:buNone/>
            </a:pPr>
            <a:endParaRPr lang="en-CA" sz="3600" b="1" dirty="0"/>
          </a:p>
          <a:p>
            <a:pPr marL="0" indent="0">
              <a:buNone/>
            </a:pPr>
            <a:endParaRPr lang="en-CA" sz="1800" dirty="0"/>
          </a:p>
        </p:txBody>
      </p:sp>
      <p:graphicFrame>
        <p:nvGraphicFramePr>
          <p:cNvPr id="7" name="Table 8"/>
          <p:cNvGraphicFramePr>
            <a:graphicFrameLocks noGrp="1"/>
          </p:cNvGraphicFramePr>
          <p:nvPr/>
        </p:nvGraphicFramePr>
        <p:xfrm>
          <a:off x="4360545" y="1264285"/>
          <a:ext cx="4514850" cy="5317490"/>
        </p:xfrm>
        <a:graphic>
          <a:graphicData uri="http://schemas.openxmlformats.org/drawingml/2006/table">
            <a:tbl>
              <a:tblPr firstRow="1" bandRow="1">
                <a:tableStyleId>{3B4B98B0-60AC-42C2-AFA5-B58CD77FA1E5}</a:tableStyleId>
              </a:tblPr>
              <a:tblGrid>
                <a:gridCol w="4514850"/>
              </a:tblGrid>
              <a:tr h="5317490">
                <a:tc>
                  <a:txBody>
                    <a:bodyPr/>
                    <a:lstStyle/>
                    <a:p>
                      <a:pPr algn="l"/>
                      <a:r>
                        <a:rPr lang="en-CA" sz="1800" dirty="0"/>
                        <a:t>-Your portfolio leans heavily towards cyclicals such as financials (27.5</a:t>
                      </a:r>
                      <a:r>
                        <a:rPr lang="en-IN" altLang="en-CA" sz="1800" dirty="0"/>
                        <a:t>2</a:t>
                      </a:r>
                      <a:r>
                        <a:rPr lang="en-CA" sz="1800" dirty="0"/>
                        <a:t>%) and basic materials (</a:t>
                      </a:r>
                      <a:r>
                        <a:rPr lang="en-IN" altLang="en-CA" sz="1800" dirty="0"/>
                        <a:t>9.83</a:t>
                      </a:r>
                      <a:r>
                        <a:rPr lang="en-CA" sz="1800" dirty="0"/>
                        <a:t>%), and Sensitives such as energy(1</a:t>
                      </a:r>
                      <a:r>
                        <a:rPr lang="en-IN" altLang="en-CA" sz="1800" dirty="0"/>
                        <a:t>5.03</a:t>
                      </a:r>
                      <a:r>
                        <a:rPr lang="en-CA" sz="1800" dirty="0"/>
                        <a:t>%),</a:t>
                      </a:r>
                      <a:r>
                        <a:rPr lang="en-IN" altLang="en-CA" sz="1800" dirty="0"/>
                        <a:t> </a:t>
                      </a:r>
                      <a:r>
                        <a:rPr lang="en-CA" sz="1800" dirty="0"/>
                        <a:t>industrials(1</a:t>
                      </a:r>
                      <a:r>
                        <a:rPr lang="en-IN" altLang="en-CA" sz="1800" dirty="0"/>
                        <a:t>2.08</a:t>
                      </a:r>
                      <a:r>
                        <a:rPr lang="en-CA" sz="1800" dirty="0"/>
                        <a:t>%),  and technology(</a:t>
                      </a:r>
                      <a:r>
                        <a:rPr lang="en-IN" altLang="en-CA" sz="1800" dirty="0"/>
                        <a:t>8.93</a:t>
                      </a:r>
                      <a:r>
                        <a:rPr lang="en-CA" sz="1800" dirty="0"/>
                        <a:t>%).</a:t>
                      </a:r>
                      <a:endParaRPr lang="en-CA" sz="1800" dirty="0"/>
                    </a:p>
                    <a:p>
                      <a:r>
                        <a:rPr lang="en-CA" sz="1800" dirty="0"/>
                        <a:t>-This demonstrates a high exposure to the Canadian equity market (where financials, energy, and mining are dominant).</a:t>
                      </a:r>
                      <a:endParaRPr lang="en-CA" sz="1800" dirty="0"/>
                    </a:p>
                    <a:p>
                      <a:r>
                        <a:rPr lang="en-CA" sz="1800" dirty="0"/>
                        <a:t>-When we then look at the World Regions graphic, we can see that this is indeed the case with a 7</a:t>
                      </a:r>
                      <a:r>
                        <a:rPr lang="en-IN" altLang="en-CA" sz="1800" dirty="0"/>
                        <a:t>6.27</a:t>
                      </a:r>
                      <a:r>
                        <a:rPr lang="en-CA" sz="1800" dirty="0"/>
                        <a:t>% exposure to Canada, a</a:t>
                      </a:r>
                      <a:r>
                        <a:rPr lang="en-IN" altLang="en-CA" sz="1800" dirty="0"/>
                        <a:t> 14.02</a:t>
                      </a:r>
                      <a:r>
                        <a:rPr lang="en-CA" sz="1800" dirty="0"/>
                        <a:t> in the US, and not much elsewhere.</a:t>
                      </a:r>
                      <a:endParaRPr lang="en-CA" sz="1800" dirty="0"/>
                    </a:p>
                    <a:p>
                      <a:r>
                        <a:rPr lang="en-CA" sz="1800" dirty="0"/>
                        <a:t>-Going forward, to be in line with your goals and your investor profile, we’d like to see your Sector exposure be more diversified across Cyclicals, Sensitives, and Defensives in addition to global diversification across all the world regions.</a:t>
                      </a:r>
                      <a:endParaRPr lang="en-CA" sz="1800" dirty="0"/>
                    </a:p>
                    <a:p>
                      <a:endParaRPr lang="en-CA" dirty="0"/>
                    </a:p>
                  </a:txBody>
                  <a:tcPr/>
                </a:tc>
              </a:tr>
            </a:tbl>
          </a:graphicData>
        </a:graphic>
      </p:graphicFrame>
      <p:pic>
        <p:nvPicPr>
          <p:cNvPr id="3" name="Content Placeholder 2" descr="Screenshot 2022-07-20 231520"/>
          <p:cNvPicPr>
            <a:picLocks noChangeAspect="1"/>
          </p:cNvPicPr>
          <p:nvPr>
            <p:ph idx="1"/>
          </p:nvPr>
        </p:nvPicPr>
        <p:blipFill>
          <a:blip r:embed="rId2"/>
          <a:stretch>
            <a:fillRect/>
          </a:stretch>
        </p:blipFill>
        <p:spPr>
          <a:xfrm>
            <a:off x="97790" y="1141095"/>
            <a:ext cx="4157980" cy="54889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152400"/>
            <a:ext cx="7467600" cy="838200"/>
          </a:xfrm>
          <a:noFill/>
          <a:ln>
            <a:miter lim="800000"/>
          </a:ln>
        </p:spPr>
        <p:txBody>
          <a:bodyPr vert="horz" wrap="square" lIns="91440" tIns="45720" rIns="91440" bIns="45720" numCol="1" anchor="t" anchorCtr="0" compatLnSpc="1">
            <a:noAutofit/>
          </a:bodyPr>
          <a:lstStyle/>
          <a:p>
            <a:pPr eaLnBrk="1" hangingPunct="1"/>
            <a:r>
              <a:rPr lang="en-US" altLang="zh-CN" sz="3600" b="1" dirty="0"/>
              <a:t>Alfred Newman RRSP</a:t>
            </a:r>
            <a:endParaRPr lang="en-US" altLang="zh-CN" sz="3600" b="1" dirty="0">
              <a:solidFill>
                <a:srgbClr val="C8162F"/>
              </a:solidFill>
              <a:latin typeface="SimHei" pitchFamily="49" charset="-122"/>
            </a:endParaRPr>
          </a:p>
        </p:txBody>
      </p:sp>
      <p:sp>
        <p:nvSpPr>
          <p:cNvPr id="8196" name="Slide Number Placeholder 3"/>
          <p:cNvSpPr>
            <a:spLocks noGrp="1"/>
          </p:cNvSpPr>
          <p:nvPr>
            <p:ph type="sldNum" sz="quarter" idx="12"/>
          </p:nvPr>
        </p:nvSpPr>
        <p:spPr>
          <a:noFill/>
        </p:spPr>
        <p:txBody>
          <a:bodyPr/>
          <a:lstStyle/>
          <a:p>
            <a:fld id="{5A65584B-0A2C-4F11-AA59-D57EB1BEB264}" type="slidenum">
              <a:rPr lang="zh-CN" altLang="en-US" smtClean="0"/>
            </a:fld>
            <a:endParaRPr lang="en-US" altLang="zh-CN" dirty="0"/>
          </a:p>
        </p:txBody>
      </p:sp>
      <p:pic>
        <p:nvPicPr>
          <p:cNvPr id="5" name="Picture 2" descr="seneca_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7543" y="219561"/>
            <a:ext cx="1901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268877" y="640966"/>
            <a:ext cx="8606246"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b="1" dirty="0"/>
              <a:t>Portfolio Analysis: Performance</a:t>
            </a:r>
            <a:endParaRPr lang="en-CA" b="1" dirty="0"/>
          </a:p>
          <a:p>
            <a:pPr marL="0" indent="0">
              <a:buNone/>
            </a:pPr>
            <a:endParaRPr lang="en-CA" dirty="0"/>
          </a:p>
          <a:p>
            <a:pPr marL="0" indent="0">
              <a:buNone/>
            </a:pPr>
            <a:endParaRPr lang="en-CA" sz="3600" b="1" dirty="0"/>
          </a:p>
          <a:p>
            <a:pPr marL="0" indent="0">
              <a:buNone/>
            </a:pPr>
            <a:endParaRPr lang="en-CA" sz="3600" dirty="0"/>
          </a:p>
          <a:p>
            <a:pPr marL="0" indent="0">
              <a:buNone/>
            </a:pPr>
            <a:endParaRPr lang="en-CA" sz="3600" b="1" dirty="0"/>
          </a:p>
          <a:p>
            <a:pPr marL="0" indent="0">
              <a:buNone/>
            </a:pPr>
            <a:endParaRPr lang="en-CA" sz="1800" dirty="0"/>
          </a:p>
        </p:txBody>
      </p:sp>
      <p:graphicFrame>
        <p:nvGraphicFramePr>
          <p:cNvPr id="7" name="Table 8"/>
          <p:cNvGraphicFramePr>
            <a:graphicFrameLocks noGrp="1"/>
          </p:cNvGraphicFramePr>
          <p:nvPr/>
        </p:nvGraphicFramePr>
        <p:xfrm>
          <a:off x="4665408" y="1327150"/>
          <a:ext cx="4304008" cy="4953000"/>
        </p:xfrm>
        <a:graphic>
          <a:graphicData uri="http://schemas.openxmlformats.org/drawingml/2006/table">
            <a:tbl>
              <a:tblPr firstRow="1" bandRow="1">
                <a:tableStyleId>{3B4B98B0-60AC-42C2-AFA5-B58CD77FA1E5}</a:tableStyleId>
              </a:tblPr>
              <a:tblGrid>
                <a:gridCol w="4304008"/>
              </a:tblGrid>
              <a:tr h="4953000">
                <a:tc>
                  <a:txBody>
                    <a:bodyPr/>
                    <a:lstStyle/>
                    <a:p>
                      <a:r>
                        <a:rPr lang="en-CA" sz="1800" dirty="0"/>
                        <a:t>-The portfolio has lagged the benchmark portfolio by a considerable amount over the last </a:t>
                      </a:r>
                      <a:r>
                        <a:rPr lang="en-IN" altLang="en-CA" sz="1800" dirty="0"/>
                        <a:t>5</a:t>
                      </a:r>
                      <a:r>
                        <a:rPr lang="en-CA" sz="1800" dirty="0"/>
                        <a:t> years performing at </a:t>
                      </a:r>
                      <a:r>
                        <a:rPr lang="en-IN" altLang="en-CA" sz="1800" dirty="0"/>
                        <a:t>3.66</a:t>
                      </a:r>
                      <a:r>
                        <a:rPr lang="en-CA" sz="1800" dirty="0"/>
                        <a:t>% while the benchmark portfolio with similar Oliver Hardy delivered </a:t>
                      </a:r>
                      <a:r>
                        <a:rPr lang="en-IN" altLang="en-CA" sz="1800" dirty="0"/>
                        <a:t>2.77</a:t>
                      </a:r>
                      <a:r>
                        <a:rPr lang="en-CA" sz="1800" dirty="0"/>
                        <a:t>%.</a:t>
                      </a:r>
                      <a:endParaRPr lang="en-CA" sz="1800" dirty="0"/>
                    </a:p>
                    <a:p>
                      <a:r>
                        <a:rPr lang="en-CA" sz="1800" dirty="0"/>
                        <a:t>-Even over the last year, the portfolio has been on the losing end by a sizeable amount</a:t>
                      </a:r>
                      <a:r>
                        <a:rPr lang="en-IN" altLang="en-CA" sz="1800" dirty="0"/>
                        <a:t> of -2.41%</a:t>
                      </a:r>
                      <a:r>
                        <a:rPr lang="en-CA" sz="1800" dirty="0"/>
                        <a:t>.</a:t>
                      </a:r>
                      <a:endParaRPr lang="en-CA" sz="1800" dirty="0"/>
                    </a:p>
                    <a:p>
                      <a:pPr marL="0" marR="0" lvl="0" indent="0" algn="l" defTabSz="914400" rtl="0" eaLnBrk="1" fontAlgn="auto" latinLnBrk="0" hangingPunct="1">
                        <a:lnSpc>
                          <a:spcPct val="100000"/>
                        </a:lnSpc>
                        <a:spcBef>
                          <a:spcPts val="0"/>
                        </a:spcBef>
                        <a:spcAft>
                          <a:spcPts val="0"/>
                        </a:spcAft>
                        <a:buClrTx/>
                        <a:buSzTx/>
                        <a:buFontTx/>
                        <a:buNone/>
                        <a:defRPr/>
                      </a:pPr>
                      <a:r>
                        <a:rPr lang="en-CA" sz="1800" dirty="0"/>
                        <a:t>-As we can see in the graph, if you invested $</a:t>
                      </a:r>
                      <a:r>
                        <a:rPr lang="en-IN" altLang="en-CA" sz="1800" dirty="0"/>
                        <a:t>65,033</a:t>
                      </a:r>
                      <a:r>
                        <a:rPr lang="en-CA" sz="1800" dirty="0"/>
                        <a:t> in Sept, 2017</a:t>
                      </a:r>
                      <a:r>
                        <a:rPr lang="en-CA" b="1" dirty="0">
                          <a:solidFill>
                            <a:schemeClr val="tx1"/>
                          </a:solidFill>
                        </a:rPr>
                        <a:t>, you’d have $100,000 as of month end.  Had you invested in the benchmarks, you’d have just over $110,000, so a disappointing return overall.</a:t>
                      </a:r>
                      <a:endParaRPr lang="en-CA" b="1" dirty="0">
                        <a:solidFill>
                          <a:schemeClr val="tx1"/>
                        </a:solidFill>
                      </a:endParaRPr>
                    </a:p>
                    <a:p>
                      <a:r>
                        <a:rPr lang="en-CA" sz="1800" dirty="0"/>
                        <a:t>-Finally, If we analyze calendar year returns, we see underperformance in each year since 2017.</a:t>
                      </a:r>
                      <a:endParaRPr lang="en-CA" sz="1800" dirty="0"/>
                    </a:p>
                  </a:txBody>
                  <a:tcPr/>
                </a:tc>
              </a:tr>
            </a:tbl>
          </a:graphicData>
        </a:graphic>
      </p:graphicFrame>
      <p:pic>
        <p:nvPicPr>
          <p:cNvPr id="3" name="Content Placeholder 2" descr="Screenshot 2022-07-20 234358"/>
          <p:cNvPicPr>
            <a:picLocks noChangeAspect="1"/>
          </p:cNvPicPr>
          <p:nvPr>
            <p:ph idx="1"/>
          </p:nvPr>
        </p:nvPicPr>
        <p:blipFill>
          <a:blip r:embed="rId2"/>
          <a:stretch>
            <a:fillRect/>
          </a:stretch>
        </p:blipFill>
        <p:spPr>
          <a:xfrm>
            <a:off x="381000" y="1295400"/>
            <a:ext cx="4069080" cy="49853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152400"/>
            <a:ext cx="7467600" cy="838200"/>
          </a:xfrm>
          <a:noFill/>
          <a:ln>
            <a:miter lim="800000"/>
          </a:ln>
        </p:spPr>
        <p:txBody>
          <a:bodyPr vert="horz" wrap="square" lIns="91440" tIns="45720" rIns="91440" bIns="45720" numCol="1" anchor="t" anchorCtr="0" compatLnSpc="1">
            <a:noAutofit/>
          </a:bodyPr>
          <a:lstStyle/>
          <a:p>
            <a:pPr eaLnBrk="1" hangingPunct="1"/>
            <a:r>
              <a:rPr lang="en-US" altLang="zh-CN" sz="3600" b="1" dirty="0"/>
              <a:t>Alfred Newman RRSP</a:t>
            </a:r>
            <a:endParaRPr lang="en-US" altLang="zh-CN" sz="3600" b="1" dirty="0">
              <a:solidFill>
                <a:srgbClr val="C8162F"/>
              </a:solidFill>
              <a:latin typeface="SimHei" pitchFamily="49" charset="-122"/>
            </a:endParaRPr>
          </a:p>
        </p:txBody>
      </p:sp>
      <p:sp>
        <p:nvSpPr>
          <p:cNvPr id="8196" name="Slide Number Placeholder 3"/>
          <p:cNvSpPr>
            <a:spLocks noGrp="1"/>
          </p:cNvSpPr>
          <p:nvPr>
            <p:ph type="sldNum" sz="quarter" idx="12"/>
          </p:nvPr>
        </p:nvSpPr>
        <p:spPr>
          <a:noFill/>
        </p:spPr>
        <p:txBody>
          <a:bodyPr/>
          <a:lstStyle/>
          <a:p>
            <a:fld id="{5A65584B-0A2C-4F11-AA59-D57EB1BEB264}" type="slidenum">
              <a:rPr lang="zh-CN" altLang="en-US" smtClean="0"/>
            </a:fld>
            <a:endParaRPr lang="en-US" altLang="zh-CN" dirty="0"/>
          </a:p>
        </p:txBody>
      </p:sp>
      <p:pic>
        <p:nvPicPr>
          <p:cNvPr id="5" name="Picture 2" descr="seneca_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7543" y="219561"/>
            <a:ext cx="1901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298374" y="958645"/>
            <a:ext cx="8606246"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b="1" dirty="0"/>
              <a:t>Portfolio Analysis: 3 </a:t>
            </a:r>
            <a:r>
              <a:rPr lang="en-CA" b="1" dirty="0" err="1"/>
              <a:t>yr</a:t>
            </a:r>
            <a:r>
              <a:rPr lang="en-CA" b="1" dirty="0"/>
              <a:t> Risk/Reward Scatterplot</a:t>
            </a:r>
            <a:endParaRPr lang="en-CA" sz="1800" dirty="0"/>
          </a:p>
        </p:txBody>
      </p:sp>
      <p:pic>
        <p:nvPicPr>
          <p:cNvPr id="7" name="Content Placeholder 6" descr="Screenshot 2022-07-20 235419"/>
          <p:cNvPicPr>
            <a:picLocks noChangeAspect="1"/>
          </p:cNvPicPr>
          <p:nvPr>
            <p:ph idx="1"/>
          </p:nvPr>
        </p:nvPicPr>
        <p:blipFill>
          <a:blip r:embed="rId2"/>
          <a:stretch>
            <a:fillRect/>
          </a:stretch>
        </p:blipFill>
        <p:spPr>
          <a:xfrm>
            <a:off x="1307465" y="1600200"/>
            <a:ext cx="6527800" cy="4526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152400"/>
            <a:ext cx="7467600" cy="838200"/>
          </a:xfrm>
          <a:noFill/>
          <a:ln>
            <a:miter lim="800000"/>
          </a:ln>
        </p:spPr>
        <p:txBody>
          <a:bodyPr vert="horz" wrap="square" lIns="91440" tIns="45720" rIns="91440" bIns="45720" numCol="1" anchor="t" anchorCtr="0" compatLnSpc="1">
            <a:noAutofit/>
          </a:bodyPr>
          <a:lstStyle/>
          <a:p>
            <a:pPr eaLnBrk="1" hangingPunct="1"/>
            <a:r>
              <a:rPr lang="en-US" altLang="zh-CN" sz="3600" b="1" dirty="0"/>
              <a:t>Alfred Newman RRSP</a:t>
            </a:r>
            <a:endParaRPr lang="en-US" altLang="zh-CN" sz="3600" b="1" dirty="0">
              <a:solidFill>
                <a:srgbClr val="C8162F"/>
              </a:solidFill>
              <a:latin typeface="SimHei" pitchFamily="49" charset="-122"/>
            </a:endParaRPr>
          </a:p>
        </p:txBody>
      </p:sp>
      <p:sp>
        <p:nvSpPr>
          <p:cNvPr id="8196" name="Slide Number Placeholder 3"/>
          <p:cNvSpPr>
            <a:spLocks noGrp="1"/>
          </p:cNvSpPr>
          <p:nvPr>
            <p:ph type="sldNum" sz="quarter" idx="12"/>
          </p:nvPr>
        </p:nvSpPr>
        <p:spPr>
          <a:noFill/>
        </p:spPr>
        <p:txBody>
          <a:bodyPr/>
          <a:lstStyle/>
          <a:p>
            <a:fld id="{5A65584B-0A2C-4F11-AA59-D57EB1BEB264}" type="slidenum">
              <a:rPr lang="zh-CN" altLang="en-US" smtClean="0"/>
            </a:fld>
            <a:endParaRPr lang="en-US" altLang="zh-CN" dirty="0"/>
          </a:p>
        </p:txBody>
      </p:sp>
      <p:pic>
        <p:nvPicPr>
          <p:cNvPr id="5" name="Picture 2" descr="seneca_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7543" y="219561"/>
            <a:ext cx="1901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298374" y="958645"/>
            <a:ext cx="8606246"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b="1" dirty="0"/>
              <a:t>Portfolio Analysis: Correlation Matrix</a:t>
            </a:r>
            <a:endParaRPr lang="en-CA" b="1" dirty="0"/>
          </a:p>
          <a:p>
            <a:pPr marL="0" indent="0">
              <a:buNone/>
            </a:pPr>
            <a:endParaRPr lang="en-CA" sz="3600" dirty="0"/>
          </a:p>
          <a:p>
            <a:pPr marL="0" indent="0">
              <a:buNone/>
            </a:pPr>
            <a:endParaRPr lang="en-CA" sz="3600" b="1" dirty="0"/>
          </a:p>
          <a:p>
            <a:pPr marL="0" indent="0">
              <a:buNone/>
            </a:pPr>
            <a:endParaRPr lang="en-CA" sz="3600" dirty="0"/>
          </a:p>
          <a:p>
            <a:pPr marL="0" indent="0">
              <a:buNone/>
            </a:pPr>
            <a:endParaRPr lang="en-CA" sz="3600" b="1" dirty="0"/>
          </a:p>
          <a:p>
            <a:pPr marL="0" indent="0">
              <a:buNone/>
            </a:pPr>
            <a:endParaRPr lang="en-CA" sz="1800" dirty="0"/>
          </a:p>
          <a:p>
            <a:endParaRPr lang="en-CA" sz="2000" dirty="0"/>
          </a:p>
          <a:p>
            <a:r>
              <a:rPr lang="en-CA" sz="2000" dirty="0"/>
              <a:t>The link between return patterns for various investments is shown by the correlation matrix. The values range from -1 to 1. A correlation between two assets that is 100 percent negative is denoted by a minus 1. (i.e. if investment goes up, the other goes down). If two investments have a perfect positive correlation of 1, then both will increase in value. A 0 or near to it indicates that there is no correlation between the two investments.</a:t>
            </a:r>
            <a:endParaRPr lang="en-CA" sz="2000" dirty="0"/>
          </a:p>
        </p:txBody>
      </p:sp>
      <p:pic>
        <p:nvPicPr>
          <p:cNvPr id="3" name="Content Placeholder 2" descr="Screenshot 2022-07-20 235515"/>
          <p:cNvPicPr>
            <a:picLocks noChangeAspect="1"/>
          </p:cNvPicPr>
          <p:nvPr>
            <p:ph idx="1"/>
          </p:nvPr>
        </p:nvPicPr>
        <p:blipFill>
          <a:blip r:embed="rId2"/>
          <a:stretch>
            <a:fillRect/>
          </a:stretch>
        </p:blipFill>
        <p:spPr>
          <a:xfrm>
            <a:off x="704850" y="1676400"/>
            <a:ext cx="7429500" cy="31515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152400"/>
            <a:ext cx="7467600" cy="838200"/>
          </a:xfrm>
          <a:noFill/>
          <a:ln>
            <a:miter lim="800000"/>
          </a:ln>
        </p:spPr>
        <p:txBody>
          <a:bodyPr vert="horz" wrap="square" lIns="91440" tIns="45720" rIns="91440" bIns="45720" numCol="1" anchor="t" anchorCtr="0" compatLnSpc="1">
            <a:noAutofit/>
          </a:bodyPr>
          <a:lstStyle/>
          <a:p>
            <a:pPr eaLnBrk="1" hangingPunct="1"/>
            <a:r>
              <a:rPr lang="en-US" altLang="zh-CN" sz="3600" b="1" dirty="0"/>
              <a:t>Alfred Newman RRSP</a:t>
            </a:r>
            <a:endParaRPr lang="en-US" altLang="zh-CN" sz="3600" b="1" dirty="0">
              <a:solidFill>
                <a:srgbClr val="C8162F"/>
              </a:solidFill>
              <a:latin typeface="SimHei" pitchFamily="49" charset="-122"/>
            </a:endParaRPr>
          </a:p>
        </p:txBody>
      </p:sp>
      <p:sp>
        <p:nvSpPr>
          <p:cNvPr id="8196" name="Slide Number Placeholder 3"/>
          <p:cNvSpPr>
            <a:spLocks noGrp="1"/>
          </p:cNvSpPr>
          <p:nvPr>
            <p:ph type="sldNum" sz="quarter" idx="12"/>
          </p:nvPr>
        </p:nvSpPr>
        <p:spPr>
          <a:noFill/>
        </p:spPr>
        <p:txBody>
          <a:bodyPr/>
          <a:lstStyle/>
          <a:p>
            <a:fld id="{5A65584B-0A2C-4F11-AA59-D57EB1BEB264}" type="slidenum">
              <a:rPr lang="zh-CN" altLang="en-US" smtClean="0"/>
            </a:fld>
            <a:endParaRPr lang="en-US" altLang="zh-CN" dirty="0"/>
          </a:p>
        </p:txBody>
      </p:sp>
      <p:pic>
        <p:nvPicPr>
          <p:cNvPr id="5" name="Picture 2" descr="seneca_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73298" y="6281737"/>
            <a:ext cx="1901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298374" y="958645"/>
            <a:ext cx="8606246"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b="1" dirty="0"/>
              <a:t>Oliver Hardy Review</a:t>
            </a:r>
            <a:endParaRPr lang="en-CA" b="1" dirty="0"/>
          </a:p>
          <a:p>
            <a:pPr marL="0" indent="0">
              <a:buNone/>
            </a:pPr>
            <a:endParaRPr lang="en-CA" sz="3600" dirty="0"/>
          </a:p>
          <a:p>
            <a:pPr marL="0" indent="0">
              <a:buNone/>
            </a:pPr>
            <a:endParaRPr lang="en-CA" sz="3600" b="1" dirty="0"/>
          </a:p>
          <a:p>
            <a:pPr marL="0" indent="0">
              <a:buNone/>
            </a:pPr>
            <a:endParaRPr lang="en-CA" sz="3600" dirty="0"/>
          </a:p>
          <a:p>
            <a:pPr marL="0" indent="0">
              <a:buNone/>
            </a:pPr>
            <a:endParaRPr lang="en-CA" sz="3600" b="1" dirty="0"/>
          </a:p>
          <a:p>
            <a:pPr marL="0" indent="0">
              <a:buNone/>
            </a:pPr>
            <a:endParaRPr lang="en-CA" sz="3600" dirty="0"/>
          </a:p>
          <a:p>
            <a:pPr marL="0" indent="0">
              <a:buNone/>
            </a:pPr>
            <a:endParaRPr lang="en-CA" sz="1600" b="0" dirty="0"/>
          </a:p>
          <a:p>
            <a:r>
              <a:rPr lang="en-CA" sz="2000" dirty="0"/>
              <a:t>Here is your current Asset mix compared with the desired investment mix that is the result of the questionnaire you filled out.</a:t>
            </a:r>
            <a:endParaRPr lang="en-CA" sz="2000" dirty="0"/>
          </a:p>
          <a:p>
            <a:r>
              <a:rPr lang="en-CA" sz="2000" dirty="0"/>
              <a:t>Now why is this important?</a:t>
            </a:r>
            <a:endParaRPr lang="en-CA" sz="2000" dirty="0"/>
          </a:p>
        </p:txBody>
      </p:sp>
      <p:graphicFrame>
        <p:nvGraphicFramePr>
          <p:cNvPr id="11" name="Table 3"/>
          <p:cNvGraphicFramePr>
            <a:graphicFrameLocks noGrp="1"/>
          </p:cNvGraphicFramePr>
          <p:nvPr>
            <p:ph idx="1"/>
          </p:nvPr>
        </p:nvGraphicFramePr>
        <p:xfrm>
          <a:off x="442452" y="1617504"/>
          <a:ext cx="8229600" cy="3134360"/>
        </p:xfrm>
        <a:graphic>
          <a:graphicData uri="http://schemas.openxmlformats.org/drawingml/2006/table">
            <a:tbl>
              <a:tblPr firstRow="1" bandRow="1">
                <a:tableStyleId>{5C22544A-7EE6-4342-B048-85BDC9FD1C3A}</a:tableStyleId>
              </a:tblPr>
              <a:tblGrid>
                <a:gridCol w="2895600"/>
                <a:gridCol w="1778000"/>
                <a:gridCol w="1778000"/>
                <a:gridCol w="1778000"/>
              </a:tblGrid>
              <a:tr h="370840">
                <a:tc>
                  <a:txBody>
                    <a:bodyPr/>
                    <a:lstStyle/>
                    <a:p>
                      <a:pPr algn="ctr"/>
                      <a:r>
                        <a:rPr lang="en-CA" dirty="0"/>
                        <a:t>Asset Classes</a:t>
                      </a:r>
                      <a:endParaRPr lang="en-CA" dirty="0"/>
                    </a:p>
                  </a:txBody>
                  <a:tcPr/>
                </a:tc>
                <a:tc>
                  <a:txBody>
                    <a:bodyPr/>
                    <a:lstStyle/>
                    <a:p>
                      <a:pPr algn="ctr"/>
                      <a:r>
                        <a:rPr lang="en-CA" dirty="0"/>
                        <a:t>Current Mix</a:t>
                      </a:r>
                      <a:endParaRPr lang="en-CA" dirty="0"/>
                    </a:p>
                  </a:txBody>
                  <a:tcPr/>
                </a:tc>
                <a:tc>
                  <a:txBody>
                    <a:bodyPr/>
                    <a:lstStyle/>
                    <a:p>
                      <a:pPr algn="ctr"/>
                      <a:r>
                        <a:rPr lang="en-CA" dirty="0"/>
                        <a:t>Investor Profile:  Growth</a:t>
                      </a:r>
                      <a:endParaRPr lang="en-CA" dirty="0"/>
                    </a:p>
                  </a:txBody>
                  <a:tcPr/>
                </a:tc>
                <a:tc>
                  <a:txBody>
                    <a:bodyPr/>
                    <a:lstStyle/>
                    <a:p>
                      <a:pPr algn="ctr"/>
                      <a:r>
                        <a:rPr lang="en-CA" dirty="0"/>
                        <a:t>Oliver Hardy Rebalance</a:t>
                      </a:r>
                      <a:endParaRPr lang="en-CA" dirty="0"/>
                    </a:p>
                  </a:txBody>
                  <a:tcPr/>
                </a:tc>
              </a:tr>
              <a:tr h="370840">
                <a:tc>
                  <a:txBody>
                    <a:bodyPr/>
                    <a:lstStyle/>
                    <a:p>
                      <a:r>
                        <a:rPr lang="en-CA" b="1" dirty="0"/>
                        <a:t>Cash</a:t>
                      </a:r>
                      <a:endParaRPr lang="en-CA" b="1" dirty="0"/>
                    </a:p>
                  </a:txBody>
                  <a:tcPr/>
                </a:tc>
                <a:tc>
                  <a:txBody>
                    <a:bodyPr/>
                    <a:lstStyle/>
                    <a:p>
                      <a:pPr algn="ctr"/>
                      <a:r>
                        <a:rPr lang="en-IN" altLang="en-CA" dirty="0"/>
                        <a:t>14</a:t>
                      </a:r>
                      <a:r>
                        <a:rPr lang="en-CA" dirty="0"/>
                        <a:t>%</a:t>
                      </a:r>
                      <a:endParaRPr lang="en-CA" dirty="0"/>
                    </a:p>
                  </a:txBody>
                  <a:tcPr/>
                </a:tc>
                <a:tc>
                  <a:txBody>
                    <a:bodyPr/>
                    <a:lstStyle/>
                    <a:p>
                      <a:pPr algn="ctr"/>
                      <a:r>
                        <a:rPr lang="en-CA" dirty="0"/>
                        <a:t>0%</a:t>
                      </a:r>
                      <a:endParaRPr lang="en-CA" dirty="0"/>
                    </a:p>
                  </a:txBody>
                  <a:tcPr/>
                </a:tc>
                <a:tc>
                  <a:txBody>
                    <a:bodyPr/>
                    <a:lstStyle/>
                    <a:p>
                      <a:pPr algn="ctr"/>
                      <a:r>
                        <a:rPr lang="en-CA" dirty="0"/>
                        <a:t>-</a:t>
                      </a:r>
                      <a:r>
                        <a:rPr lang="en-IN" altLang="en-CA" dirty="0"/>
                        <a:t>14</a:t>
                      </a:r>
                      <a:r>
                        <a:rPr lang="en-CA" dirty="0"/>
                        <a:t>%</a:t>
                      </a:r>
                      <a:endParaRPr lang="en-CA" dirty="0"/>
                    </a:p>
                  </a:txBody>
                  <a:tcPr/>
                </a:tc>
              </a:tr>
              <a:tr h="370840">
                <a:tc>
                  <a:txBody>
                    <a:bodyPr/>
                    <a:lstStyle/>
                    <a:p>
                      <a:r>
                        <a:rPr lang="en-CA" b="1" dirty="0"/>
                        <a:t>Fixed Income</a:t>
                      </a:r>
                      <a:endParaRPr lang="en-CA" b="1" dirty="0"/>
                    </a:p>
                  </a:txBody>
                  <a:tcPr/>
                </a:tc>
                <a:tc>
                  <a:txBody>
                    <a:bodyPr/>
                    <a:lstStyle/>
                    <a:p>
                      <a:pPr algn="ctr"/>
                      <a:r>
                        <a:rPr lang="en-IN" altLang="en-CA" dirty="0"/>
                        <a:t>56</a:t>
                      </a:r>
                      <a:r>
                        <a:rPr lang="en-CA" dirty="0"/>
                        <a:t>%</a:t>
                      </a:r>
                      <a:endParaRPr lang="en-CA" dirty="0"/>
                    </a:p>
                  </a:txBody>
                  <a:tcPr/>
                </a:tc>
                <a:tc>
                  <a:txBody>
                    <a:bodyPr/>
                    <a:lstStyle/>
                    <a:p>
                      <a:pPr algn="ctr"/>
                      <a:r>
                        <a:rPr lang="en-CA" dirty="0"/>
                        <a:t>20%</a:t>
                      </a:r>
                      <a:endParaRPr lang="en-CA" dirty="0"/>
                    </a:p>
                  </a:txBody>
                  <a:tcPr/>
                </a:tc>
                <a:tc>
                  <a:txBody>
                    <a:bodyPr/>
                    <a:lstStyle/>
                    <a:p>
                      <a:pPr algn="ctr"/>
                      <a:r>
                        <a:rPr lang="en-CA" dirty="0"/>
                        <a:t>-</a:t>
                      </a:r>
                      <a:r>
                        <a:rPr lang="en-IN" altLang="en-CA" dirty="0"/>
                        <a:t>46</a:t>
                      </a:r>
                      <a:r>
                        <a:rPr lang="en-CA" dirty="0"/>
                        <a:t>%</a:t>
                      </a:r>
                      <a:endParaRPr lang="en-CA" dirty="0"/>
                    </a:p>
                  </a:txBody>
                  <a:tcPr/>
                </a:tc>
              </a:tr>
              <a:tr h="370840">
                <a:tc>
                  <a:txBody>
                    <a:bodyPr/>
                    <a:lstStyle/>
                    <a:p>
                      <a:r>
                        <a:rPr lang="en-CA" b="1" dirty="0"/>
                        <a:t>Canadian Equity</a:t>
                      </a:r>
                      <a:endParaRPr lang="en-CA" b="1" dirty="0"/>
                    </a:p>
                  </a:txBody>
                  <a:tcPr/>
                </a:tc>
                <a:tc>
                  <a:txBody>
                    <a:bodyPr/>
                    <a:lstStyle/>
                    <a:p>
                      <a:pPr algn="ctr"/>
                      <a:r>
                        <a:rPr lang="en-IN" altLang="en-CA" dirty="0"/>
                        <a:t>23</a:t>
                      </a:r>
                      <a:r>
                        <a:rPr lang="en-CA" dirty="0"/>
                        <a:t>%</a:t>
                      </a:r>
                      <a:endParaRPr lang="en-CA" dirty="0"/>
                    </a:p>
                  </a:txBody>
                  <a:tcPr/>
                </a:tc>
                <a:tc>
                  <a:txBody>
                    <a:bodyPr/>
                    <a:lstStyle/>
                    <a:p>
                      <a:pPr algn="ctr"/>
                      <a:r>
                        <a:rPr lang="en-CA" dirty="0"/>
                        <a:t>25%</a:t>
                      </a:r>
                      <a:endParaRPr lang="en-CA" dirty="0"/>
                    </a:p>
                  </a:txBody>
                  <a:tcPr/>
                </a:tc>
                <a:tc>
                  <a:txBody>
                    <a:bodyPr/>
                    <a:lstStyle/>
                    <a:p>
                      <a:pPr algn="ctr"/>
                      <a:r>
                        <a:rPr lang="en-IN" altLang="en-CA" dirty="0"/>
                        <a:t>+7</a:t>
                      </a:r>
                      <a:r>
                        <a:rPr lang="en-CA" dirty="0"/>
                        <a:t>%</a:t>
                      </a:r>
                      <a:endParaRPr lang="en-CA" dirty="0"/>
                    </a:p>
                  </a:txBody>
                  <a:tcPr/>
                </a:tc>
              </a:tr>
              <a:tr h="370840">
                <a:tc>
                  <a:txBody>
                    <a:bodyPr/>
                    <a:lstStyle/>
                    <a:p>
                      <a:r>
                        <a:rPr lang="en-CA" b="1" dirty="0"/>
                        <a:t>US Equity</a:t>
                      </a:r>
                      <a:endParaRPr lang="en-CA" b="1" dirty="0"/>
                    </a:p>
                  </a:txBody>
                  <a:tcPr/>
                </a:tc>
                <a:tc>
                  <a:txBody>
                    <a:bodyPr/>
                    <a:lstStyle/>
                    <a:p>
                      <a:pPr algn="ctr"/>
                      <a:r>
                        <a:rPr lang="en-IN" altLang="en-CA" dirty="0"/>
                        <a:t>4</a:t>
                      </a:r>
                      <a:r>
                        <a:rPr lang="en-CA" dirty="0"/>
                        <a:t>%</a:t>
                      </a:r>
                      <a:endParaRPr lang="en-CA" dirty="0"/>
                    </a:p>
                  </a:txBody>
                  <a:tcPr/>
                </a:tc>
                <a:tc>
                  <a:txBody>
                    <a:bodyPr/>
                    <a:lstStyle/>
                    <a:p>
                      <a:pPr algn="ctr"/>
                      <a:r>
                        <a:rPr lang="en-CA" dirty="0"/>
                        <a:t>25%</a:t>
                      </a:r>
                      <a:endParaRPr lang="en-CA" dirty="0"/>
                    </a:p>
                  </a:txBody>
                  <a:tcPr/>
                </a:tc>
                <a:tc>
                  <a:txBody>
                    <a:bodyPr/>
                    <a:lstStyle/>
                    <a:p>
                      <a:pPr algn="ctr"/>
                      <a:r>
                        <a:rPr lang="en-CA" dirty="0"/>
                        <a:t>+</a:t>
                      </a:r>
                      <a:r>
                        <a:rPr lang="en-IN" altLang="en-CA" dirty="0"/>
                        <a:t>26</a:t>
                      </a:r>
                      <a:r>
                        <a:rPr lang="en-CA" dirty="0"/>
                        <a:t>%</a:t>
                      </a:r>
                      <a:endParaRPr lang="en-CA" dirty="0"/>
                    </a:p>
                  </a:txBody>
                  <a:tcPr/>
                </a:tc>
              </a:tr>
              <a:tr h="370840">
                <a:tc>
                  <a:txBody>
                    <a:bodyPr/>
                    <a:lstStyle/>
                    <a:p>
                      <a:r>
                        <a:rPr lang="en-CA" b="1" dirty="0"/>
                        <a:t>Foreign Developed Equities</a:t>
                      </a:r>
                      <a:endParaRPr lang="en-CA" b="1" dirty="0"/>
                    </a:p>
                  </a:txBody>
                  <a:tcPr/>
                </a:tc>
                <a:tc>
                  <a:txBody>
                    <a:bodyPr/>
                    <a:lstStyle/>
                    <a:p>
                      <a:pPr algn="ctr"/>
                      <a:r>
                        <a:rPr lang="en-IN" altLang="en-CA" dirty="0"/>
                        <a:t>1</a:t>
                      </a:r>
                      <a:r>
                        <a:rPr lang="en-CA" dirty="0"/>
                        <a:t>5%</a:t>
                      </a:r>
                      <a:endParaRPr lang="en-CA" dirty="0"/>
                    </a:p>
                  </a:txBody>
                  <a:tcPr/>
                </a:tc>
                <a:tc>
                  <a:txBody>
                    <a:bodyPr/>
                    <a:lstStyle/>
                    <a:p>
                      <a:pPr algn="ctr"/>
                      <a:r>
                        <a:rPr lang="en-CA" dirty="0"/>
                        <a:t>20%</a:t>
                      </a:r>
                      <a:endParaRPr lang="en-CA" dirty="0"/>
                    </a:p>
                  </a:txBody>
                  <a:tcPr/>
                </a:tc>
                <a:tc>
                  <a:txBody>
                    <a:bodyPr/>
                    <a:lstStyle/>
                    <a:p>
                      <a:pPr algn="ctr"/>
                      <a:r>
                        <a:rPr lang="en-IN" altLang="en-CA" dirty="0"/>
                        <a:t>+</a:t>
                      </a:r>
                      <a:r>
                        <a:rPr lang="en-CA" dirty="0"/>
                        <a:t>5%</a:t>
                      </a:r>
                      <a:endParaRPr lang="en-CA" dirty="0"/>
                    </a:p>
                  </a:txBody>
                  <a:tcPr/>
                </a:tc>
              </a:tr>
              <a:tr h="370840">
                <a:tc>
                  <a:txBody>
                    <a:bodyPr/>
                    <a:lstStyle/>
                    <a:p>
                      <a:r>
                        <a:rPr lang="en-CA" b="1" dirty="0"/>
                        <a:t>Foreign Emerging Markets Equities</a:t>
                      </a:r>
                      <a:endParaRPr lang="en-CA" b="1" dirty="0"/>
                    </a:p>
                  </a:txBody>
                  <a:tcPr/>
                </a:tc>
                <a:tc>
                  <a:txBody>
                    <a:bodyPr/>
                    <a:lstStyle/>
                    <a:p>
                      <a:pPr algn="ctr"/>
                      <a:r>
                        <a:rPr lang="en-CA" dirty="0"/>
                        <a:t>0%</a:t>
                      </a:r>
                      <a:endParaRPr lang="en-CA" dirty="0"/>
                    </a:p>
                  </a:txBody>
                  <a:tcPr/>
                </a:tc>
                <a:tc>
                  <a:txBody>
                    <a:bodyPr/>
                    <a:lstStyle/>
                    <a:p>
                      <a:pPr algn="ctr"/>
                      <a:r>
                        <a:rPr lang="en-CA" dirty="0"/>
                        <a:t>10%</a:t>
                      </a:r>
                      <a:endParaRPr lang="en-CA" dirty="0"/>
                    </a:p>
                  </a:txBody>
                  <a:tcPr/>
                </a:tc>
                <a:tc>
                  <a:txBody>
                    <a:bodyPr/>
                    <a:lstStyle/>
                    <a:p>
                      <a:pPr algn="ctr"/>
                      <a:r>
                        <a:rPr lang="en-CA" dirty="0"/>
                        <a:t>+10%</a:t>
                      </a:r>
                      <a:endParaRPr lang="en-CA"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3684</Words>
  <Application>WPS Presentation</Application>
  <PresentationFormat>On-screen Show (4:3)</PresentationFormat>
  <Paragraphs>266</Paragraphs>
  <Slides>9</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GillSans</vt:lpstr>
      <vt:lpstr>Segoe Print</vt:lpstr>
      <vt:lpstr>MS PGothic</vt:lpstr>
      <vt:lpstr>GillSans</vt:lpstr>
      <vt:lpstr>SimHei</vt:lpstr>
      <vt:lpstr>Calibri</vt:lpstr>
      <vt:lpstr>AGaramond</vt:lpstr>
      <vt:lpstr>Optima</vt:lpstr>
      <vt:lpstr>Microsoft YaHei</vt:lpstr>
      <vt:lpstr>Arial Unicode MS</vt:lpstr>
      <vt:lpstr>UniversLTStd-LightCn</vt:lpstr>
      <vt:lpstr>Office Theme</vt:lpstr>
      <vt:lpstr>PowerPoint 演示文稿</vt:lpstr>
      <vt:lpstr>Alfred Newman RRSP</vt:lpstr>
      <vt:lpstr>Alfred Newman RRSP</vt:lpstr>
      <vt:lpstr>Alfred Newman RRSP</vt:lpstr>
      <vt:lpstr>Alfred Newman RRSP</vt:lpstr>
      <vt:lpstr>Alfred Newman RRSP</vt:lpstr>
      <vt:lpstr>Alfred Newman RRSP</vt:lpstr>
      <vt:lpstr>Alfred Newman RRSP</vt:lpstr>
      <vt:lpstr>Alfred Newman RRSP</vt:lpstr>
    </vt:vector>
  </TitlesOfParts>
  <Company>CSI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tanya</dc:creator>
  <cp:lastModifiedBy>m sha</cp:lastModifiedBy>
  <cp:revision>1634</cp:revision>
  <cp:lastPrinted>2017-06-04T13:17:00Z</cp:lastPrinted>
  <dcterms:created xsi:type="dcterms:W3CDTF">2004-08-26T17:59:00Z</dcterms:created>
  <dcterms:modified xsi:type="dcterms:W3CDTF">2022-07-21T03:59:41Z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E2D815EAB5074DF9A65DD325B872790D</vt:lpwstr>
  </property>
  <property fmtid="{D5CDD505-2E9C-101B-9397-08002B2CF9AE}" pid="3" name="KSOProductBuildVer">
    <vt:lpwstr>1033-11.2.0.11191</vt:lpwstr>
  </property>
</Properties>
</file>