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1366" max="1920" units="cm"/>
          <inkml:channel name="Y" type="integer" max="1080" units="cm"/>
          <inkml:channel name="T" type="integer" max="2.14748E9" units="dev"/>
        </inkml:traceFormat>
        <inkml:channelProperties>
          <inkml:channelProperty channel="X" name="resolution" value="69.03362" units="1/cm"/>
          <inkml:channelProperty channel="Y" name="resolution" value="40.44944" units="1/cm"/>
          <inkml:channelProperty channel="T" name="resolution" value="1" units="1/dev"/>
        </inkml:channelProperties>
      </inkml:inkSource>
      <inkml:timestamp xml:id="ts0" timeString="2020-09-10T11:23:03.277"/>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1270 10 0,'-53'0'250,"0"0"-47,0 0-172,-26 0 16,26 0 62,0 0-62,0 0 16,-27 0 15,27 0 141,27 0-110,0 0 32,-1 0-110,1 27-31,-1-27 31,1 0-15,-1 0 62,1 0-47,-1 0-15,1 0 15,-1 0 94,1 0-94,-1 0 172,1 0-187,0 0 93,-1 0-77,1 0 14,-1 0 1,-26 0 110,27 0-111,26 26-14,-53-26 15,26 0 249,1 0-249,0 0-31,-1 0 15,1 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56928F-225C-48AA-A58C-977E10B3727B}" type="datetimeFigureOut">
              <a:rPr lang="en-GB" smtClean="0"/>
              <a:t>15/09/2020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164419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56928F-225C-48AA-A58C-977E10B3727B}" type="datetimeFigureOut">
              <a:rPr lang="en-GB" smtClean="0"/>
              <a:t>15/09/2020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282082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56928F-225C-48AA-A58C-977E10B3727B}" type="datetimeFigureOut">
              <a:rPr lang="en-GB" smtClean="0"/>
              <a:t>15/09/2020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241970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56928F-225C-48AA-A58C-977E10B3727B}" type="datetimeFigureOut">
              <a:rPr lang="en-GB" smtClean="0"/>
              <a:t>15/09/2020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68266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6928F-225C-48AA-A58C-977E10B3727B}" type="datetimeFigureOut">
              <a:rPr lang="en-GB" smtClean="0"/>
              <a:t>15/09/2020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83630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56928F-225C-48AA-A58C-977E10B3727B}" type="datetimeFigureOut">
              <a:rPr lang="en-GB" smtClean="0"/>
              <a:t>15/09/2020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333705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56928F-225C-48AA-A58C-977E10B3727B}" type="datetimeFigureOut">
              <a:rPr lang="en-GB" smtClean="0"/>
              <a:t>15/09/2020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356973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56928F-225C-48AA-A58C-977E10B3727B}" type="datetimeFigureOut">
              <a:rPr lang="en-GB" smtClean="0"/>
              <a:t>15/09/2020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80420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6928F-225C-48AA-A58C-977E10B3727B}" type="datetimeFigureOut">
              <a:rPr lang="en-GB" smtClean="0"/>
              <a:t>15/09/2020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176000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6928F-225C-48AA-A58C-977E10B3727B}" type="datetimeFigureOut">
              <a:rPr lang="en-GB" smtClean="0"/>
              <a:t>15/09/2020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99000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6928F-225C-48AA-A58C-977E10B3727B}" type="datetimeFigureOut">
              <a:rPr lang="en-GB" smtClean="0"/>
              <a:t>15/09/2020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59DDC-AC03-437E-93A0-A945C231179E}" type="slidenum">
              <a:rPr lang="en-GB" smtClean="0"/>
              <a:t>‹#›</a:t>
            </a:fld>
            <a:endParaRPr lang="en-GB"/>
          </a:p>
        </p:txBody>
      </p:sp>
    </p:spTree>
    <p:extLst>
      <p:ext uri="{BB962C8B-B14F-4D97-AF65-F5344CB8AC3E}">
        <p14:creationId xmlns:p14="http://schemas.microsoft.com/office/powerpoint/2010/main" val="315523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6928F-225C-48AA-A58C-977E10B3727B}" type="datetimeFigureOut">
              <a:rPr lang="en-GB" smtClean="0"/>
              <a:t>15/09/2020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59DDC-AC03-437E-93A0-A945C231179E}" type="slidenum">
              <a:rPr lang="en-GB" smtClean="0"/>
              <a:t>‹#›</a:t>
            </a:fld>
            <a:endParaRPr lang="en-GB"/>
          </a:p>
        </p:txBody>
      </p:sp>
    </p:spTree>
    <p:extLst>
      <p:ext uri="{BB962C8B-B14F-4D97-AF65-F5344CB8AC3E}">
        <p14:creationId xmlns:p14="http://schemas.microsoft.com/office/powerpoint/2010/main" val="288051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34313" y="51305"/>
            <a:ext cx="1463042" cy="1538883"/>
          </a:xfrm>
          <a:prstGeom prst="rect">
            <a:avLst/>
          </a:prstGeom>
          <a:solidFill>
            <a:schemeClr val="accent1">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Entry Form:</a:t>
            </a:r>
          </a:p>
          <a:p>
            <a:r>
              <a:rPr lang="en-US" sz="1000" dirty="0" smtClean="0">
                <a:latin typeface="Arial" panose="020B0604020202020204" pitchFamily="34" charset="0"/>
                <a:cs typeface="Arial" panose="020B0604020202020204" pitchFamily="34" charset="0"/>
              </a:rPr>
              <a:t>Entry form should let us work on an excel like form and at the end of the day we should be able to save this work in the database with a click on a button </a:t>
            </a:r>
          </a:p>
        </p:txBody>
      </p:sp>
      <p:sp>
        <p:nvSpPr>
          <p:cNvPr id="6" name="TextBox 5"/>
          <p:cNvSpPr txBox="1"/>
          <p:nvPr/>
        </p:nvSpPr>
        <p:spPr>
          <a:xfrm>
            <a:off x="4046654" y="506948"/>
            <a:ext cx="2464904" cy="615553"/>
          </a:xfrm>
          <a:prstGeom prst="rect">
            <a:avLst/>
          </a:prstGeom>
          <a:solidFill>
            <a:schemeClr val="accent1">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Amendment Form:</a:t>
            </a:r>
          </a:p>
          <a:p>
            <a:r>
              <a:rPr lang="en-US" sz="1000" dirty="0" smtClean="0">
                <a:latin typeface="Arial" panose="020B0604020202020204" pitchFamily="34" charset="0"/>
                <a:cs typeface="Arial" panose="020B0604020202020204" pitchFamily="34" charset="0"/>
              </a:rPr>
              <a:t>We should be able to amend/update our data through a Form.</a:t>
            </a:r>
            <a:endParaRPr lang="en-GB" sz="1000" dirty="0">
              <a:latin typeface="Arial" panose="020B0604020202020204" pitchFamily="34" charset="0"/>
              <a:cs typeface="Arial" panose="020B0604020202020204" pitchFamily="34" charset="0"/>
            </a:endParaRPr>
          </a:p>
        </p:txBody>
      </p:sp>
      <p:sp>
        <p:nvSpPr>
          <p:cNvPr id="7" name="TextBox 6"/>
          <p:cNvSpPr txBox="1"/>
          <p:nvPr/>
        </p:nvSpPr>
        <p:spPr>
          <a:xfrm>
            <a:off x="6818254" y="361079"/>
            <a:ext cx="1582310" cy="923330"/>
          </a:xfrm>
          <a:prstGeom prst="rect">
            <a:avLst/>
          </a:prstGeom>
          <a:solidFill>
            <a:schemeClr val="accent1">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Search Form UI</a:t>
            </a:r>
          </a:p>
          <a:p>
            <a:r>
              <a:rPr lang="en-US" sz="1000" dirty="0" smtClean="0">
                <a:latin typeface="Arial" panose="020B0604020202020204" pitchFamily="34" charset="0"/>
                <a:cs typeface="Arial" panose="020B0604020202020204" pitchFamily="34" charset="0"/>
              </a:rPr>
              <a:t>We should be able to search and view the database based on provided filters</a:t>
            </a:r>
            <a:endParaRPr lang="en-GB" sz="1000" dirty="0">
              <a:latin typeface="Arial" panose="020B0604020202020204" pitchFamily="34" charset="0"/>
              <a:cs typeface="Arial" panose="020B0604020202020204" pitchFamily="34" charset="0"/>
            </a:endParaRPr>
          </a:p>
        </p:txBody>
      </p:sp>
      <p:sp>
        <p:nvSpPr>
          <p:cNvPr id="8" name="TextBox 7"/>
          <p:cNvSpPr txBox="1"/>
          <p:nvPr/>
        </p:nvSpPr>
        <p:spPr>
          <a:xfrm>
            <a:off x="242510" y="491559"/>
            <a:ext cx="1272209" cy="646331"/>
          </a:xfrm>
          <a:prstGeom prst="rect">
            <a:avLst/>
          </a:prstGeom>
          <a:solidFill>
            <a:schemeClr val="accent1">
              <a:lumMod val="40000"/>
              <a:lumOff val="60000"/>
            </a:schemeClr>
          </a:solidFill>
          <a:ln>
            <a:solidFill>
              <a:schemeClr val="tx2"/>
            </a:solidFill>
          </a:ln>
        </p:spPr>
        <p:txBody>
          <a:bodyPr wrap="square" rtlCol="0" anchor="ctr">
            <a:spAutoFit/>
          </a:bodyPr>
          <a:lstStyle/>
          <a:p>
            <a:r>
              <a:rPr lang="en-US" dirty="0" smtClean="0">
                <a:latin typeface="Arial" panose="020B0604020202020204" pitchFamily="34" charset="0"/>
                <a:cs typeface="Arial" panose="020B0604020202020204" pitchFamily="34" charset="0"/>
              </a:rPr>
              <a:t>Section1: Research</a:t>
            </a:r>
            <a:endParaRPr lang="en-GB" dirty="0">
              <a:latin typeface="Arial" panose="020B0604020202020204" pitchFamily="34" charset="0"/>
              <a:cs typeface="Arial" panose="020B0604020202020204" pitchFamily="34" charset="0"/>
            </a:endParaRPr>
          </a:p>
        </p:txBody>
      </p:sp>
      <p:cxnSp>
        <p:nvCxnSpPr>
          <p:cNvPr id="13" name="Straight Connector 12"/>
          <p:cNvCxnSpPr>
            <a:stCxn id="5" idx="3"/>
            <a:endCxn id="6" idx="1"/>
          </p:cNvCxnSpPr>
          <p:nvPr/>
        </p:nvCxnSpPr>
        <p:spPr>
          <a:xfrm flipV="1">
            <a:off x="3697355" y="814725"/>
            <a:ext cx="349299" cy="602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5845" y="2111003"/>
            <a:ext cx="1272209" cy="923330"/>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dirty="0" smtClean="0">
                <a:latin typeface="Arial" panose="020B0604020202020204" pitchFamily="34" charset="0"/>
                <a:cs typeface="Arial" panose="020B0604020202020204" pitchFamily="34" charset="0"/>
              </a:rPr>
              <a:t>Section 2a: Post Valid Data</a:t>
            </a:r>
            <a:endParaRPr lang="en-GB" dirty="0">
              <a:latin typeface="Arial" panose="020B0604020202020204" pitchFamily="34" charset="0"/>
              <a:cs typeface="Arial" panose="020B0604020202020204" pitchFamily="34" charset="0"/>
            </a:endParaRPr>
          </a:p>
        </p:txBody>
      </p:sp>
      <p:sp>
        <p:nvSpPr>
          <p:cNvPr id="20" name="TextBox 19"/>
          <p:cNvSpPr txBox="1"/>
          <p:nvPr/>
        </p:nvSpPr>
        <p:spPr>
          <a:xfrm>
            <a:off x="2234314" y="1812783"/>
            <a:ext cx="1272209" cy="1508105"/>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CSV Upload Option:</a:t>
            </a:r>
          </a:p>
          <a:p>
            <a:r>
              <a:rPr lang="en-US" sz="1000" dirty="0" smtClean="0">
                <a:latin typeface="Arial" panose="020B0604020202020204" pitchFamily="34" charset="0"/>
                <a:cs typeface="Arial" panose="020B0604020202020204" pitchFamily="34" charset="0"/>
              </a:rPr>
              <a:t>We should be able to upload our post validation data through a batch of CSV files here</a:t>
            </a:r>
          </a:p>
          <a:p>
            <a:endParaRPr lang="en-US" sz="1400" dirty="0" smtClean="0">
              <a:latin typeface="Arial" panose="020B0604020202020204" pitchFamily="34" charset="0"/>
              <a:cs typeface="Arial" panose="020B0604020202020204" pitchFamily="34" charset="0"/>
            </a:endParaRPr>
          </a:p>
        </p:txBody>
      </p:sp>
      <p:sp>
        <p:nvSpPr>
          <p:cNvPr id="22" name="TextBox 21"/>
          <p:cNvSpPr txBox="1"/>
          <p:nvPr/>
        </p:nvSpPr>
        <p:spPr>
          <a:xfrm>
            <a:off x="3864472" y="1735839"/>
            <a:ext cx="1272209" cy="1661993"/>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Remove Duplicate Option:</a:t>
            </a:r>
          </a:p>
          <a:p>
            <a:r>
              <a:rPr lang="en-US" sz="1000" dirty="0" smtClean="0">
                <a:latin typeface="Arial" panose="020B0604020202020204" pitchFamily="34" charset="0"/>
                <a:cs typeface="Arial" panose="020B0604020202020204" pitchFamily="34" charset="0"/>
              </a:rPr>
              <a:t>We should have an option to chose to remove duplicate emails within a selected date range(s)</a:t>
            </a:r>
            <a:endParaRPr lang="en-US" sz="1400" dirty="0" smtClean="0">
              <a:latin typeface="Arial" panose="020B0604020202020204" pitchFamily="34" charset="0"/>
              <a:cs typeface="Arial" panose="020B0604020202020204" pitchFamily="34" charset="0"/>
            </a:endParaRPr>
          </a:p>
        </p:txBody>
      </p:sp>
      <p:sp>
        <p:nvSpPr>
          <p:cNvPr id="23" name="TextBox 22"/>
          <p:cNvSpPr txBox="1"/>
          <p:nvPr/>
        </p:nvSpPr>
        <p:spPr>
          <a:xfrm>
            <a:off x="2059392" y="3566559"/>
            <a:ext cx="1447131" cy="1569660"/>
          </a:xfrm>
          <a:prstGeom prst="rect">
            <a:avLst/>
          </a:prstGeom>
          <a:solidFill>
            <a:schemeClr val="accent4">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Update Data (</a:t>
            </a:r>
            <a:r>
              <a:rPr lang="en-US" sz="1400" dirty="0" err="1" smtClean="0">
                <a:latin typeface="Arial" panose="020B0604020202020204" pitchFamily="34" charset="0"/>
                <a:cs typeface="Arial" panose="020B0604020202020204" pitchFamily="34" charset="0"/>
              </a:rPr>
              <a:t>Sendinblue</a:t>
            </a:r>
            <a:r>
              <a:rPr lang="en-US" sz="1400" dirty="0" smtClean="0">
                <a:latin typeface="Arial" panose="020B0604020202020204" pitchFamily="34" charset="0"/>
                <a:cs typeface="Arial" panose="020B0604020202020204" pitchFamily="34" charset="0"/>
              </a:rPr>
              <a:t> log)Through CVS:</a:t>
            </a:r>
          </a:p>
          <a:p>
            <a:r>
              <a:rPr lang="en-US" sz="1000" dirty="0" smtClean="0">
                <a:latin typeface="Arial" panose="020B0604020202020204" pitchFamily="34" charset="0"/>
                <a:cs typeface="Arial" panose="020B0604020202020204" pitchFamily="34" charset="0"/>
              </a:rPr>
              <a:t>We should be able to Update the data (Blast Status Column) through a CSV file.</a:t>
            </a:r>
            <a:endParaRPr lang="en-US" sz="1400" dirty="0" smtClean="0">
              <a:latin typeface="Arial" panose="020B0604020202020204" pitchFamily="34" charset="0"/>
              <a:cs typeface="Arial" panose="020B0604020202020204" pitchFamily="34" charset="0"/>
            </a:endParaRPr>
          </a:p>
        </p:txBody>
      </p:sp>
      <p:cxnSp>
        <p:nvCxnSpPr>
          <p:cNvPr id="24" name="Straight Connector 23"/>
          <p:cNvCxnSpPr>
            <a:stCxn id="20" idx="3"/>
            <a:endCxn id="55" idx="1"/>
          </p:cNvCxnSpPr>
          <p:nvPr/>
        </p:nvCxnSpPr>
        <p:spPr>
          <a:xfrm>
            <a:off x="3506523" y="2566836"/>
            <a:ext cx="190832" cy="1153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5" idx="2"/>
            <a:endCxn id="23" idx="3"/>
          </p:cNvCxnSpPr>
          <p:nvPr/>
        </p:nvCxnSpPr>
        <p:spPr>
          <a:xfrm flipH="1">
            <a:off x="3506523" y="3566559"/>
            <a:ext cx="2627724" cy="78483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50062" y="1920504"/>
            <a:ext cx="1272209" cy="1292662"/>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Search Form UI:</a:t>
            </a:r>
          </a:p>
          <a:p>
            <a:r>
              <a:rPr lang="en-US" sz="1000" dirty="0" smtClean="0">
                <a:latin typeface="Arial" panose="020B0604020202020204" pitchFamily="34" charset="0"/>
                <a:cs typeface="Arial" panose="020B0604020202020204" pitchFamily="34" charset="0"/>
              </a:rPr>
              <a:t>We should be able to search and view the database based on provided filters</a:t>
            </a:r>
          </a:p>
        </p:txBody>
      </p:sp>
      <p:sp>
        <p:nvSpPr>
          <p:cNvPr id="67" name="TextBox 66"/>
          <p:cNvSpPr txBox="1"/>
          <p:nvPr/>
        </p:nvSpPr>
        <p:spPr>
          <a:xfrm>
            <a:off x="242509" y="3741951"/>
            <a:ext cx="1272209" cy="1200329"/>
          </a:xfrm>
          <a:prstGeom prst="rect">
            <a:avLst/>
          </a:prstGeom>
          <a:solidFill>
            <a:schemeClr val="accent4">
              <a:lumMod val="40000"/>
              <a:lumOff val="60000"/>
            </a:schemeClr>
          </a:solidFill>
          <a:ln>
            <a:solidFill>
              <a:schemeClr val="tx2"/>
            </a:solidFill>
          </a:ln>
        </p:spPr>
        <p:txBody>
          <a:bodyPr wrap="square" rtlCol="0" anchor="ctr">
            <a:spAutoFit/>
          </a:bodyPr>
          <a:lstStyle/>
          <a:p>
            <a:r>
              <a:rPr lang="en-US" dirty="0" smtClean="0">
                <a:latin typeface="Arial" panose="020B0604020202020204" pitchFamily="34" charset="0"/>
                <a:cs typeface="Arial" panose="020B0604020202020204" pitchFamily="34" charset="0"/>
              </a:rPr>
              <a:t>Section 2b: Post Blast Data Results</a:t>
            </a:r>
            <a:endParaRPr lang="en-GB" dirty="0">
              <a:latin typeface="Arial" panose="020B0604020202020204" pitchFamily="34" charset="0"/>
              <a:cs typeface="Arial" panose="020B0604020202020204" pitchFamily="34" charset="0"/>
            </a:endParaRPr>
          </a:p>
        </p:txBody>
      </p:sp>
      <p:sp>
        <p:nvSpPr>
          <p:cNvPr id="68" name="TextBox 67"/>
          <p:cNvSpPr txBox="1"/>
          <p:nvPr/>
        </p:nvSpPr>
        <p:spPr>
          <a:xfrm>
            <a:off x="244357" y="5513988"/>
            <a:ext cx="1272209" cy="646331"/>
          </a:xfrm>
          <a:prstGeom prst="rect">
            <a:avLst/>
          </a:prstGeom>
          <a:solidFill>
            <a:schemeClr val="accent6">
              <a:lumMod val="40000"/>
              <a:lumOff val="60000"/>
            </a:schemeClr>
          </a:solidFill>
          <a:ln>
            <a:solidFill>
              <a:schemeClr val="tx2"/>
            </a:solidFill>
          </a:ln>
        </p:spPr>
        <p:txBody>
          <a:bodyPr wrap="square" rtlCol="0" anchor="ctr">
            <a:spAutoFit/>
          </a:bodyPr>
          <a:lstStyle/>
          <a:p>
            <a:r>
              <a:rPr lang="en-US" dirty="0" smtClean="0">
                <a:latin typeface="Arial" panose="020B0604020202020204" pitchFamily="34" charset="0"/>
                <a:cs typeface="Arial" panose="020B0604020202020204" pitchFamily="34" charset="0"/>
              </a:rPr>
              <a:t>Section 3: Overview</a:t>
            </a:r>
            <a:endParaRPr lang="en-GB" dirty="0">
              <a:latin typeface="Arial" panose="020B0604020202020204" pitchFamily="34" charset="0"/>
              <a:cs typeface="Arial" panose="020B0604020202020204" pitchFamily="34" charset="0"/>
            </a:endParaRPr>
          </a:p>
        </p:txBody>
      </p:sp>
      <p:sp>
        <p:nvSpPr>
          <p:cNvPr id="72" name="TextBox 71"/>
          <p:cNvSpPr txBox="1"/>
          <p:nvPr/>
        </p:nvSpPr>
        <p:spPr>
          <a:xfrm>
            <a:off x="2049453" y="5375489"/>
            <a:ext cx="4818486" cy="923330"/>
          </a:xfrm>
          <a:prstGeom prst="rect">
            <a:avLst/>
          </a:prstGeom>
          <a:solidFill>
            <a:schemeClr val="accent6">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Pivot Table:</a:t>
            </a:r>
          </a:p>
          <a:p>
            <a:r>
              <a:rPr lang="en-US" sz="1000" dirty="0" smtClean="0">
                <a:latin typeface="Arial" panose="020B0604020202020204" pitchFamily="34" charset="0"/>
                <a:cs typeface="Arial" panose="020B0604020202020204" pitchFamily="34" charset="0"/>
              </a:rPr>
              <a:t>We Need a pivot Table view in this section based on </a:t>
            </a:r>
            <a:r>
              <a:rPr lang="en-US" sz="1000" b="1" dirty="0" smtClean="0">
                <a:latin typeface="Arial" panose="020B0604020202020204" pitchFamily="34" charset="0"/>
                <a:cs typeface="Arial" panose="020B0604020202020204" pitchFamily="34" charset="0"/>
              </a:rPr>
              <a:t>Company, Domain </a:t>
            </a:r>
            <a:r>
              <a:rPr lang="en-US" sz="1000" dirty="0" smtClean="0">
                <a:latin typeface="Arial" panose="020B0604020202020204" pitchFamily="34" charset="0"/>
                <a:cs typeface="Arial" panose="020B0604020202020204" pitchFamily="34" charset="0"/>
              </a:rPr>
              <a:t>and </a:t>
            </a:r>
            <a:r>
              <a:rPr lang="en-US" sz="1000" b="1" dirty="0" smtClean="0">
                <a:latin typeface="Arial" panose="020B0604020202020204" pitchFamily="34" charset="0"/>
                <a:cs typeface="Arial" panose="020B0604020202020204" pitchFamily="34" charset="0"/>
              </a:rPr>
              <a:t>Email Format </a:t>
            </a:r>
            <a:r>
              <a:rPr lang="en-US" sz="1000" dirty="0" smtClean="0">
                <a:latin typeface="Arial" panose="020B0604020202020204" pitchFamily="34" charset="0"/>
                <a:cs typeface="Arial" panose="020B0604020202020204" pitchFamily="34" charset="0"/>
              </a:rPr>
              <a:t>in </a:t>
            </a:r>
            <a:r>
              <a:rPr lang="en-US" sz="1000" b="1" dirty="0" smtClean="0">
                <a:latin typeface="Arial" panose="020B0604020202020204" pitchFamily="34" charset="0"/>
                <a:cs typeface="Arial" panose="020B0604020202020204" pitchFamily="34" charset="0"/>
              </a:rPr>
              <a:t>section 1</a:t>
            </a:r>
            <a:r>
              <a:rPr lang="en-US" sz="1000" dirty="0" smtClean="0">
                <a:latin typeface="Arial" panose="020B0604020202020204" pitchFamily="34" charset="0"/>
                <a:cs typeface="Arial" panose="020B0604020202020204" pitchFamily="34" charset="0"/>
              </a:rPr>
              <a:t> and match and add the data to relevant </a:t>
            </a:r>
            <a:r>
              <a:rPr lang="en-US" sz="1000" b="1" dirty="0" smtClean="0">
                <a:latin typeface="Arial" panose="020B0604020202020204" pitchFamily="34" charset="0"/>
                <a:cs typeface="Arial" panose="020B0604020202020204" pitchFamily="34" charset="0"/>
              </a:rPr>
              <a:t>Company</a:t>
            </a:r>
            <a:r>
              <a:rPr lang="en-US" sz="1000" dirty="0" smtClean="0">
                <a:latin typeface="Arial" panose="020B0604020202020204" pitchFamily="34" charset="0"/>
                <a:cs typeface="Arial" panose="020B0604020202020204" pitchFamily="34" charset="0"/>
              </a:rPr>
              <a:t> in </a:t>
            </a:r>
            <a:r>
              <a:rPr lang="en-US" sz="1000" b="1" dirty="0" smtClean="0">
                <a:latin typeface="Arial" panose="020B0604020202020204" pitchFamily="34" charset="0"/>
                <a:cs typeface="Arial" panose="020B0604020202020204" pitchFamily="34" charset="0"/>
              </a:rPr>
              <a:t>section 2, </a:t>
            </a:r>
            <a:r>
              <a:rPr lang="en-US" sz="1000" dirty="0" smtClean="0">
                <a:latin typeface="Arial" panose="020B0604020202020204" pitchFamily="34" charset="0"/>
                <a:cs typeface="Arial" panose="020B0604020202020204" pitchFamily="34" charset="0"/>
              </a:rPr>
              <a:t>then If we search a </a:t>
            </a:r>
            <a:r>
              <a:rPr lang="en-US" sz="1000" b="1" dirty="0" smtClean="0">
                <a:latin typeface="Arial" panose="020B0604020202020204" pitchFamily="34" charset="0"/>
                <a:cs typeface="Arial" panose="020B0604020202020204" pitchFamily="34" charset="0"/>
              </a:rPr>
              <a:t>Company</a:t>
            </a:r>
            <a:r>
              <a:rPr lang="en-US" sz="100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Country,</a:t>
            </a:r>
            <a:r>
              <a:rPr lang="en-US" sz="1000" dirty="0" smtClean="0">
                <a:latin typeface="Arial" panose="020B0604020202020204" pitchFamily="34" charset="0"/>
                <a:cs typeface="Arial" panose="020B0604020202020204" pitchFamily="34" charset="0"/>
              </a:rPr>
              <a:t> an </a:t>
            </a:r>
            <a:r>
              <a:rPr lang="en-US" sz="1000" b="1" dirty="0" smtClean="0">
                <a:latin typeface="Arial" panose="020B0604020202020204" pitchFamily="34" charset="0"/>
                <a:cs typeface="Arial" panose="020B0604020202020204" pitchFamily="34" charset="0"/>
              </a:rPr>
              <a:t>Industry</a:t>
            </a:r>
            <a:r>
              <a:rPr lang="en-US" sz="1000" dirty="0" smtClean="0">
                <a:latin typeface="Arial" panose="020B0604020202020204" pitchFamily="34" charset="0"/>
                <a:cs typeface="Arial" panose="020B0604020202020204" pitchFamily="34" charset="0"/>
              </a:rPr>
              <a:t> or a certain </a:t>
            </a:r>
            <a:r>
              <a:rPr lang="en-US" sz="1000" b="1" dirty="0" smtClean="0">
                <a:latin typeface="Arial" panose="020B0604020202020204" pitchFamily="34" charset="0"/>
                <a:cs typeface="Arial" panose="020B0604020202020204" pitchFamily="34" charset="0"/>
              </a:rPr>
              <a:t>date</a:t>
            </a:r>
            <a:r>
              <a:rPr lang="en-US" sz="1000" dirty="0" smtClean="0">
                <a:latin typeface="Arial" panose="020B0604020202020204" pitchFamily="34" charset="0"/>
                <a:cs typeface="Arial" panose="020B0604020202020204" pitchFamily="34" charset="0"/>
              </a:rPr>
              <a:t>, it should give us the total count of </a:t>
            </a:r>
            <a:r>
              <a:rPr lang="en-US" sz="1000" b="1" dirty="0" smtClean="0">
                <a:latin typeface="Arial" panose="020B0604020202020204" pitchFamily="34" charset="0"/>
                <a:cs typeface="Arial" panose="020B0604020202020204" pitchFamily="34" charset="0"/>
              </a:rPr>
              <a:t>Emails </a:t>
            </a:r>
            <a:r>
              <a:rPr lang="en-US" sz="1000" dirty="0" smtClean="0">
                <a:latin typeface="Arial" panose="020B0604020202020204" pitchFamily="34" charset="0"/>
                <a:cs typeface="Arial" panose="020B0604020202020204" pitchFamily="34" charset="0"/>
              </a:rPr>
              <a:t>in a Table view.</a:t>
            </a:r>
            <a:endParaRPr lang="en-GB" sz="1000" dirty="0">
              <a:latin typeface="Arial" panose="020B0604020202020204" pitchFamily="34" charset="0"/>
              <a:cs typeface="Arial" panose="020B0604020202020204" pitchFamily="34" charset="0"/>
            </a:endParaRPr>
          </a:p>
        </p:txBody>
      </p:sp>
      <p:sp>
        <p:nvSpPr>
          <p:cNvPr id="76" name="TextBox 75"/>
          <p:cNvSpPr txBox="1"/>
          <p:nvPr/>
        </p:nvSpPr>
        <p:spPr>
          <a:xfrm>
            <a:off x="10332319" y="4513291"/>
            <a:ext cx="1582310" cy="2062103"/>
          </a:xfrm>
          <a:prstGeom prst="rect">
            <a:avLst/>
          </a:prstGeom>
          <a:solidFill>
            <a:schemeClr val="accent6">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Section 3 Parameters:</a:t>
            </a:r>
          </a:p>
          <a:p>
            <a:r>
              <a:rPr lang="en-US" sz="1000" b="1" dirty="0" smtClean="0">
                <a:latin typeface="Arial" panose="020B0604020202020204" pitchFamily="34" charset="0"/>
                <a:cs typeface="Arial" panose="020B0604020202020204" pitchFamily="34" charset="0"/>
              </a:rPr>
              <a:t>From section 1:</a:t>
            </a:r>
          </a:p>
          <a:p>
            <a:r>
              <a:rPr lang="en-US" sz="1000" dirty="0" smtClean="0">
                <a:latin typeface="Arial" panose="020B0604020202020204" pitchFamily="34" charset="0"/>
                <a:cs typeface="Arial" panose="020B0604020202020204" pitchFamily="34" charset="0"/>
              </a:rPr>
              <a:t>Company</a:t>
            </a:r>
          </a:p>
          <a:p>
            <a:r>
              <a:rPr lang="en-US" sz="1000" dirty="0" smtClean="0">
                <a:latin typeface="Arial" panose="020B0604020202020204" pitchFamily="34" charset="0"/>
                <a:cs typeface="Arial" panose="020B0604020202020204" pitchFamily="34" charset="0"/>
              </a:rPr>
              <a:t>Email Format</a:t>
            </a:r>
          </a:p>
          <a:p>
            <a:r>
              <a:rPr lang="en-US" sz="1000" b="1" dirty="0" smtClean="0">
                <a:latin typeface="Arial" panose="020B0604020202020204" pitchFamily="34" charset="0"/>
                <a:cs typeface="Arial" panose="020B0604020202020204" pitchFamily="34" charset="0"/>
              </a:rPr>
              <a:t>From Section 2:</a:t>
            </a:r>
          </a:p>
          <a:p>
            <a:r>
              <a:rPr lang="en-US" sz="1000" dirty="0" smtClean="0">
                <a:latin typeface="Arial" panose="020B0604020202020204" pitchFamily="34" charset="0"/>
                <a:cs typeface="Arial" panose="020B0604020202020204" pitchFamily="34" charset="0"/>
              </a:rPr>
              <a:t>Company</a:t>
            </a:r>
          </a:p>
          <a:p>
            <a:r>
              <a:rPr lang="en-US" sz="1000" dirty="0" smtClean="0">
                <a:latin typeface="Arial" panose="020B0604020202020204" pitchFamily="34" charset="0"/>
                <a:cs typeface="Arial" panose="020B0604020202020204" pitchFamily="34" charset="0"/>
              </a:rPr>
              <a:t>Country</a:t>
            </a:r>
          </a:p>
          <a:p>
            <a:r>
              <a:rPr lang="en-US" sz="1000" dirty="0" smtClean="0">
                <a:latin typeface="Arial" panose="020B0604020202020204" pitchFamily="34" charset="0"/>
                <a:cs typeface="Arial" panose="020B0604020202020204" pitchFamily="34" charset="0"/>
              </a:rPr>
              <a:t>Industry</a:t>
            </a:r>
          </a:p>
          <a:p>
            <a:r>
              <a:rPr lang="en-US" sz="1000" dirty="0" smtClean="0">
                <a:latin typeface="Arial" panose="020B0604020202020204" pitchFamily="34" charset="0"/>
                <a:cs typeface="Arial" panose="020B0604020202020204" pitchFamily="34" charset="0"/>
              </a:rPr>
              <a:t>Date</a:t>
            </a:r>
          </a:p>
          <a:p>
            <a:r>
              <a:rPr lang="en-US" sz="1000" dirty="0" smtClean="0">
                <a:latin typeface="Arial" panose="020B0604020202020204" pitchFamily="34" charset="0"/>
                <a:cs typeface="Arial" panose="020B0604020202020204" pitchFamily="34" charset="0"/>
              </a:rPr>
              <a:t>Validation Date</a:t>
            </a:r>
          </a:p>
          <a:p>
            <a:r>
              <a:rPr lang="en-US" sz="1000" dirty="0" smtClean="0">
                <a:latin typeface="Arial" panose="020B0604020202020204" pitchFamily="34" charset="0"/>
                <a:cs typeface="Arial" panose="020B0604020202020204" pitchFamily="34" charset="0"/>
              </a:rPr>
              <a:t>Blast Date</a:t>
            </a:r>
            <a:endParaRPr lang="en-GB" sz="1000" dirty="0">
              <a:latin typeface="Arial" panose="020B0604020202020204" pitchFamily="34" charset="0"/>
              <a:cs typeface="Arial" panose="020B0604020202020204" pitchFamily="34" charset="0"/>
            </a:endParaRPr>
          </a:p>
        </p:txBody>
      </p:sp>
      <p:cxnSp>
        <p:nvCxnSpPr>
          <p:cNvPr id="77" name="Straight Connector 76"/>
          <p:cNvCxnSpPr/>
          <p:nvPr/>
        </p:nvCxnSpPr>
        <p:spPr>
          <a:xfrm>
            <a:off x="7422552" y="10275973"/>
            <a:ext cx="373715" cy="316"/>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332372" y="1814999"/>
            <a:ext cx="1582310" cy="2677656"/>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Section 2a Parameters:</a:t>
            </a:r>
          </a:p>
          <a:p>
            <a:r>
              <a:rPr lang="en-US" sz="1000" dirty="0" smtClean="0">
                <a:latin typeface="Arial" panose="020B0604020202020204" pitchFamily="34" charset="0"/>
                <a:cs typeface="Arial" panose="020B0604020202020204" pitchFamily="34" charset="0"/>
              </a:rPr>
              <a:t>Country</a:t>
            </a:r>
          </a:p>
          <a:p>
            <a:r>
              <a:rPr lang="en-US" sz="1000" dirty="0" smtClean="0">
                <a:latin typeface="Arial" panose="020B0604020202020204" pitchFamily="34" charset="0"/>
                <a:cs typeface="Arial" panose="020B0604020202020204" pitchFamily="34" charset="0"/>
              </a:rPr>
              <a:t>Email</a:t>
            </a:r>
          </a:p>
          <a:p>
            <a:r>
              <a:rPr lang="en-US" sz="1000" dirty="0" smtClean="0">
                <a:latin typeface="Arial" panose="020B0604020202020204" pitchFamily="34" charset="0"/>
                <a:cs typeface="Arial" panose="020B0604020202020204" pitchFamily="34" charset="0"/>
              </a:rPr>
              <a:t>First Name</a:t>
            </a:r>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Last Name</a:t>
            </a:r>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Company</a:t>
            </a:r>
          </a:p>
          <a:p>
            <a:r>
              <a:rPr lang="en-US" sz="1000" dirty="0" smtClean="0">
                <a:latin typeface="Arial" panose="020B0604020202020204" pitchFamily="34" charset="0"/>
                <a:cs typeface="Arial" panose="020B0604020202020204" pitchFamily="34" charset="0"/>
              </a:rPr>
              <a:t>Industry</a:t>
            </a:r>
          </a:p>
          <a:p>
            <a:r>
              <a:rPr lang="en-US" sz="1000" dirty="0" smtClean="0">
                <a:latin typeface="Arial" panose="020B0604020202020204" pitchFamily="34" charset="0"/>
                <a:cs typeface="Arial" panose="020B0604020202020204" pitchFamily="34" charset="0"/>
              </a:rPr>
              <a:t>Link</a:t>
            </a:r>
          </a:p>
          <a:p>
            <a:r>
              <a:rPr lang="en-US" sz="1000" dirty="0" smtClean="0">
                <a:latin typeface="Arial" panose="020B0604020202020204" pitchFamily="34" charset="0"/>
                <a:cs typeface="Arial" panose="020B0604020202020204" pitchFamily="34" charset="0"/>
              </a:rPr>
              <a:t>Position</a:t>
            </a:r>
          </a:p>
          <a:p>
            <a:r>
              <a:rPr lang="en-US" sz="1000" dirty="0" smtClean="0">
                <a:latin typeface="Arial" panose="020B0604020202020204" pitchFamily="34" charset="0"/>
                <a:cs typeface="Arial" panose="020B0604020202020204" pitchFamily="34" charset="0"/>
              </a:rPr>
              <a:t>Validity Grade</a:t>
            </a:r>
          </a:p>
          <a:p>
            <a:r>
              <a:rPr lang="en-US" sz="1000" dirty="0" smtClean="0">
                <a:latin typeface="Arial" panose="020B0604020202020204" pitchFamily="34" charset="0"/>
                <a:cs typeface="Arial" panose="020B0604020202020204" pitchFamily="34" charset="0"/>
              </a:rPr>
              <a:t>Scrap Date</a:t>
            </a:r>
          </a:p>
          <a:p>
            <a:r>
              <a:rPr lang="en-US" sz="1000" dirty="0" smtClean="0">
                <a:latin typeface="Arial" panose="020B0604020202020204" pitchFamily="34" charset="0"/>
                <a:cs typeface="Arial" panose="020B0604020202020204" pitchFamily="34" charset="0"/>
              </a:rPr>
              <a:t>Domain</a:t>
            </a:r>
          </a:p>
          <a:p>
            <a:r>
              <a:rPr lang="en-US" sz="1000" dirty="0" smtClean="0">
                <a:latin typeface="Arial" panose="020B0604020202020204" pitchFamily="34" charset="0"/>
                <a:cs typeface="Arial" panose="020B0604020202020204" pitchFamily="34" charset="0"/>
              </a:rPr>
              <a:t>Percentage</a:t>
            </a:r>
          </a:p>
          <a:p>
            <a:r>
              <a:rPr lang="en-US" sz="1000" dirty="0" smtClean="0">
                <a:latin typeface="Arial" panose="020B0604020202020204" pitchFamily="34" charset="0"/>
                <a:cs typeface="Arial" panose="020B0604020202020204" pitchFamily="34" charset="0"/>
              </a:rPr>
              <a:t>Blast </a:t>
            </a:r>
            <a:r>
              <a:rPr lang="en-US" sz="1000" dirty="0">
                <a:latin typeface="Arial" panose="020B0604020202020204" pitchFamily="34" charset="0"/>
                <a:cs typeface="Arial" panose="020B0604020202020204" pitchFamily="34" charset="0"/>
              </a:rPr>
              <a:t>Date</a:t>
            </a:r>
            <a:r>
              <a:rPr lang="en-US" sz="1000" dirty="0" smtClean="0">
                <a:latin typeface="Arial" panose="020B0604020202020204" pitchFamily="34" charset="0"/>
                <a:cs typeface="Arial" panose="020B0604020202020204" pitchFamily="34" charset="0"/>
              </a:rPr>
              <a:t> </a:t>
            </a:r>
          </a:p>
          <a:p>
            <a:r>
              <a:rPr lang="en-US" sz="1000" dirty="0" err="1" smtClean="0">
                <a:latin typeface="Arial" panose="020B0604020202020204" pitchFamily="34" charset="0"/>
                <a:cs typeface="Arial" panose="020B0604020202020204" pitchFamily="34" charset="0"/>
              </a:rPr>
              <a:t>Unblasted</a:t>
            </a:r>
            <a:endParaRPr lang="en-US" sz="1000" dirty="0" smtClean="0">
              <a:latin typeface="Arial" panose="020B0604020202020204" pitchFamily="34" charset="0"/>
              <a:cs typeface="Arial" panose="020B0604020202020204" pitchFamily="34" charset="0"/>
            </a:endParaRPr>
          </a:p>
        </p:txBody>
      </p:sp>
      <p:sp>
        <p:nvSpPr>
          <p:cNvPr id="82" name="TextBox 81"/>
          <p:cNvSpPr txBox="1"/>
          <p:nvPr/>
        </p:nvSpPr>
        <p:spPr>
          <a:xfrm>
            <a:off x="7061993" y="3769380"/>
            <a:ext cx="1582310" cy="1446550"/>
          </a:xfrm>
          <a:prstGeom prst="rect">
            <a:avLst/>
          </a:prstGeom>
          <a:solidFill>
            <a:schemeClr val="accent4">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Section 2b Parameters:</a:t>
            </a:r>
          </a:p>
          <a:p>
            <a:r>
              <a:rPr lang="en-US" sz="1000" dirty="0" smtClean="0">
                <a:latin typeface="Arial" panose="020B0604020202020204" pitchFamily="34" charset="0"/>
                <a:cs typeface="Arial" panose="020B0604020202020204" pitchFamily="34" charset="0"/>
              </a:rPr>
              <a:t>Email</a:t>
            </a:r>
          </a:p>
          <a:p>
            <a:r>
              <a:rPr lang="en-US" sz="1000" dirty="0" smtClean="0">
                <a:latin typeface="Arial" panose="020B0604020202020204" pitchFamily="34" charset="0"/>
                <a:cs typeface="Arial" panose="020B0604020202020204" pitchFamily="34" charset="0"/>
              </a:rPr>
              <a:t>Delivered</a:t>
            </a:r>
          </a:p>
          <a:p>
            <a:r>
              <a:rPr lang="en-US" sz="1000" dirty="0" smtClean="0">
                <a:latin typeface="Arial" panose="020B0604020202020204" pitchFamily="34" charset="0"/>
                <a:cs typeface="Arial" panose="020B0604020202020204" pitchFamily="34" charset="0"/>
              </a:rPr>
              <a:t>Opened</a:t>
            </a:r>
          </a:p>
          <a:p>
            <a:r>
              <a:rPr lang="en-US" sz="1000" dirty="0" smtClean="0">
                <a:latin typeface="Arial" panose="020B0604020202020204" pitchFamily="34" charset="0"/>
                <a:cs typeface="Arial" panose="020B0604020202020204" pitchFamily="34" charset="0"/>
              </a:rPr>
              <a:t>Soft Bounce</a:t>
            </a:r>
          </a:p>
          <a:p>
            <a:r>
              <a:rPr lang="en-US" sz="1000" dirty="0" smtClean="0">
                <a:latin typeface="Arial" panose="020B0604020202020204" pitchFamily="34" charset="0"/>
                <a:cs typeface="Arial" panose="020B0604020202020204" pitchFamily="34" charset="0"/>
              </a:rPr>
              <a:t>Hard Bounce</a:t>
            </a:r>
          </a:p>
          <a:p>
            <a:r>
              <a:rPr lang="en-US" sz="1000" dirty="0" smtClean="0">
                <a:latin typeface="Arial" panose="020B0604020202020204" pitchFamily="34" charset="0"/>
                <a:cs typeface="Arial" panose="020B0604020202020204" pitchFamily="34" charset="0"/>
              </a:rPr>
              <a:t>Unsubscribe</a:t>
            </a:r>
          </a:p>
        </p:txBody>
      </p:sp>
      <p:cxnSp>
        <p:nvCxnSpPr>
          <p:cNvPr id="103" name="Straight Connector 102"/>
          <p:cNvCxnSpPr>
            <a:stCxn id="8" idx="3"/>
            <a:endCxn id="5" idx="1"/>
          </p:cNvCxnSpPr>
          <p:nvPr/>
        </p:nvCxnSpPr>
        <p:spPr>
          <a:xfrm>
            <a:off x="1514719" y="814725"/>
            <a:ext cx="719594" cy="602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8" idx="3"/>
            <a:endCxn id="20" idx="1"/>
          </p:cNvCxnSpPr>
          <p:nvPr/>
        </p:nvCxnSpPr>
        <p:spPr>
          <a:xfrm flipV="1">
            <a:off x="1518054" y="2566836"/>
            <a:ext cx="716260" cy="583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67" idx="3"/>
            <a:endCxn id="23" idx="1"/>
          </p:cNvCxnSpPr>
          <p:nvPr/>
        </p:nvCxnSpPr>
        <p:spPr>
          <a:xfrm>
            <a:off x="1514718" y="4342116"/>
            <a:ext cx="544674" cy="92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68" idx="3"/>
            <a:endCxn id="72" idx="1"/>
          </p:cNvCxnSpPr>
          <p:nvPr/>
        </p:nvCxnSpPr>
        <p:spPr>
          <a:xfrm>
            <a:off x="1516566" y="5837154"/>
            <a:ext cx="532887"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5408854" y="1834711"/>
            <a:ext cx="1272209" cy="1446550"/>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Percentage Query:</a:t>
            </a:r>
          </a:p>
          <a:p>
            <a:r>
              <a:rPr lang="en-US" sz="1000" dirty="0" smtClean="0">
                <a:latin typeface="Arial" panose="020B0604020202020204" pitchFamily="34" charset="0"/>
                <a:cs typeface="Arial" panose="020B0604020202020204" pitchFamily="34" charset="0"/>
              </a:rPr>
              <a:t>when </a:t>
            </a:r>
            <a:r>
              <a:rPr lang="en-US" sz="1000" dirty="0">
                <a:latin typeface="Arial" panose="020B0604020202020204" pitchFamily="34" charset="0"/>
                <a:cs typeface="Arial" panose="020B0604020202020204" pitchFamily="34" charset="0"/>
              </a:rPr>
              <a:t>a data is selected we should be able to create percentage of that </a:t>
            </a:r>
            <a:r>
              <a:rPr lang="en-US" sz="1000" dirty="0" smtClean="0">
                <a:latin typeface="Arial" panose="020B0604020202020204" pitchFamily="34" charset="0"/>
                <a:cs typeface="Arial" panose="020B0604020202020204" pitchFamily="34" charset="0"/>
              </a:rPr>
              <a:t>data (formulae will be provided)</a:t>
            </a:r>
            <a:endParaRPr lang="en-US" sz="1400" dirty="0" smtClean="0">
              <a:latin typeface="Arial" panose="020B0604020202020204" pitchFamily="34" charset="0"/>
              <a:cs typeface="Arial" panose="020B0604020202020204" pitchFamily="34" charset="0"/>
            </a:endParaRPr>
          </a:p>
        </p:txBody>
      </p:sp>
      <p:cxnSp>
        <p:nvCxnSpPr>
          <p:cNvPr id="124" name="Straight Connector 123"/>
          <p:cNvCxnSpPr>
            <a:stCxn id="22" idx="3"/>
            <a:endCxn id="118" idx="1"/>
          </p:cNvCxnSpPr>
          <p:nvPr/>
        </p:nvCxnSpPr>
        <p:spPr>
          <a:xfrm flipV="1">
            <a:off x="5136681" y="2557986"/>
            <a:ext cx="272173" cy="885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0332372" y="211407"/>
            <a:ext cx="1582310" cy="1600438"/>
          </a:xfrm>
          <a:prstGeom prst="rect">
            <a:avLst/>
          </a:prstGeom>
          <a:solidFill>
            <a:schemeClr val="accent1">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Section 1 Parameters:</a:t>
            </a:r>
          </a:p>
          <a:p>
            <a:r>
              <a:rPr lang="en-US" sz="1000" dirty="0" smtClean="0">
                <a:latin typeface="Arial" panose="020B0604020202020204" pitchFamily="34" charset="0"/>
                <a:cs typeface="Arial" panose="020B0604020202020204" pitchFamily="34" charset="0"/>
              </a:rPr>
              <a:t>Company</a:t>
            </a:r>
          </a:p>
          <a:p>
            <a:r>
              <a:rPr lang="en-US" sz="1000" dirty="0" smtClean="0">
                <a:latin typeface="Arial" panose="020B0604020202020204" pitchFamily="34" charset="0"/>
                <a:cs typeface="Arial" panose="020B0604020202020204" pitchFamily="34" charset="0"/>
              </a:rPr>
              <a:t>Industry</a:t>
            </a:r>
          </a:p>
          <a:p>
            <a:r>
              <a:rPr lang="en-US" sz="1000" dirty="0" smtClean="0">
                <a:latin typeface="Arial" panose="020B0604020202020204" pitchFamily="34" charset="0"/>
                <a:cs typeface="Arial" panose="020B0604020202020204" pitchFamily="34" charset="0"/>
              </a:rPr>
              <a:t>Region	</a:t>
            </a:r>
          </a:p>
          <a:p>
            <a:r>
              <a:rPr lang="en-US" sz="1000" dirty="0" smtClean="0">
                <a:latin typeface="Arial" panose="020B0604020202020204" pitchFamily="34" charset="0"/>
                <a:cs typeface="Arial" panose="020B0604020202020204" pitchFamily="34" charset="0"/>
              </a:rPr>
              <a:t>Country</a:t>
            </a:r>
          </a:p>
          <a:p>
            <a:r>
              <a:rPr lang="en-US" sz="1000" dirty="0" smtClean="0">
                <a:latin typeface="Arial" panose="020B0604020202020204" pitchFamily="34" charset="0"/>
                <a:cs typeface="Arial" panose="020B0604020202020204" pitchFamily="34" charset="0"/>
              </a:rPr>
              <a:t>Domain</a:t>
            </a:r>
          </a:p>
          <a:p>
            <a:r>
              <a:rPr lang="en-US" sz="1000" dirty="0" smtClean="0">
                <a:latin typeface="Arial" panose="020B0604020202020204" pitchFamily="34" charset="0"/>
                <a:cs typeface="Arial" panose="020B0604020202020204" pitchFamily="34" charset="0"/>
              </a:rPr>
              <a:t>Research Date</a:t>
            </a:r>
          </a:p>
          <a:p>
            <a:r>
              <a:rPr lang="en-US" sz="1000" dirty="0" smtClean="0">
                <a:latin typeface="Arial" panose="020B0604020202020204" pitchFamily="34" charset="0"/>
                <a:cs typeface="Arial" panose="020B0604020202020204" pitchFamily="34" charset="0"/>
              </a:rPr>
              <a:t>Scrap Date</a:t>
            </a:r>
          </a:p>
        </p:txBody>
      </p:sp>
      <p:cxnSp>
        <p:nvCxnSpPr>
          <p:cNvPr id="144" name="Straight Connector 143"/>
          <p:cNvCxnSpPr>
            <a:stCxn id="6" idx="3"/>
            <a:endCxn id="7" idx="1"/>
          </p:cNvCxnSpPr>
          <p:nvPr/>
        </p:nvCxnSpPr>
        <p:spPr>
          <a:xfrm>
            <a:off x="6511558" y="814725"/>
            <a:ext cx="306696" cy="801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2023271" y="-22872"/>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p:sp>
        <p:nvSpPr>
          <p:cNvPr id="156" name="Oval 155"/>
          <p:cNvSpPr/>
          <p:nvPr/>
        </p:nvSpPr>
        <p:spPr>
          <a:xfrm>
            <a:off x="3840905" y="134463"/>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p:txBody>
      </p:sp>
      <p:sp>
        <p:nvSpPr>
          <p:cNvPr id="157" name="Oval 156"/>
          <p:cNvSpPr/>
          <p:nvPr/>
        </p:nvSpPr>
        <p:spPr>
          <a:xfrm>
            <a:off x="6612615" y="176089"/>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p:txBody>
      </p:sp>
      <p:sp>
        <p:nvSpPr>
          <p:cNvPr id="162" name="Oval 161"/>
          <p:cNvSpPr/>
          <p:nvPr/>
        </p:nvSpPr>
        <p:spPr>
          <a:xfrm>
            <a:off x="2049453" y="1595232"/>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p:sp>
        <p:nvSpPr>
          <p:cNvPr id="163" name="Oval 162"/>
          <p:cNvSpPr/>
          <p:nvPr/>
        </p:nvSpPr>
        <p:spPr>
          <a:xfrm>
            <a:off x="3841627" y="1367748"/>
            <a:ext cx="731520" cy="4572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2.1</a:t>
            </a:r>
            <a:endParaRPr lang="en-GB" dirty="0">
              <a:latin typeface="Arial" panose="020B0604020202020204" pitchFamily="34" charset="0"/>
              <a:cs typeface="Arial" panose="020B0604020202020204" pitchFamily="34" charset="0"/>
            </a:endParaRPr>
          </a:p>
        </p:txBody>
      </p:sp>
      <p:sp>
        <p:nvSpPr>
          <p:cNvPr id="164" name="Oval 163"/>
          <p:cNvSpPr/>
          <p:nvPr/>
        </p:nvSpPr>
        <p:spPr>
          <a:xfrm>
            <a:off x="5303798" y="1367749"/>
            <a:ext cx="731520" cy="4572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2.2</a:t>
            </a:r>
            <a:endParaRPr lang="en-GB" dirty="0">
              <a:latin typeface="Arial" panose="020B0604020202020204" pitchFamily="34" charset="0"/>
              <a:cs typeface="Arial" panose="020B0604020202020204" pitchFamily="34" charset="0"/>
            </a:endParaRPr>
          </a:p>
        </p:txBody>
      </p:sp>
      <p:sp>
        <p:nvSpPr>
          <p:cNvPr id="165" name="Oval 164"/>
          <p:cNvSpPr/>
          <p:nvPr/>
        </p:nvSpPr>
        <p:spPr>
          <a:xfrm>
            <a:off x="8749387" y="1588176"/>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p:txBody>
      </p:sp>
      <p:sp>
        <p:nvSpPr>
          <p:cNvPr id="173" name="Oval 172"/>
          <p:cNvSpPr/>
          <p:nvPr/>
        </p:nvSpPr>
        <p:spPr>
          <a:xfrm>
            <a:off x="1882159" y="3369670"/>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p:sp>
        <p:nvSpPr>
          <p:cNvPr id="174" name="Oval 173"/>
          <p:cNvSpPr/>
          <p:nvPr/>
        </p:nvSpPr>
        <p:spPr>
          <a:xfrm>
            <a:off x="1889381" y="5136220"/>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1</a:t>
            </a:r>
            <a:endParaRPr lang="en-GB" dirty="0">
              <a:latin typeface="Arial" panose="020B0604020202020204" pitchFamily="34" charset="0"/>
              <a:cs typeface="Arial" panose="020B0604020202020204" pitchFamily="34" charset="0"/>
            </a:endParaRPr>
          </a:p>
        </p:txBody>
      </p:sp>
      <p:sp>
        <p:nvSpPr>
          <p:cNvPr id="181" name="Oval 180"/>
          <p:cNvSpPr/>
          <p:nvPr/>
        </p:nvSpPr>
        <p:spPr>
          <a:xfrm>
            <a:off x="10185824" y="-47130"/>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p:txBody>
      </p:sp>
      <p:sp>
        <p:nvSpPr>
          <p:cNvPr id="182" name="Oval 181"/>
          <p:cNvSpPr/>
          <p:nvPr/>
        </p:nvSpPr>
        <p:spPr>
          <a:xfrm>
            <a:off x="10147511" y="1818475"/>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p:txBody>
      </p:sp>
      <p:sp>
        <p:nvSpPr>
          <p:cNvPr id="183" name="Oval 182"/>
          <p:cNvSpPr/>
          <p:nvPr/>
        </p:nvSpPr>
        <p:spPr>
          <a:xfrm>
            <a:off x="6919334" y="3529546"/>
            <a:ext cx="305581" cy="34279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p:txBody>
      </p:sp>
      <p:sp>
        <p:nvSpPr>
          <p:cNvPr id="184" name="Oval 183"/>
          <p:cNvSpPr/>
          <p:nvPr/>
        </p:nvSpPr>
        <p:spPr>
          <a:xfrm>
            <a:off x="10185824" y="4351388"/>
            <a:ext cx="293095" cy="35394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p:txBody>
      </p:sp>
      <p:cxnSp>
        <p:nvCxnSpPr>
          <p:cNvPr id="64" name="Straight Connector 63"/>
          <p:cNvCxnSpPr>
            <a:stCxn id="55" idx="3"/>
            <a:endCxn id="27" idx="1"/>
          </p:cNvCxnSpPr>
          <p:nvPr/>
        </p:nvCxnSpPr>
        <p:spPr>
          <a:xfrm flipV="1">
            <a:off x="8571138" y="2566835"/>
            <a:ext cx="178924" cy="1153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23" idx="0"/>
            <a:endCxn id="20" idx="2"/>
          </p:cNvCxnSpPr>
          <p:nvPr/>
        </p:nvCxnSpPr>
        <p:spPr>
          <a:xfrm flipV="1">
            <a:off x="2782958" y="3320888"/>
            <a:ext cx="87461" cy="245671"/>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1" name="Ink 50"/>
              <p14:cNvContentPartPr/>
              <p14:nvPr/>
            </p14:nvContentPartPr>
            <p14:xfrm>
              <a:off x="10468110" y="3949170"/>
              <a:ext cx="457920" cy="24840"/>
            </p14:xfrm>
          </p:contentPart>
        </mc:Choice>
        <mc:Fallback xmlns="">
          <p:pic>
            <p:nvPicPr>
              <p:cNvPr id="51" name="Ink 50"/>
              <p:cNvPicPr/>
              <p:nvPr/>
            </p:nvPicPr>
            <p:blipFill>
              <a:blip r:embed="rId3"/>
              <a:stretch>
                <a:fillRect/>
              </a:stretch>
            </p:blipFill>
            <p:spPr>
              <a:xfrm>
                <a:off x="10425990" y="3865290"/>
                <a:ext cx="541800" cy="192960"/>
              </a:xfrm>
              <a:prstGeom prst="rect">
                <a:avLst/>
              </a:prstGeom>
            </p:spPr>
          </p:pic>
        </mc:Fallback>
      </mc:AlternateContent>
      <p:sp>
        <p:nvSpPr>
          <p:cNvPr id="55" name="Rectangle 54"/>
          <p:cNvSpPr/>
          <p:nvPr/>
        </p:nvSpPr>
        <p:spPr>
          <a:xfrm>
            <a:off x="3697355" y="1590188"/>
            <a:ext cx="4873783" cy="19763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Connector 45"/>
          <p:cNvCxnSpPr>
            <a:stCxn id="82" idx="3"/>
            <a:endCxn id="78" idx="1"/>
          </p:cNvCxnSpPr>
          <p:nvPr/>
        </p:nvCxnSpPr>
        <p:spPr>
          <a:xfrm flipV="1">
            <a:off x="8644303" y="3153827"/>
            <a:ext cx="1688069" cy="133882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19183423">
            <a:off x="8839863" y="3434513"/>
            <a:ext cx="1646593" cy="246221"/>
          </a:xfrm>
          <a:prstGeom prst="rect">
            <a:avLst/>
          </a:prstGeom>
          <a:noFill/>
        </p:spPr>
        <p:txBody>
          <a:bodyPr wrap="square" rtlCol="0">
            <a:spAutoFit/>
          </a:bodyPr>
          <a:lstStyle/>
          <a:p>
            <a:r>
              <a:rPr lang="en-US" sz="1000" dirty="0" smtClean="0"/>
              <a:t>Same Database</a:t>
            </a:r>
            <a:endParaRPr lang="en-GB" sz="1000" dirty="0"/>
          </a:p>
        </p:txBody>
      </p:sp>
      <p:cxnSp>
        <p:nvCxnSpPr>
          <p:cNvPr id="10" name="Elbow Connector 9"/>
          <p:cNvCxnSpPr>
            <a:stCxn id="18" idx="1"/>
            <a:endCxn id="67" idx="1"/>
          </p:cNvCxnSpPr>
          <p:nvPr/>
        </p:nvCxnSpPr>
        <p:spPr>
          <a:xfrm rot="10800000" flipV="1">
            <a:off x="242509" y="2572668"/>
            <a:ext cx="3336" cy="1769448"/>
          </a:xfrm>
          <a:prstGeom prst="bentConnector3">
            <a:avLst>
              <a:gd name="adj1" fmla="val 4691906"/>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rot="5400000">
            <a:off x="-639848" y="3618840"/>
            <a:ext cx="1646593" cy="246221"/>
          </a:xfrm>
          <a:prstGeom prst="rect">
            <a:avLst/>
          </a:prstGeom>
          <a:noFill/>
        </p:spPr>
        <p:txBody>
          <a:bodyPr wrap="square" rtlCol="0">
            <a:spAutoFit/>
          </a:bodyPr>
          <a:lstStyle/>
          <a:p>
            <a:r>
              <a:rPr lang="en-US" sz="1000" dirty="0" smtClean="0"/>
              <a:t>Same Database</a:t>
            </a:r>
            <a:endParaRPr lang="en-GB" sz="1000" dirty="0"/>
          </a:p>
        </p:txBody>
      </p:sp>
      <p:sp>
        <p:nvSpPr>
          <p:cNvPr id="61" name="TextBox 60"/>
          <p:cNvSpPr txBox="1"/>
          <p:nvPr/>
        </p:nvSpPr>
        <p:spPr>
          <a:xfrm>
            <a:off x="7035207" y="1811845"/>
            <a:ext cx="1272209" cy="1508105"/>
          </a:xfrm>
          <a:prstGeom prst="rect">
            <a:avLst/>
          </a:prstGeom>
          <a:solidFill>
            <a:schemeClr val="accent2">
              <a:lumMod val="40000"/>
              <a:lumOff val="60000"/>
            </a:schemeClr>
          </a:solidFill>
          <a:ln>
            <a:solidFill>
              <a:schemeClr val="tx2"/>
            </a:solidFill>
          </a:ln>
        </p:spPr>
        <p:txBody>
          <a:bodyPr wrap="square" rtlCol="0" anchor="ctr">
            <a:spAutoFit/>
          </a:bodyPr>
          <a:lstStyle/>
          <a:p>
            <a:r>
              <a:rPr lang="en-US" sz="1400" dirty="0" smtClean="0">
                <a:latin typeface="Arial" panose="020B0604020202020204" pitchFamily="34" charset="0"/>
                <a:cs typeface="Arial" panose="020B0604020202020204" pitchFamily="34" charset="0"/>
              </a:rPr>
              <a:t>CSV Download Option:</a:t>
            </a:r>
          </a:p>
          <a:p>
            <a:r>
              <a:rPr lang="en-US" sz="1000" dirty="0" smtClean="0">
                <a:latin typeface="Arial" panose="020B0604020202020204" pitchFamily="34" charset="0"/>
                <a:cs typeface="Arial" panose="020B0604020202020204" pitchFamily="34" charset="0"/>
              </a:rPr>
              <a:t>We should be able to download data based on filters in this section in a CSV file. </a:t>
            </a:r>
            <a:endParaRPr lang="en-US" sz="1400" dirty="0" smtClean="0">
              <a:latin typeface="Arial" panose="020B0604020202020204" pitchFamily="34" charset="0"/>
              <a:cs typeface="Arial" panose="020B0604020202020204" pitchFamily="34" charset="0"/>
            </a:endParaRPr>
          </a:p>
        </p:txBody>
      </p:sp>
      <p:sp>
        <p:nvSpPr>
          <p:cNvPr id="63" name="Oval 62"/>
          <p:cNvSpPr/>
          <p:nvPr/>
        </p:nvSpPr>
        <p:spPr>
          <a:xfrm>
            <a:off x="6774587" y="1350026"/>
            <a:ext cx="731520" cy="4572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2.3</a:t>
            </a:r>
            <a:endParaRPr lang="en-GB" dirty="0">
              <a:latin typeface="Arial" panose="020B0604020202020204" pitchFamily="34" charset="0"/>
              <a:cs typeface="Arial" panose="020B0604020202020204" pitchFamily="34" charset="0"/>
            </a:endParaRPr>
          </a:p>
        </p:txBody>
      </p:sp>
      <p:cxnSp>
        <p:nvCxnSpPr>
          <p:cNvPr id="65" name="Straight Connector 64"/>
          <p:cNvCxnSpPr/>
          <p:nvPr/>
        </p:nvCxnSpPr>
        <p:spPr>
          <a:xfrm flipV="1">
            <a:off x="6722048" y="2544795"/>
            <a:ext cx="272173" cy="885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866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378" y="91440"/>
            <a:ext cx="11696007" cy="675569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BD Database Requirements</a:t>
            </a:r>
            <a:endParaRPr lang="en-US" sz="12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We want to build a Database system which can organize our marketing data into a single system with multiple user options, we should be able to upload our data files, mainly Excel files and CSVs and the database should let us add, delete, view, edit and download data-sets in custom CSVs/Excel files.</a:t>
            </a:r>
          </a:p>
          <a:p>
            <a:r>
              <a:rPr lang="en-US" sz="1000" dirty="0">
                <a:latin typeface="Arial" panose="020B0604020202020204" pitchFamily="34" charset="0"/>
                <a:cs typeface="Arial" panose="020B0604020202020204" pitchFamily="34" charset="0"/>
              </a:rPr>
              <a:t>Our data currently consists of excel and google sheets containing Names, Contact (Email IDs), Country, Company, Date and other details of our subscribers, it’s a large data that has been divided into multiple excel sheets</a:t>
            </a:r>
            <a:r>
              <a:rPr lang="en-US" sz="1000" dirty="0" smtClean="0">
                <a:latin typeface="Arial" panose="020B0604020202020204" pitchFamily="34" charset="0"/>
                <a:cs typeface="Arial" panose="020B0604020202020204" pitchFamily="34" charset="0"/>
              </a:rPr>
              <a:t>.</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 We want </a:t>
            </a:r>
            <a:r>
              <a:rPr lang="en-US" sz="1000" dirty="0" smtClean="0">
                <a:latin typeface="Arial" panose="020B0604020202020204" pitchFamily="34" charset="0"/>
                <a:cs typeface="Arial" panose="020B0604020202020204" pitchFamily="34" charset="0"/>
              </a:rPr>
              <a:t>you </a:t>
            </a:r>
            <a:r>
              <a:rPr lang="en-US" sz="1000" dirty="0">
                <a:latin typeface="Arial" panose="020B0604020202020204" pitchFamily="34" charset="0"/>
                <a:cs typeface="Arial" panose="020B0604020202020204" pitchFamily="34" charset="0"/>
              </a:rPr>
              <a:t>to create a database with a frontend filter and search view where we can apply filters based on headers of the data (Name, Email ID, Country, Date etc.).</a:t>
            </a:r>
          </a:p>
          <a:p>
            <a:r>
              <a:rPr lang="en-US" sz="1000" dirty="0">
                <a:latin typeface="Arial" panose="020B0604020202020204" pitchFamily="34" charset="0"/>
                <a:cs typeface="Arial" panose="020B0604020202020204" pitchFamily="34" charset="0"/>
              </a:rPr>
              <a:t>b) We also want to be able to extract (download) custom CSV/Excel files from the database based on these filters.</a:t>
            </a:r>
          </a:p>
          <a:p>
            <a:r>
              <a:rPr lang="en-US" sz="1000" dirty="0">
                <a:latin typeface="Arial" panose="020B0604020202020204" pitchFamily="34" charset="0"/>
                <a:cs typeface="Arial" panose="020B0604020202020204" pitchFamily="34" charset="0"/>
              </a:rPr>
              <a:t>c) A Calendar-like filter should also be available where we can select data from a certain date(s), month(s) or year(s)</a:t>
            </a:r>
          </a:p>
          <a:p>
            <a:r>
              <a:rPr lang="en-US" sz="1000" dirty="0">
                <a:latin typeface="Arial" panose="020B0604020202020204" pitchFamily="34" charset="0"/>
                <a:cs typeface="Arial" panose="020B0604020202020204" pitchFamily="34" charset="0"/>
              </a:rPr>
              <a:t>d) The database system should be divided into </a:t>
            </a:r>
            <a:r>
              <a:rPr lang="en-US" sz="1000" dirty="0" smtClean="0">
                <a:latin typeface="Arial" panose="020B0604020202020204" pitchFamily="34" charset="0"/>
                <a:cs typeface="Arial" panose="020B0604020202020204" pitchFamily="34" charset="0"/>
              </a:rPr>
              <a:t>3 </a:t>
            </a:r>
            <a:r>
              <a:rPr lang="en-US" sz="1000" dirty="0">
                <a:latin typeface="Arial" panose="020B0604020202020204" pitchFamily="34" charset="0"/>
                <a:cs typeface="Arial" panose="020B0604020202020204" pitchFamily="34" charset="0"/>
              </a:rPr>
              <a:t>main sections or databases</a:t>
            </a:r>
          </a:p>
          <a:p>
            <a:r>
              <a:rPr lang="en-US" sz="1000" dirty="0">
                <a:latin typeface="Arial" panose="020B0604020202020204" pitchFamily="34" charset="0"/>
                <a:cs typeface="Arial" panose="020B0604020202020204" pitchFamily="34" charset="0"/>
              </a:rPr>
              <a:t>e) Combine/ match data from all </a:t>
            </a:r>
            <a:r>
              <a:rPr lang="en-US" sz="1000" dirty="0" smtClean="0">
                <a:latin typeface="Arial" panose="020B0604020202020204" pitchFamily="34" charset="0"/>
                <a:cs typeface="Arial" panose="020B0604020202020204" pitchFamily="34" charset="0"/>
              </a:rPr>
              <a:t>3 </a:t>
            </a:r>
            <a:r>
              <a:rPr lang="en-US" sz="1000" dirty="0">
                <a:latin typeface="Arial" panose="020B0604020202020204" pitchFamily="34" charset="0"/>
                <a:cs typeface="Arial" panose="020B0604020202020204" pitchFamily="34" charset="0"/>
              </a:rPr>
              <a:t>sections and then download custom CSV/Excel sheets by the selected filters. </a:t>
            </a:r>
          </a:p>
          <a:p>
            <a:r>
              <a:rPr lang="en-US" sz="1000" dirty="0">
                <a:latin typeface="Arial" panose="020B0604020202020204" pitchFamily="34" charset="0"/>
                <a:cs typeface="Arial" panose="020B0604020202020204" pitchFamily="34" charset="0"/>
              </a:rPr>
              <a:t>f)  Backup for all our data should be available in a cloud drive.</a:t>
            </a:r>
          </a:p>
          <a:p>
            <a:r>
              <a:rPr lang="en-US" sz="1000" dirty="0">
                <a:latin typeface="Arial" panose="020B0604020202020204" pitchFamily="34" charset="0"/>
                <a:cs typeface="Arial" panose="020B0604020202020204" pitchFamily="34" charset="0"/>
              </a:rPr>
              <a:t>g) We should be able to perform different excel functions, mainly Remove/highlight duplicates, with external excel/CSV datasheets.</a:t>
            </a:r>
          </a:p>
          <a:p>
            <a:r>
              <a:rPr lang="en-US" sz="1000" dirty="0">
                <a:latin typeface="Arial" panose="020B0604020202020204" pitchFamily="34" charset="0"/>
                <a:cs typeface="Arial" panose="020B0604020202020204" pitchFamily="34" charset="0"/>
              </a:rPr>
              <a:t>h) We will provide the defined headers to filter data from, however, we should be able to add headers in the database as our data grows</a:t>
            </a:r>
            <a:r>
              <a:rPr lang="en-US" sz="1000" dirty="0" smtClean="0">
                <a:latin typeface="Arial" panose="020B0604020202020204" pitchFamily="34" charset="0"/>
                <a:cs typeface="Arial" panose="020B0604020202020204" pitchFamily="34" charset="0"/>
              </a:rPr>
              <a:t>.</a:t>
            </a:r>
          </a:p>
          <a:p>
            <a:endParaRPr lang="en-US" sz="1000" dirty="0" smtClean="0">
              <a:latin typeface="Arial" panose="020B0604020202020204" pitchFamily="34" charset="0"/>
              <a:cs typeface="Arial" panose="020B0604020202020204" pitchFamily="34" charset="0"/>
            </a:endParaRPr>
          </a:p>
          <a:p>
            <a:r>
              <a:rPr lang="en-GB" sz="1000" b="1" dirty="0">
                <a:solidFill>
                  <a:srgbClr val="FF0000"/>
                </a:solidFill>
              </a:rPr>
              <a:t>Note: </a:t>
            </a:r>
            <a:r>
              <a:rPr lang="en-GB" sz="1000" b="1" dirty="0">
                <a:solidFill>
                  <a:sysClr val="windowText" lastClr="000000"/>
                </a:solidFill>
              </a:rPr>
              <a:t>User can Select 1 or multiple entries in each filter</a:t>
            </a:r>
            <a:r>
              <a:rPr lang="en-GB" sz="1000" b="1" dirty="0" smtClean="0">
                <a:solidFill>
                  <a:sysClr val="windowText" lastClr="000000"/>
                </a:solidFill>
              </a:rPr>
              <a:t>, multiple filters </a:t>
            </a:r>
            <a:r>
              <a:rPr lang="en-GB" sz="1000" b="1" dirty="0">
                <a:solidFill>
                  <a:sysClr val="windowText" lastClr="000000"/>
                </a:solidFill>
              </a:rPr>
              <a:t>can be applied at the same time</a:t>
            </a:r>
          </a:p>
          <a:p>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The database system should be divided into 4</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main sections:</a:t>
            </a:r>
          </a:p>
          <a:p>
            <a:r>
              <a:rPr lang="en-US" sz="1000" b="1" dirty="0">
                <a:latin typeface="Arial" panose="020B0604020202020204" pitchFamily="34" charset="0"/>
                <a:cs typeface="Arial" panose="020B0604020202020204" pitchFamily="34" charset="0"/>
              </a:rPr>
              <a:t>Section 1</a:t>
            </a:r>
            <a:r>
              <a:rPr lang="en-US" sz="1000" dirty="0">
                <a:latin typeface="Arial" panose="020B0604020202020204" pitchFamily="34" charset="0"/>
                <a:cs typeface="Arial" panose="020B0604020202020204" pitchFamily="34" charset="0"/>
              </a:rPr>
              <a:t>: Research</a:t>
            </a:r>
          </a:p>
          <a:p>
            <a:r>
              <a:rPr lang="en-US" sz="1000" b="1" dirty="0">
                <a:latin typeface="Arial" panose="020B0604020202020204" pitchFamily="34" charset="0"/>
                <a:cs typeface="Arial" panose="020B0604020202020204" pitchFamily="34" charset="0"/>
              </a:rPr>
              <a:t>Section </a:t>
            </a:r>
            <a:r>
              <a:rPr lang="en-US" sz="1000" b="1" dirty="0" smtClean="0">
                <a:latin typeface="Arial" panose="020B0604020202020204" pitchFamily="34" charset="0"/>
                <a:cs typeface="Arial" panose="020B0604020202020204" pitchFamily="34" charset="0"/>
              </a:rPr>
              <a:t>2a:</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Post Valid </a:t>
            </a:r>
            <a:r>
              <a:rPr lang="en-US" sz="1000" dirty="0" smtClean="0">
                <a:latin typeface="Arial" panose="020B0604020202020204" pitchFamily="34" charset="0"/>
                <a:cs typeface="Arial" panose="020B0604020202020204" pitchFamily="34" charset="0"/>
              </a:rPr>
              <a:t>Data</a:t>
            </a:r>
          </a:p>
          <a:p>
            <a:r>
              <a:rPr lang="en-US" sz="1000" b="1" dirty="0" smtClean="0">
                <a:latin typeface="Arial" panose="020B0604020202020204" pitchFamily="34" charset="0"/>
                <a:cs typeface="Arial" panose="020B0604020202020204" pitchFamily="34" charset="0"/>
              </a:rPr>
              <a:t>Section 2b: </a:t>
            </a:r>
            <a:r>
              <a:rPr lang="en-US" sz="1000" dirty="0">
                <a:latin typeface="Arial" panose="020B0604020202020204" pitchFamily="34" charset="0"/>
                <a:cs typeface="Arial" panose="020B0604020202020204" pitchFamily="34" charset="0"/>
              </a:rPr>
              <a:t>Post Blast Data Results</a:t>
            </a:r>
          </a:p>
          <a:p>
            <a:r>
              <a:rPr lang="en-US" sz="1000" b="1" dirty="0" smtClean="0">
                <a:latin typeface="Arial" panose="020B0604020202020204" pitchFamily="34" charset="0"/>
                <a:cs typeface="Arial" panose="020B0604020202020204" pitchFamily="34" charset="0"/>
              </a:rPr>
              <a:t>Section 3:</a:t>
            </a:r>
            <a:r>
              <a:rPr lang="en-US" sz="1000" dirty="0" smtClean="0">
                <a:latin typeface="Arial" panose="020B0604020202020204" pitchFamily="34" charset="0"/>
                <a:cs typeface="Arial" panose="020B0604020202020204" pitchFamily="34" charset="0"/>
              </a:rPr>
              <a:t> Overview</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We will provide headers of our data for each database section so you can create filters based on them, we will need a frontend view with filter option for the data based on these headers to search and download the data. </a:t>
            </a:r>
          </a:p>
          <a:p>
            <a:r>
              <a:rPr lang="en-US" sz="1000" dirty="0">
                <a:latin typeface="Arial" panose="020B0604020202020204" pitchFamily="34" charset="0"/>
                <a:cs typeface="Arial" panose="020B0604020202020204" pitchFamily="34" charset="0"/>
              </a:rPr>
              <a:t> </a:t>
            </a:r>
          </a:p>
          <a:p>
            <a:r>
              <a:rPr lang="en-US" sz="1100" b="1" dirty="0">
                <a:latin typeface="Arial" panose="020B0604020202020204" pitchFamily="34" charset="0"/>
                <a:cs typeface="Arial" panose="020B0604020202020204" pitchFamily="34" charset="0"/>
              </a:rPr>
              <a:t>Section 1: Research:</a:t>
            </a:r>
            <a:endParaRPr lang="en-US" sz="11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In this section we need Excel/google sheets like interface with data search, filter etc. options, </a:t>
            </a:r>
          </a:p>
          <a:p>
            <a:pPr fontAlgn="base"/>
            <a:r>
              <a:rPr lang="en-US" sz="1000" dirty="0">
                <a:latin typeface="Arial" panose="020B0604020202020204" pitchFamily="34" charset="0"/>
                <a:cs typeface="Arial" panose="020B0604020202020204" pitchFamily="34" charset="0"/>
              </a:rPr>
              <a:t>The database should let the user update the database through a </a:t>
            </a:r>
            <a:r>
              <a:rPr lang="en-US" sz="1000" dirty="0" smtClean="0">
                <a:latin typeface="Arial" panose="020B0604020202020204" pitchFamily="34" charset="0"/>
                <a:cs typeface="Arial" panose="020B0604020202020204" pitchFamily="34" charset="0"/>
              </a:rPr>
              <a:t>google sheet/CSV file. </a:t>
            </a:r>
            <a:endParaRPr lang="en-US" sz="1000" dirty="0">
              <a:latin typeface="Arial" panose="020B0604020202020204" pitchFamily="34" charset="0"/>
              <a:cs typeface="Arial" panose="020B0604020202020204" pitchFamily="34" charset="0"/>
            </a:endParaRPr>
          </a:p>
          <a:p>
            <a:pPr fontAlgn="base"/>
            <a:r>
              <a:rPr lang="en-US" sz="1000" dirty="0" smtClean="0">
                <a:latin typeface="Arial" panose="020B0604020202020204" pitchFamily="34" charset="0"/>
                <a:cs typeface="Arial" panose="020B0604020202020204" pitchFamily="34" charset="0"/>
              </a:rPr>
              <a:t>If </a:t>
            </a:r>
            <a:r>
              <a:rPr lang="en-US" sz="1000" dirty="0">
                <a:latin typeface="Arial" panose="020B0604020202020204" pitchFamily="34" charset="0"/>
                <a:cs typeface="Arial" panose="020B0604020202020204" pitchFamily="34" charset="0"/>
              </a:rPr>
              <a:t>a new entry matches an already </a:t>
            </a:r>
            <a:r>
              <a:rPr lang="en-US" sz="1000" dirty="0" smtClean="0">
                <a:latin typeface="Arial" panose="020B0604020202020204" pitchFamily="34" charset="0"/>
                <a:cs typeface="Arial" panose="020B0604020202020204" pitchFamily="34" charset="0"/>
              </a:rPr>
              <a:t>existing </a:t>
            </a:r>
            <a:r>
              <a:rPr lang="en-US" sz="1000" dirty="0">
                <a:latin typeface="Arial" panose="020B0604020202020204" pitchFamily="34" charset="0"/>
                <a:cs typeface="Arial" panose="020B0604020202020204" pitchFamily="34" charset="0"/>
              </a:rPr>
              <a:t>entry in the database in either of  </a:t>
            </a:r>
            <a:r>
              <a:rPr lang="en-US" sz="1000" dirty="0" smtClean="0">
                <a:latin typeface="Arial" panose="020B0604020202020204" pitchFamily="34" charset="0"/>
                <a:cs typeface="Arial" panose="020B0604020202020204" pitchFamily="34" charset="0"/>
              </a:rPr>
              <a:t>“</a:t>
            </a:r>
            <a:r>
              <a:rPr lang="en-US" sz="1000" b="1" dirty="0" smtClean="0">
                <a:latin typeface="Arial" panose="020B0604020202020204" pitchFamily="34" charset="0"/>
                <a:cs typeface="Arial" panose="020B0604020202020204" pitchFamily="34" charset="0"/>
              </a:rPr>
              <a:t>Company” </a:t>
            </a:r>
            <a:r>
              <a:rPr lang="en-US" sz="1000" dirty="0" smtClean="0">
                <a:latin typeface="Arial" panose="020B0604020202020204" pitchFamily="34" charset="0"/>
                <a:cs typeface="Arial" panose="020B0604020202020204" pitchFamily="34" charset="0"/>
              </a:rPr>
              <a:t>or</a:t>
            </a:r>
            <a:r>
              <a:rPr lang="en-US" sz="1000" b="1" dirty="0" smtClean="0">
                <a:latin typeface="Arial" panose="020B0604020202020204" pitchFamily="34" charset="0"/>
                <a:cs typeface="Arial" panose="020B0604020202020204" pitchFamily="34" charset="0"/>
              </a:rPr>
              <a:t> “Domain”</a:t>
            </a:r>
            <a:r>
              <a:rPr lang="en-US" sz="1000" dirty="0" smtClean="0">
                <a:latin typeface="Arial" panose="020B0604020202020204" pitchFamily="34" charset="0"/>
                <a:cs typeface="Arial" panose="020B0604020202020204" pitchFamily="34" charset="0"/>
              </a:rPr>
              <a:t> columns</a:t>
            </a:r>
            <a:r>
              <a:rPr lang="en-US" sz="1000" dirty="0">
                <a:latin typeface="Arial" panose="020B0604020202020204" pitchFamily="34" charset="0"/>
                <a:cs typeface="Arial" panose="020B0604020202020204" pitchFamily="34" charset="0"/>
              </a:rPr>
              <a:t>, it should be highlighted so the </a:t>
            </a:r>
            <a:r>
              <a:rPr lang="en-US" sz="1000" dirty="0" smtClean="0">
                <a:latin typeface="Arial" panose="020B0604020202020204" pitchFamily="34" charset="0"/>
                <a:cs typeface="Arial" panose="020B0604020202020204" pitchFamily="34" charset="0"/>
              </a:rPr>
              <a:t>user </a:t>
            </a:r>
            <a:r>
              <a:rPr lang="en-US" sz="1000" dirty="0">
                <a:latin typeface="Arial" panose="020B0604020202020204" pitchFamily="34" charset="0"/>
                <a:cs typeface="Arial" panose="020B0604020202020204" pitchFamily="34" charset="0"/>
              </a:rPr>
              <a:t>would know it already exists in the database.</a:t>
            </a:r>
          </a:p>
          <a:p>
            <a:pPr fontAlgn="base"/>
            <a:r>
              <a:rPr lang="en-US" sz="1000" dirty="0" smtClean="0">
                <a:latin typeface="Arial" panose="020B0604020202020204" pitchFamily="34" charset="0"/>
                <a:cs typeface="Arial" panose="020B0604020202020204" pitchFamily="34" charset="0"/>
              </a:rPr>
              <a:t>We need total 3 options here:</a:t>
            </a:r>
          </a:p>
          <a:p>
            <a:pPr marL="228600" indent="-228600" fontAlgn="base">
              <a:buAutoNum type="arabicPeriod"/>
            </a:pPr>
            <a:r>
              <a:rPr lang="en-US" sz="1000" b="1" dirty="0" smtClean="0">
                <a:latin typeface="Arial" panose="020B0604020202020204" pitchFamily="34" charset="0"/>
                <a:cs typeface="Arial" panose="020B0604020202020204" pitchFamily="34" charset="0"/>
              </a:rPr>
              <a:t>Entry Form: </a:t>
            </a:r>
            <a:r>
              <a:rPr lang="en-US" sz="1000" dirty="0" smtClean="0">
                <a:latin typeface="Arial" panose="020B0604020202020204" pitchFamily="34" charset="0"/>
                <a:cs typeface="Arial" panose="020B0604020202020204" pitchFamily="34" charset="0"/>
              </a:rPr>
              <a:t>The entry form should have Excel like view, It should have our headers defined in </a:t>
            </a:r>
            <a:r>
              <a:rPr lang="en-US" sz="1000" b="1" dirty="0" smtClean="0">
                <a:latin typeface="Arial" panose="020B0604020202020204" pitchFamily="34" charset="0"/>
                <a:cs typeface="Arial" panose="020B0604020202020204" pitchFamily="34" charset="0"/>
              </a:rPr>
              <a:t>Section 1 Parameters</a:t>
            </a:r>
            <a:r>
              <a:rPr lang="en-US" sz="1000" dirty="0" smtClean="0">
                <a:latin typeface="Arial" panose="020B0604020202020204" pitchFamily="34" charset="0"/>
                <a:cs typeface="Arial" panose="020B0604020202020204" pitchFamily="34" charset="0"/>
              </a:rPr>
              <a:t> and we will fill it on daily basis and then there should be a button where we click and upload our daily work in Database, the data we upload should have a date stamp. </a:t>
            </a:r>
            <a:r>
              <a:rPr lang="en-US" sz="1000" dirty="0">
                <a:latin typeface="Arial" panose="020B0604020202020204" pitchFamily="34" charset="0"/>
                <a:cs typeface="Arial" panose="020B0604020202020204" pitchFamily="34" charset="0"/>
              </a:rPr>
              <a:t>When the data is added in the database, there should be </a:t>
            </a:r>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button to upload the </a:t>
            </a:r>
            <a:r>
              <a:rPr lang="en-US" sz="1000" dirty="0" smtClean="0">
                <a:latin typeface="Arial" panose="020B0604020202020204" pitchFamily="34" charset="0"/>
                <a:cs typeface="Arial" panose="020B0604020202020204" pitchFamily="34" charset="0"/>
              </a:rPr>
              <a:t>data, </a:t>
            </a:r>
            <a:r>
              <a:rPr lang="en-US" sz="1000" dirty="0">
                <a:latin typeface="Arial" panose="020B0604020202020204" pitchFamily="34" charset="0"/>
                <a:cs typeface="Arial" panose="020B0604020202020204" pitchFamily="34" charset="0"/>
              </a:rPr>
              <a:t>after that the entry form should become </a:t>
            </a:r>
            <a:r>
              <a:rPr lang="en-US" sz="1000" dirty="0" smtClean="0">
                <a:latin typeface="Arial" panose="020B0604020202020204" pitchFamily="34" charset="0"/>
                <a:cs typeface="Arial" panose="020B0604020202020204" pitchFamily="34" charset="0"/>
              </a:rPr>
              <a:t>empty and be available to work again. </a:t>
            </a:r>
          </a:p>
          <a:p>
            <a:pPr marL="228600" indent="-228600" fontAlgn="base">
              <a:buAutoNum type="arabicPeriod"/>
            </a:pPr>
            <a:r>
              <a:rPr lang="en-US" sz="1000" b="1" dirty="0" smtClean="0">
                <a:latin typeface="Arial" panose="020B0604020202020204" pitchFamily="34" charset="0"/>
                <a:cs typeface="Arial" panose="020B0604020202020204" pitchFamily="34" charset="0"/>
              </a:rPr>
              <a:t>Amendment Form/CSV: </a:t>
            </a:r>
            <a:r>
              <a:rPr lang="en-US" sz="1000" dirty="0" smtClean="0">
                <a:latin typeface="Arial" panose="020B0604020202020204" pitchFamily="34" charset="0"/>
                <a:cs typeface="Arial" panose="020B0604020202020204" pitchFamily="34" charset="0"/>
              </a:rPr>
              <a:t>After the data in Entry Form is uploaded in the Database, we will scrap those companies and add their count in Country column, in other words we will update the data previously  added through Entry Form, it should be done either by similar entry form.</a:t>
            </a:r>
          </a:p>
          <a:p>
            <a:pPr marL="228600" indent="-228600" fontAlgn="base">
              <a:buAutoNum type="arabicPeriod"/>
            </a:pPr>
            <a:r>
              <a:rPr lang="en-US" sz="1000" b="1" dirty="0" smtClean="0">
                <a:latin typeface="Arial" panose="020B0604020202020204" pitchFamily="34" charset="0"/>
                <a:cs typeface="Arial" panose="020B0604020202020204" pitchFamily="34" charset="0"/>
              </a:rPr>
              <a:t>Search Form: </a:t>
            </a:r>
            <a:r>
              <a:rPr lang="en-US" sz="1000" dirty="0" smtClean="0">
                <a:latin typeface="Arial" panose="020B0604020202020204" pitchFamily="34" charset="0"/>
                <a:cs typeface="Arial" panose="020B0604020202020204" pitchFamily="34" charset="0"/>
              </a:rPr>
              <a:t>There should be an Overview Search form that should give us a view of our data by selecting certain filters. </a:t>
            </a:r>
          </a:p>
          <a:p>
            <a:pPr fontAlgn="base"/>
            <a:r>
              <a:rPr lang="en-US" sz="1000" b="1" dirty="0" smtClean="0">
                <a:latin typeface="Arial" panose="020B0604020202020204" pitchFamily="34" charset="0"/>
                <a:cs typeface="Arial" panose="020B0604020202020204" pitchFamily="34" charset="0"/>
              </a:rPr>
              <a:t>Note: </a:t>
            </a:r>
            <a:r>
              <a:rPr lang="en-US" sz="1000" dirty="0" smtClean="0">
                <a:latin typeface="Arial" panose="020B0604020202020204" pitchFamily="34" charset="0"/>
                <a:cs typeface="Arial" panose="020B0604020202020204" pitchFamily="34" charset="0"/>
              </a:rPr>
              <a:t>If we search a company in the search bar then database should only show us the country columns which are not empty and should not show us the empty country columns. otherwise we will have to select all the countries in order to find the filled one. E.g. if a company has its presence only in UAE column then only UAE column should appear.</a:t>
            </a:r>
            <a:endParaRPr lang="en-US" sz="1000" b="1" dirty="0" smtClean="0">
              <a:latin typeface="Arial" panose="020B0604020202020204" pitchFamily="34" charset="0"/>
              <a:cs typeface="Arial" panose="020B0604020202020204" pitchFamily="34" charset="0"/>
            </a:endParaRPr>
          </a:p>
          <a:p>
            <a:pPr fontAlgn="base"/>
            <a:r>
              <a:rPr lang="en-US" sz="1000" b="1" dirty="0" smtClean="0">
                <a:latin typeface="Arial" panose="020B0604020202020204" pitchFamily="34" charset="0"/>
                <a:cs typeface="Arial" panose="020B0604020202020204" pitchFamily="34" charset="0"/>
              </a:rPr>
              <a:t>4. Section 1 Parameters: </a:t>
            </a:r>
            <a:r>
              <a:rPr lang="en-US" sz="1000" dirty="0" smtClean="0">
                <a:latin typeface="Arial" panose="020B0604020202020204" pitchFamily="34" charset="0"/>
                <a:cs typeface="Arial" panose="020B0604020202020204" pitchFamily="34" charset="0"/>
              </a:rPr>
              <a:t>The filters in Section 1 should be based on these parameters.</a:t>
            </a:r>
            <a:endParaRPr lang="en-US" sz="1000" b="1"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012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127" y="0"/>
            <a:ext cx="11970328" cy="655564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Section </a:t>
            </a:r>
            <a:r>
              <a:rPr lang="en-US" sz="1000" b="1" dirty="0" smtClean="0">
                <a:latin typeface="Arial" panose="020B0604020202020204" pitchFamily="34" charset="0"/>
                <a:cs typeface="Arial" panose="020B0604020202020204" pitchFamily="34" charset="0"/>
              </a:rPr>
              <a:t>2a: </a:t>
            </a:r>
            <a:r>
              <a:rPr lang="en-US" sz="1000" b="1" dirty="0">
                <a:latin typeface="Arial" panose="020B0604020202020204" pitchFamily="34" charset="0"/>
                <a:cs typeface="Arial" panose="020B0604020202020204" pitchFamily="34" charset="0"/>
              </a:rPr>
              <a:t>Post Valid Data</a:t>
            </a:r>
            <a:endParaRPr lang="en-US" sz="1000" b="1"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This </a:t>
            </a:r>
            <a:r>
              <a:rPr lang="en-US" sz="1000" dirty="0">
                <a:latin typeface="Arial" panose="020B0604020202020204" pitchFamily="34" charset="0"/>
                <a:cs typeface="Arial" panose="020B0604020202020204" pitchFamily="34" charset="0"/>
              </a:rPr>
              <a:t>section should let us upload data files with predefined headers, here we want following functions:</a:t>
            </a:r>
          </a:p>
          <a:p>
            <a:pPr fontAlgn="base"/>
            <a:r>
              <a:rPr lang="en-US" sz="1000" dirty="0">
                <a:latin typeface="Arial" panose="020B0604020202020204" pitchFamily="34" charset="0"/>
                <a:cs typeface="Arial" panose="020B0604020202020204" pitchFamily="34" charset="0"/>
              </a:rPr>
              <a:t>The database should create a date &amp; time stamp with each file uploaded.</a:t>
            </a:r>
          </a:p>
          <a:p>
            <a:pPr fontAlgn="base"/>
            <a:r>
              <a:rPr lang="en-US" sz="1000" dirty="0">
                <a:latin typeface="Arial" panose="020B0604020202020204" pitchFamily="34" charset="0"/>
                <a:cs typeface="Arial" panose="020B0604020202020204" pitchFamily="34" charset="0"/>
              </a:rPr>
              <a:t>It should create a column for the file name and paste it along with the data inside the file (create a column for the file name in front of data)</a:t>
            </a:r>
          </a:p>
          <a:p>
            <a:pPr fontAlgn="base"/>
            <a:r>
              <a:rPr lang="en-US" sz="1000" dirty="0">
                <a:latin typeface="Arial" panose="020B0604020202020204" pitchFamily="34" charset="0"/>
                <a:cs typeface="Arial" panose="020B0604020202020204" pitchFamily="34" charset="0"/>
              </a:rPr>
              <a:t>We should be able to download these files and update them externally in MS Excel and then upload them again.</a:t>
            </a:r>
          </a:p>
          <a:p>
            <a:pPr fontAlgn="base"/>
            <a:r>
              <a:rPr lang="en-US" sz="1000" dirty="0">
                <a:latin typeface="Arial" panose="020B0604020202020204" pitchFamily="34" charset="0"/>
                <a:cs typeface="Arial" panose="020B0604020202020204" pitchFamily="34" charset="0"/>
              </a:rPr>
              <a:t>The database should let us download custom CSV/Excel  files (based on the selection of </a:t>
            </a:r>
            <a:r>
              <a:rPr lang="en-US" sz="1000" dirty="0" smtClean="0">
                <a:latin typeface="Arial" panose="020B0604020202020204" pitchFamily="34" charset="0"/>
                <a:cs typeface="Arial" panose="020B0604020202020204" pitchFamily="34" charset="0"/>
              </a:rPr>
              <a:t>filters)</a:t>
            </a:r>
          </a:p>
          <a:p>
            <a:pPr fontAlgn="base"/>
            <a:r>
              <a:rPr lang="en-US" sz="1000" dirty="0" smtClean="0">
                <a:latin typeface="Arial" panose="020B0604020202020204" pitchFamily="34" charset="0"/>
                <a:cs typeface="Arial" panose="020B0604020202020204" pitchFamily="34" charset="0"/>
              </a:rPr>
              <a:t>There </a:t>
            </a:r>
            <a:r>
              <a:rPr lang="en-US" sz="1000" dirty="0">
                <a:latin typeface="Arial" panose="020B0604020202020204" pitchFamily="34" charset="0"/>
                <a:cs typeface="Arial" panose="020B0604020202020204" pitchFamily="34" charset="0"/>
              </a:rPr>
              <a:t>should be an option to select and remove duplicates from the selected data with another selected data, the filters for both selected data patches should be based on date, region and country. There will be two date ranges used here, 1st to select an old data and 2nd to select relatively new data and then Remove Duplicate function will be performed between these two patches of data. E.g. we select old data from March 2020 to June 2020 ( we call it List 1) and then we select our latest data from August 1 to August 10 (call it list 2), we should be able to remove any duplicate data (Email) from the list 2 (the data should be removed from List 2 only</a:t>
            </a:r>
            <a:r>
              <a:rPr lang="en-US" sz="1000" dirty="0" smtClean="0">
                <a:latin typeface="Arial" panose="020B0604020202020204" pitchFamily="34" charset="0"/>
                <a:cs typeface="Arial" panose="020B0604020202020204" pitchFamily="34" charset="0"/>
              </a:rPr>
              <a:t>).</a:t>
            </a:r>
          </a:p>
          <a:p>
            <a:pPr fontAlgn="base"/>
            <a:endParaRPr lang="en-US" sz="1000" dirty="0">
              <a:latin typeface="Arial" panose="020B0604020202020204" pitchFamily="34" charset="0"/>
              <a:cs typeface="Arial" panose="020B0604020202020204" pitchFamily="34" charset="0"/>
            </a:endParaRPr>
          </a:p>
          <a:p>
            <a:pPr marL="228600" indent="-228600" fontAlgn="base">
              <a:buAutoNum type="arabicPeriod"/>
            </a:pPr>
            <a:r>
              <a:rPr lang="en-US" sz="1000" b="1" dirty="0" smtClean="0">
                <a:latin typeface="Arial" panose="020B0604020202020204" pitchFamily="34" charset="0"/>
                <a:cs typeface="Arial" panose="020B0604020202020204" pitchFamily="34" charset="0"/>
              </a:rPr>
              <a:t>CSV Upload Option:</a:t>
            </a:r>
            <a:r>
              <a:rPr lang="en-US" sz="1000" dirty="0" smtClean="0">
                <a:latin typeface="Arial" panose="020B0604020202020204" pitchFamily="34" charset="0"/>
                <a:cs typeface="Arial" panose="020B0604020202020204" pitchFamily="34" charset="0"/>
              </a:rPr>
              <a:t> There should be an option to upload our data through a batch of CSV files, these CSV files will have same headers as database and their data will be populated in the database in their respective columns.</a:t>
            </a:r>
          </a:p>
          <a:p>
            <a:pPr fontAlgn="base"/>
            <a:r>
              <a:rPr lang="en-US" sz="1000" b="1" dirty="0" smtClean="0">
                <a:solidFill>
                  <a:srgbClr val="FF0000"/>
                </a:solidFill>
                <a:latin typeface="Arial" panose="020B0604020202020204" pitchFamily="34" charset="0"/>
                <a:cs typeface="Arial" panose="020B0604020202020204" pitchFamily="34" charset="0"/>
              </a:rPr>
              <a:t>Note</a:t>
            </a:r>
            <a:r>
              <a:rPr lang="en-US" sz="1000" b="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We also want you to add a preview of the data, when we upload CSV files so we can verify our headers to avoid mistakes and errors while uploading.</a:t>
            </a:r>
          </a:p>
          <a:p>
            <a:pPr fontAlgn="base"/>
            <a:r>
              <a:rPr lang="en-US" sz="1000" b="1" dirty="0" smtClean="0">
                <a:latin typeface="Arial" panose="020B0604020202020204" pitchFamily="34" charset="0"/>
                <a:cs typeface="Arial" panose="020B0604020202020204" pitchFamily="34" charset="0"/>
              </a:rPr>
              <a:t>2.    this Form is divided in 2 parts: </a:t>
            </a:r>
          </a:p>
          <a:p>
            <a:pPr fontAlgn="base"/>
            <a:endParaRPr lang="en-US" sz="1000" b="1" dirty="0" smtClean="0">
              <a:latin typeface="Arial" panose="020B0604020202020204" pitchFamily="34" charset="0"/>
              <a:cs typeface="Arial" panose="020B0604020202020204" pitchFamily="34" charset="0"/>
            </a:endParaRPr>
          </a:p>
          <a:p>
            <a:pPr lvl="1" fontAlgn="base"/>
            <a:r>
              <a:rPr lang="en-US" sz="1000" b="1" dirty="0" smtClean="0">
                <a:latin typeface="Arial" panose="020B0604020202020204" pitchFamily="34" charset="0"/>
                <a:cs typeface="Arial" panose="020B0604020202020204" pitchFamily="34" charset="0"/>
              </a:rPr>
              <a:t>2.1. Remove Duplicate Option: </a:t>
            </a:r>
            <a:r>
              <a:rPr lang="en-US" sz="1000" dirty="0" smtClean="0">
                <a:latin typeface="Arial" panose="020B0604020202020204" pitchFamily="34" charset="0"/>
                <a:cs typeface="Arial" panose="020B0604020202020204" pitchFamily="34" charset="0"/>
              </a:rPr>
              <a:t>There should be an option to select and remove duplicates from the selected data with another selected data, the filters for both selected data patches should be based on our filters. There will be two date ranges used here, 1</a:t>
            </a:r>
            <a:r>
              <a:rPr lang="en-US" sz="1000" baseline="30000" dirty="0" smtClean="0">
                <a:latin typeface="Arial" panose="020B0604020202020204" pitchFamily="34" charset="0"/>
                <a:cs typeface="Arial" panose="020B0604020202020204" pitchFamily="34" charset="0"/>
              </a:rPr>
              <a:t>st</a:t>
            </a:r>
            <a:r>
              <a:rPr lang="en-US" sz="1000" dirty="0" smtClean="0">
                <a:latin typeface="Arial" panose="020B0604020202020204" pitchFamily="34" charset="0"/>
                <a:cs typeface="Arial" panose="020B0604020202020204" pitchFamily="34" charset="0"/>
              </a:rPr>
              <a:t> to select an old data and 2</a:t>
            </a:r>
            <a:r>
              <a:rPr lang="en-US" sz="1000" baseline="30000" dirty="0" smtClean="0">
                <a:latin typeface="Arial" panose="020B0604020202020204" pitchFamily="34" charset="0"/>
                <a:cs typeface="Arial" panose="020B0604020202020204" pitchFamily="34" charset="0"/>
              </a:rPr>
              <a:t>nd</a:t>
            </a:r>
            <a:r>
              <a:rPr lang="en-US" sz="1000" dirty="0" smtClean="0">
                <a:latin typeface="Arial" panose="020B0604020202020204" pitchFamily="34" charset="0"/>
                <a:cs typeface="Arial" panose="020B0604020202020204" pitchFamily="34" charset="0"/>
              </a:rPr>
              <a:t> to select relatively new data and then Remove Duplicate function will be performed between these two patches of data. E.g. we select old data from March 2020 to June 2020 ( we call it List 1) and then we select our latest data from August 1 to August 10 (call it list 2), we should be able to remove duplicate (Email) from the list 2 (the data should be removed from List 2 only). Remove duplicate query will be performed on “</a:t>
            </a:r>
            <a:r>
              <a:rPr lang="en-US" sz="1000" b="1" dirty="0" smtClean="0">
                <a:latin typeface="Arial" panose="020B0604020202020204" pitchFamily="34" charset="0"/>
                <a:cs typeface="Arial" panose="020B0604020202020204" pitchFamily="34" charset="0"/>
              </a:rPr>
              <a:t>Email Column”.</a:t>
            </a:r>
          </a:p>
          <a:p>
            <a:pPr lvl="1" fontAlgn="base"/>
            <a:r>
              <a:rPr lang="en-US" sz="1000" b="1" dirty="0" smtClean="0">
                <a:latin typeface="Arial" panose="020B0604020202020204" pitchFamily="34" charset="0"/>
                <a:cs typeface="Arial" panose="020B0604020202020204" pitchFamily="34" charset="0"/>
              </a:rPr>
              <a:t>2.2. Percentage </a:t>
            </a:r>
            <a:r>
              <a:rPr lang="en-US" sz="1000" b="1" dirty="0">
                <a:latin typeface="Arial" panose="020B0604020202020204" pitchFamily="34" charset="0"/>
                <a:cs typeface="Arial" panose="020B0604020202020204" pitchFamily="34" charset="0"/>
              </a:rPr>
              <a:t>Query: </a:t>
            </a:r>
            <a:r>
              <a:rPr lang="en-US" sz="1000" dirty="0">
                <a:latin typeface="Arial" panose="020B0604020202020204" pitchFamily="34" charset="0"/>
                <a:cs typeface="Arial" panose="020B0604020202020204" pitchFamily="34" charset="0"/>
              </a:rPr>
              <a:t>when a data is selected we should be able to create percentage of that data.</a:t>
            </a:r>
          </a:p>
          <a:p>
            <a:pPr lvl="1" fontAlgn="base"/>
            <a:r>
              <a:rPr lang="en-US" sz="1000" b="1" dirty="0" smtClean="0">
                <a:latin typeface="Arial" panose="020B0604020202020204" pitchFamily="34" charset="0"/>
                <a:cs typeface="Arial" panose="020B0604020202020204" pitchFamily="34" charset="0"/>
              </a:rPr>
              <a:t>2.3. CSV Download Option: </a:t>
            </a:r>
            <a:r>
              <a:rPr lang="en-US" sz="1000" dirty="0" smtClean="0">
                <a:latin typeface="Arial" panose="020B0604020202020204" pitchFamily="34" charset="0"/>
                <a:cs typeface="Arial" panose="020B0604020202020204" pitchFamily="34" charset="0"/>
              </a:rPr>
              <a:t>We should be able to select the data based on filters and download it in a CSV file, it </a:t>
            </a:r>
            <a:r>
              <a:rPr lang="en-US" sz="1000" dirty="0">
                <a:latin typeface="Arial" panose="020B0604020202020204" pitchFamily="34" charset="0"/>
                <a:cs typeface="Arial" panose="020B0604020202020204" pitchFamily="34" charset="0"/>
              </a:rPr>
              <a:t>should be optional to tick the blast date option since we will be downloading the data for various reasons other than the blasting the </a:t>
            </a:r>
            <a:r>
              <a:rPr lang="en-US" sz="1000" dirty="0" smtClean="0">
                <a:latin typeface="Arial" panose="020B0604020202020204" pitchFamily="34" charset="0"/>
                <a:cs typeface="Arial" panose="020B0604020202020204" pitchFamily="34" charset="0"/>
              </a:rPr>
              <a:t>leads. the data we download should be marked in the database in a column named as  “Blast Date” with a date stamp. </a:t>
            </a:r>
          </a:p>
          <a:p>
            <a:pPr lvl="1" fontAlgn="base"/>
            <a:endParaRPr lang="en-US" sz="1000" dirty="0" smtClean="0">
              <a:latin typeface="Arial" panose="020B0604020202020204" pitchFamily="34" charset="0"/>
              <a:cs typeface="Arial" panose="020B0604020202020204" pitchFamily="34" charset="0"/>
            </a:endParaRPr>
          </a:p>
          <a:p>
            <a:pPr fontAlgn="base"/>
            <a:r>
              <a:rPr lang="en-US" sz="1000" b="1" dirty="0" smtClean="0">
                <a:latin typeface="Arial" panose="020B0604020202020204" pitchFamily="34" charset="0"/>
                <a:cs typeface="Arial" panose="020B0604020202020204" pitchFamily="34" charset="0"/>
              </a:rPr>
              <a:t>3. Search Form UI:</a:t>
            </a:r>
            <a:r>
              <a:rPr lang="en-US" sz="1000" dirty="0" smtClean="0">
                <a:latin typeface="Arial" panose="020B0604020202020204" pitchFamily="34" charset="0"/>
                <a:cs typeface="Arial" panose="020B0604020202020204" pitchFamily="34" charset="0"/>
              </a:rPr>
              <a:t> An MS Excel-like view of our data based on it Headers.</a:t>
            </a:r>
          </a:p>
          <a:p>
            <a:pPr fontAlgn="base"/>
            <a:r>
              <a:rPr lang="en-US" sz="1000" b="1" dirty="0" smtClean="0">
                <a:latin typeface="Arial" panose="020B0604020202020204" pitchFamily="34" charset="0"/>
                <a:cs typeface="Arial" panose="020B0604020202020204" pitchFamily="34" charset="0"/>
              </a:rPr>
              <a:t>4. Section 2a Parameters: </a:t>
            </a:r>
            <a:r>
              <a:rPr lang="en-US" sz="1000" dirty="0" smtClean="0">
                <a:latin typeface="Arial" panose="020B0604020202020204" pitchFamily="34" charset="0"/>
                <a:cs typeface="Arial" panose="020B0604020202020204" pitchFamily="34" charset="0"/>
              </a:rPr>
              <a:t> The filters in Section 2 should be based on these parameters</a:t>
            </a:r>
            <a:r>
              <a:rPr lang="en-US" sz="1000" dirty="0">
                <a:latin typeface="Arial" panose="020B0604020202020204" pitchFamily="34" charset="0"/>
                <a:cs typeface="Arial" panose="020B0604020202020204" pitchFamily="34" charset="0"/>
              </a:rPr>
              <a:t>. Will provide the percentage formula for </a:t>
            </a:r>
            <a:r>
              <a:rPr lang="en-US" sz="1000" dirty="0" smtClean="0">
                <a:latin typeface="Arial" panose="020B0604020202020204" pitchFamily="34" charset="0"/>
                <a:cs typeface="Arial" panose="020B0604020202020204" pitchFamily="34" charset="0"/>
              </a:rPr>
              <a:t>the Percentage header.</a:t>
            </a:r>
          </a:p>
          <a:p>
            <a:pPr fontAlgn="base"/>
            <a:endParaRPr lang="en-US" sz="1000" dirty="0" smtClean="0">
              <a:latin typeface="Arial" panose="020B0604020202020204" pitchFamily="34" charset="0"/>
              <a:cs typeface="Arial" panose="020B0604020202020204" pitchFamily="34" charset="0"/>
            </a:endParaRPr>
          </a:p>
          <a:p>
            <a:pPr marL="171450" indent="-171450" fontAlgn="base">
              <a:buFont typeface="Arial" panose="020B0604020202020204" pitchFamily="34" charset="0"/>
              <a:buChar char="•"/>
            </a:pPr>
            <a:r>
              <a:rPr lang="en-US" sz="1000" b="1" dirty="0" smtClean="0">
                <a:latin typeface="Arial" panose="020B0604020202020204" pitchFamily="34" charset="0"/>
                <a:cs typeface="Arial" panose="020B0604020202020204" pitchFamily="34" charset="0"/>
              </a:rPr>
              <a:t>Upload </a:t>
            </a:r>
            <a:r>
              <a:rPr lang="en-US" sz="1000" b="1" dirty="0">
                <a:latin typeface="Arial" panose="020B0604020202020204" pitchFamily="34" charset="0"/>
                <a:cs typeface="Arial" panose="020B0604020202020204" pitchFamily="34" charset="0"/>
              </a:rPr>
              <a:t>CSV: </a:t>
            </a:r>
            <a:r>
              <a:rPr lang="en-US" sz="1000" dirty="0">
                <a:latin typeface="Arial" panose="020B0604020202020204" pitchFamily="34" charset="0"/>
                <a:cs typeface="Arial" panose="020B0604020202020204" pitchFamily="34" charset="0"/>
              </a:rPr>
              <a:t>A popup should appear when we click this button and we should be able to upload a single CSV file or a batch of CSVs, we should have a preview before we upload these files to check if the headers match the database, files with wrong Headers should show an error so we can fix the headers and upload the files again</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71450" indent="-171450" fontAlgn="base">
              <a:buFont typeface="Arial" panose="020B0604020202020204" pitchFamily="34" charset="0"/>
              <a:buChar char="•"/>
            </a:pPr>
            <a:r>
              <a:rPr lang="en-US" sz="1000" b="1" dirty="0">
                <a:latin typeface="Arial" panose="020B0604020202020204" pitchFamily="34" charset="0"/>
                <a:cs typeface="Arial" panose="020B0604020202020204" pitchFamily="34" charset="0"/>
              </a:rPr>
              <a:t>Download CSV: </a:t>
            </a:r>
            <a:r>
              <a:rPr lang="en-US" sz="1000" dirty="0">
                <a:latin typeface="Arial" panose="020B0604020202020204" pitchFamily="34" charset="0"/>
                <a:cs typeface="Arial" panose="020B0604020202020204" pitchFamily="34" charset="0"/>
              </a:rPr>
              <a:t>When we click the download CSV, a popup should appear asking the purpose of download, it should have two options, 1st to blast data, if the purpose is to blast data then a date should be populated in the Blast date column automatically, 2nd option should be only download, in 2nd option it shouldn’t add the blast date.</a:t>
            </a:r>
          </a:p>
          <a:p>
            <a:pPr marL="171450" indent="-171450" fontAlgn="base">
              <a:buFont typeface="Arial" panose="020B0604020202020204" pitchFamily="34" charset="0"/>
              <a:buChar char="•"/>
            </a:pPr>
            <a:r>
              <a:rPr lang="en-US" sz="1000" b="1" dirty="0">
                <a:latin typeface="Arial" panose="020B0604020202020204" pitchFamily="34" charset="0"/>
                <a:cs typeface="Arial" panose="020B0604020202020204" pitchFamily="34" charset="0"/>
              </a:rPr>
              <a:t>Scrap Date: </a:t>
            </a:r>
            <a:r>
              <a:rPr lang="en-US" sz="1000" dirty="0">
                <a:latin typeface="Arial" panose="020B0604020202020204" pitchFamily="34" charset="0"/>
                <a:cs typeface="Arial" panose="020B0604020202020204" pitchFamily="34" charset="0"/>
              </a:rPr>
              <a:t>Scrap date here should be picked up from the section 1 Scrap Date(s), through Company Name and Country reference.</a:t>
            </a:r>
            <a:endParaRPr lang="en-US" sz="1000" dirty="0" smtClean="0">
              <a:latin typeface="Arial" panose="020B0604020202020204" pitchFamily="34" charset="0"/>
              <a:cs typeface="Arial" panose="020B0604020202020204" pitchFamily="34" charset="0"/>
            </a:endParaRPr>
          </a:p>
          <a:p>
            <a:pPr fontAlgn="base"/>
            <a:endParaRPr lang="en-US" sz="1000" dirty="0">
              <a:latin typeface="Arial" panose="020B0604020202020204" pitchFamily="34" charset="0"/>
              <a:cs typeface="Arial" panose="020B0604020202020204" pitchFamily="34" charset="0"/>
            </a:endParaRPr>
          </a:p>
          <a:p>
            <a:pPr fontAlgn="base"/>
            <a:r>
              <a:rPr lang="en-US" sz="1000" b="1" dirty="0" smtClean="0">
                <a:latin typeface="Arial" panose="020B0604020202020204" pitchFamily="34" charset="0"/>
                <a:cs typeface="Arial" panose="020B0604020202020204" pitchFamily="34" charset="0"/>
              </a:rPr>
              <a:t>Section 2b: Post Blast Data Results</a:t>
            </a:r>
          </a:p>
          <a:p>
            <a:pPr fontAlgn="base"/>
            <a:r>
              <a:rPr lang="en-US" sz="1000" dirty="0" smtClean="0">
                <a:latin typeface="Arial" panose="020B0604020202020204" pitchFamily="34" charset="0"/>
                <a:cs typeface="Arial" panose="020B0604020202020204" pitchFamily="34" charset="0"/>
              </a:rPr>
              <a:t>This section uses the same database as section 2a and will be uploaded after we have blasted our emails and we have their results in a CSV file, it will utilize a few extra columns and the parameters have been defined in point </a:t>
            </a:r>
            <a:r>
              <a:rPr lang="en-US" sz="1000" b="1" dirty="0" smtClean="0">
                <a:latin typeface="Arial" panose="020B0604020202020204" pitchFamily="34" charset="0"/>
                <a:cs typeface="Arial" panose="020B0604020202020204" pitchFamily="34" charset="0"/>
              </a:rPr>
              <a:t>2: Section 2b Parameters, </a:t>
            </a:r>
            <a:r>
              <a:rPr lang="en-US" sz="1000" dirty="0" smtClean="0">
                <a:latin typeface="Arial" panose="020B0604020202020204" pitchFamily="34" charset="0"/>
                <a:cs typeface="Arial" panose="020B0604020202020204" pitchFamily="34" charset="0"/>
              </a:rPr>
              <a:t>these columns should be added in </a:t>
            </a:r>
            <a:r>
              <a:rPr lang="en-US" sz="1000" dirty="0">
                <a:latin typeface="Arial" panose="020B0604020202020204" pitchFamily="34" charset="0"/>
                <a:cs typeface="Arial" panose="020B0604020202020204" pitchFamily="34" charset="0"/>
              </a:rPr>
              <a:t>to </a:t>
            </a:r>
            <a:r>
              <a:rPr lang="en-US" sz="1000" b="1" dirty="0">
                <a:latin typeface="Arial" panose="020B0604020202020204" pitchFamily="34" charset="0"/>
                <a:cs typeface="Arial" panose="020B0604020202020204" pitchFamily="34" charset="0"/>
              </a:rPr>
              <a:t>Blast Status (Section 2b</a:t>
            </a:r>
            <a:r>
              <a:rPr lang="en-US" sz="1000" b="1" dirty="0" smtClean="0">
                <a:latin typeface="Arial" panose="020B0604020202020204" pitchFamily="34" charset="0"/>
                <a:cs typeface="Arial" panose="020B0604020202020204" pitchFamily="34" charset="0"/>
              </a:rPr>
              <a:t>)</a:t>
            </a:r>
            <a:r>
              <a:rPr lang="en-US" sz="1000" b="1" dirty="0">
                <a:latin typeface="Arial" panose="020B0604020202020204" pitchFamily="34" charset="0"/>
                <a:cs typeface="Arial" panose="020B0604020202020204" pitchFamily="34" charset="0"/>
              </a:rPr>
              <a:t>			</a:t>
            </a:r>
          </a:p>
          <a:p>
            <a:pPr fontAlgn="base"/>
            <a:r>
              <a:rPr lang="en-US" sz="1000" dirty="0" smtClean="0">
                <a:latin typeface="Arial" panose="020B0604020202020204" pitchFamily="34" charset="0"/>
                <a:cs typeface="Arial" panose="020B0604020202020204" pitchFamily="34" charset="0"/>
              </a:rPr>
              <a:t>.</a:t>
            </a:r>
          </a:p>
          <a:p>
            <a:pPr fontAlgn="base"/>
            <a:endParaRPr lang="en-US" sz="1000" dirty="0" smtClean="0">
              <a:latin typeface="Arial" panose="020B0604020202020204" pitchFamily="34" charset="0"/>
              <a:cs typeface="Arial" panose="020B0604020202020204" pitchFamily="34" charset="0"/>
            </a:endParaRPr>
          </a:p>
          <a:p>
            <a:pPr marL="228600" indent="-228600" fontAlgn="base">
              <a:buAutoNum type="arabicPeriod"/>
            </a:pPr>
            <a:r>
              <a:rPr lang="en-US" sz="1000" b="1" dirty="0" smtClean="0">
                <a:latin typeface="Arial" panose="020B0604020202020204" pitchFamily="34" charset="0"/>
                <a:cs typeface="Arial" panose="020B0604020202020204" pitchFamily="34" charset="0"/>
              </a:rPr>
              <a:t>Update Data (</a:t>
            </a:r>
            <a:r>
              <a:rPr lang="en-US" sz="1000" b="1" dirty="0" err="1" smtClean="0">
                <a:latin typeface="Arial" panose="020B0604020202020204" pitchFamily="34" charset="0"/>
                <a:cs typeface="Arial" panose="020B0604020202020204" pitchFamily="34" charset="0"/>
              </a:rPr>
              <a:t>Sendinblue</a:t>
            </a:r>
            <a:r>
              <a:rPr lang="en-US" sz="1000" b="1" dirty="0" smtClean="0">
                <a:latin typeface="Arial" panose="020B0604020202020204" pitchFamily="34" charset="0"/>
                <a:cs typeface="Arial" panose="020B0604020202020204" pitchFamily="34" charset="0"/>
              </a:rPr>
              <a:t> log)Through CVS: </a:t>
            </a:r>
            <a:r>
              <a:rPr lang="en-US" sz="1000" dirty="0" smtClean="0">
                <a:latin typeface="Arial" panose="020B0604020202020204" pitchFamily="34" charset="0"/>
                <a:cs typeface="Arial" panose="020B0604020202020204" pitchFamily="34" charset="0"/>
              </a:rPr>
              <a:t>this will be CSV file downloaded from our email campaign tool containing the results of our email blast, it will contain columns with result for each email sent, the results column should be transposed into rows and pasted against each email in the database.</a:t>
            </a:r>
          </a:p>
          <a:p>
            <a:pPr marL="228600" indent="-228600" fontAlgn="base">
              <a:buAutoNum type="arabicPeriod"/>
            </a:pPr>
            <a:r>
              <a:rPr lang="en-US" sz="1000" b="1" dirty="0" smtClean="0">
                <a:latin typeface="Arial" panose="020B0604020202020204" pitchFamily="34" charset="0"/>
                <a:cs typeface="Arial" panose="020B0604020202020204" pitchFamily="34" charset="0"/>
              </a:rPr>
              <a:t>Section 2b Parameters: </a:t>
            </a:r>
            <a:r>
              <a:rPr lang="en-US" sz="1000" dirty="0" smtClean="0">
                <a:latin typeface="Arial" panose="020B0604020202020204" pitchFamily="34" charset="0"/>
                <a:cs typeface="Arial" panose="020B0604020202020204" pitchFamily="34" charset="0"/>
              </a:rPr>
              <a:t>These are parameters for section 2b in reference to . “</a:t>
            </a:r>
            <a:r>
              <a:rPr lang="en-US" sz="1000" b="1" dirty="0" smtClean="0">
                <a:latin typeface="Arial" panose="020B0604020202020204" pitchFamily="34" charset="0"/>
                <a:cs typeface="Arial" panose="020B0604020202020204" pitchFamily="34" charset="0"/>
              </a:rPr>
              <a:t>Update Data (</a:t>
            </a:r>
            <a:r>
              <a:rPr lang="en-US" sz="1000" b="1" dirty="0" err="1" smtClean="0">
                <a:latin typeface="Arial" panose="020B0604020202020204" pitchFamily="34" charset="0"/>
                <a:cs typeface="Arial" panose="020B0604020202020204" pitchFamily="34" charset="0"/>
              </a:rPr>
              <a:t>Sendinblue</a:t>
            </a:r>
            <a:r>
              <a:rPr lang="en-US" sz="1000" b="1" dirty="0" smtClean="0">
                <a:latin typeface="Arial" panose="020B0604020202020204" pitchFamily="34" charset="0"/>
                <a:cs typeface="Arial" panose="020B0604020202020204" pitchFamily="34" charset="0"/>
              </a:rPr>
              <a:t> log)Through CVS”.</a:t>
            </a:r>
            <a:endParaRPr lang="en-US" sz="1000" dirty="0" smtClean="0">
              <a:latin typeface="Arial" panose="020B0604020202020204" pitchFamily="34" charset="0"/>
              <a:cs typeface="Arial" panose="020B0604020202020204" pitchFamily="34" charset="0"/>
            </a:endParaRPr>
          </a:p>
          <a:p>
            <a:endParaRPr lang="en-GB" sz="1000" dirty="0"/>
          </a:p>
        </p:txBody>
      </p:sp>
    </p:spTree>
    <p:extLst>
      <p:ext uri="{BB962C8B-B14F-4D97-AF65-F5344CB8AC3E}">
        <p14:creationId xmlns:p14="http://schemas.microsoft.com/office/powerpoint/2010/main" val="259255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886" y="561703"/>
            <a:ext cx="7772400" cy="39703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Section 3: Overview:</a:t>
            </a:r>
          </a:p>
          <a:p>
            <a:r>
              <a:rPr lang="en-US" b="1" dirty="0">
                <a:latin typeface="Arial" panose="020B0604020202020204" pitchFamily="34" charset="0"/>
                <a:cs typeface="Arial" panose="020B0604020202020204" pitchFamily="34" charset="0"/>
              </a:rPr>
              <a:t>Pivot table:</a:t>
            </a:r>
          </a:p>
          <a:p>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need all our data from </a:t>
            </a:r>
            <a:r>
              <a:rPr lang="en-US">
                <a:latin typeface="Arial" panose="020B0604020202020204" pitchFamily="34" charset="0"/>
                <a:cs typeface="Arial" panose="020B0604020202020204" pitchFamily="34" charset="0"/>
              </a:rPr>
              <a:t>Section </a:t>
            </a:r>
            <a:r>
              <a:rPr lang="en-US" smtClean="0">
                <a:latin typeface="Arial" panose="020B0604020202020204" pitchFamily="34" charset="0"/>
                <a:cs typeface="Arial" panose="020B0604020202020204" pitchFamily="34" charset="0"/>
              </a:rPr>
              <a:t>2a </a:t>
            </a:r>
            <a:r>
              <a:rPr lang="en-US" dirty="0">
                <a:latin typeface="Arial" panose="020B0604020202020204" pitchFamily="34" charset="0"/>
                <a:cs typeface="Arial" panose="020B0604020202020204" pitchFamily="34" charset="0"/>
              </a:rPr>
              <a:t>&amp; 2b be available in this section, basically all of our data can be viewed/edited here.</a:t>
            </a:r>
          </a:p>
          <a:p>
            <a:r>
              <a:rPr lang="en-US" dirty="0">
                <a:latin typeface="Arial" panose="020B0604020202020204" pitchFamily="34" charset="0"/>
                <a:cs typeface="Arial" panose="020B0604020202020204" pitchFamily="34" charset="0"/>
              </a:rPr>
              <a:t>The data in this section should be connected to all other sections so we can search and get an overview of entry whether its an email id, company name, person’s name or domain compared to its status in other database sections, in simple words cross-reference with other </a:t>
            </a:r>
            <a:r>
              <a:rPr lang="en-US" dirty="0" smtClean="0">
                <a:latin typeface="Arial" panose="020B0604020202020204" pitchFamily="34" charset="0"/>
                <a:cs typeface="Arial" panose="020B0604020202020204" pitchFamily="34" charset="0"/>
              </a:rPr>
              <a:t>database sections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Pivot </a:t>
            </a:r>
            <a:r>
              <a:rPr lang="en-US" dirty="0">
                <a:latin typeface="Arial" panose="020B0604020202020204" pitchFamily="34" charset="0"/>
                <a:cs typeface="Arial" panose="020B0604020202020204" pitchFamily="34" charset="0"/>
              </a:rPr>
              <a:t>Table should work like the pivot table from MS Excel and let us use filters from all sections and give us a overview of the data,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if we search a company and a country it should pick the company and country from </a:t>
            </a:r>
            <a:r>
              <a:rPr lang="en-US" dirty="0" smtClean="0">
                <a:latin typeface="Arial" panose="020B0604020202020204" pitchFamily="34" charset="0"/>
                <a:cs typeface="Arial" panose="020B0604020202020204" pitchFamily="34" charset="0"/>
              </a:rPr>
              <a:t>section 2 </a:t>
            </a:r>
            <a:r>
              <a:rPr lang="en-US" dirty="0">
                <a:latin typeface="Arial" panose="020B0604020202020204" pitchFamily="34" charset="0"/>
                <a:cs typeface="Arial" panose="020B0604020202020204" pitchFamily="34" charset="0"/>
              </a:rPr>
              <a:t>and show us the related </a:t>
            </a:r>
            <a:r>
              <a:rPr lang="en-US" dirty="0" smtClean="0">
                <a:latin typeface="Arial" panose="020B0604020202020204" pitchFamily="34" charset="0"/>
                <a:cs typeface="Arial" panose="020B0604020202020204" pitchFamily="34" charset="0"/>
              </a:rPr>
              <a:t>total </a:t>
            </a:r>
            <a:r>
              <a:rPr lang="en-US" dirty="0">
                <a:latin typeface="Arial" panose="020B0604020202020204" pitchFamily="34" charset="0"/>
                <a:cs typeface="Arial" panose="020B0604020202020204" pitchFamily="34" charset="0"/>
              </a:rPr>
              <a:t>count of the same company and its country from section 2. </a:t>
            </a:r>
          </a:p>
        </p:txBody>
      </p:sp>
    </p:spTree>
    <p:extLst>
      <p:ext uri="{BB962C8B-B14F-4D97-AF65-F5344CB8AC3E}">
        <p14:creationId xmlns:p14="http://schemas.microsoft.com/office/powerpoint/2010/main" val="2849380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4514</TotalTime>
  <Words>623</Words>
  <Application>Microsoft Office PowerPoint</Application>
  <PresentationFormat>Widescreen</PresentationFormat>
  <Paragraphs>148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Qaisar Ali</dc:creator>
  <cp:lastModifiedBy>Qaisar Ali</cp:lastModifiedBy>
  <cp:revision>80</cp:revision>
  <dcterms:created xsi:type="dcterms:W3CDTF">2020-09-09T10:29:16Z</dcterms:created>
  <dcterms:modified xsi:type="dcterms:W3CDTF">2020-09-15T10:56:06Z</dcterms:modified>
</cp:coreProperties>
</file>