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71" r:id="rId2"/>
    <p:sldId id="279" r:id="rId3"/>
    <p:sldId id="264" r:id="rId4"/>
    <p:sldId id="260" r:id="rId5"/>
    <p:sldId id="258" r:id="rId6"/>
    <p:sldId id="272" r:id="rId7"/>
    <p:sldId id="273" r:id="rId8"/>
    <p:sldId id="280" r:id="rId9"/>
    <p:sldId id="265" r:id="rId10"/>
    <p:sldId id="266" r:id="rId11"/>
    <p:sldId id="269" r:id="rId12"/>
    <p:sldId id="270" r:id="rId13"/>
    <p:sldId id="267" r:id="rId14"/>
    <p:sldId id="268" r:id="rId15"/>
    <p:sldId id="261" r:id="rId16"/>
    <p:sldId id="275" r:id="rId17"/>
    <p:sldId id="276" r:id="rId18"/>
    <p:sldId id="277" r:id="rId19"/>
    <p:sldId id="278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76159" autoAdjust="0"/>
  </p:normalViewPr>
  <p:slideViewPr>
    <p:cSldViewPr snapToGrid="0">
      <p:cViewPr varScale="1">
        <p:scale>
          <a:sx n="92" d="100"/>
          <a:sy n="92" d="100"/>
        </p:scale>
        <p:origin x="15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C0CFA-7109-4B22-982A-3CD8B0A3D2D1}" type="datetimeFigureOut">
              <a:rPr lang="en-US" smtClean="0"/>
              <a:t>10/7/2022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9C65C-4452-470F-A887-E8DA67284D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6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C65C-4452-470F-A887-E8DA67284D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t-value = -16.298340510376637 p-value 1.8798763545186394e-58 we reject null hypothesis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(-3.417985145331314, -2.68923822710945)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t-value = -26.916410277746884 p-value = 1.2420024314620105e-150 we reject null hypothesis </a:t>
            </a:r>
          </a:p>
          <a:p>
            <a:r>
              <a:rPr lang="en-US" dirty="0"/>
              <a:t>(-7.913898435500508, -6.836812716859802)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C65C-4452-470F-A887-E8DA67284DE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t-value = -16.298340510376637 p-value 1.8798763545186394e-58 we reject null hypothesis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(-3.417985145331314, -2.68923822710945)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t-value = -26.916410277746884 p-value = 1.2420024314620105e-150 we reject null hypothesis </a:t>
            </a:r>
          </a:p>
          <a:p>
            <a:r>
              <a:rPr lang="en-US" dirty="0"/>
              <a:t>(-7.913898435500508, -6.836812716859802)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C65C-4452-470F-A887-E8DA67284DE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96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19C65C-4452-470F-A887-E8DA67284DE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32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63268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689779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45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375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2330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9339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7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06206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21220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7796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4441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F99AE-FA12-48E1-BFE5-0485386CE92B}" type="datetimeFigureOut">
              <a:rPr lang="nl-NL" smtClean="0"/>
              <a:t>7-10-2022</a:t>
            </a:fld>
            <a:endParaRPr lang="nl-NL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E20DD-3A2C-4F5E-83A7-87A149B504EA}" type="slidenum">
              <a:rPr lang="nl-NL" smtClean="0"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169028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5003-CDD9-C1CD-DEBC-D5B0F6E13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342" y="1662906"/>
            <a:ext cx="7772400" cy="1330099"/>
          </a:xfrm>
        </p:spPr>
        <p:txBody>
          <a:bodyPr/>
          <a:lstStyle/>
          <a:p>
            <a:r>
              <a:rPr lang="en-US" dirty="0"/>
              <a:t> 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7ED27-91B6-B833-277C-E3B68BDE94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942359"/>
            <a:ext cx="6858000" cy="99445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by</a:t>
            </a:r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 Alireza Shahbabaie</a:t>
            </a:r>
          </a:p>
          <a:p>
            <a:r>
              <a:rPr lang="nl-NL" dirty="0">
                <a:solidFill>
                  <a:schemeClr val="bg1"/>
                </a:solidFill>
              </a:rPr>
              <a:t>Data Analyst Student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04ECEE-E6A4-4AD7-4D7E-44DE88171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84" y="113573"/>
            <a:ext cx="1739259" cy="1880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E09FF24-BF25-B609-F535-1368FE0D230D}"/>
              </a:ext>
            </a:extLst>
          </p:cNvPr>
          <p:cNvSpPr txBox="1"/>
          <p:nvPr/>
        </p:nvSpPr>
        <p:spPr>
          <a:xfrm>
            <a:off x="971550" y="2519194"/>
            <a:ext cx="7166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Exploring Smoking Prevalence in South-Holland</a:t>
            </a:r>
            <a:endParaRPr lang="nl-NL" sz="2800" b="1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32226-824F-1012-9887-2490BB94B1EF}"/>
              </a:ext>
            </a:extLst>
          </p:cNvPr>
          <p:cNvSpPr txBox="1"/>
          <p:nvPr/>
        </p:nvSpPr>
        <p:spPr>
          <a:xfrm>
            <a:off x="2978261" y="3240000"/>
            <a:ext cx="30882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Mid-Bootcamp Project</a:t>
            </a:r>
            <a:endParaRPr lang="nl-NL" sz="24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0CAB4-AEBE-4E2C-B9AF-8D020D539EAF}"/>
              </a:ext>
            </a:extLst>
          </p:cNvPr>
          <p:cNvSpPr txBox="1"/>
          <p:nvPr/>
        </p:nvSpPr>
        <p:spPr>
          <a:xfrm>
            <a:off x="114301" y="635997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Friday, October 7, 2022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25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EB3FE-36FB-C52E-26A0-989FF99A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Loneliness vs Smoker by city Size</a:t>
            </a:r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A13355-3E46-CE05-D090-3D6B22A092B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" t="1288" r="1295" b="1202"/>
          <a:stretch/>
        </p:blipFill>
        <p:spPr>
          <a:xfrm>
            <a:off x="1635163" y="2003562"/>
            <a:ext cx="5637006" cy="38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086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FAE1-5A83-469F-7CF9-350FA196F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Drinker vs Smoker Percentage 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A21983B-B154-6538-EB76-32D7405155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2181143"/>
            <a:ext cx="7239040" cy="3457917"/>
          </a:xfrm>
        </p:spPr>
      </p:pic>
    </p:spTree>
    <p:extLst>
      <p:ext uri="{BB962C8B-B14F-4D97-AF65-F5344CB8AC3E}">
        <p14:creationId xmlns:p14="http://schemas.microsoft.com/office/powerpoint/2010/main" val="1441526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39BD-4F05-5839-6D71-9DB87F90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Obesity vs Smoker Percentage</a:t>
            </a:r>
            <a:endParaRPr lang="nl-NL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D6F377-84D8-794C-DB5E-6DBA1DE0A5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80" y="2226469"/>
            <a:ext cx="7237640" cy="3263504"/>
          </a:xfrm>
        </p:spPr>
      </p:pic>
    </p:spTree>
    <p:extLst>
      <p:ext uri="{BB962C8B-B14F-4D97-AF65-F5344CB8AC3E}">
        <p14:creationId xmlns:p14="http://schemas.microsoft.com/office/powerpoint/2010/main" val="1956940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5382-62E8-72FA-CDCE-7BA2D109E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Hearing Restriction vs Smoker Percentage</a:t>
            </a:r>
            <a:endParaRPr lang="nl-NL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4A54D3-B5F7-6CA9-DCDC-77D4BF34D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94" y="2173045"/>
            <a:ext cx="8247497" cy="3898107"/>
          </a:xfrm>
        </p:spPr>
      </p:pic>
    </p:spTree>
    <p:extLst>
      <p:ext uri="{BB962C8B-B14F-4D97-AF65-F5344CB8AC3E}">
        <p14:creationId xmlns:p14="http://schemas.microsoft.com/office/powerpoint/2010/main" val="323274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05F8-89A7-0AE5-2674-E421A933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hypotheses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DBF9-8DA7-39A7-AA30-581F02A4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Smoker percentage in big cities is grater than  Smoker percentage in small cities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Loneliness percentage in big cities is grater than loneliness percentage in small cities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57363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55ECC-6930-4586-5E46-208F16CE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Machine Learning Models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E56C6-5E2C-5F66-DFDC-AE89B2DCB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classification model to predict city size based on different features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 linear regression model to predict smoker percentage in each region </a:t>
            </a:r>
          </a:p>
        </p:txBody>
      </p:sp>
    </p:spTree>
    <p:extLst>
      <p:ext uri="{BB962C8B-B14F-4D97-AF65-F5344CB8AC3E}">
        <p14:creationId xmlns:p14="http://schemas.microsoft.com/office/powerpoint/2010/main" val="1030453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32F-C8BA-31C1-6CDF-58115D3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The  Classification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B376F-43A3-91F6-759A-6822D1D3F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9064-63EF-4B31-EFAC-88FEAD9A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6268" y="2613895"/>
            <a:ext cx="3868340" cy="3684588"/>
          </a:xfrm>
        </p:spPr>
        <p:txBody>
          <a:bodyPr>
            <a:normAutofit/>
          </a:bodyPr>
          <a:lstStyle/>
          <a:p>
            <a:pPr>
              <a:lnSpc>
                <a:spcPct val="87000"/>
              </a:lnSpc>
              <a:spcAft>
                <a:spcPts val="600"/>
              </a:spcAft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/>
                <a:cs typeface="Arial" panose="020B0604020202020204" pitchFamily="34" charset="0"/>
              </a:rPr>
              <a:t>Classification score= 0.82 </a:t>
            </a:r>
          </a:p>
          <a:p>
            <a:pPr>
              <a:lnSpc>
                <a:spcPct val="87000"/>
              </a:lnSpc>
              <a:spcAft>
                <a:spcPts val="600"/>
              </a:spcAft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/>
                <a:cs typeface="Arial" panose="020B0604020202020204" pitchFamily="34" charset="0"/>
              </a:rPr>
              <a:t> [856,   36]</a:t>
            </a:r>
            <a:endParaRPr lang="nl-NL" sz="2400" dirty="0">
              <a:solidFill>
                <a:schemeClr val="bg1"/>
              </a:solidFill>
              <a:latin typeface="Calibri Light" panose="020F0302020204030204"/>
              <a:cs typeface="Arial" panose="020B0604020202020204" pitchFamily="34" charset="0"/>
            </a:endParaRPr>
          </a:p>
          <a:p>
            <a:pPr>
              <a:lnSpc>
                <a:spcPct val="87000"/>
              </a:lnSpc>
              <a:spcAft>
                <a:spcPts val="600"/>
              </a:spcAft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/>
                <a:cs typeface="Arial" panose="020B0604020202020204" pitchFamily="34" charset="0"/>
              </a:rPr>
              <a:t> [175, 116] </a:t>
            </a:r>
            <a:endParaRPr lang="nl-NL" sz="2400" dirty="0">
              <a:solidFill>
                <a:schemeClr val="bg1"/>
              </a:solidFill>
              <a:latin typeface="Calibri Light" panose="020F0302020204030204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24704-6B9D-534B-6923-3C793E31D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0986" y="1860777"/>
            <a:ext cx="4215305" cy="675782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chemeClr val="bg1"/>
                </a:solidFill>
              </a:rPr>
              <a:t>Synthetic Minority Oversampling (</a:t>
            </a:r>
            <a:r>
              <a:rPr lang="en-US" b="0" dirty="0">
                <a:solidFill>
                  <a:srgbClr val="FF0000"/>
                </a:solidFill>
              </a:rPr>
              <a:t>SMOTE</a:t>
            </a:r>
            <a:r>
              <a:rPr lang="en-US" b="0" dirty="0">
                <a:solidFill>
                  <a:schemeClr val="bg1"/>
                </a:solidFill>
              </a:rPr>
              <a:t>) Technique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F60BC-9A3F-0F2E-2431-99879BDBB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62225"/>
            <a:ext cx="3887391" cy="3684588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7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Classification score= 0.77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 Light" panose="020F0302020204030204"/>
              <a:ea typeface="+mn-ea"/>
              <a:cs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7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[712, 180]</a:t>
            </a:r>
          </a:p>
          <a:p>
            <a:pPr marL="228600" marR="0" lvl="0" indent="-228600" algn="l" defTabSz="914400" rtl="0" eaLnBrk="1" fontAlgn="auto" latinLnBrk="0" hangingPunct="1">
              <a:lnSpc>
                <a:spcPct val="87000"/>
              </a:lnSpc>
              <a:spcBef>
                <a:spcPts val="10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  <a:defRPr/>
            </a:pP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 Light" panose="020F0302020204030204"/>
                <a:ea typeface="+mn-ea"/>
                <a:cs typeface="Arial" panose="020B0604020202020204" pitchFamily="34" charset="0"/>
              </a:rPr>
              <a:t>[ 96,   195]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462AF4-91C6-7918-6ACE-1654C2EEA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589" y="1852856"/>
            <a:ext cx="4838095" cy="433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34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  <p:bldP spid="5" grpId="0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32F-C8BA-31C1-6CDF-58115D3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 Linear Regression Model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3A9064-63EF-4B31-EFAC-88FEAD9A2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42472" y="2945591"/>
            <a:ext cx="3868340" cy="473645"/>
          </a:xfrm>
        </p:spPr>
        <p:txBody>
          <a:bodyPr>
            <a:normAutofit/>
          </a:bodyPr>
          <a:lstStyle/>
          <a:p>
            <a:pPr>
              <a:lnSpc>
                <a:spcPct val="87000"/>
              </a:lnSpc>
              <a:spcAft>
                <a:spcPts val="600"/>
              </a:spcAft>
              <a:tabLst>
                <a:tab pos="436245" algn="l"/>
                <a:tab pos="872490" algn="l"/>
                <a:tab pos="1308735" algn="l"/>
                <a:tab pos="1744980" algn="l"/>
                <a:tab pos="2181225" algn="l"/>
                <a:tab pos="2617470" algn="l"/>
                <a:tab pos="3053715" algn="l"/>
                <a:tab pos="3489960" algn="l"/>
                <a:tab pos="3926205" algn="l"/>
                <a:tab pos="4362450" algn="l"/>
                <a:tab pos="4798695" algn="l"/>
                <a:tab pos="5234940" algn="l"/>
                <a:tab pos="5671185" algn="l"/>
                <a:tab pos="6107430" algn="l"/>
                <a:tab pos="6543675" algn="l"/>
                <a:tab pos="6979920" algn="l"/>
              </a:tabLst>
              <a:defRPr/>
            </a:pPr>
            <a:r>
              <a:rPr lang="en-US" sz="2400" dirty="0">
                <a:solidFill>
                  <a:schemeClr val="bg1"/>
                </a:solidFill>
                <a:latin typeface="Calibri Light" panose="020F0302020204030204"/>
                <a:cs typeface="Arial" panose="020B0604020202020204" pitchFamily="34" charset="0"/>
              </a:rPr>
              <a:t>R2 score= 0.93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68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32F-C8BA-31C1-6CDF-58115D3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Limitations and Suggestions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F0188E-6FBA-E383-2A3F-F20FB003A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1" y="1601432"/>
            <a:ext cx="7782638" cy="262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Limitations</a:t>
            </a:r>
          </a:p>
          <a:p>
            <a:r>
              <a:rPr lang="en-US" dirty="0">
                <a:solidFill>
                  <a:schemeClr val="bg1"/>
                </a:solidFill>
              </a:rPr>
              <a:t>Only  south-holland province  </a:t>
            </a:r>
          </a:p>
          <a:p>
            <a:r>
              <a:rPr lang="en-US" dirty="0">
                <a:solidFill>
                  <a:schemeClr val="bg1"/>
                </a:solidFill>
              </a:rPr>
              <a:t>People between 18 and 65 years old</a:t>
            </a:r>
          </a:p>
          <a:p>
            <a:r>
              <a:rPr lang="en-US" dirty="0">
                <a:solidFill>
                  <a:schemeClr val="bg1"/>
                </a:solidFill>
              </a:rPr>
              <a:t>This is cross sectional study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E026D53D-8027-BF52-30A4-0D9C4AD89682}"/>
              </a:ext>
            </a:extLst>
          </p:cNvPr>
          <p:cNvSpPr txBox="1">
            <a:spLocks/>
          </p:cNvSpPr>
          <p:nvPr/>
        </p:nvSpPr>
        <p:spPr>
          <a:xfrm>
            <a:off x="370437" y="4470912"/>
            <a:ext cx="7782638" cy="210457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Suggestions</a:t>
            </a:r>
          </a:p>
          <a:p>
            <a:r>
              <a:rPr lang="en-US" dirty="0">
                <a:solidFill>
                  <a:schemeClr val="bg1"/>
                </a:solidFill>
              </a:rPr>
              <a:t>Hidden factors such as loneliness, obesity physical disabilities etc.</a:t>
            </a:r>
          </a:p>
          <a:p>
            <a:r>
              <a:rPr lang="en-US" dirty="0">
                <a:solidFill>
                  <a:schemeClr val="bg1"/>
                </a:solidFill>
              </a:rPr>
              <a:t>Loneliness should be one of the policy target in big cities </a:t>
            </a:r>
          </a:p>
        </p:txBody>
      </p:sp>
    </p:spTree>
    <p:extLst>
      <p:ext uri="{BB962C8B-B14F-4D97-AF65-F5344CB8AC3E}">
        <p14:creationId xmlns:p14="http://schemas.microsoft.com/office/powerpoint/2010/main" val="242926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332F-C8BA-31C1-6CDF-58115D3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F0188E-6FBA-E383-2A3F-F20FB003AEC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1F18A-2EAB-D8F5-297A-BD0E5949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579" y="105996"/>
            <a:ext cx="4186937" cy="65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411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5003-CDD9-C1CD-DEBC-D5B0F6E13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342" y="1662906"/>
            <a:ext cx="7772400" cy="1330099"/>
          </a:xfrm>
        </p:spPr>
        <p:txBody>
          <a:bodyPr/>
          <a:lstStyle/>
          <a:p>
            <a:r>
              <a:rPr lang="en-US" dirty="0"/>
              <a:t> </a:t>
            </a:r>
            <a:endParaRPr lang="nl-N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F0CAB4-AEBE-4E2C-B9AF-8D020D539EAF}"/>
              </a:ext>
            </a:extLst>
          </p:cNvPr>
          <p:cNvSpPr txBox="1"/>
          <p:nvPr/>
        </p:nvSpPr>
        <p:spPr>
          <a:xfrm>
            <a:off x="114301" y="6359979"/>
            <a:ext cx="2400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Friday, October 7, 2022</a:t>
            </a:r>
            <a:endParaRPr lang="nl-NL" dirty="0">
              <a:solidFill>
                <a:schemeClr val="bg1"/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D26C392-E942-29A2-37F5-6924EFC62D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7B33FA-7E64-477F-CF55-DCEAEED74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34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71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10C5A-14E3-128B-47FE-BFB75D585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Questions</a:t>
            </a:r>
            <a:endParaRPr lang="nl-NL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197F-6C3E-BAA9-8008-716EF850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40739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Book Antiqua" panose="02040602050305030304" pitchFamily="18" charset="0"/>
                <a:cs typeface="+mj-cs"/>
              </a:rPr>
              <a:t>Is there any association between smoking  prevalence and  size of cities ?</a:t>
            </a:r>
            <a:endParaRPr kumimoji="0" lang="fa-I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cs typeface="+mj-cs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cs typeface="+mj-cs"/>
              </a:rPr>
              <a:t>Is there any associations between loneliness and smoking rate?</a:t>
            </a:r>
            <a:endParaRPr lang="fa-IR" sz="2400" dirty="0">
              <a:solidFill>
                <a:prstClr val="black"/>
              </a:solidFill>
              <a:latin typeface="Book Antiqua" panose="02040602050305030304" pitchFamily="18" charset="0"/>
              <a:cs typeface="+mj-cs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cs typeface="+mj-cs"/>
              </a:rPr>
              <a:t>Do people feel lonelier in big cities compared to small cities?</a:t>
            </a:r>
            <a:endParaRPr kumimoji="0" lang="fa-I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cs typeface="+mj-cs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cs typeface="+mj-cs"/>
              </a:rPr>
              <a:t>Do people with physical limitations smoke more than others?</a:t>
            </a:r>
            <a:endParaRPr kumimoji="0" lang="fa-I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ook Antiqua" panose="02040602050305030304" pitchFamily="18" charset="0"/>
              <a:cs typeface="+mj-cs"/>
            </a:endParaRPr>
          </a:p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ok Antiqua" panose="02040602050305030304" pitchFamily="18" charset="0"/>
                <a:cs typeface="+mj-cs"/>
              </a:rPr>
              <a:t> Is there any relationship between obesity and smoking prevalence?</a:t>
            </a:r>
            <a:endParaRPr kumimoji="0" lang="nl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endParaRPr lang="nl-NL" dirty="0"/>
          </a:p>
          <a:p>
            <a:endParaRPr lang="nl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8266F1-C7ED-2BF8-614E-B5F2083EA1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4" y="157950"/>
            <a:ext cx="985332" cy="153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66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49647B-9095-93D8-1F68-9B1D42E2D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092" y="1187379"/>
            <a:ext cx="4651908" cy="1528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406DB9-6C2E-FB9A-0E29-2536C9B60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84" y="4498583"/>
            <a:ext cx="3139520" cy="1019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BF20DC-1AFE-93F0-EB1E-079091F000B4}"/>
              </a:ext>
            </a:extLst>
          </p:cNvPr>
          <p:cNvSpPr txBox="1"/>
          <p:nvPr/>
        </p:nvSpPr>
        <p:spPr>
          <a:xfrm>
            <a:off x="5208330" y="56067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Municipal Health Service (GGD 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21938-3D26-0018-33CD-74CB9FD99D66}"/>
              </a:ext>
            </a:extLst>
          </p:cNvPr>
          <p:cNvSpPr txBox="1"/>
          <p:nvPr/>
        </p:nvSpPr>
        <p:spPr>
          <a:xfrm>
            <a:off x="2231472" y="203634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Central Agency for Statistics</a:t>
            </a:r>
            <a:endParaRPr lang="nl-NL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4C2448-4FA0-20B7-60B9-0ADABF26AB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92" y="2529553"/>
            <a:ext cx="4468185" cy="15446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3C7AD0-ADB5-0965-7C4D-B8E68E54418E}"/>
              </a:ext>
            </a:extLst>
          </p:cNvPr>
          <p:cNvSpPr txBox="1"/>
          <p:nvPr/>
        </p:nvSpPr>
        <p:spPr>
          <a:xfrm>
            <a:off x="1175910" y="181775"/>
            <a:ext cx="641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Database</a:t>
            </a:r>
            <a:r>
              <a:rPr lang="en-US" dirty="0">
                <a:solidFill>
                  <a:schemeClr val="bg1"/>
                </a:solidFill>
              </a:rPr>
              <a:t>  From </a:t>
            </a:r>
            <a:endParaRPr lang="nl-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53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21F024-8A61-A3B0-9614-0CA5A3F7D8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23" r="21216"/>
          <a:stretch/>
        </p:blipFill>
        <p:spPr>
          <a:xfrm>
            <a:off x="2355396" y="861331"/>
            <a:ext cx="4433207" cy="554355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000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A08A-2F42-7A9D-CA64-87086EA31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2B2EF5F-3075-874A-E51B-14A5AEDD99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780" y="1867509"/>
            <a:ext cx="5080440" cy="426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630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5C992E-6023-A5E7-4D6C-20D8753A3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14" y="2513918"/>
            <a:ext cx="7391400" cy="280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BF4669-C09F-969A-25E1-2129DF48CD88}"/>
              </a:ext>
            </a:extLst>
          </p:cNvPr>
          <p:cNvSpPr txBox="1"/>
          <p:nvPr/>
        </p:nvSpPr>
        <p:spPr>
          <a:xfrm>
            <a:off x="1518556" y="1080060"/>
            <a:ext cx="59680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Big Cities = Population &gt; 100000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19448835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05F8-89A7-0AE5-2674-E421A933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Two hypotheses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1DBF9-8DA7-39A7-AA30-581F02A4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Smoker percentage in big cities is grater than  Smoker percentage in small cities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Loneliness percentage in big cities is grater than loneliness percentage in small cities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76471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AA8B8D-815B-0BFA-C350-7F50BF894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2723"/>
            <a:ext cx="1759905" cy="51435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93F624-ECF5-A3BD-9267-8053C0FCE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787" y="1075459"/>
            <a:ext cx="1759905" cy="514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29AF84-0D02-50C1-CE1C-D331B767E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4631" y="1044286"/>
            <a:ext cx="18137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1106</TotalTime>
  <Words>366</Words>
  <Application>Microsoft Office PowerPoint</Application>
  <PresentationFormat>On-screen Show (4:3)</PresentationFormat>
  <Paragraphs>73</Paragraphs>
  <Slides>19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Book Antiqua</vt:lpstr>
      <vt:lpstr>Calibri</vt:lpstr>
      <vt:lpstr>Calibri Light</vt:lpstr>
      <vt:lpstr>Times New Roman</vt:lpstr>
      <vt:lpstr>Office Theme</vt:lpstr>
      <vt:lpstr> </vt:lpstr>
      <vt:lpstr> </vt:lpstr>
      <vt:lpstr>Research Questions</vt:lpstr>
      <vt:lpstr>PowerPoint Presentation</vt:lpstr>
      <vt:lpstr>PowerPoint Presentation</vt:lpstr>
      <vt:lpstr>PowerPoint Presentation</vt:lpstr>
      <vt:lpstr>PowerPoint Presentation</vt:lpstr>
      <vt:lpstr>Two hypotheses</vt:lpstr>
      <vt:lpstr>PowerPoint Presentation</vt:lpstr>
      <vt:lpstr>Loneliness vs Smoker by city Size</vt:lpstr>
      <vt:lpstr>Drinker vs Smoker Percentage </vt:lpstr>
      <vt:lpstr>Obesity vs Smoker Percentage</vt:lpstr>
      <vt:lpstr>Hearing Restriction vs Smoker Percentage</vt:lpstr>
      <vt:lpstr>Two hypotheses</vt:lpstr>
      <vt:lpstr>Machine Learning Models</vt:lpstr>
      <vt:lpstr>The  Classification Model</vt:lpstr>
      <vt:lpstr>The  Linear Regression Model</vt:lpstr>
      <vt:lpstr> Limitations and Suggestions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Alireza Shahbabaie</dc:creator>
  <cp:lastModifiedBy>Alireza Shahbabaie</cp:lastModifiedBy>
  <cp:revision>9</cp:revision>
  <dcterms:created xsi:type="dcterms:W3CDTF">2022-10-05T22:24:14Z</dcterms:created>
  <dcterms:modified xsi:type="dcterms:W3CDTF">2022-10-07T13:19:35Z</dcterms:modified>
</cp:coreProperties>
</file>