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Java	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Object Oriented Programming Language</a:t>
            </a:r>
            <a:endParaRPr sz="2400"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200" y="317030"/>
            <a:ext cx="1616669" cy="1616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3895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950" y="152400"/>
            <a:ext cx="6896100" cy="4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1828225" y="4401900"/>
            <a:ext cx="6357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JDK (32bit / 64 bit)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800" y="596025"/>
            <a:ext cx="4762500" cy="3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2865750" y="4735100"/>
            <a:ext cx="187500" cy="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2766425" y="4426100"/>
            <a:ext cx="4260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on Computer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13" y="253850"/>
            <a:ext cx="7953375" cy="39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1452950" y="4403975"/>
            <a:ext cx="589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Environment Variable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175" y="1523200"/>
            <a:ext cx="2124075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3750" y="1291425"/>
            <a:ext cx="4667052" cy="385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450" y="165575"/>
            <a:ext cx="7419975" cy="116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8025" y="1443775"/>
            <a:ext cx="3675501" cy="350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8650"/>
            <a:ext cx="8839200" cy="453051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1464000" y="4749150"/>
            <a:ext cx="6942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Javac  on  CMD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9900"/>
                </a:solidFill>
              </a:rPr>
              <a:t>W</a:t>
            </a:r>
            <a:r>
              <a:rPr lang="en" sz="4800"/>
              <a:t>rite and </a:t>
            </a:r>
            <a:r>
              <a:rPr lang="en" sz="4800">
                <a:solidFill>
                  <a:srgbClr val="FF9900"/>
                </a:solidFill>
              </a:rPr>
              <a:t>C</a:t>
            </a:r>
            <a:r>
              <a:rPr lang="en" sz="4800"/>
              <a:t>ompile once, </a:t>
            </a:r>
            <a:r>
              <a:rPr lang="en" sz="4800">
                <a:solidFill>
                  <a:srgbClr val="FF9900"/>
                </a:solidFill>
              </a:rPr>
              <a:t>R</a:t>
            </a:r>
            <a:r>
              <a:rPr lang="en" sz="4800"/>
              <a:t>un any </a:t>
            </a:r>
            <a:r>
              <a:rPr lang="en" sz="4800">
                <a:solidFill>
                  <a:srgbClr val="FF9900"/>
                </a:solidFill>
              </a:rPr>
              <a:t>t</a:t>
            </a:r>
            <a:r>
              <a:rPr lang="en" sz="4800"/>
              <a:t>ime any </a:t>
            </a:r>
            <a:r>
              <a:rPr lang="en" sz="4800">
                <a:solidFill>
                  <a:srgbClr val="FF9900"/>
                </a:solidFill>
              </a:rPr>
              <a:t>w</a:t>
            </a:r>
            <a:r>
              <a:rPr lang="en" sz="4800"/>
              <a:t>here.</a:t>
            </a:r>
            <a:endParaRPr sz="4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								</a:t>
            </a:r>
            <a:r>
              <a:rPr lang="en" sz="4800">
                <a:solidFill>
                  <a:srgbClr val="FF9900"/>
                </a:solidFill>
              </a:rPr>
              <a:t>-</a:t>
            </a:r>
            <a:r>
              <a:rPr lang="en" sz="4800"/>
              <a:t>JAVA</a:t>
            </a:r>
            <a:endParaRPr sz="4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Shah Bhavay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</p:txBody>
      </p:sp>
      <p:pic>
        <p:nvPicPr>
          <p:cNvPr descr="Image result for java"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4450" y="0"/>
            <a:ext cx="66626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582350" y="3876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582350" y="1876375"/>
            <a:ext cx="8222100" cy="20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  <a:latin typeface="Roboto Slab"/>
                <a:ea typeface="Roboto Slab"/>
                <a:cs typeface="Roboto Slab"/>
                <a:sym typeface="Roboto Slab"/>
              </a:rPr>
              <a:t>“ </a:t>
            </a:r>
            <a:r>
              <a:rPr lang="en" sz="3000">
                <a:solidFill>
                  <a:srgbClr val="F3F3F3"/>
                </a:solidFill>
                <a:latin typeface="Roboto Slab"/>
                <a:ea typeface="Roboto Slab"/>
                <a:cs typeface="Roboto Slab"/>
                <a:sym typeface="Roboto Slab"/>
              </a:rPr>
              <a:t>Object Oriented Programming Language  developed by Sum and </a:t>
            </a:r>
            <a:r>
              <a:rPr lang="en" sz="3000">
                <a:solidFill>
                  <a:srgbClr val="F3F3F3"/>
                </a:solidFill>
                <a:latin typeface="Roboto Slab"/>
                <a:ea typeface="Roboto Slab"/>
                <a:cs typeface="Roboto Slab"/>
                <a:sym typeface="Roboto Slab"/>
              </a:rPr>
              <a:t>Initially</a:t>
            </a:r>
            <a:r>
              <a:rPr lang="en" sz="3000">
                <a:solidFill>
                  <a:srgbClr val="F3F3F3"/>
                </a:solidFill>
                <a:latin typeface="Roboto Slab"/>
                <a:ea typeface="Roboto Slab"/>
                <a:cs typeface="Roboto Slab"/>
                <a:sym typeface="Roboto Slab"/>
              </a:rPr>
              <a:t> called “Oak” by James Gosling</a:t>
            </a:r>
            <a:endParaRPr sz="3000">
              <a:solidFill>
                <a:srgbClr val="F3F3F3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Java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Version of Java in 1991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1.0 version in 1995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Source in 2006 by (GPL)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Core java completed version in 2007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Feature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1.</a:t>
            </a:r>
            <a:r>
              <a:rPr b="1" lang="en" sz="1800"/>
              <a:t>    </a:t>
            </a:r>
            <a:r>
              <a:rPr b="1" lang="en" sz="1800"/>
              <a:t>Java is Simple</a:t>
            </a:r>
            <a:endParaRPr b="1"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2.</a:t>
            </a:r>
            <a:r>
              <a:rPr b="1" lang="en" sz="1800"/>
              <a:t>    </a:t>
            </a:r>
            <a:r>
              <a:rPr b="1" lang="en" sz="1800"/>
              <a:t>Java is object-oriented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3.</a:t>
            </a:r>
            <a:r>
              <a:rPr b="1" lang="en" sz="1800"/>
              <a:t>    </a:t>
            </a:r>
            <a:r>
              <a:rPr b="1" lang="en" sz="1800"/>
              <a:t>Java is Distributed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4.</a:t>
            </a:r>
            <a:r>
              <a:rPr b="1" lang="en" sz="1800"/>
              <a:t>    </a:t>
            </a:r>
            <a:r>
              <a:rPr b="1" lang="en" sz="1800"/>
              <a:t>Java is Compiled and Interpreted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5.</a:t>
            </a:r>
            <a:r>
              <a:rPr b="1" lang="en" sz="1800"/>
              <a:t>    </a:t>
            </a:r>
            <a:r>
              <a:rPr b="1" lang="en" sz="1800"/>
              <a:t>Java is Robust</a:t>
            </a:r>
            <a:endParaRPr b="1"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6.    Java is Secured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7.</a:t>
            </a:r>
            <a:r>
              <a:rPr b="1" lang="en" sz="1800"/>
              <a:t>    Java is Dynamic</a:t>
            </a:r>
            <a:endParaRPr b="1"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8.     Multithreaded</a:t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0" y="357800"/>
            <a:ext cx="32412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Virtual Machine (JVM)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-125" y="1465800"/>
            <a:ext cx="32412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Java Source Program is compiled using the Java Compiler and Convert into Bytecode (.class file)</a:t>
            </a:r>
            <a:endParaRPr sz="1400"/>
          </a:p>
          <a:p>
            <a:pPr indent="0" lvl="0" mar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Bytecode : Highly Optimized set of instruction executed JVM by using JIT (Just In Time) Interpreter.</a:t>
            </a:r>
            <a:endParaRPr b="1" sz="1400"/>
          </a:p>
          <a:p>
            <a:pPr indent="0" lvl="0" mar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/>
              <a:t>“ Java Program to write once, Compile Once and run in any platform “</a:t>
            </a:r>
            <a:endParaRPr b="1" sz="1400"/>
          </a:p>
        </p:txBody>
      </p:sp>
      <p:pic>
        <p:nvPicPr>
          <p:cNvPr descr="Image result for JVM Image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375" y="0"/>
            <a:ext cx="5803625" cy="50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124922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Java vs C/C++</a:t>
            </a:r>
            <a:endParaRPr sz="10000"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Pure Object Oriented , Structure and Union, Pointer, Operator Over loading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Programming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71900" y="1919075"/>
            <a:ext cx="3999900" cy="3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1.    Abstraction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2.    Encapsulation</a:t>
            </a:r>
            <a:endParaRPr b="1"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3.    Inheritance</a:t>
            </a:r>
            <a:endParaRPr b="1"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	I. Simple</a:t>
            </a:r>
            <a:endParaRPr b="1"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	Ii. Mult</a:t>
            </a:r>
            <a:r>
              <a:rPr b="1" lang="en" sz="1800"/>
              <a:t>i Level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	Iii.</a:t>
            </a:r>
            <a:r>
              <a:rPr b="1" lang="en" sz="1800"/>
              <a:t> Hierarchical </a:t>
            </a:r>
            <a:r>
              <a:rPr b="1" lang="en" sz="1800"/>
              <a:t>	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6.    Polymorphism</a:t>
            </a:r>
            <a:endParaRPr b="1"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	I. Method Overloading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	Ii. Method Overriding </a:t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Install java</a:t>
            </a:r>
            <a:endParaRPr/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265500" y="2768442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JDK / JRE ( Version 8)</a:t>
            </a:r>
            <a:endParaRPr/>
          </a:p>
        </p:txBody>
      </p:sp>
      <p:pic>
        <p:nvPicPr>
          <p:cNvPr descr="Image result for JDK png logo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429" y="1212425"/>
            <a:ext cx="3514499" cy="271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4294967295" type="title"/>
          </p:nvPr>
        </p:nvSpPr>
        <p:spPr>
          <a:xfrm>
            <a:off x="773700" y="1663450"/>
            <a:ext cx="75966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“Step to Install java”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121" name="Shape 121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Shape 122"/>
          <p:cNvSpPr txBox="1"/>
          <p:nvPr>
            <p:ph idx="4294967295" type="body"/>
          </p:nvPr>
        </p:nvSpPr>
        <p:spPr>
          <a:xfrm>
            <a:off x="773700" y="2961650"/>
            <a:ext cx="7596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JDK version 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