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2" r:id="rId6"/>
    <p:sldId id="263" r:id="rId7"/>
    <p:sldId id="268" r:id="rId8"/>
    <p:sldId id="280" r:id="rId9"/>
    <p:sldId id="279" r:id="rId10"/>
    <p:sldId id="265" r:id="rId11"/>
    <p:sldId id="266" r:id="rId12"/>
    <p:sldId id="281" r:id="rId13"/>
    <p:sldId id="267" r:id="rId14"/>
    <p:sldId id="282" r:id="rId15"/>
    <p:sldId id="283" r:id="rId16"/>
    <p:sldId id="270" r:id="rId17"/>
    <p:sldId id="278" r:id="rId18"/>
    <p:sldId id="271" r:id="rId19"/>
    <p:sldId id="284" r:id="rId20"/>
    <p:sldId id="272" r:id="rId21"/>
    <p:sldId id="285" r:id="rId22"/>
    <p:sldId id="286" r:id="rId23"/>
    <p:sldId id="273"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62"/>
      </p:cViewPr>
      <p:guideLst>
        <p:guide orient="horz" pos="43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shi0919@outlook.com" userId="754208d835de1562" providerId="LiveId" clId="{5ABAD0A3-EAE6-42F8-81AC-43B471E8545C}"/>
    <pc:docChg chg="custSel modSld">
      <pc:chgData name="devanshi0919@outlook.com" userId="754208d835de1562" providerId="LiveId" clId="{5ABAD0A3-EAE6-42F8-81AC-43B471E8545C}" dt="2021-11-11T12:40:40.379" v="18"/>
      <pc:docMkLst>
        <pc:docMk/>
      </pc:docMkLst>
      <pc:sldChg chg="modTransition">
        <pc:chgData name="devanshi0919@outlook.com" userId="754208d835de1562" providerId="LiveId" clId="{5ABAD0A3-EAE6-42F8-81AC-43B471E8545C}" dt="2021-11-11T12:39:52.011" v="9"/>
        <pc:sldMkLst>
          <pc:docMk/>
          <pc:sldMk cId="2577488777" sldId="270"/>
        </pc:sldMkLst>
      </pc:sldChg>
      <pc:sldChg chg="modTransition">
        <pc:chgData name="devanshi0919@outlook.com" userId="754208d835de1562" providerId="LiveId" clId="{5ABAD0A3-EAE6-42F8-81AC-43B471E8545C}" dt="2021-11-11T12:40:01.273" v="11"/>
        <pc:sldMkLst>
          <pc:docMk/>
          <pc:sldMk cId="3113810770" sldId="271"/>
        </pc:sldMkLst>
      </pc:sldChg>
      <pc:sldChg chg="modTransition">
        <pc:chgData name="devanshi0919@outlook.com" userId="754208d835de1562" providerId="LiveId" clId="{5ABAD0A3-EAE6-42F8-81AC-43B471E8545C}" dt="2021-11-11T12:40:12.164" v="13"/>
        <pc:sldMkLst>
          <pc:docMk/>
          <pc:sldMk cId="2084681717" sldId="272"/>
        </pc:sldMkLst>
      </pc:sldChg>
      <pc:sldChg chg="modTransition">
        <pc:chgData name="devanshi0919@outlook.com" userId="754208d835de1562" providerId="LiveId" clId="{5ABAD0A3-EAE6-42F8-81AC-43B471E8545C}" dt="2021-11-11T12:40:30.823" v="16"/>
        <pc:sldMkLst>
          <pc:docMk/>
          <pc:sldMk cId="2126419465" sldId="275"/>
        </pc:sldMkLst>
      </pc:sldChg>
      <pc:sldChg chg="modTransition">
        <pc:chgData name="devanshi0919@outlook.com" userId="754208d835de1562" providerId="LiveId" clId="{5ABAD0A3-EAE6-42F8-81AC-43B471E8545C}" dt="2021-11-11T12:40:35.390" v="17"/>
        <pc:sldMkLst>
          <pc:docMk/>
          <pc:sldMk cId="2603971309" sldId="276"/>
        </pc:sldMkLst>
      </pc:sldChg>
      <pc:sldChg chg="modTransition">
        <pc:chgData name="devanshi0919@outlook.com" userId="754208d835de1562" providerId="LiveId" clId="{5ABAD0A3-EAE6-42F8-81AC-43B471E8545C}" dt="2021-11-11T12:40:40.379" v="18"/>
        <pc:sldMkLst>
          <pc:docMk/>
          <pc:sldMk cId="4174337641" sldId="277"/>
        </pc:sldMkLst>
      </pc:sldChg>
      <pc:sldChg chg="modTransition">
        <pc:chgData name="devanshi0919@outlook.com" userId="754208d835de1562" providerId="LiveId" clId="{5ABAD0A3-EAE6-42F8-81AC-43B471E8545C}" dt="2021-11-11T12:39:57.026" v="10"/>
        <pc:sldMkLst>
          <pc:docMk/>
          <pc:sldMk cId="400569403" sldId="278"/>
        </pc:sldMkLst>
      </pc:sldChg>
      <pc:sldChg chg="addSp delSp modSp mod">
        <pc:chgData name="devanshi0919@outlook.com" userId="754208d835de1562" providerId="LiveId" clId="{5ABAD0A3-EAE6-42F8-81AC-43B471E8545C}" dt="2021-11-11T12:38:06.517" v="7" actId="1076"/>
        <pc:sldMkLst>
          <pc:docMk/>
          <pc:sldMk cId="458672988" sldId="280"/>
        </pc:sldMkLst>
        <pc:picChg chg="del">
          <ac:chgData name="devanshi0919@outlook.com" userId="754208d835de1562" providerId="LiveId" clId="{5ABAD0A3-EAE6-42F8-81AC-43B471E8545C}" dt="2021-11-11T12:37:23.647" v="0" actId="478"/>
          <ac:picMkLst>
            <pc:docMk/>
            <pc:sldMk cId="458672988" sldId="280"/>
            <ac:picMk id="4" creationId="{2C680D16-6E89-4A39-B025-16214F8A9113}"/>
          </ac:picMkLst>
        </pc:picChg>
        <pc:picChg chg="add mod">
          <ac:chgData name="devanshi0919@outlook.com" userId="754208d835de1562" providerId="LiveId" clId="{5ABAD0A3-EAE6-42F8-81AC-43B471E8545C}" dt="2021-11-11T12:38:06.517" v="7" actId="1076"/>
          <ac:picMkLst>
            <pc:docMk/>
            <pc:sldMk cId="458672988" sldId="280"/>
            <ac:picMk id="5" creationId="{0C2EC992-AF17-428E-BD1E-711E4BC71361}"/>
          </ac:picMkLst>
        </pc:picChg>
      </pc:sldChg>
      <pc:sldChg chg="modTransition">
        <pc:chgData name="devanshi0919@outlook.com" userId="754208d835de1562" providerId="LiveId" clId="{5ABAD0A3-EAE6-42F8-81AC-43B471E8545C}" dt="2021-11-11T12:39:46.793" v="8"/>
        <pc:sldMkLst>
          <pc:docMk/>
          <pc:sldMk cId="3453771161" sldId="283"/>
        </pc:sldMkLst>
      </pc:sldChg>
      <pc:sldChg chg="modTransition">
        <pc:chgData name="devanshi0919@outlook.com" userId="754208d835de1562" providerId="LiveId" clId="{5ABAD0A3-EAE6-42F8-81AC-43B471E8545C}" dt="2021-11-11T12:40:07.953" v="12"/>
        <pc:sldMkLst>
          <pc:docMk/>
          <pc:sldMk cId="4175137476" sldId="284"/>
        </pc:sldMkLst>
      </pc:sldChg>
      <pc:sldChg chg="modTransition">
        <pc:chgData name="devanshi0919@outlook.com" userId="754208d835de1562" providerId="LiveId" clId="{5ABAD0A3-EAE6-42F8-81AC-43B471E8545C}" dt="2021-11-11T12:40:16.770" v="14"/>
        <pc:sldMkLst>
          <pc:docMk/>
          <pc:sldMk cId="2980907009" sldId="285"/>
        </pc:sldMkLst>
      </pc:sldChg>
      <pc:sldChg chg="modTransition">
        <pc:chgData name="devanshi0919@outlook.com" userId="754208d835de1562" providerId="LiveId" clId="{5ABAD0A3-EAE6-42F8-81AC-43B471E8545C}" dt="2021-11-11T12:40:22.086" v="15"/>
        <pc:sldMkLst>
          <pc:docMk/>
          <pc:sldMk cId="395390420" sldId="2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AD92D6B-F36A-4173-AB19-4AB2BA7FB440}"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73461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44685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192211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082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735317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D92D6B-F36A-4173-AB19-4AB2BA7FB440}"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17005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D92D6B-F36A-4173-AB19-4AB2BA7FB440}"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865554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92D6B-F36A-4173-AB19-4AB2BA7FB44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267900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92D6B-F36A-4173-AB19-4AB2BA7FB44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42331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92D6B-F36A-4173-AB19-4AB2BA7FB44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90186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D92D6B-F36A-4173-AB19-4AB2BA7FB44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1144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5797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D92D6B-F36A-4173-AB19-4AB2BA7FB440}"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09026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D92D6B-F36A-4173-AB19-4AB2BA7FB440}"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39713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92D6B-F36A-4173-AB19-4AB2BA7FB440}" type="datetimeFigureOut">
              <a:rPr lang="en-IN" smtClean="0"/>
              <a:t>11-11-2021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27759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65349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23310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AD92D6B-F36A-4173-AB19-4AB2BA7FB440}" type="datetimeFigureOut">
              <a:rPr lang="en-IN" smtClean="0"/>
              <a:t>11-11-2021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F0F148E-7EF8-499B-A721-DE9C76E3550B}" type="slidenum">
              <a:rPr lang="en-IN" smtClean="0"/>
              <a:t>‹#›</a:t>
            </a:fld>
            <a:endParaRPr lang="en-IN"/>
          </a:p>
        </p:txBody>
      </p:sp>
    </p:spTree>
    <p:extLst>
      <p:ext uri="{BB962C8B-B14F-4D97-AF65-F5344CB8AC3E}">
        <p14:creationId xmlns:p14="http://schemas.microsoft.com/office/powerpoint/2010/main" val="5250447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www.researchgate.net/publication/350489483_Bangla_Handwritten_Character_Recognition_Using_Extended_Convolutional_Neural_Network" TargetMode="External"/><Relationship Id="rId2" Type="http://schemas.openxmlformats.org/officeDocument/2006/relationships/hyperlink" Target="https://www.researchgate.net/publication/49592833_A_Review_of_Research_on_Devnagari_Character_Recognition" TargetMode="External"/><Relationship Id="rId1" Type="http://schemas.openxmlformats.org/officeDocument/2006/relationships/slideLayout" Target="../slideLayouts/slideLayout2.xml"/><Relationship Id="rId4" Type="http://schemas.openxmlformats.org/officeDocument/2006/relationships/hyperlink" Target="https://youtu.be/2-Ol7ZB0MmU"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9644-32B4-4FF2-8A9C-0046C1A553F1}"/>
              </a:ext>
            </a:extLst>
          </p:cNvPr>
          <p:cNvSpPr>
            <a:spLocks noGrp="1"/>
          </p:cNvSpPr>
          <p:nvPr>
            <p:ph type="title"/>
          </p:nvPr>
        </p:nvSpPr>
        <p:spPr>
          <a:xfrm>
            <a:off x="577049" y="824753"/>
            <a:ext cx="10700551" cy="1449714"/>
          </a:xfrm>
        </p:spPr>
        <p:txBody>
          <a:bodyPr>
            <a:normAutofit fontScale="90000"/>
          </a:bodyPr>
          <a:lstStyle/>
          <a:p>
            <a:r>
              <a:rPr lang="en-IN" sz="3100" b="1" u="none" strike="noStrike" spc="-5" dirty="0">
                <a:effectLst/>
                <a:uFill>
                  <a:solidFill>
                    <a:srgbClr val="000000"/>
                  </a:solidFill>
                </a:uFill>
                <a:latin typeface="Times New Roman" panose="02020603050405020304" pitchFamily="18" charset="0"/>
                <a:ea typeface="Times New Roman" panose="02020603050405020304" pitchFamily="18" charset="0"/>
              </a:rPr>
              <a:t> </a:t>
            </a:r>
            <a:r>
              <a:rPr lang="en-US" sz="3100" b="1" u="none" strike="noStrike" dirty="0">
                <a:effectLst/>
                <a:uFill>
                  <a:solidFill>
                    <a:srgbClr val="000000"/>
                  </a:solidFill>
                </a:uFill>
                <a:latin typeface="Times New Roman" panose="02020603050405020304" pitchFamily="18" charset="0"/>
                <a:ea typeface="Times New Roman" panose="02020603050405020304" pitchFamily="18" charset="0"/>
              </a:rPr>
              <a:t>CNN BASED CHARACTER RECOGNITION FOR ISOLATED HANDWRITTEN GUJARATI CHARACTERS AND NUMERALS</a:t>
            </a:r>
            <a:br>
              <a:rPr lang="en-IN"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BB44F9-8F6B-406E-BE07-FB7C4DD5FFDD}"/>
              </a:ext>
            </a:extLst>
          </p:cNvPr>
          <p:cNvSpPr>
            <a:spLocks noGrp="1"/>
          </p:cNvSpPr>
          <p:nvPr>
            <p:ph sz="half" idx="1"/>
          </p:nvPr>
        </p:nvSpPr>
        <p:spPr>
          <a:xfrm>
            <a:off x="748553" y="2274467"/>
            <a:ext cx="5181600" cy="4351338"/>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-Prepared By:</a:t>
            </a:r>
          </a:p>
          <a:p>
            <a:pPr marL="0" indent="0">
              <a:buNone/>
            </a:pPr>
            <a:r>
              <a:rPr lang="en-IN" sz="1800" dirty="0">
                <a:latin typeface="Times New Roman" panose="02020603050405020304" pitchFamily="18" charset="0"/>
                <a:cs typeface="Times New Roman" panose="02020603050405020304" pitchFamily="18" charset="0"/>
              </a:rPr>
              <a:t>Shah Devanshi – 20IT128</a:t>
            </a:r>
          </a:p>
          <a:p>
            <a:pPr marL="0" indent="0">
              <a:buNone/>
            </a:pPr>
            <a:r>
              <a:rPr lang="en-IN" sz="1800" dirty="0">
                <a:latin typeface="Times New Roman" panose="02020603050405020304" pitchFamily="18" charset="0"/>
                <a:cs typeface="Times New Roman" panose="02020603050405020304" pitchFamily="18" charset="0"/>
              </a:rPr>
              <a:t>Shah Heli – 20IT130</a:t>
            </a:r>
          </a:p>
          <a:p>
            <a:pPr marL="0" indent="0">
              <a:buNone/>
            </a:pPr>
            <a:r>
              <a:rPr lang="en-IN" sz="1800" dirty="0">
                <a:latin typeface="Times New Roman" panose="02020603050405020304" pitchFamily="18" charset="0"/>
                <a:cs typeface="Times New Roman" panose="02020603050405020304" pitchFamily="18" charset="0"/>
              </a:rPr>
              <a:t>Students of 2</a:t>
            </a:r>
            <a:r>
              <a:rPr lang="en-IN" sz="1800" baseline="30000" dirty="0">
                <a:latin typeface="Times New Roman" panose="02020603050405020304" pitchFamily="18" charset="0"/>
                <a:cs typeface="Times New Roman" panose="02020603050405020304" pitchFamily="18" charset="0"/>
              </a:rPr>
              <a:t>nd</a:t>
            </a:r>
            <a:r>
              <a:rPr lang="en-IN" sz="1800" dirty="0">
                <a:latin typeface="Times New Roman" panose="02020603050405020304" pitchFamily="18" charset="0"/>
                <a:cs typeface="Times New Roman" panose="02020603050405020304" pitchFamily="18" charset="0"/>
              </a:rPr>
              <a:t> year, 3</a:t>
            </a:r>
            <a:r>
              <a:rPr lang="en-IN" sz="1800" baseline="30000" dirty="0">
                <a:latin typeface="Times New Roman" panose="02020603050405020304" pitchFamily="18" charset="0"/>
                <a:cs typeface="Times New Roman" panose="02020603050405020304" pitchFamily="18" charset="0"/>
              </a:rPr>
              <a:t>rd</a:t>
            </a:r>
            <a:r>
              <a:rPr lang="en-IN" sz="1800" dirty="0">
                <a:latin typeface="Times New Roman" panose="02020603050405020304" pitchFamily="18" charset="0"/>
                <a:cs typeface="Times New Roman" panose="02020603050405020304" pitchFamily="18" charset="0"/>
              </a:rPr>
              <a:t> semester.</a:t>
            </a:r>
          </a:p>
        </p:txBody>
      </p:sp>
      <p:sp>
        <p:nvSpPr>
          <p:cNvPr id="4" name="Content Placeholder 3">
            <a:extLst>
              <a:ext uri="{FF2B5EF4-FFF2-40B4-BE49-F238E27FC236}">
                <a16:creationId xmlns:a16="http://schemas.microsoft.com/office/drawing/2014/main" id="{8080AE84-EE25-4A48-9E27-21201D0C7EEE}"/>
              </a:ext>
            </a:extLst>
          </p:cNvPr>
          <p:cNvSpPr>
            <a:spLocks noGrp="1"/>
          </p:cNvSpPr>
          <p:nvPr>
            <p:ph sz="half" idx="2"/>
          </p:nvPr>
        </p:nvSpPr>
        <p:spPr>
          <a:xfrm>
            <a:off x="6087035" y="2341166"/>
            <a:ext cx="5181600" cy="4351338"/>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-Guided By:</a:t>
            </a:r>
          </a:p>
          <a:p>
            <a:pPr marL="0" indent="0">
              <a:buNone/>
            </a:pPr>
            <a:r>
              <a:rPr lang="en-IN" sz="1800" dirty="0">
                <a:latin typeface="Times New Roman" panose="02020603050405020304" pitchFamily="18" charset="0"/>
                <a:cs typeface="Times New Roman" panose="02020603050405020304" pitchFamily="18" charset="0"/>
              </a:rPr>
              <a:t>Sanket Suthar </a:t>
            </a:r>
          </a:p>
          <a:p>
            <a:pPr marL="0" indent="0">
              <a:buNone/>
            </a:pPr>
            <a:r>
              <a:rPr lang="en-IN" sz="1800" dirty="0" err="1">
                <a:latin typeface="Times New Roman" panose="02020603050405020304" pitchFamily="18" charset="0"/>
                <a:cs typeface="Times New Roman" panose="02020603050405020304" pitchFamily="18" charset="0"/>
              </a:rPr>
              <a:t>Assi.Professor</a:t>
            </a:r>
            <a:r>
              <a:rPr lang="en-IN" sz="1800" dirty="0">
                <a:latin typeface="Times New Roman" panose="02020603050405020304" pitchFamily="18" charset="0"/>
                <a:cs typeface="Times New Roman" panose="02020603050405020304" pitchFamily="18" charset="0"/>
              </a:rPr>
              <a:t> at IT department</a:t>
            </a:r>
          </a:p>
        </p:txBody>
      </p:sp>
    </p:spTree>
    <p:extLst>
      <p:ext uri="{BB962C8B-B14F-4D97-AF65-F5344CB8AC3E}">
        <p14:creationId xmlns:p14="http://schemas.microsoft.com/office/powerpoint/2010/main" val="3927188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E192-1829-4965-A753-402C7837E190}"/>
              </a:ext>
            </a:extLst>
          </p:cNvPr>
          <p:cNvSpPr>
            <a:spLocks noGrp="1"/>
          </p:cNvSpPr>
          <p:nvPr>
            <p:ph type="title"/>
          </p:nvPr>
        </p:nvSpPr>
        <p:spPr>
          <a:xfrm>
            <a:off x="721658" y="2550459"/>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Brief Description Of Character Recognition And Image Segmentation</a:t>
            </a:r>
            <a:endParaRPr lang="en-IN" sz="4000" dirty="0"/>
          </a:p>
        </p:txBody>
      </p:sp>
    </p:spTree>
    <p:extLst>
      <p:ext uri="{BB962C8B-B14F-4D97-AF65-F5344CB8AC3E}">
        <p14:creationId xmlns:p14="http://schemas.microsoft.com/office/powerpoint/2010/main" val="4132741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6649-51EC-4B10-9096-1A77CF3E3DA0}"/>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Character Recognition</a:t>
            </a:r>
            <a:endParaRPr lang="en-IN" sz="4000" dirty="0"/>
          </a:p>
        </p:txBody>
      </p:sp>
      <p:sp>
        <p:nvSpPr>
          <p:cNvPr id="3" name="Content Placeholder 2">
            <a:extLst>
              <a:ext uri="{FF2B5EF4-FFF2-40B4-BE49-F238E27FC236}">
                <a16:creationId xmlns:a16="http://schemas.microsoft.com/office/drawing/2014/main" id="{DB69DC85-C873-430C-AEE2-12BCFA3D7019}"/>
              </a:ext>
            </a:extLst>
          </p:cNvPr>
          <p:cNvSpPr>
            <a:spLocks noGrp="1"/>
          </p:cNvSpPr>
          <p:nvPr>
            <p:ph sz="half" idx="1"/>
          </p:nvPr>
        </p:nvSpPr>
        <p:spPr/>
        <p:txBody>
          <a:bodyPr>
            <a:normAutofit/>
          </a:bodyPr>
          <a:lstStyle/>
          <a:p>
            <a:pPr marL="0" indent="0">
              <a:buNone/>
            </a:pPr>
            <a:r>
              <a:rPr lang="en-US" sz="2500" b="0" i="0" dirty="0">
                <a:effectLst/>
                <a:latin typeface="Times New Roman" panose="02020603050405020304" pitchFamily="18" charset="0"/>
                <a:cs typeface="Times New Roman" panose="02020603050405020304" pitchFamily="18" charset="0"/>
              </a:rPr>
              <a:t>Character recognition is the recognition of the text through the scanned material that must be in Image format.</a:t>
            </a:r>
          </a:p>
          <a:p>
            <a:pPr marL="0" indent="0">
              <a:buNone/>
            </a:pPr>
            <a:r>
              <a:rPr lang="en-US" sz="2500" b="0" i="0" dirty="0">
                <a:effectLst/>
                <a:latin typeface="Times New Roman" panose="02020603050405020304" pitchFamily="18" charset="0"/>
                <a:cs typeface="Times New Roman" panose="02020603050405020304" pitchFamily="18" charset="0"/>
              </a:rPr>
              <a:t>Through the device like OCR, we can recognize the letters from scanned image and letters gathered and forms word and words gathers and forms the sentences and these is how character recognizing works.</a:t>
            </a:r>
          </a:p>
          <a:p>
            <a:endParaRPr lang="en-IN" sz="2500" dirty="0"/>
          </a:p>
          <a:p>
            <a:endParaRPr lang="en-IN" sz="2500" dirty="0"/>
          </a:p>
        </p:txBody>
      </p:sp>
      <p:pic>
        <p:nvPicPr>
          <p:cNvPr id="5" name="Picture 2" descr="An Introduction to Optical Character Recognition for Beginners | by Renu  Khandelwal | Towards Data Science">
            <a:extLst>
              <a:ext uri="{FF2B5EF4-FFF2-40B4-BE49-F238E27FC236}">
                <a16:creationId xmlns:a16="http://schemas.microsoft.com/office/drawing/2014/main" id="{2CA204A2-586F-4E1D-BCCA-D70D88BDB2C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9838" y="2496123"/>
            <a:ext cx="5033962" cy="3010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990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3BE5-5F2F-46C7-99BB-2AA38F7A4C74}"/>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Information Related To Segmentation</a:t>
            </a:r>
          </a:p>
        </p:txBody>
      </p:sp>
      <p:sp>
        <p:nvSpPr>
          <p:cNvPr id="3" name="Content Placeholder 2">
            <a:extLst>
              <a:ext uri="{FF2B5EF4-FFF2-40B4-BE49-F238E27FC236}">
                <a16:creationId xmlns:a16="http://schemas.microsoft.com/office/drawing/2014/main" id="{0DE4181F-7045-46C9-9ABF-BCA15DB8E5F8}"/>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a:t>
            </a:r>
            <a:r>
              <a:rPr lang="en-US" b="0" i="0" dirty="0">
                <a:solidFill>
                  <a:schemeClr val="tx1"/>
                </a:solidFill>
                <a:effectLst/>
                <a:latin typeface="Times New Roman" panose="02020603050405020304" pitchFamily="18" charset="0"/>
                <a:cs typeface="Times New Roman" panose="02020603050405020304" pitchFamily="18" charset="0"/>
              </a:rPr>
              <a:t>ivision any image into separate parts or sections.</a:t>
            </a:r>
          </a:p>
          <a:p>
            <a:r>
              <a:rPr lang="en-US" dirty="0">
                <a:solidFill>
                  <a:schemeClr val="tx1"/>
                </a:solidFill>
                <a:latin typeface="Times New Roman" panose="02020603050405020304" pitchFamily="18" charset="0"/>
                <a:cs typeface="Times New Roman" panose="02020603050405020304" pitchFamily="18" charset="0"/>
              </a:rPr>
              <a:t>There are many types of segment such as:</a:t>
            </a:r>
          </a:p>
          <a:p>
            <a:pPr marL="0" indent="0">
              <a:buNone/>
            </a:pPr>
            <a:r>
              <a:rPr lang="en-US" dirty="0">
                <a:solidFill>
                  <a:schemeClr val="tx1"/>
                </a:solidFill>
                <a:latin typeface="Times New Roman" panose="02020603050405020304" pitchFamily="18" charset="0"/>
                <a:cs typeface="Times New Roman" panose="02020603050405020304" pitchFamily="18" charset="0"/>
              </a:rPr>
              <a:t>Market segmentation, Line segmentation, Image segmentation, </a:t>
            </a:r>
            <a:r>
              <a:rPr lang="en-US" dirty="0" err="1">
                <a:solidFill>
                  <a:schemeClr val="tx1"/>
                </a:solidFill>
                <a:latin typeface="Times New Roman" panose="02020603050405020304" pitchFamily="18" charset="0"/>
                <a:cs typeface="Times New Roman" panose="02020603050405020304" pitchFamily="18" charset="0"/>
              </a:rPr>
              <a:t>etc</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In our project we are focusing on Image Segmentation.</a:t>
            </a:r>
          </a:p>
          <a:p>
            <a:pPr marL="0" indent="0">
              <a:buNone/>
            </a:pPr>
            <a:r>
              <a:rPr lang="en-US" dirty="0">
                <a:solidFill>
                  <a:schemeClr val="tx1"/>
                </a:solidFill>
                <a:latin typeface="Times New Roman" panose="02020603050405020304" pitchFamily="18" charset="0"/>
                <a:cs typeface="Times New Roman" panose="02020603050405020304" pitchFamily="18" charset="0"/>
              </a:rPr>
              <a:t>It </a:t>
            </a:r>
            <a:r>
              <a:rPr lang="en-US" i="0" dirty="0">
                <a:solidFill>
                  <a:schemeClr val="tx1"/>
                </a:solidFill>
                <a:effectLst/>
                <a:latin typeface="Times New Roman" panose="02020603050405020304" pitchFamily="18" charset="0"/>
                <a:cs typeface="Times New Roman" panose="02020603050405020304" pitchFamily="18" charset="0"/>
              </a:rPr>
              <a:t>extracts the objects of our interest, for further processing such as description or recognition. </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i="0" dirty="0">
                <a:solidFill>
                  <a:schemeClr val="tx1"/>
                </a:solidFill>
                <a:effectLst/>
                <a:latin typeface="Times New Roman" panose="02020603050405020304" pitchFamily="18" charset="0"/>
                <a:cs typeface="Times New Roman" panose="02020603050405020304" pitchFamily="18" charset="0"/>
              </a:rPr>
              <a:t>Segmentation techniques are used to isolate the desired object from the image in order to perform analysis of the object.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42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3529-40EF-4791-A5E7-C92363084A55}"/>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Image Segmentation</a:t>
            </a:r>
          </a:p>
        </p:txBody>
      </p:sp>
      <p:sp>
        <p:nvSpPr>
          <p:cNvPr id="3" name="Content Placeholder 2">
            <a:extLst>
              <a:ext uri="{FF2B5EF4-FFF2-40B4-BE49-F238E27FC236}">
                <a16:creationId xmlns:a16="http://schemas.microsoft.com/office/drawing/2014/main" id="{7A12D184-51D1-4A3C-A55B-87D1171B0C8C}"/>
              </a:ext>
            </a:extLst>
          </p:cNvPr>
          <p:cNvSpPr>
            <a:spLocks noGrp="1"/>
          </p:cNvSpPr>
          <p:nvPr>
            <p:ph sz="half" idx="1"/>
          </p:nvPr>
        </p:nvSpPr>
        <p:spPr/>
        <p:txBody>
          <a:bodyPr>
            <a:normAutofit/>
          </a:bodyPr>
          <a:lstStyle/>
          <a:p>
            <a:pPr marL="0" indent="0">
              <a:buNone/>
            </a:pPr>
            <a:r>
              <a:rPr lang="en-US" sz="2500" i="0" dirty="0">
                <a:effectLst/>
                <a:latin typeface="Times New Roman" panose="02020603050405020304" pitchFamily="18" charset="0"/>
                <a:cs typeface="Times New Roman" panose="02020603050405020304" pitchFamily="18" charset="0"/>
              </a:rPr>
              <a:t>Image segmentation for characters is an operation that seeks to decompose an image of a sequence of characters into sub-images of individual symbols. </a:t>
            </a:r>
          </a:p>
          <a:p>
            <a:pPr marL="0" indent="0">
              <a:buNone/>
            </a:pPr>
            <a:r>
              <a:rPr lang="en-US" sz="2500" i="0" dirty="0">
                <a:effectLst/>
                <a:latin typeface="Times New Roman" panose="02020603050405020304" pitchFamily="18" charset="0"/>
                <a:cs typeface="Times New Roman" panose="02020603050405020304" pitchFamily="18" charset="0"/>
              </a:rPr>
              <a:t>There are many types of image segmentation techniques among them we are focusing on:</a:t>
            </a:r>
          </a:p>
          <a:p>
            <a:pPr marL="342900" indent="-342900">
              <a:buAutoNum type="arabicParenR"/>
            </a:pPr>
            <a:r>
              <a:rPr lang="en-US" sz="2500" dirty="0">
                <a:latin typeface="Times New Roman" panose="02020603050405020304" pitchFamily="18" charset="0"/>
                <a:cs typeface="Times New Roman" panose="02020603050405020304" pitchFamily="18" charset="0"/>
              </a:rPr>
              <a:t>Thresholding Segmentation </a:t>
            </a:r>
          </a:p>
          <a:p>
            <a:pPr marL="342900" indent="-342900">
              <a:buAutoNum type="arabicParenR"/>
            </a:pPr>
            <a:r>
              <a:rPr lang="en-US" sz="2500" i="0" dirty="0">
                <a:effectLst/>
                <a:latin typeface="Times New Roman" panose="02020603050405020304" pitchFamily="18" charset="0"/>
                <a:cs typeface="Times New Roman" panose="02020603050405020304" pitchFamily="18" charset="0"/>
              </a:rPr>
              <a:t>Edge-Based Segmentation</a:t>
            </a:r>
          </a:p>
          <a:p>
            <a:endParaRPr lang="en-IN" sz="2500" dirty="0"/>
          </a:p>
        </p:txBody>
      </p:sp>
      <p:pic>
        <p:nvPicPr>
          <p:cNvPr id="5" name="Picture 2" descr="How to make a character by character segmentation on the android? - Stack  Overflow">
            <a:extLst>
              <a:ext uri="{FF2B5EF4-FFF2-40B4-BE49-F238E27FC236}">
                <a16:creationId xmlns:a16="http://schemas.microsoft.com/office/drawing/2014/main" id="{659381D7-BB89-44CE-845A-F2A470DFF30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9434" y="3391060"/>
            <a:ext cx="5234933" cy="61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21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71A2-2CB5-4DF2-9DCE-257C18C3B7AF}"/>
              </a:ext>
            </a:extLst>
          </p:cNvPr>
          <p:cNvSpPr>
            <a:spLocks noGrp="1"/>
          </p:cNvSpPr>
          <p:nvPr>
            <p:ph type="title"/>
          </p:nvPr>
        </p:nvSpPr>
        <p:spPr/>
        <p:txBody>
          <a:bodyPr/>
          <a:lstStyle/>
          <a:p>
            <a:r>
              <a:rPr lang="en-IN" dirty="0"/>
              <a:t>Thresholding Segmentation </a:t>
            </a:r>
          </a:p>
        </p:txBody>
      </p:sp>
      <p:sp>
        <p:nvSpPr>
          <p:cNvPr id="3" name="Content Placeholder 2">
            <a:extLst>
              <a:ext uri="{FF2B5EF4-FFF2-40B4-BE49-F238E27FC236}">
                <a16:creationId xmlns:a16="http://schemas.microsoft.com/office/drawing/2014/main" id="{070225A8-3419-4721-B526-DDB212A16949}"/>
              </a:ext>
            </a:extLst>
          </p:cNvPr>
          <p:cNvSpPr>
            <a:spLocks noGrp="1"/>
          </p:cNvSpPr>
          <p:nvPr>
            <p:ph sz="half" idx="1"/>
          </p:nvPr>
        </p:nvSpPr>
        <p:spPr/>
        <p:txBody>
          <a:bodyPr/>
          <a:lstStyle/>
          <a:p>
            <a:r>
              <a:rPr lang="en-US" i="0" dirty="0">
                <a:solidFill>
                  <a:schemeClr val="tx1"/>
                </a:solidFill>
                <a:effectLst/>
                <a:latin typeface="Times New Roman" panose="02020603050405020304" pitchFamily="18" charset="0"/>
                <a:cs typeface="Times New Roman" panose="02020603050405020304" pitchFamily="18" charset="0"/>
              </a:rPr>
              <a:t>Thresholding is a type of image segmentation, where we change the pixels of an image to make the image easier to analyze. </a:t>
            </a:r>
          </a:p>
          <a:p>
            <a:r>
              <a:rPr lang="en-US" i="0" dirty="0">
                <a:solidFill>
                  <a:schemeClr val="tx1"/>
                </a:solidFill>
                <a:effectLst/>
                <a:latin typeface="Times New Roman" panose="02020603050405020304" pitchFamily="18" charset="0"/>
                <a:cs typeface="Times New Roman" panose="02020603050405020304" pitchFamily="18" charset="0"/>
              </a:rPr>
              <a:t>In thresholding, we convert an image from color or grayscale into a binary image i.e., one that is simply black and white.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D2DC45E-AB65-460F-AC46-CBC9B478A0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72550" y="2183723"/>
            <a:ext cx="1191186" cy="1191186"/>
          </a:xfrm>
        </p:spPr>
      </p:pic>
      <p:pic>
        <p:nvPicPr>
          <p:cNvPr id="10" name="Picture 9">
            <a:extLst>
              <a:ext uri="{FF2B5EF4-FFF2-40B4-BE49-F238E27FC236}">
                <a16:creationId xmlns:a16="http://schemas.microsoft.com/office/drawing/2014/main" id="{80CA0ED2-C7B6-48E4-83D9-60F224C97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2283" y="2183723"/>
            <a:ext cx="1191186" cy="1191186"/>
          </a:xfrm>
          <a:prstGeom prst="rect">
            <a:avLst/>
          </a:prstGeom>
        </p:spPr>
      </p:pic>
      <p:pic>
        <p:nvPicPr>
          <p:cNvPr id="12" name="Picture 11">
            <a:extLst>
              <a:ext uri="{FF2B5EF4-FFF2-40B4-BE49-F238E27FC236}">
                <a16:creationId xmlns:a16="http://schemas.microsoft.com/office/drawing/2014/main" id="{D490CECA-7D5A-489C-8425-D465B64A7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1327" y="3697941"/>
            <a:ext cx="1122409" cy="1122409"/>
          </a:xfrm>
          <a:prstGeom prst="rect">
            <a:avLst/>
          </a:prstGeom>
        </p:spPr>
      </p:pic>
      <p:pic>
        <p:nvPicPr>
          <p:cNvPr id="14" name="Picture 13">
            <a:extLst>
              <a:ext uri="{FF2B5EF4-FFF2-40B4-BE49-F238E27FC236}">
                <a16:creationId xmlns:a16="http://schemas.microsoft.com/office/drawing/2014/main" id="{25566EAF-3F4D-42CB-9A28-069117078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2283" y="3641212"/>
            <a:ext cx="1191186" cy="1191186"/>
          </a:xfrm>
          <a:prstGeom prst="rect">
            <a:avLst/>
          </a:prstGeom>
        </p:spPr>
      </p:pic>
    </p:spTree>
    <p:extLst>
      <p:ext uri="{BB962C8B-B14F-4D97-AF65-F5344CB8AC3E}">
        <p14:creationId xmlns:p14="http://schemas.microsoft.com/office/powerpoint/2010/main" val="192038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FEEE-5B76-4577-A0FE-326EDD4483DA}"/>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Edge based Segmentation</a:t>
            </a:r>
          </a:p>
        </p:txBody>
      </p:sp>
      <p:sp>
        <p:nvSpPr>
          <p:cNvPr id="3" name="Content Placeholder 2">
            <a:extLst>
              <a:ext uri="{FF2B5EF4-FFF2-40B4-BE49-F238E27FC236}">
                <a16:creationId xmlns:a16="http://schemas.microsoft.com/office/drawing/2014/main" id="{27827FCC-C5F9-488C-8BA1-6A370391D241}"/>
              </a:ext>
            </a:extLst>
          </p:cNvPr>
          <p:cNvSpPr>
            <a:spLocks noGrp="1"/>
          </p:cNvSpPr>
          <p:nvPr>
            <p:ph sz="half" idx="1"/>
          </p:nvPr>
        </p:nvSpPr>
        <p:spPr/>
        <p:txBody>
          <a:bodyPr>
            <a:normAutofit/>
          </a:bodyPr>
          <a:lstStyle/>
          <a:p>
            <a:r>
              <a:rPr lang="en-US" i="0" dirty="0">
                <a:solidFill>
                  <a:schemeClr val="tx1"/>
                </a:solidFill>
                <a:effectLst/>
                <a:latin typeface="Times New Roman" panose="02020603050405020304" pitchFamily="18" charset="0"/>
                <a:cs typeface="Times New Roman" panose="02020603050405020304" pitchFamily="18" charset="0"/>
              </a:rPr>
              <a:t>In edge-based segmentation, an edge filter is applied to the image, pixels are classified as edge or non-edge depending on the filter output, and pixels which are not separated by an edge are allocated to the same category.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8A4498D-D9E5-4F55-86C8-AC5E613082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34536" y="2456329"/>
            <a:ext cx="1642456" cy="1642456"/>
          </a:xfrm>
        </p:spPr>
      </p:pic>
    </p:spTree>
    <p:extLst>
      <p:ext uri="{BB962C8B-B14F-4D97-AF65-F5344CB8AC3E}">
        <p14:creationId xmlns:p14="http://schemas.microsoft.com/office/powerpoint/2010/main" val="34537711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924A-D5A3-4A7E-8012-9A3DF5180DCC}"/>
              </a:ext>
            </a:extLst>
          </p:cNvPr>
          <p:cNvSpPr>
            <a:spLocks noGrp="1"/>
          </p:cNvSpPr>
          <p:nvPr>
            <p:ph type="title"/>
          </p:nvPr>
        </p:nvSpPr>
        <p:spPr>
          <a:xfrm>
            <a:off x="918882" y="2534583"/>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Now, Let us look over a code of box detection used for image segmentation</a:t>
            </a:r>
          </a:p>
        </p:txBody>
      </p:sp>
    </p:spTree>
    <p:extLst>
      <p:ext uri="{BB962C8B-B14F-4D97-AF65-F5344CB8AC3E}">
        <p14:creationId xmlns:p14="http://schemas.microsoft.com/office/powerpoint/2010/main" val="25774887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4267-9D01-4CBC-A2FA-32E7856D5FE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The Result Which Is Obtained By The Box detection Code For Particular Literal</a:t>
            </a:r>
          </a:p>
        </p:txBody>
      </p:sp>
      <p:pic>
        <p:nvPicPr>
          <p:cNvPr id="5" name="Content Placeholder 4">
            <a:extLst>
              <a:ext uri="{FF2B5EF4-FFF2-40B4-BE49-F238E27FC236}">
                <a16:creationId xmlns:a16="http://schemas.microsoft.com/office/drawing/2014/main" id="{F56B7D9B-3F10-4501-A87B-60008A1D80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06" t="18615" r="1880" b="11750"/>
          <a:stretch/>
        </p:blipFill>
        <p:spPr>
          <a:xfrm>
            <a:off x="1515035" y="1859925"/>
            <a:ext cx="9081301" cy="4092640"/>
          </a:xfrm>
        </p:spPr>
      </p:pic>
    </p:spTree>
    <p:extLst>
      <p:ext uri="{BB962C8B-B14F-4D97-AF65-F5344CB8AC3E}">
        <p14:creationId xmlns:p14="http://schemas.microsoft.com/office/powerpoint/2010/main" val="4005694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941F-9A71-449D-A22F-425CAD2E5665}"/>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What is CNN?</a:t>
            </a:r>
          </a:p>
        </p:txBody>
      </p:sp>
      <p:sp>
        <p:nvSpPr>
          <p:cNvPr id="3" name="Content Placeholder 2">
            <a:extLst>
              <a:ext uri="{FF2B5EF4-FFF2-40B4-BE49-F238E27FC236}">
                <a16:creationId xmlns:a16="http://schemas.microsoft.com/office/drawing/2014/main" id="{A63BC573-6413-4548-9430-B5314CE66273}"/>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CNN stands for Convolutional Neural Network.</a:t>
            </a:r>
          </a:p>
          <a:p>
            <a:r>
              <a:rPr lang="en-US" dirty="0">
                <a:solidFill>
                  <a:schemeClr val="tx1"/>
                </a:solidFill>
                <a:latin typeface="Times New Roman" panose="02020603050405020304" pitchFamily="18" charset="0"/>
                <a:cs typeface="Times New Roman" panose="02020603050405020304" pitchFamily="18" charset="0"/>
              </a:rPr>
              <a:t>It is a neural network that has one or more convolutional layers which are used for image processing, classification, segmentation, etc. </a:t>
            </a:r>
          </a:p>
          <a:p>
            <a:r>
              <a:rPr lang="en-US" dirty="0">
                <a:solidFill>
                  <a:schemeClr val="tx1"/>
                </a:solidFill>
                <a:latin typeface="Times New Roman" panose="02020603050405020304" pitchFamily="18" charset="0"/>
                <a:cs typeface="Times New Roman" panose="02020603050405020304" pitchFamily="18" charset="0"/>
              </a:rPr>
              <a:t>CNN is a kind of filter over the input. </a:t>
            </a:r>
          </a:p>
          <a:p>
            <a:r>
              <a:rPr lang="en-US" dirty="0">
                <a:solidFill>
                  <a:schemeClr val="tx1"/>
                </a:solidFill>
                <a:latin typeface="Times New Roman" panose="02020603050405020304" pitchFamily="18" charset="0"/>
                <a:cs typeface="Times New Roman" panose="02020603050405020304" pitchFamily="18" charset="0"/>
              </a:rPr>
              <a:t>CNN is a type of Artificial neural network used in image recognition and processing which is specified for particular fixed pixels.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8107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FA37-AE7C-459B-B6B3-6B61814632D7}"/>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Let Us Know How Does Computers Read Images</a:t>
            </a:r>
          </a:p>
        </p:txBody>
      </p:sp>
      <p:sp>
        <p:nvSpPr>
          <p:cNvPr id="3" name="Content Placeholder 2">
            <a:extLst>
              <a:ext uri="{FF2B5EF4-FFF2-40B4-BE49-F238E27FC236}">
                <a16:creationId xmlns:a16="http://schemas.microsoft.com/office/drawing/2014/main" id="{0CD0BD72-E0D2-4A10-97E3-36815B412425}"/>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Computers understand only binary language which is in 0’s and 1’s.</a:t>
            </a:r>
          </a:p>
          <a:p>
            <a:r>
              <a:rPr lang="en-IN" dirty="0">
                <a:solidFill>
                  <a:schemeClr val="tx1"/>
                </a:solidFill>
                <a:latin typeface="Times New Roman" panose="02020603050405020304" pitchFamily="18" charset="0"/>
                <a:cs typeface="Times New Roman" panose="02020603050405020304" pitchFamily="18" charset="0"/>
              </a:rPr>
              <a:t>Machine reads the data referring to backslash (\) and frontslash (/).</a:t>
            </a:r>
          </a:p>
          <a:p>
            <a:r>
              <a:rPr lang="en-IN" dirty="0">
                <a:solidFill>
                  <a:schemeClr val="tx1"/>
                </a:solidFill>
                <a:latin typeface="Times New Roman" panose="02020603050405020304" pitchFamily="18" charset="0"/>
                <a:cs typeface="Times New Roman" panose="02020603050405020304" pitchFamily="18" charset="0"/>
              </a:rPr>
              <a:t>Any character or any object inside an image will make a shape with the use of  \ and / in the square boxes.</a:t>
            </a:r>
          </a:p>
          <a:p>
            <a:r>
              <a:rPr lang="en-IN" dirty="0">
                <a:solidFill>
                  <a:schemeClr val="tx1"/>
                </a:solidFill>
                <a:latin typeface="Times New Roman" panose="02020603050405020304" pitchFamily="18" charset="0"/>
                <a:cs typeface="Times New Roman" panose="02020603050405020304" pitchFamily="18" charset="0"/>
              </a:rPr>
              <a:t>So, the machines (computers) read images in the form of sequence of bits.</a:t>
            </a:r>
          </a:p>
          <a:p>
            <a:r>
              <a:rPr lang="en-IN" dirty="0">
                <a:solidFill>
                  <a:schemeClr val="tx1"/>
                </a:solidFill>
                <a:latin typeface="Times New Roman" panose="02020603050405020304" pitchFamily="18" charset="0"/>
                <a:cs typeface="Times New Roman" panose="02020603050405020304" pitchFamily="18" charset="0"/>
              </a:rPr>
              <a:t>If any 3x3 matrix is found it will convert it into 2x2 matrix then in sequence form and then it will interpret the image and object inside the image.</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1374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1DEC-EAB7-400E-81A8-7D7DE414865C}"/>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832B06D2-A1BE-4D92-AFED-08ABEBF77678}"/>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Definition and need of the project</a:t>
            </a:r>
          </a:p>
          <a:p>
            <a:r>
              <a:rPr lang="en-IN" sz="1800" dirty="0">
                <a:latin typeface="Times New Roman" panose="02020603050405020304" pitchFamily="18" charset="0"/>
                <a:cs typeface="Times New Roman" panose="02020603050405020304" pitchFamily="18" charset="0"/>
              </a:rPr>
              <a:t>Project plan</a:t>
            </a:r>
          </a:p>
          <a:p>
            <a:r>
              <a:rPr lang="en-IN" sz="1800" dirty="0">
                <a:latin typeface="Times New Roman" panose="02020603050405020304" pitchFamily="18" charset="0"/>
                <a:cs typeface="Times New Roman" panose="02020603050405020304" pitchFamily="18" charset="0"/>
              </a:rPr>
              <a:t>Software, Hardware and language requirements at Character Recognition</a:t>
            </a:r>
          </a:p>
          <a:p>
            <a:r>
              <a:rPr lang="en-IN" sz="1800" dirty="0">
                <a:latin typeface="Times New Roman" panose="02020603050405020304" pitchFamily="18" charset="0"/>
                <a:cs typeface="Times New Roman" panose="02020603050405020304" pitchFamily="18" charset="0"/>
              </a:rPr>
              <a:t>Flowchart of the project</a:t>
            </a:r>
          </a:p>
          <a:p>
            <a:r>
              <a:rPr lang="en-IN" sz="1800" dirty="0">
                <a:latin typeface="Times New Roman" panose="02020603050405020304" pitchFamily="18" charset="0"/>
                <a:cs typeface="Times New Roman" panose="02020603050405020304" pitchFamily="18" charset="0"/>
              </a:rPr>
              <a:t>Brief description of Image segmentation and Character recognition</a:t>
            </a:r>
          </a:p>
          <a:p>
            <a:r>
              <a:rPr lang="en-IN" sz="1800" dirty="0">
                <a:latin typeface="Times New Roman" panose="02020603050405020304" pitchFamily="18" charset="0"/>
                <a:cs typeface="Times New Roman" panose="02020603050405020304" pitchFamily="18" charset="0"/>
              </a:rPr>
              <a:t>Brief description of CNN (Convolutional neural network)</a:t>
            </a:r>
          </a:p>
          <a:p>
            <a:r>
              <a:rPr lang="en-IN" sz="1800" dirty="0">
                <a:latin typeface="Times New Roman" panose="02020603050405020304" pitchFamily="18" charset="0"/>
                <a:cs typeface="Times New Roman" panose="02020603050405020304" pitchFamily="18" charset="0"/>
              </a:rPr>
              <a:t>Information related to datasets</a:t>
            </a:r>
          </a:p>
          <a:p>
            <a:r>
              <a:rPr lang="en-IN" sz="1800" dirty="0">
                <a:latin typeface="Times New Roman" panose="02020603050405020304" pitchFamily="18" charset="0"/>
                <a:cs typeface="Times New Roman" panose="02020603050405020304" pitchFamily="18" charset="0"/>
              </a:rPr>
              <a:t>References</a:t>
            </a:r>
          </a:p>
          <a:p>
            <a:r>
              <a:rPr lang="en-IN" sz="1800" dirty="0">
                <a:latin typeface="Times New Roman" panose="02020603050405020304" pitchFamily="18" charset="0"/>
                <a:cs typeface="Times New Roman" panose="02020603050405020304" pitchFamily="18" charset="0"/>
              </a:rPr>
              <a:t>Conclusion</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937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D7C8-3F4C-44D9-A071-9439B746D452}"/>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Example</a:t>
            </a:r>
            <a:r>
              <a:rPr lang="en-IN" sz="40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C77CB227-BE80-47E1-A83C-97EE1EDDED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971" t="898" r="10021" b="1441"/>
          <a:stretch/>
        </p:blipFill>
        <p:spPr>
          <a:xfrm>
            <a:off x="1021976" y="1783978"/>
            <a:ext cx="7736541" cy="4249550"/>
          </a:xfrm>
        </p:spPr>
      </p:pic>
    </p:spTree>
    <p:extLst>
      <p:ext uri="{BB962C8B-B14F-4D97-AF65-F5344CB8AC3E}">
        <p14:creationId xmlns:p14="http://schemas.microsoft.com/office/powerpoint/2010/main" val="20846817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D6-F2F6-40D8-B4FF-7126DDC44559}"/>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Some of the concepts in CNN</a:t>
            </a:r>
          </a:p>
        </p:txBody>
      </p:sp>
      <p:sp>
        <p:nvSpPr>
          <p:cNvPr id="3" name="Content Placeholder 2">
            <a:extLst>
              <a:ext uri="{FF2B5EF4-FFF2-40B4-BE49-F238E27FC236}">
                <a16:creationId xmlns:a16="http://schemas.microsoft.com/office/drawing/2014/main" id="{4BE8A3B0-2EE4-4C43-9CA6-0A82B312E8AB}"/>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There are three basic concepts that we need to know before understanding the code.</a:t>
            </a:r>
          </a:p>
          <a:p>
            <a:pPr marL="514350" indent="-514350">
              <a:buAutoNum type="alphaLcParenR"/>
            </a:pPr>
            <a:r>
              <a:rPr lang="en-IN" dirty="0">
                <a:solidFill>
                  <a:schemeClr val="tx1"/>
                </a:solidFill>
                <a:latin typeface="Times New Roman" panose="02020603050405020304" pitchFamily="18" charset="0"/>
                <a:cs typeface="Times New Roman" panose="02020603050405020304" pitchFamily="18" charset="0"/>
              </a:rPr>
              <a:t>Convolutional layer</a:t>
            </a:r>
          </a:p>
          <a:p>
            <a:pPr marL="514350" indent="-514350">
              <a:buAutoNum type="alphaLcParenR"/>
            </a:pPr>
            <a:r>
              <a:rPr lang="en-IN" dirty="0">
                <a:solidFill>
                  <a:schemeClr val="tx1"/>
                </a:solidFill>
                <a:latin typeface="Times New Roman" panose="02020603050405020304" pitchFamily="18" charset="0"/>
                <a:cs typeface="Times New Roman" panose="02020603050405020304" pitchFamily="18" charset="0"/>
              </a:rPr>
              <a:t>Pooling layer</a:t>
            </a:r>
          </a:p>
          <a:p>
            <a:pPr marL="514350" indent="-514350">
              <a:buAutoNum type="alphaLcParenR"/>
            </a:pPr>
            <a:r>
              <a:rPr lang="en-IN" dirty="0">
                <a:solidFill>
                  <a:schemeClr val="tx1"/>
                </a:solidFill>
                <a:latin typeface="Times New Roman" panose="02020603050405020304" pitchFamily="18" charset="0"/>
                <a:cs typeface="Times New Roman" panose="02020603050405020304" pitchFamily="18" charset="0"/>
              </a:rPr>
              <a:t>Fully connected layer</a:t>
            </a:r>
          </a:p>
          <a:p>
            <a:pPr marL="514350" indent="-514350">
              <a:buAutoNum type="alphaLcParen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907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1D93-C9F5-4160-84DF-D5F229E32087}"/>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Brief Information of concepts in CNN</a:t>
            </a:r>
          </a:p>
        </p:txBody>
      </p:sp>
      <p:sp>
        <p:nvSpPr>
          <p:cNvPr id="3" name="Content Placeholder 2">
            <a:extLst>
              <a:ext uri="{FF2B5EF4-FFF2-40B4-BE49-F238E27FC236}">
                <a16:creationId xmlns:a16="http://schemas.microsoft.com/office/drawing/2014/main" id="{C1DF0DA4-4C37-453B-9E6A-D91FBAC5B6C4}"/>
              </a:ext>
            </a:extLst>
          </p:cNvPr>
          <p:cNvSpPr>
            <a:spLocks noGrp="1"/>
          </p:cNvSpPr>
          <p:nvPr>
            <p:ph idx="1"/>
          </p:nvPr>
        </p:nvSpPr>
        <p:spPr>
          <a:xfrm>
            <a:off x="1129552" y="1825625"/>
            <a:ext cx="10224247" cy="4667250"/>
          </a:xfrm>
        </p:spPr>
        <p:txBody>
          <a:bodyPr>
            <a:noAutofit/>
          </a:bodyPr>
          <a:lstStyle/>
          <a:p>
            <a:r>
              <a:rPr lang="en-IN" sz="2400" dirty="0">
                <a:latin typeface="Times New Roman" panose="02020603050405020304" pitchFamily="18" charset="0"/>
                <a:cs typeface="Times New Roman" panose="02020603050405020304" pitchFamily="18" charset="0"/>
              </a:rPr>
              <a:t>Convolutional: </a:t>
            </a:r>
            <a:r>
              <a:rPr lang="en-US" sz="2400" i="0" dirty="0">
                <a:solidFill>
                  <a:schemeClr val="tx1"/>
                </a:solidFill>
                <a:effectLst/>
                <a:latin typeface="Times New Roman" panose="02020603050405020304" pitchFamily="18" charset="0"/>
                <a:cs typeface="Times New Roman" panose="02020603050405020304" pitchFamily="18" charset="0"/>
              </a:rPr>
              <a:t>Convolution is the first layer to extract features from an input image. Convolution preserves the relationship between pixels by learning image features using small squares of input data. It is a mathematical operation that takes two inputs such as image matrix and a filter or kernel.</a:t>
            </a:r>
          </a:p>
          <a:p>
            <a:r>
              <a:rPr lang="en-US" sz="2400" i="0" dirty="0">
                <a:solidFill>
                  <a:schemeClr val="tx1"/>
                </a:solidFill>
                <a:effectLst/>
                <a:latin typeface="Times New Roman" panose="02020603050405020304" pitchFamily="18" charset="0"/>
                <a:cs typeface="Times New Roman" panose="02020603050405020304" pitchFamily="18" charset="0"/>
              </a:rPr>
              <a:t>Poolin</a:t>
            </a:r>
            <a:r>
              <a:rPr lang="en-US" sz="2400" dirty="0">
                <a:solidFill>
                  <a:schemeClr val="tx1"/>
                </a:solidFill>
                <a:latin typeface="Times New Roman" panose="02020603050405020304" pitchFamily="18" charset="0"/>
                <a:cs typeface="Times New Roman" panose="02020603050405020304" pitchFamily="18" charset="0"/>
              </a:rPr>
              <a:t>g Layer: </a:t>
            </a:r>
            <a:r>
              <a:rPr lang="en-US" sz="2400" i="0" dirty="0">
                <a:solidFill>
                  <a:schemeClr val="tx1"/>
                </a:solidFill>
                <a:effectLst/>
                <a:latin typeface="Times New Roman" panose="02020603050405020304" pitchFamily="18" charset="0"/>
                <a:cs typeface="Times New Roman" panose="02020603050405020304" pitchFamily="18" charset="0"/>
              </a:rPr>
              <a:t>Pooling layers are used to reduce the dimensions of the feature maps. Thus, it reduces the number of parameters to learn and the amount of computation performed in the network. The pooling layer summarizes the features present in a region of the feature map generated by a convolution layer.</a:t>
            </a:r>
          </a:p>
          <a:p>
            <a:r>
              <a:rPr lang="en-US" sz="2400" dirty="0">
                <a:solidFill>
                  <a:schemeClr val="tx1"/>
                </a:solidFill>
                <a:latin typeface="Times New Roman" panose="02020603050405020304" pitchFamily="18" charset="0"/>
                <a:cs typeface="Times New Roman" panose="02020603050405020304" pitchFamily="18" charset="0"/>
              </a:rPr>
              <a:t>Fully Connected Layer: </a:t>
            </a:r>
            <a:r>
              <a:rPr lang="en-US" sz="2400" i="0" dirty="0">
                <a:solidFill>
                  <a:schemeClr val="tx1"/>
                </a:solidFill>
                <a:effectLst/>
                <a:latin typeface="Times New Roman" panose="02020603050405020304" pitchFamily="18" charset="0"/>
                <a:cs typeface="Times New Roman" panose="02020603050405020304" pitchFamily="18" charset="0"/>
              </a:rPr>
              <a:t>Fully Connected Layer is simply, feed forward neural networks. Fully Connected Layers form the last few layers in the network. The input to the fully connected layer is the output from the final Pooling or Convolutional Layer, which is flattened and then fed into the fully connected layer.</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904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061D-AB11-43DD-803E-7E021817098F}"/>
              </a:ext>
            </a:extLst>
          </p:cNvPr>
          <p:cNvSpPr>
            <a:spLocks noGrp="1"/>
          </p:cNvSpPr>
          <p:nvPr>
            <p:ph type="title"/>
          </p:nvPr>
        </p:nvSpPr>
        <p:spPr>
          <a:xfrm>
            <a:off x="838200" y="2435972"/>
            <a:ext cx="10515600" cy="1325563"/>
          </a:xfrm>
        </p:spPr>
        <p:txBody>
          <a:bodyPr>
            <a:normAutofit fontScale="90000"/>
          </a:bodyPr>
          <a:lstStyle/>
          <a:p>
            <a:r>
              <a:rPr lang="en-IN" sz="4000" dirty="0">
                <a:latin typeface="Times New Roman" panose="02020603050405020304" pitchFamily="18" charset="0"/>
                <a:cs typeface="Times New Roman" panose="02020603050405020304" pitchFamily="18" charset="0"/>
              </a:rPr>
              <a:t>Let us go through a CNN code for checking accuracy of isolated gujarati handwritten characters</a:t>
            </a:r>
          </a:p>
        </p:txBody>
      </p:sp>
    </p:spTree>
    <p:extLst>
      <p:ext uri="{BB962C8B-B14F-4D97-AF65-F5344CB8AC3E}">
        <p14:creationId xmlns:p14="http://schemas.microsoft.com/office/powerpoint/2010/main" val="3986338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9AA8-B3A2-4C65-A860-6FE2A5C7D21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References</a:t>
            </a:r>
            <a:endParaRPr lang="en-IN" sz="4000" dirty="0"/>
          </a:p>
        </p:txBody>
      </p:sp>
      <p:sp>
        <p:nvSpPr>
          <p:cNvPr id="3" name="Content Placeholder 2">
            <a:extLst>
              <a:ext uri="{FF2B5EF4-FFF2-40B4-BE49-F238E27FC236}">
                <a16:creationId xmlns:a16="http://schemas.microsoft.com/office/drawing/2014/main" id="{E5A70DB8-26FA-43FE-BA4E-8DCBB0F89691}"/>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https://www.researchgate.net/publication/49592833_A_Review_of_Research_on_Devnagari_Character_Recognition</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https://www.researchgate.net/publication/350489483_Bangla_Handwritten_Character_Recognition_Using_Extended_Convolutional_Neural_Network</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https://youtu.be/2-Ol7ZB0MmU</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4194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060D-C2FA-47BC-B893-F5CA564B60B0}"/>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3CC5D40-2204-4C07-8E9B-A0D4348746BC}"/>
              </a:ext>
            </a:extLst>
          </p:cNvPr>
          <p:cNvSpPr>
            <a:spLocks noGrp="1"/>
          </p:cNvSpPr>
          <p:nvPr>
            <p:ph idx="1"/>
          </p:nvPr>
        </p:nvSpPr>
        <p:spPr/>
        <p:txBody>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Our project shows an effective utilization of proposed version of CNN model to classify or recognize gujarati handwritten characters and provides better result.</a:t>
            </a:r>
          </a:p>
          <a:p>
            <a:pPr algn="l"/>
            <a:r>
              <a:rPr lang="en-US" dirty="0">
                <a:solidFill>
                  <a:schemeClr val="tx1"/>
                </a:solidFill>
                <a:latin typeface="Times New Roman" panose="02020603050405020304" pitchFamily="18" charset="0"/>
                <a:cs typeface="Times New Roman" panose="02020603050405020304" pitchFamily="18" charset="0"/>
              </a:rPr>
              <a:t>Code we are working on can be used for making devices like OCR which will convert scanned image text written in gujarati language to any </a:t>
            </a:r>
            <a:r>
              <a:rPr lang="en-US">
                <a:solidFill>
                  <a:schemeClr val="tx1"/>
                </a:solidFill>
                <a:latin typeface="Times New Roman" panose="02020603050405020304" pitchFamily="18" charset="0"/>
                <a:cs typeface="Times New Roman" panose="02020603050405020304" pitchFamily="18" charset="0"/>
              </a:rPr>
              <a:t>desired language.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9713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2A71D1-80E8-47FC-875D-66512B4A6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437" y="2083477"/>
            <a:ext cx="4043922" cy="2691046"/>
          </a:xfrm>
          <a:prstGeom prst="rect">
            <a:avLst/>
          </a:prstGeom>
        </p:spPr>
      </p:pic>
    </p:spTree>
    <p:extLst>
      <p:ext uri="{BB962C8B-B14F-4D97-AF65-F5344CB8AC3E}">
        <p14:creationId xmlns:p14="http://schemas.microsoft.com/office/powerpoint/2010/main" val="41743376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654F-16ED-43FD-94B4-633DB7E83126}"/>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Definition and Need of project</a:t>
            </a:r>
          </a:p>
        </p:txBody>
      </p:sp>
      <p:sp>
        <p:nvSpPr>
          <p:cNvPr id="3" name="Content Placeholder 2">
            <a:extLst>
              <a:ext uri="{FF2B5EF4-FFF2-40B4-BE49-F238E27FC236}">
                <a16:creationId xmlns:a16="http://schemas.microsoft.com/office/drawing/2014/main" id="{E35C8430-2F8D-49CB-BF7A-83ED2CF07F9B}"/>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We are continuing this project in our regional language i.e. Gujarati.</a:t>
            </a:r>
          </a:p>
          <a:p>
            <a:r>
              <a:rPr lang="en-US" sz="2200" dirty="0">
                <a:latin typeface="Times New Roman" panose="02020603050405020304" pitchFamily="18" charset="0"/>
                <a:cs typeface="Times New Roman" panose="02020603050405020304" pitchFamily="18" charset="0"/>
              </a:rPr>
              <a:t>This project can be used for the recognition of the text from the image scanned material with the help of device like OCR (Optical Character Recognition).</a:t>
            </a:r>
          </a:p>
          <a:p>
            <a:r>
              <a:rPr lang="en-US" sz="2200" dirty="0">
                <a:latin typeface="Times New Roman" panose="02020603050405020304" pitchFamily="18" charset="0"/>
                <a:cs typeface="Times New Roman" panose="02020603050405020304" pitchFamily="18" charset="0"/>
              </a:rPr>
              <a:t>There are many OCR devices for different languages yet not for Gujarati language so we are focusing on it. So we are understanding and willing to explore in this field.</a:t>
            </a:r>
          </a:p>
          <a:p>
            <a:endParaRPr lang="en-IN" sz="2200" dirty="0"/>
          </a:p>
        </p:txBody>
      </p:sp>
      <p:pic>
        <p:nvPicPr>
          <p:cNvPr id="7" name="Picture 6">
            <a:extLst>
              <a:ext uri="{FF2B5EF4-FFF2-40B4-BE49-F238E27FC236}">
                <a16:creationId xmlns:a16="http://schemas.microsoft.com/office/drawing/2014/main" id="{C9799F9A-61C8-4ED5-9AEF-C14451204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423" y="3785705"/>
            <a:ext cx="7758953" cy="2321220"/>
          </a:xfrm>
          <a:prstGeom prst="rect">
            <a:avLst/>
          </a:prstGeom>
        </p:spPr>
      </p:pic>
    </p:spTree>
    <p:extLst>
      <p:ext uri="{BB962C8B-B14F-4D97-AF65-F5344CB8AC3E}">
        <p14:creationId xmlns:p14="http://schemas.microsoft.com/office/powerpoint/2010/main" val="264118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D80C-F591-429F-87EA-020DE56B5F30}"/>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Project Plan</a:t>
            </a:r>
          </a:p>
        </p:txBody>
      </p:sp>
      <p:graphicFrame>
        <p:nvGraphicFramePr>
          <p:cNvPr id="6" name="Table 6">
            <a:extLst>
              <a:ext uri="{FF2B5EF4-FFF2-40B4-BE49-F238E27FC236}">
                <a16:creationId xmlns:a16="http://schemas.microsoft.com/office/drawing/2014/main" id="{823DCEB6-C944-427F-8862-53869F2894D0}"/>
              </a:ext>
            </a:extLst>
          </p:cNvPr>
          <p:cNvGraphicFramePr>
            <a:graphicFrameLocks noGrp="1"/>
          </p:cNvGraphicFramePr>
          <p:nvPr>
            <p:ph idx="1"/>
            <p:extLst>
              <p:ext uri="{D42A27DB-BD31-4B8C-83A1-F6EECF244321}">
                <p14:modId xmlns:p14="http://schemas.microsoft.com/office/powerpoint/2010/main" val="2018438412"/>
              </p:ext>
            </p:extLst>
          </p:nvPr>
        </p:nvGraphicFramePr>
        <p:xfrm>
          <a:off x="1120775" y="1825625"/>
          <a:ext cx="10233024" cy="4318000"/>
        </p:xfrm>
        <a:graphic>
          <a:graphicData uri="http://schemas.openxmlformats.org/drawingml/2006/table">
            <a:tbl>
              <a:tblPr firstRow="1" bandRow="1">
                <a:tableStyleId>{5C22544A-7EE6-4342-B048-85BDC9FD1C3A}</a:tableStyleId>
              </a:tblPr>
              <a:tblGrid>
                <a:gridCol w="5116512">
                  <a:extLst>
                    <a:ext uri="{9D8B030D-6E8A-4147-A177-3AD203B41FA5}">
                      <a16:colId xmlns:a16="http://schemas.microsoft.com/office/drawing/2014/main" val="112501812"/>
                    </a:ext>
                  </a:extLst>
                </a:gridCol>
                <a:gridCol w="5116512">
                  <a:extLst>
                    <a:ext uri="{9D8B030D-6E8A-4147-A177-3AD203B41FA5}">
                      <a16:colId xmlns:a16="http://schemas.microsoft.com/office/drawing/2014/main" val="4186717680"/>
                    </a:ext>
                  </a:extLst>
                </a:gridCol>
              </a:tblGrid>
              <a:tr h="37084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Task</a:t>
                      </a:r>
                    </a:p>
                  </a:txBody>
                  <a:tcPr/>
                </a:tc>
                <a:extLst>
                  <a:ext uri="{0D108BD9-81ED-4DB2-BD59-A6C34878D82A}">
                    <a16:rowId xmlns:a16="http://schemas.microsoft.com/office/drawing/2014/main" val="1432860538"/>
                  </a:ext>
                </a:extLst>
              </a:tr>
              <a:tr h="370840">
                <a:tc>
                  <a:txBody>
                    <a:bodyPr/>
                    <a:lstStyle/>
                    <a:p>
                      <a:r>
                        <a:rPr lang="en-IN" dirty="0">
                          <a:latin typeface="Times New Roman" panose="02020603050405020304" pitchFamily="18" charset="0"/>
                          <a:cs typeface="Times New Roman" panose="02020603050405020304" pitchFamily="18" charset="0"/>
                        </a:rPr>
                        <a:t>31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July</a:t>
                      </a:r>
                    </a:p>
                  </a:txBody>
                  <a:tcPr/>
                </a:tc>
                <a:tc>
                  <a:txBody>
                    <a:bodyPr/>
                    <a:lstStyle/>
                    <a:p>
                      <a:r>
                        <a:rPr lang="en-IN" dirty="0">
                          <a:latin typeface="Times New Roman" panose="02020603050405020304" pitchFamily="18" charset="0"/>
                          <a:cs typeface="Times New Roman" panose="02020603050405020304" pitchFamily="18" charset="0"/>
                        </a:rPr>
                        <a:t>Finding definition for the project</a:t>
                      </a:r>
                    </a:p>
                  </a:txBody>
                  <a:tcPr/>
                </a:tc>
                <a:extLst>
                  <a:ext uri="{0D108BD9-81ED-4DB2-BD59-A6C34878D82A}">
                    <a16:rowId xmlns:a16="http://schemas.microsoft.com/office/drawing/2014/main" val="32748509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7th august – 13</a:t>
                      </a:r>
                      <a:r>
                        <a:rPr lang="en-IN" sz="1800" baseline="30000" dirty="0">
                          <a:effectLst/>
                          <a:latin typeface="Times New Roman" panose="02020603050405020304" pitchFamily="18" charset="0"/>
                          <a:cs typeface="Times New Roman" panose="02020603050405020304" pitchFamily="18" charset="0"/>
                        </a:rPr>
                        <a:t>th</a:t>
                      </a:r>
                      <a:r>
                        <a:rPr lang="en-IN" sz="1800" dirty="0">
                          <a:effectLst/>
                          <a:latin typeface="Times New Roman" panose="02020603050405020304" pitchFamily="18" charset="0"/>
                          <a:cs typeface="Times New Roman" panose="02020603050405020304" pitchFamily="18" charset="0"/>
                        </a:rPr>
                        <a:t> august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Understanding of definition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1663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14</a:t>
                      </a:r>
                      <a:r>
                        <a:rPr lang="en-IN" sz="1800" baseline="30000" dirty="0">
                          <a:effectLst/>
                          <a:latin typeface="Times New Roman" panose="02020603050405020304" pitchFamily="18" charset="0"/>
                          <a:cs typeface="Times New Roman" panose="02020603050405020304" pitchFamily="18" charset="0"/>
                        </a:rPr>
                        <a:t>th</a:t>
                      </a:r>
                      <a:r>
                        <a:rPr lang="en-IN" sz="1800" dirty="0">
                          <a:effectLst/>
                          <a:latin typeface="Times New Roman" panose="02020603050405020304" pitchFamily="18" charset="0"/>
                          <a:cs typeface="Times New Roman" panose="02020603050405020304" pitchFamily="18" charset="0"/>
                        </a:rPr>
                        <a:t> august – 28</a:t>
                      </a:r>
                      <a:r>
                        <a:rPr lang="en-IN" sz="1800" baseline="30000" dirty="0">
                          <a:effectLst/>
                          <a:latin typeface="Times New Roman" panose="02020603050405020304" pitchFamily="18" charset="0"/>
                          <a:cs typeface="Times New Roman" panose="02020603050405020304" pitchFamily="18" charset="0"/>
                        </a:rPr>
                        <a:t>th</a:t>
                      </a:r>
                      <a:r>
                        <a:rPr lang="en-IN" sz="1800" dirty="0">
                          <a:effectLst/>
                          <a:latin typeface="Times New Roman" panose="02020603050405020304" pitchFamily="18" charset="0"/>
                          <a:cs typeface="Times New Roman" panose="02020603050405020304" pitchFamily="18" charset="0"/>
                        </a:rPr>
                        <a:t> august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athered sample datasets() from different age groups via different pens for different variations of Gujarati characters and numerals.</a:t>
                      </a:r>
                    </a:p>
                  </a:txBody>
                  <a:tcPr/>
                </a:tc>
                <a:extLst>
                  <a:ext uri="{0D108BD9-81ED-4DB2-BD59-A6C34878D82A}">
                    <a16:rowId xmlns:a16="http://schemas.microsoft.com/office/drawing/2014/main" val="42927189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august – 11</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September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Learning concepts of Python required for box detection of images and later on working on the code.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0741548"/>
                  </a:ext>
                </a:extLst>
              </a:tr>
              <a:tr h="370840">
                <a:tc>
                  <a:txBody>
                    <a:bodyPr/>
                    <a:lstStyle/>
                    <a:p>
                      <a:r>
                        <a:rPr lang="en-IN" dirty="0">
                          <a:latin typeface="Times New Roman" panose="02020603050405020304" pitchFamily="18" charset="0"/>
                          <a:cs typeface="Times New Roman" panose="02020603050405020304" pitchFamily="18" charset="0"/>
                        </a:rPr>
                        <a:t>12</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September – 31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October</a:t>
                      </a:r>
                    </a:p>
                  </a:txBody>
                  <a:tcPr/>
                </a:tc>
                <a:tc>
                  <a:txBody>
                    <a:bodyPr/>
                    <a:lstStyle/>
                    <a:p>
                      <a:r>
                        <a:rPr lang="en-IN" dirty="0">
                          <a:latin typeface="Times New Roman" panose="02020603050405020304" pitchFamily="18" charset="0"/>
                          <a:cs typeface="Times New Roman" panose="02020603050405020304" pitchFamily="18" charset="0"/>
                        </a:rPr>
                        <a:t>Gathering of remaining datasets and understanding concept of CNN.</a:t>
                      </a:r>
                    </a:p>
                  </a:txBody>
                  <a:tcPr/>
                </a:tc>
                <a:extLst>
                  <a:ext uri="{0D108BD9-81ED-4DB2-BD59-A6C34878D82A}">
                    <a16:rowId xmlns:a16="http://schemas.microsoft.com/office/drawing/2014/main" val="393989788"/>
                  </a:ext>
                </a:extLst>
              </a:tr>
              <a:tr h="370840">
                <a:tc>
                  <a:txBody>
                    <a:bodyPr/>
                    <a:lstStyle/>
                    <a:p>
                      <a:r>
                        <a:rPr lang="en-IN" dirty="0">
                          <a:latin typeface="Times New Roman" panose="02020603050405020304" pitchFamily="18" charset="0"/>
                          <a:cs typeface="Times New Roman" panose="02020603050405020304" pitchFamily="18" charset="0"/>
                        </a:rPr>
                        <a:t>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November – 8</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November</a:t>
                      </a:r>
                    </a:p>
                  </a:txBody>
                  <a:tcPr/>
                </a:tc>
                <a:tc>
                  <a:txBody>
                    <a:bodyPr/>
                    <a:lstStyle/>
                    <a:p>
                      <a:r>
                        <a:rPr lang="en-IN" dirty="0">
                          <a:latin typeface="Times New Roman" panose="02020603050405020304" pitchFamily="18" charset="0"/>
                          <a:cs typeface="Times New Roman" panose="02020603050405020304" pitchFamily="18" charset="0"/>
                        </a:rPr>
                        <a:t>Started working on the code of CNN with the reference of Bengal, Tamil and Devanagari language.</a:t>
                      </a:r>
                    </a:p>
                  </a:txBody>
                  <a:tcPr/>
                </a:tc>
                <a:extLst>
                  <a:ext uri="{0D108BD9-81ED-4DB2-BD59-A6C34878D82A}">
                    <a16:rowId xmlns:a16="http://schemas.microsoft.com/office/drawing/2014/main" val="1642545852"/>
                  </a:ext>
                </a:extLst>
              </a:tr>
              <a:tr h="370840">
                <a:tc>
                  <a:txBody>
                    <a:bodyPr/>
                    <a:lstStyle/>
                    <a:p>
                      <a:r>
                        <a:rPr lang="en-IN" dirty="0">
                          <a:latin typeface="Times New Roman" panose="02020603050405020304" pitchFamily="18" charset="0"/>
                          <a:cs typeface="Times New Roman" panose="02020603050405020304" pitchFamily="18" charset="0"/>
                        </a:rPr>
                        <a:t>9</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November – 12</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November</a:t>
                      </a:r>
                    </a:p>
                  </a:txBody>
                  <a:tcPr/>
                </a:tc>
                <a:tc>
                  <a:txBody>
                    <a:bodyPr/>
                    <a:lstStyle/>
                    <a:p>
                      <a:r>
                        <a:rPr lang="en-IN" dirty="0">
                          <a:latin typeface="Times New Roman" panose="02020603050405020304" pitchFamily="18" charset="0"/>
                          <a:cs typeface="Times New Roman" panose="02020603050405020304" pitchFamily="18" charset="0"/>
                        </a:rPr>
                        <a:t>Trying to resolve the error in the code of CNN</a:t>
                      </a:r>
                    </a:p>
                  </a:txBody>
                  <a:tcPr/>
                </a:tc>
                <a:extLst>
                  <a:ext uri="{0D108BD9-81ED-4DB2-BD59-A6C34878D82A}">
                    <a16:rowId xmlns:a16="http://schemas.microsoft.com/office/drawing/2014/main" val="963464810"/>
                  </a:ext>
                </a:extLst>
              </a:tr>
            </a:tbl>
          </a:graphicData>
        </a:graphic>
      </p:graphicFrame>
    </p:spTree>
    <p:extLst>
      <p:ext uri="{BB962C8B-B14F-4D97-AF65-F5344CB8AC3E}">
        <p14:creationId xmlns:p14="http://schemas.microsoft.com/office/powerpoint/2010/main" val="837953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2D78-2CE0-47D3-A448-1F6D8A8D9C1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Software, Hardware And Language Requirements for Character Recognition</a:t>
            </a:r>
            <a:endParaRPr lang="en-IN" sz="4000" dirty="0"/>
          </a:p>
        </p:txBody>
      </p:sp>
      <p:sp>
        <p:nvSpPr>
          <p:cNvPr id="3" name="Content Placeholder 2">
            <a:extLst>
              <a:ext uri="{FF2B5EF4-FFF2-40B4-BE49-F238E27FC236}">
                <a16:creationId xmlns:a16="http://schemas.microsoft.com/office/drawing/2014/main" id="{A994A924-C272-45DA-B67B-16110BE7D47B}"/>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Software Requirement: PyCharm (64-bit)</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Hardware Requirement: Minimum 8 GB RAM laptop</a:t>
            </a:r>
          </a:p>
          <a:p>
            <a:pPr marL="0" indent="0">
              <a:buNone/>
            </a:pPr>
            <a:r>
              <a:rPr lang="en-IN" sz="2500" dirty="0">
                <a:latin typeface="Times New Roman" panose="02020603050405020304" pitchFamily="18" charset="0"/>
                <a:cs typeface="Times New Roman" panose="02020603050405020304" pitchFamily="18" charset="0"/>
              </a:rPr>
              <a:t>			        Minimum i3 or i5/i7 processor</a:t>
            </a:r>
          </a:p>
          <a:p>
            <a:pPr marL="0" indent="0">
              <a:buNone/>
            </a:pPr>
            <a:r>
              <a:rPr lang="en-IN" sz="2500" dirty="0">
                <a:latin typeface="Times New Roman" panose="02020603050405020304" pitchFamily="18" charset="0"/>
                <a:cs typeface="Times New Roman" panose="02020603050405020304" pitchFamily="18" charset="0"/>
              </a:rPr>
              <a:t>			        Scanner for scanning data sets</a:t>
            </a:r>
          </a:p>
          <a:p>
            <a:pPr marL="0" indent="0">
              <a:buNone/>
            </a:pPr>
            <a:r>
              <a:rPr lang="en-IN" sz="2500" dirty="0">
                <a:latin typeface="Times New Roman" panose="02020603050405020304" pitchFamily="18" charset="0"/>
                <a:cs typeface="Times New Roman" panose="02020603050405020304" pitchFamily="18" charset="0"/>
              </a:rPr>
              <a:t>			        GPU for checking accuracy of datasets through 			        CNN code.</a:t>
            </a:r>
          </a:p>
          <a:p>
            <a:r>
              <a:rPr lang="en-IN" sz="2500" dirty="0">
                <a:latin typeface="Times New Roman" panose="02020603050405020304" pitchFamily="18" charset="0"/>
                <a:cs typeface="Times New Roman" panose="02020603050405020304" pitchFamily="18" charset="0"/>
              </a:rPr>
              <a:t>Language requirement: Python and some concepts related to OpenCV, neural networking and machine learning.</a:t>
            </a:r>
          </a:p>
        </p:txBody>
      </p:sp>
    </p:spTree>
    <p:extLst>
      <p:ext uri="{BB962C8B-B14F-4D97-AF65-F5344CB8AC3E}">
        <p14:creationId xmlns:p14="http://schemas.microsoft.com/office/powerpoint/2010/main" val="532091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75D3-B6EA-427B-80A9-228BDBE4FA51}"/>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Flowchart of the project</a:t>
            </a:r>
          </a:p>
        </p:txBody>
      </p:sp>
      <p:sp>
        <p:nvSpPr>
          <p:cNvPr id="4" name="Rectangle: Rounded Corners 3">
            <a:extLst>
              <a:ext uri="{FF2B5EF4-FFF2-40B4-BE49-F238E27FC236}">
                <a16:creationId xmlns:a16="http://schemas.microsoft.com/office/drawing/2014/main" id="{BDAEAA18-43BD-4073-87D2-CA79B4AC9E15}"/>
              </a:ext>
            </a:extLst>
          </p:cNvPr>
          <p:cNvSpPr/>
          <p:nvPr/>
        </p:nvSpPr>
        <p:spPr>
          <a:xfrm>
            <a:off x="4778188" y="1522178"/>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Examining the Datasets</a:t>
            </a:r>
            <a:endParaRPr lang="en-IN"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8CD455F-E93B-4B57-AC3B-3B787DCC1108}"/>
              </a:ext>
            </a:extLst>
          </p:cNvPr>
          <p:cNvSpPr/>
          <p:nvPr/>
        </p:nvSpPr>
        <p:spPr>
          <a:xfrm>
            <a:off x="8274423" y="1466080"/>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Working on the code of image segmentation</a:t>
            </a:r>
            <a:endParaRPr lang="en-IN"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630118A-C62A-404E-97C4-9C9C4F654C2B}"/>
              </a:ext>
            </a:extLst>
          </p:cNvPr>
          <p:cNvSpPr/>
          <p:nvPr/>
        </p:nvSpPr>
        <p:spPr>
          <a:xfrm>
            <a:off x="8352864" y="3754883"/>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Image segmentation by image processing</a:t>
            </a:r>
            <a:endParaRPr lang="en-IN"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0EFE6D52-08A9-4793-823E-6D9960F9A1D9}"/>
              </a:ext>
            </a:extLst>
          </p:cNvPr>
          <p:cNvSpPr/>
          <p:nvPr/>
        </p:nvSpPr>
        <p:spPr>
          <a:xfrm>
            <a:off x="1174377" y="1522178"/>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Collection of datasets from different age groups</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16DB6C25-40FE-43CF-A561-39179B3946DA}"/>
              </a:ext>
            </a:extLst>
          </p:cNvPr>
          <p:cNvSpPr/>
          <p:nvPr/>
        </p:nvSpPr>
        <p:spPr>
          <a:xfrm>
            <a:off x="4858871" y="3758873"/>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Understanding the code of CNN and running on GPU</a:t>
            </a:r>
          </a:p>
        </p:txBody>
      </p:sp>
      <p:sp>
        <p:nvSpPr>
          <p:cNvPr id="9" name="Rectangle: Rounded Corners 8">
            <a:extLst>
              <a:ext uri="{FF2B5EF4-FFF2-40B4-BE49-F238E27FC236}">
                <a16:creationId xmlns:a16="http://schemas.microsoft.com/office/drawing/2014/main" id="{3483C269-6E13-43DA-BE44-7E51C9AB8CB5}"/>
              </a:ext>
            </a:extLst>
          </p:cNvPr>
          <p:cNvSpPr/>
          <p:nvPr/>
        </p:nvSpPr>
        <p:spPr>
          <a:xfrm>
            <a:off x="1174377" y="3758873"/>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Checking the accuracy of collected datasets</a:t>
            </a:r>
          </a:p>
        </p:txBody>
      </p:sp>
      <p:sp>
        <p:nvSpPr>
          <p:cNvPr id="11" name="Arrow: Right 10">
            <a:extLst>
              <a:ext uri="{FF2B5EF4-FFF2-40B4-BE49-F238E27FC236}">
                <a16:creationId xmlns:a16="http://schemas.microsoft.com/office/drawing/2014/main" id="{665BA121-15AA-45BC-92D3-9E295EDF26FF}"/>
              </a:ext>
            </a:extLst>
          </p:cNvPr>
          <p:cNvSpPr/>
          <p:nvPr/>
        </p:nvSpPr>
        <p:spPr>
          <a:xfrm>
            <a:off x="3325906" y="1900518"/>
            <a:ext cx="1264023" cy="564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64E34A00-3A04-426D-BC5A-DE454AF75854}"/>
              </a:ext>
            </a:extLst>
          </p:cNvPr>
          <p:cNvSpPr/>
          <p:nvPr/>
        </p:nvSpPr>
        <p:spPr>
          <a:xfrm>
            <a:off x="6896100" y="1908992"/>
            <a:ext cx="1264023" cy="564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986F396B-07A9-4F16-A73F-9DD9CE2A3995}"/>
              </a:ext>
            </a:extLst>
          </p:cNvPr>
          <p:cNvSpPr/>
          <p:nvPr/>
        </p:nvSpPr>
        <p:spPr>
          <a:xfrm>
            <a:off x="9054353" y="2877671"/>
            <a:ext cx="555812" cy="770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F10FF0EC-9ACD-4D22-84CB-5E741EF2CE7C}"/>
              </a:ext>
            </a:extLst>
          </p:cNvPr>
          <p:cNvSpPr/>
          <p:nvPr/>
        </p:nvSpPr>
        <p:spPr>
          <a:xfrm flipH="1">
            <a:off x="6958853" y="4061993"/>
            <a:ext cx="1297640" cy="6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9D811C34-C944-4D52-9CD2-6C8112D13CBB}"/>
              </a:ext>
            </a:extLst>
          </p:cNvPr>
          <p:cNvSpPr/>
          <p:nvPr/>
        </p:nvSpPr>
        <p:spPr>
          <a:xfrm flipH="1">
            <a:off x="3325906" y="4061994"/>
            <a:ext cx="1297640" cy="6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2941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D3FA-9A1E-414E-B795-34B63245F18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Information Related To Datasets</a:t>
            </a:r>
          </a:p>
        </p:txBody>
      </p:sp>
      <p:sp>
        <p:nvSpPr>
          <p:cNvPr id="3" name="Content Placeholder 2">
            <a:extLst>
              <a:ext uri="{FF2B5EF4-FFF2-40B4-BE49-F238E27FC236}">
                <a16:creationId xmlns:a16="http://schemas.microsoft.com/office/drawing/2014/main" id="{84666EB6-B64B-49BB-AD18-A8D99995E0D2}"/>
              </a:ext>
            </a:extLst>
          </p:cNvPr>
          <p:cNvSpPr>
            <a:spLocks noGrp="1"/>
          </p:cNvSpPr>
          <p:nvPr>
            <p:ph idx="1"/>
          </p:nvPr>
        </p:nvSpPr>
        <p:spPr/>
        <p:txBody>
          <a:bodyPr/>
          <a:lstStyle/>
          <a:p>
            <a:r>
              <a:rPr lang="en-US" sz="2800" dirty="0">
                <a:solidFill>
                  <a:schemeClr val="tx1"/>
                </a:solidFill>
                <a:latin typeface="Times New Roman" panose="02020603050405020304" pitchFamily="18" charset="0"/>
                <a:cs typeface="Times New Roman" panose="02020603050405020304" pitchFamily="18" charset="0"/>
              </a:rPr>
              <a:t>A </a:t>
            </a:r>
            <a:r>
              <a:rPr lang="en-US" sz="2800" b="0" i="0" dirty="0">
                <a:solidFill>
                  <a:schemeClr val="tx1"/>
                </a:solidFill>
                <a:effectLst/>
                <a:latin typeface="Times New Roman" panose="02020603050405020304" pitchFamily="18" charset="0"/>
                <a:cs typeface="Times New Roman" panose="02020603050405020304" pitchFamily="18" charset="0"/>
              </a:rPr>
              <a:t>collection of related sets of information that is composed of separate elements but can be manipulated as a unit by a computer.</a:t>
            </a:r>
          </a:p>
          <a:p>
            <a:r>
              <a:rPr lang="en-US" sz="2800" dirty="0">
                <a:solidFill>
                  <a:schemeClr val="tx1"/>
                </a:solidFill>
                <a:latin typeface="Times New Roman" panose="02020603050405020304" pitchFamily="18" charset="0"/>
                <a:cs typeface="Times New Roman" panose="02020603050405020304" pitchFamily="18" charset="0"/>
              </a:rPr>
              <a:t>In our project we need to collect datasets for all 35 base characters, with 12 modifiers and numerals.</a:t>
            </a:r>
          </a:p>
          <a:p>
            <a:r>
              <a:rPr lang="en-US" dirty="0">
                <a:solidFill>
                  <a:schemeClr val="tx1"/>
                </a:solidFill>
                <a:latin typeface="Times New Roman" panose="02020603050405020304" pitchFamily="18" charset="0"/>
                <a:cs typeface="Times New Roman" panose="02020603050405020304" pitchFamily="18" charset="0"/>
              </a:rPr>
              <a:t>We can see sample of datasets on the next slide.</a:t>
            </a:r>
            <a:r>
              <a:rPr lang="en-US" sz="28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endParaRPr>
          </a:p>
        </p:txBody>
      </p:sp>
    </p:spTree>
    <p:extLst>
      <p:ext uri="{BB962C8B-B14F-4D97-AF65-F5344CB8AC3E}">
        <p14:creationId xmlns:p14="http://schemas.microsoft.com/office/powerpoint/2010/main" val="3190299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8C6F4F-4846-43B7-B679-51988E34D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1" y="718950"/>
            <a:ext cx="3880059" cy="5229190"/>
          </a:xfrm>
          <a:prstGeom prst="rect">
            <a:avLst/>
          </a:prstGeom>
        </p:spPr>
      </p:pic>
      <p:pic>
        <p:nvPicPr>
          <p:cNvPr id="8" name="Picture 7">
            <a:extLst>
              <a:ext uri="{FF2B5EF4-FFF2-40B4-BE49-F238E27FC236}">
                <a16:creationId xmlns:a16="http://schemas.microsoft.com/office/drawing/2014/main" id="{CA776BC6-75AC-4C21-AFA6-7F95E3096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096" y="718950"/>
            <a:ext cx="4030068" cy="5254326"/>
          </a:xfrm>
          <a:prstGeom prst="rect">
            <a:avLst/>
          </a:prstGeom>
        </p:spPr>
      </p:pic>
      <p:pic>
        <p:nvPicPr>
          <p:cNvPr id="5" name="Picture 4">
            <a:extLst>
              <a:ext uri="{FF2B5EF4-FFF2-40B4-BE49-F238E27FC236}">
                <a16:creationId xmlns:a16="http://schemas.microsoft.com/office/drawing/2014/main" id="{0C2EC992-AF17-428E-BD1E-711E4BC713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6593" y="713822"/>
            <a:ext cx="4018633" cy="5229190"/>
          </a:xfrm>
          <a:prstGeom prst="rect">
            <a:avLst/>
          </a:prstGeom>
        </p:spPr>
      </p:pic>
    </p:spTree>
    <p:extLst>
      <p:ext uri="{BB962C8B-B14F-4D97-AF65-F5344CB8AC3E}">
        <p14:creationId xmlns:p14="http://schemas.microsoft.com/office/powerpoint/2010/main" val="458672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63D7-8BC9-45C2-9A70-01A08342964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Journey Of Collecting Datasets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87460C-E64F-44F9-B4E7-6352F1F530B0}"/>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Datasets of Gujarati language were collected by making different age group people write with using different thickness of pens so that we can obtain maximum number of variations with </a:t>
            </a:r>
            <a:r>
              <a:rPr lang="en-IN" dirty="0">
                <a:latin typeface="Times New Roman" panose="02020603050405020304" pitchFamily="18" charset="0"/>
                <a:cs typeface="Times New Roman" panose="02020603050405020304" pitchFamily="18" charset="0"/>
              </a:rPr>
              <a:t>noisiness and blurriness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datasets we need to collect 350 samples for each base character, modifiers and numerals as well.</a:t>
            </a:r>
          </a:p>
          <a:p>
            <a:r>
              <a:rPr lang="en-US" dirty="0">
                <a:latin typeface="Times New Roman" panose="02020603050405020304" pitchFamily="18" charset="0"/>
                <a:cs typeface="Times New Roman" panose="02020603050405020304" pitchFamily="18" charset="0"/>
              </a:rPr>
              <a:t>350 is not a fixed value but that is our minimum requirement so that more variations can build the project more accurate.</a:t>
            </a:r>
          </a:p>
          <a:p>
            <a:r>
              <a:rPr lang="en-US" dirty="0">
                <a:latin typeface="Times New Roman" panose="02020603050405020304" pitchFamily="18" charset="0"/>
                <a:cs typeface="Times New Roman" panose="02020603050405020304" pitchFamily="18" charset="0"/>
              </a:rPr>
              <a:t>In current situation we are done with numerals and almost with each and every base characters and many of the modifiers. We are trying to collect remaining datasets as soon as possible.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155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746</TotalTime>
  <Words>1400</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Corbel</vt:lpstr>
      <vt:lpstr>Times New Roman</vt:lpstr>
      <vt:lpstr>Depth</vt:lpstr>
      <vt:lpstr> CNN BASED CHARACTER RECOGNITION FOR ISOLATED HANDWRITTEN GUJARATI CHARACTERS AND NUMERALS </vt:lpstr>
      <vt:lpstr>Content</vt:lpstr>
      <vt:lpstr>Definition and Need of project</vt:lpstr>
      <vt:lpstr>Project Plan</vt:lpstr>
      <vt:lpstr>Software, Hardware And Language Requirements for Character Recognition</vt:lpstr>
      <vt:lpstr>Flowchart of the project</vt:lpstr>
      <vt:lpstr>Information Related To Datasets</vt:lpstr>
      <vt:lpstr>PowerPoint Presentation</vt:lpstr>
      <vt:lpstr>Journey Of Collecting Datasets</vt:lpstr>
      <vt:lpstr>Brief Description Of Character Recognition And Image Segmentation</vt:lpstr>
      <vt:lpstr>Character Recognition</vt:lpstr>
      <vt:lpstr>Information Related To Segmentation</vt:lpstr>
      <vt:lpstr>Image Segmentation</vt:lpstr>
      <vt:lpstr>Thresholding Segmentation </vt:lpstr>
      <vt:lpstr>Edge based Segmentation</vt:lpstr>
      <vt:lpstr>Now, Let us look over a code of box detection used for image segmentation</vt:lpstr>
      <vt:lpstr>The Result Which Is Obtained By The Box detection Code For Particular Literal</vt:lpstr>
      <vt:lpstr>What is CNN?</vt:lpstr>
      <vt:lpstr>Let Us Know How Does Computers Read Images</vt:lpstr>
      <vt:lpstr>Example:</vt:lpstr>
      <vt:lpstr>Some of the concepts in CNN</vt:lpstr>
      <vt:lpstr>Brief Information of concepts in CNN</vt:lpstr>
      <vt:lpstr>Let us go through a CNN code for checking accuracy of isolated gujarati handwritten characters</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AND CHARACTER RECOGNITION</dc:title>
  <dc:creator>devanshi0919@outlook.com</dc:creator>
  <cp:lastModifiedBy>devanshi0919@outlook.com</cp:lastModifiedBy>
  <cp:revision>6</cp:revision>
  <dcterms:created xsi:type="dcterms:W3CDTF">2021-10-31T05:46:55Z</dcterms:created>
  <dcterms:modified xsi:type="dcterms:W3CDTF">2021-11-11T12:40:44Z</dcterms:modified>
</cp:coreProperties>
</file>