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80" r:id="rId4"/>
    <p:sldId id="282" r:id="rId5"/>
    <p:sldId id="258" r:id="rId6"/>
    <p:sldId id="281" r:id="rId7"/>
    <p:sldId id="259" r:id="rId8"/>
    <p:sldId id="285" r:id="rId9"/>
    <p:sldId id="287" r:id="rId10"/>
    <p:sldId id="260" r:id="rId11"/>
    <p:sldId id="283" r:id="rId12"/>
    <p:sldId id="261" r:id="rId13"/>
    <p:sldId id="284" r:id="rId14"/>
    <p:sldId id="262" r:id="rId15"/>
    <p:sldId id="286" r:id="rId16"/>
    <p:sldId id="266" r:id="rId17"/>
    <p:sldId id="264" r:id="rId18"/>
    <p:sldId id="26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6405" autoAdjust="0"/>
  </p:normalViewPr>
  <p:slideViewPr>
    <p:cSldViewPr snapToGrid="0">
      <p:cViewPr>
        <p:scale>
          <a:sx n="70" d="100"/>
          <a:sy n="70" d="100"/>
        </p:scale>
        <p:origin x="1320" y="77"/>
      </p:cViewPr>
      <p:guideLst/>
    </p:cSldViewPr>
  </p:slideViewPr>
  <p:outlineViewPr>
    <p:cViewPr>
      <p:scale>
        <a:sx n="33" d="100"/>
        <a:sy n="33" d="100"/>
      </p:scale>
      <p:origin x="0" y="-3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0C0CD-272A-483E-AB74-19E74C46E191}" type="datetimeFigureOut">
              <a:rPr lang="en-CA" smtClean="0"/>
              <a:t>2025-08-04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0814-E1F3-4F1C-8D5D-C8A7E6774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12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0814-E1F3-4F1C-8D5D-C8A7E677440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8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20814-E1F3-4F1C-8D5D-C8A7E677440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1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7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28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40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14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3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9A1197-E1C8-69CB-C413-D97E0C58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Sports Image Classification Using Custom ResNet-50</a:t>
            </a:r>
            <a:endParaRPr lang="en-CA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15D2-2EAA-028B-A102-68739D7B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9516" y="4789937"/>
            <a:ext cx="5166768" cy="1741491"/>
          </a:xfrm>
        </p:spPr>
        <p:txBody>
          <a:bodyPr>
            <a:noAutofit/>
          </a:bodyPr>
          <a:lstStyle/>
          <a:p>
            <a:endParaRPr lang="en-CA" sz="2800" dirty="0"/>
          </a:p>
          <a:p>
            <a:r>
              <a:rPr lang="en-CA" sz="2800" dirty="0"/>
              <a:t>- By SHAH FAHAD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651D-B8F1-7CE1-D004-32D4E249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05" r="29663" b="2226"/>
          <a:stretch>
            <a:fillRect/>
          </a:stretch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7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F55F-56B0-B6A1-7559-7F8ABB652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762777"/>
          </a:xfrm>
        </p:spPr>
        <p:txBody>
          <a:bodyPr/>
          <a:lstStyle/>
          <a:p>
            <a:r>
              <a:rPr lang="en-CA" b="1" dirty="0"/>
              <a:t>Training Progress &amp; Best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15D183-4F26-C90D-DF2E-E01754F5CCA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566659" y="2262099"/>
            <a:ext cx="6633255" cy="37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Early stopping stopped at </a:t>
            </a:r>
            <a:r>
              <a:rPr lang="en-US" b="1" dirty="0"/>
              <a:t>Epoch 6, </a:t>
            </a:r>
            <a:r>
              <a:rPr lang="en-US" dirty="0"/>
              <a:t>total 10 epochs</a:t>
            </a:r>
          </a:p>
          <a:p>
            <a:r>
              <a:rPr lang="en-US" dirty="0"/>
              <a:t>Best </a:t>
            </a:r>
            <a:r>
              <a:rPr lang="en-US" b="1" dirty="0"/>
              <a:t>validation accuracy: 89.80%</a:t>
            </a:r>
            <a:endParaRPr lang="en-US" dirty="0"/>
          </a:p>
          <a:p>
            <a:r>
              <a:rPr lang="en-US" dirty="0"/>
              <a:t>Final </a:t>
            </a:r>
            <a:r>
              <a:rPr lang="en-US" b="1" dirty="0"/>
              <a:t>test accuracy: 89.64%</a:t>
            </a:r>
            <a:endParaRPr lang="en-US" dirty="0"/>
          </a:p>
          <a:p>
            <a:r>
              <a:rPr lang="en-US" dirty="0"/>
              <a:t>Model worked best for: </a:t>
            </a:r>
            <a:r>
              <a:rPr lang="en-US" b="1" dirty="0"/>
              <a:t>Swimming</a:t>
            </a:r>
            <a:r>
              <a:rPr lang="en-US" dirty="0"/>
              <a:t> and </a:t>
            </a:r>
            <a:r>
              <a:rPr lang="en-US" b="1" dirty="0"/>
              <a:t>Wrestling</a:t>
            </a:r>
            <a:endParaRPr lang="en-US" dirty="0"/>
          </a:p>
          <a:p>
            <a:r>
              <a:rPr lang="en-US" b="1" dirty="0"/>
              <a:t>Karate</a:t>
            </a:r>
            <a:r>
              <a:rPr lang="en-US" dirty="0"/>
              <a:t> needed improvement (low precision)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n a screen&#10;&#10;AI-generated content may be incorrect.">
            <a:extLst>
              <a:ext uri="{FF2B5EF4-FFF2-40B4-BE49-F238E27FC236}">
                <a16:creationId xmlns:a16="http://schemas.microsoft.com/office/drawing/2014/main" id="{25B2D7FC-8902-6B9E-FA75-FED6DA680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28" y="643467"/>
            <a:ext cx="8192743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150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FCC2-8604-0206-BE35-42AE905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91" y="244615"/>
            <a:ext cx="10018713" cy="736600"/>
          </a:xfrm>
        </p:spPr>
        <p:txBody>
          <a:bodyPr/>
          <a:lstStyle/>
          <a:p>
            <a:r>
              <a:rPr lang="en-CA" b="1" dirty="0"/>
              <a:t>Evaluation Results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5358C3-41E3-9842-3519-692458FDD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1449" y="2026468"/>
            <a:ext cx="8980488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Confusion matrix helped find misclassifications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F1-Scores: Highest: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Swimming (0.97)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Wrestling (0.94)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Karate often confused with Wrestling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Tennis confused with Badminton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Overall, model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generalized well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(no overfitting signs)</a:t>
            </a:r>
          </a:p>
        </p:txBody>
      </p:sp>
    </p:spTree>
    <p:extLst>
      <p:ext uri="{BB962C8B-B14F-4D97-AF65-F5344CB8AC3E}">
        <p14:creationId xmlns:p14="http://schemas.microsoft.com/office/powerpoint/2010/main" val="330593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AF8766-FAF6-1A74-EC87-9EC371E7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29" y="643467"/>
            <a:ext cx="66125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B7EB-6AE5-DA32-8B0E-A60BAF44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68" y="348344"/>
            <a:ext cx="10018713" cy="1077686"/>
          </a:xfrm>
        </p:spPr>
        <p:txBody>
          <a:bodyPr/>
          <a:lstStyle/>
          <a:p>
            <a:r>
              <a:rPr lang="en-CA" b="1" dirty="0"/>
              <a:t>Final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9380E-8EF7-6F88-2F8D-6DDDE71B5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7743" y="1909075"/>
            <a:ext cx="7543800" cy="29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89.64%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precision and recall across all classes.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Especially strong for: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Swimming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Wrestling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Karate needs improvement in precision.</a:t>
            </a:r>
          </a:p>
        </p:txBody>
      </p:sp>
    </p:spTree>
    <p:extLst>
      <p:ext uri="{BB962C8B-B14F-4D97-AF65-F5344CB8AC3E}">
        <p14:creationId xmlns:p14="http://schemas.microsoft.com/office/powerpoint/2010/main" val="299521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test&#10;&#10;AI-generated content may be incorrect.">
            <a:extLst>
              <a:ext uri="{FF2B5EF4-FFF2-40B4-BE49-F238E27FC236}">
                <a16:creationId xmlns:a16="http://schemas.microsoft.com/office/drawing/2014/main" id="{60C2B383-AD4A-D7B1-657F-8E5D5620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43" y="191562"/>
            <a:ext cx="7794171" cy="65665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902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4DD2-9DFC-3CE3-B27E-E46B7D01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97" y="366198"/>
            <a:ext cx="10018713" cy="751114"/>
          </a:xfrm>
        </p:spPr>
        <p:txBody>
          <a:bodyPr/>
          <a:lstStyle/>
          <a:p>
            <a:r>
              <a:rPr lang="en-CA" b="1" dirty="0"/>
              <a:t>Experiences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3B546-EF0F-61A7-C992-AB2290888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3288" y="1585704"/>
            <a:ext cx="100187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first, I was confused about which dataset to choose.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 selected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Image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because it looked clean, balanced, and easy to work with.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CNN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challenging, but I understood the layers slowly.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 did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Grid 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best learning rate, optimizer, and batch size.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Faced problems with loss going up and down, but I learned how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stopping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 multiple errors during training and evaluation with research and practice.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Achieved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90%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was happy with how the model performed.</a:t>
            </a:r>
          </a:p>
        </p:txBody>
      </p:sp>
    </p:spTree>
    <p:extLst>
      <p:ext uri="{BB962C8B-B14F-4D97-AF65-F5344CB8AC3E}">
        <p14:creationId xmlns:p14="http://schemas.microsoft.com/office/powerpoint/2010/main" val="122302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5468-8E15-F993-0B2F-7F757D43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CA" b="1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07E5-AF5E-673A-03D4-1D009522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10" y="1915885"/>
            <a:ext cx="7812090" cy="3657601"/>
          </a:xfrm>
        </p:spPr>
        <p:txBody>
          <a:bodyPr/>
          <a:lstStyle/>
          <a:p>
            <a:r>
              <a:rPr lang="en-US" dirty="0"/>
              <a:t>Deciding between CNN vs Pretrained ResNet</a:t>
            </a:r>
          </a:p>
          <a:p>
            <a:r>
              <a:rPr lang="en-US" dirty="0"/>
              <a:t>Understanding how to fine-tune pretrained layers</a:t>
            </a:r>
          </a:p>
          <a:p>
            <a:r>
              <a:rPr lang="en-US" dirty="0"/>
              <a:t>Manual Grid Search was slow and repetitive</a:t>
            </a:r>
          </a:p>
          <a:p>
            <a:r>
              <a:rPr lang="en-US" dirty="0"/>
              <a:t>Limited GPU memory — couldn’t use large batch sizes</a:t>
            </a:r>
          </a:p>
          <a:p>
            <a:r>
              <a:rPr lang="en-US" dirty="0"/>
              <a:t>Needed to try multiple hyperparameter combinations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36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BE68-09C4-2BBA-4DD7-AAF17641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78972"/>
            <a:ext cx="10018713" cy="990599"/>
          </a:xfrm>
        </p:spPr>
        <p:txBody>
          <a:bodyPr/>
          <a:lstStyle/>
          <a:p>
            <a:r>
              <a:rPr lang="en-CA" b="1" dirty="0"/>
              <a:t>My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10BA7E-B70C-5692-E7ED-22C5D5D34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9451" y="1790264"/>
            <a:ext cx="899863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Got to know how layers work in PyTorch.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patience based-early stopping to control overfitting.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Tried different hyperparameters using Grid Search.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to check model performance using metrics.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how to read loss and accuracy graphs.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600" dirty="0"/>
              <a:t>Learned the full process of </a:t>
            </a:r>
            <a:r>
              <a:rPr lang="en-US" sz="2600" b="1" dirty="0"/>
              <a:t>image preprocessing</a:t>
            </a:r>
            <a:r>
              <a:rPr lang="en-US" sz="2600" dirty="0"/>
              <a:t> and </a:t>
            </a:r>
            <a:r>
              <a:rPr lang="en-US" sz="2600" b="1" dirty="0"/>
              <a:t>data augmentation</a:t>
            </a:r>
            <a:r>
              <a:rPr lang="en-US" sz="2600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600" dirty="0"/>
              <a:t>Got hands-on experience with modifying pretrained </a:t>
            </a:r>
            <a:r>
              <a:rPr lang="en-US" sz="2600" b="1" dirty="0"/>
              <a:t>CNN model</a:t>
            </a:r>
            <a:r>
              <a:rPr lang="en-US" sz="2600" dirty="0"/>
              <a:t> from scratch.</a:t>
            </a:r>
          </a:p>
        </p:txBody>
      </p:sp>
    </p:spTree>
    <p:extLst>
      <p:ext uri="{BB962C8B-B14F-4D97-AF65-F5344CB8AC3E}">
        <p14:creationId xmlns:p14="http://schemas.microsoft.com/office/powerpoint/2010/main" val="416051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CE5-62BA-A2CB-149F-CE9BFA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43" y="261258"/>
            <a:ext cx="10018713" cy="827314"/>
          </a:xfrm>
        </p:spPr>
        <p:txBody>
          <a:bodyPr/>
          <a:lstStyle/>
          <a:p>
            <a:r>
              <a:rPr lang="en-CA" b="1" dirty="0"/>
              <a:t>The Conclusion &amp; Future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E66CE5-8F2A-2844-93B2-65917E5DE1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7568" y="1088572"/>
            <a:ext cx="8911546" cy="557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 ResNet-50 model achieved </a:t>
            </a:r>
            <a:r>
              <a:rPr lang="en-US" altLang="en-US" b="1" dirty="0"/>
              <a:t>almost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90% accuracy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all stages of deep learning pipeline: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 → model selection → tuning → evaluation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plans: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Try other lightweight models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L2 regularization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normalization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Balance classes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weighted loss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more aggressive data augmentation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0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C149-7D00-CAC7-9479-AFAB07EE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567" y="555172"/>
            <a:ext cx="10018713" cy="867697"/>
          </a:xfrm>
        </p:spPr>
        <p:txBody>
          <a:bodyPr/>
          <a:lstStyle/>
          <a:p>
            <a:r>
              <a:rPr lang="en-CA" b="1" dirty="0"/>
              <a:t>The Dataset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44FB49-594B-0914-1F99-3012F1273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1840" y="2187630"/>
            <a:ext cx="9538789" cy="283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has 7  sports classes: Badminton, Cricket, Karate, Soccer, Swimming, Tennis, Wrestling</a:t>
            </a:r>
          </a:p>
          <a:p>
            <a:r>
              <a:rPr lang="en-US" dirty="0"/>
              <a:t>Around 8,500 images – not too small, not too big</a:t>
            </a:r>
          </a:p>
          <a:p>
            <a:r>
              <a:rPr lang="en-US" dirty="0"/>
              <a:t>Each sport looks visually different — good for learning CNNs</a:t>
            </a:r>
          </a:p>
          <a:p>
            <a:r>
              <a:rPr lang="en-US" dirty="0"/>
              <a:t>Real-world images, not synthetic — perfect for practical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285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214B24-771C-0D8F-DBC3-A04042B6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03595A6-6B75-A371-96F3-D6FE10DEB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86" r="7831"/>
          <a:stretch>
            <a:fillRect/>
          </a:stretch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72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66B2BB5-DEEA-FDC7-1ACD-3D16707B7B6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 bwMode="auto">
          <a:xfrm>
            <a:off x="1099527" y="643467"/>
            <a:ext cx="9992946" cy="55710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5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3B389-D12B-32BD-A899-1FA746D1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18C9-5178-6428-85C4-931E7E88B7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121229"/>
          </a:xfrm>
        </p:spPr>
        <p:txBody>
          <a:bodyPr/>
          <a:lstStyle/>
          <a:p>
            <a:r>
              <a:rPr lang="en-CA" b="1" dirty="0"/>
              <a:t>Data Preprocessing &amp; Augmentation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140AA8-EA45-1E88-0C16-246AC01E4D1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119120" y="2565267"/>
            <a:ext cx="8087360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Resized all images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224x224 pixels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Normalized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ImageNet mean &amp; std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augmentation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Random flips, Rotations</a:t>
            </a:r>
            <a:r>
              <a:rPr lang="en-US" altLang="en-US" dirty="0"/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resized crops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Helped prevent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overfitting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improved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118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FD6-6B7E-A436-2243-AB5AD6AE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0"/>
            <a:ext cx="10018712" cy="1308100"/>
          </a:xfrm>
        </p:spPr>
        <p:txBody>
          <a:bodyPr>
            <a:normAutofit/>
          </a:bodyPr>
          <a:lstStyle/>
          <a:p>
            <a:r>
              <a:rPr lang="en-CA" sz="4400" b="1" dirty="0"/>
              <a:t>The Model: </a:t>
            </a:r>
            <a:r>
              <a:rPr lang="en-CA" sz="4400" b="1" dirty="0" err="1"/>
              <a:t>ResNet</a:t>
            </a:r>
            <a:r>
              <a:rPr lang="en-CA" sz="4400" b="1" dirty="0"/>
              <a:t>- 50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67E9D-D7ED-293A-B295-A61D7DDFDF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797368" y="1439387"/>
            <a:ext cx="83423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Initially built a CNN from scratch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but it didn't give good accuracy. It was slow to train and didn't learn complex patterns well.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Then I tested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ResNet-18 and ResNet-34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were better,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but still not strong enough for my 7-class problem with           detailed images.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Finally, I chose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ResNet-50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it gave the best results</a:t>
            </a:r>
          </a:p>
        </p:txBody>
      </p:sp>
    </p:spTree>
    <p:extLst>
      <p:ext uri="{BB962C8B-B14F-4D97-AF65-F5344CB8AC3E}">
        <p14:creationId xmlns:p14="http://schemas.microsoft.com/office/powerpoint/2010/main" val="366830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E8C3A-BAB3-4B49-2E45-66908F054C4A}"/>
              </a:ext>
            </a:extLst>
          </p:cNvPr>
          <p:cNvSpPr txBox="1"/>
          <p:nvPr/>
        </p:nvSpPr>
        <p:spPr>
          <a:xfrm>
            <a:off x="3048000" y="1028342"/>
            <a:ext cx="85140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Why ResNet-50 was best):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Deep architecture with 50 layers</a:t>
            </a:r>
            <a:r>
              <a:rPr lang="en-US" sz="2000" dirty="0"/>
              <a:t>: Can learn more complex features than shallow networks.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Pretrained on ImageNet</a:t>
            </a:r>
            <a:r>
              <a:rPr lang="en-US" sz="2000" dirty="0"/>
              <a:t>: Already knows how to detect edges, textures, and shapes — so it didn’t need to learn from scratch.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Only fine-tuned the last fully connected layer</a:t>
            </a:r>
            <a:r>
              <a:rPr lang="en-US" sz="2000" dirty="0"/>
              <a:t>: This saved time and computing power. I didn’t have to retrain the whole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Worked best on my dataset</a:t>
            </a:r>
            <a:r>
              <a:rPr lang="en-US" sz="2000" dirty="0"/>
              <a:t>: Achieved </a:t>
            </a:r>
            <a:r>
              <a:rPr lang="en-US" sz="2000" b="1" dirty="0"/>
              <a:t>highest validation and test accuracy</a:t>
            </a:r>
            <a:r>
              <a:rPr lang="en-US" sz="2000" dirty="0"/>
              <a:t> compared to other models I tried.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In short, </a:t>
            </a:r>
            <a:r>
              <a:rPr lang="en-US" sz="2000" b="1" dirty="0"/>
              <a:t>ResNet-50 gave me the best balance of power, speed, and accuracy</a:t>
            </a:r>
            <a:r>
              <a:rPr lang="en-US" sz="2000" dirty="0"/>
              <a:t> — ideal for this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230584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A25E-DA32-CB47-B5CA-EF7DFD1EEA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493713"/>
            <a:ext cx="10018712" cy="684212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Architecture &amp; Hyperparameter Tuning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8335-45BA-5C3F-04E5-FA46653DC6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0" y="1509713"/>
            <a:ext cx="8763000" cy="4103687"/>
          </a:xfrm>
        </p:spPr>
        <p:txBody>
          <a:bodyPr>
            <a:normAutofit/>
          </a:bodyPr>
          <a:lstStyle/>
          <a:p>
            <a:r>
              <a:rPr lang="en-CA" dirty="0"/>
              <a:t>Architecture: 50-layer </a:t>
            </a:r>
            <a:r>
              <a:rPr lang="en-CA" dirty="0" err="1"/>
              <a:t>ResNet</a:t>
            </a:r>
            <a:r>
              <a:rPr lang="en-CA" dirty="0"/>
              <a:t>, fine-tuned final layer</a:t>
            </a:r>
          </a:p>
          <a:p>
            <a:r>
              <a:rPr lang="en-CA" dirty="0"/>
              <a:t>Hyperparameters tuned using </a:t>
            </a:r>
            <a:r>
              <a:rPr lang="en-CA" b="1" dirty="0"/>
              <a:t>Grid Search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Learning rate: 0.01</a:t>
            </a:r>
          </a:p>
          <a:p>
            <a:pPr lvl="1"/>
            <a:r>
              <a:rPr lang="en-CA" dirty="0"/>
              <a:t>Batch size: 16</a:t>
            </a:r>
          </a:p>
          <a:p>
            <a:pPr lvl="1"/>
            <a:r>
              <a:rPr lang="en-CA" dirty="0"/>
              <a:t>Optimizer: SGD</a:t>
            </a:r>
          </a:p>
          <a:p>
            <a:r>
              <a:rPr lang="en-CA" dirty="0"/>
              <a:t>Used </a:t>
            </a:r>
            <a:r>
              <a:rPr lang="en-CA" b="1" dirty="0"/>
              <a:t>early stopping</a:t>
            </a:r>
            <a:r>
              <a:rPr lang="en-CA" dirty="0"/>
              <a:t> after 3 epochs with no improvement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6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4ED499-6586-5AFF-7273-234BECAEE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66"/>
              </p:ext>
            </p:extLst>
          </p:nvPr>
        </p:nvGraphicFramePr>
        <p:xfrm>
          <a:off x="643467" y="877921"/>
          <a:ext cx="10905068" cy="5102160"/>
        </p:xfrm>
        <a:graphic>
          <a:graphicData uri="http://schemas.openxmlformats.org/drawingml/2006/table">
            <a:tbl>
              <a:tblPr firstRow="1" bandRow="1"/>
              <a:tblGrid>
                <a:gridCol w="1339617">
                  <a:extLst>
                    <a:ext uri="{9D8B030D-6E8A-4147-A177-3AD203B41FA5}">
                      <a16:colId xmlns:a16="http://schemas.microsoft.com/office/drawing/2014/main" val="751018124"/>
                    </a:ext>
                  </a:extLst>
                </a:gridCol>
                <a:gridCol w="1407152">
                  <a:extLst>
                    <a:ext uri="{9D8B030D-6E8A-4147-A177-3AD203B41FA5}">
                      <a16:colId xmlns:a16="http://schemas.microsoft.com/office/drawing/2014/main" val="3119031962"/>
                    </a:ext>
                  </a:extLst>
                </a:gridCol>
                <a:gridCol w="1366148">
                  <a:extLst>
                    <a:ext uri="{9D8B030D-6E8A-4147-A177-3AD203B41FA5}">
                      <a16:colId xmlns:a16="http://schemas.microsoft.com/office/drawing/2014/main" val="2431962449"/>
                    </a:ext>
                  </a:extLst>
                </a:gridCol>
                <a:gridCol w="1339617">
                  <a:extLst>
                    <a:ext uri="{9D8B030D-6E8A-4147-A177-3AD203B41FA5}">
                      <a16:colId xmlns:a16="http://schemas.microsoft.com/office/drawing/2014/main" val="4176341178"/>
                    </a:ext>
                  </a:extLst>
                </a:gridCol>
                <a:gridCol w="1339617">
                  <a:extLst>
                    <a:ext uri="{9D8B030D-6E8A-4147-A177-3AD203B41FA5}">
                      <a16:colId xmlns:a16="http://schemas.microsoft.com/office/drawing/2014/main" val="3803103769"/>
                    </a:ext>
                  </a:extLst>
                </a:gridCol>
                <a:gridCol w="1407152">
                  <a:extLst>
                    <a:ext uri="{9D8B030D-6E8A-4147-A177-3AD203B41FA5}">
                      <a16:colId xmlns:a16="http://schemas.microsoft.com/office/drawing/2014/main" val="430964223"/>
                    </a:ext>
                  </a:extLst>
                </a:gridCol>
                <a:gridCol w="1366148">
                  <a:extLst>
                    <a:ext uri="{9D8B030D-6E8A-4147-A177-3AD203B41FA5}">
                      <a16:colId xmlns:a16="http://schemas.microsoft.com/office/drawing/2014/main" val="2352040863"/>
                    </a:ext>
                  </a:extLst>
                </a:gridCol>
                <a:gridCol w="1339617">
                  <a:extLst>
                    <a:ext uri="{9D8B030D-6E8A-4147-A177-3AD203B41FA5}">
                      <a16:colId xmlns:a16="http://schemas.microsoft.com/office/drawing/2014/main" val="3656149415"/>
                    </a:ext>
                  </a:extLst>
                </a:gridCol>
              </a:tblGrid>
              <a:tr h="624540">
                <a:tc>
                  <a:txBody>
                    <a:bodyPr/>
                    <a:lstStyle/>
                    <a:p>
                      <a:r>
                        <a:rPr lang="en-CA" sz="1600"/>
                        <a:t>Learning Rate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Batch Size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Optimizer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Val Acc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Learning Rate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Batch Size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Optimizer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Val Acc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168338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0.0200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0.7568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0.0200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0.6135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241416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0.0200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0.7514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0.0200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0.7730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00077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0.0100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0.6946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0.0100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/>
                        <a:t>0.8108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214398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0.0100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0.7351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0.0100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0.7757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159040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0.0050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0.7135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0.0050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0.7676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3811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 b="1"/>
                        <a:t>0.0050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/>
                        <a:t>0.8054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0.0050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/>
                        <a:t>0.8162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976826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0.0020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0.7622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0.0020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0.7432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790162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0.0020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0.7784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0.0020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0.7676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993814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0.0010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0.7541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0.0010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0.7432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097288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0.0010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0.7784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0.0010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0.6811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21134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0.0005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0.7595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0.0005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16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0.6459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85543"/>
                  </a:ext>
                </a:extLst>
              </a:tr>
              <a:tr h="373135">
                <a:tc>
                  <a:txBody>
                    <a:bodyPr/>
                    <a:lstStyle/>
                    <a:p>
                      <a:r>
                        <a:rPr lang="en-CA" sz="1600"/>
                        <a:t>0.0005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adam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0.6568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0.0005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32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sgd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0.6081</a:t>
                      </a:r>
                    </a:p>
                  </a:txBody>
                  <a:tcPr marL="86237" marR="86237" marT="43119" marB="431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6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5AF77A0-0B62-699D-2747-874DDBAA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150</TotalTime>
  <Words>798</Words>
  <Application>Microsoft Office PowerPoint</Application>
  <PresentationFormat>Widescreen</PresentationFormat>
  <Paragraphs>190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Corbel</vt:lpstr>
      <vt:lpstr>Courier New</vt:lpstr>
      <vt:lpstr>Wingdings</vt:lpstr>
      <vt:lpstr>Parallax</vt:lpstr>
      <vt:lpstr>Sports Image Classification Using Custom ResNet-50</vt:lpstr>
      <vt:lpstr>The Dataset</vt:lpstr>
      <vt:lpstr>PowerPoint Presentation</vt:lpstr>
      <vt:lpstr>Data Preprocessing &amp; Augmentation</vt:lpstr>
      <vt:lpstr>The Model: ResNet- 50</vt:lpstr>
      <vt:lpstr>PowerPoint Presentation</vt:lpstr>
      <vt:lpstr>Architecture &amp; Hyperparameter Tuning </vt:lpstr>
      <vt:lpstr>PowerPoint Presentation</vt:lpstr>
      <vt:lpstr>PowerPoint Presentation</vt:lpstr>
      <vt:lpstr>Training Progress &amp; Best Results</vt:lpstr>
      <vt:lpstr>PowerPoint Presentation</vt:lpstr>
      <vt:lpstr>Evaluation Results</vt:lpstr>
      <vt:lpstr>PowerPoint Presentation</vt:lpstr>
      <vt:lpstr>Final Test Results</vt:lpstr>
      <vt:lpstr>PowerPoint Presentation</vt:lpstr>
      <vt:lpstr>Experiences</vt:lpstr>
      <vt:lpstr>Challenges </vt:lpstr>
      <vt:lpstr>My Learnings</vt:lpstr>
      <vt:lpstr>The Conclusion &amp; 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 Fahad</dc:creator>
  <cp:lastModifiedBy>Shah Fahad</cp:lastModifiedBy>
  <cp:revision>10</cp:revision>
  <dcterms:created xsi:type="dcterms:W3CDTF">2025-08-05T01:09:45Z</dcterms:created>
  <dcterms:modified xsi:type="dcterms:W3CDTF">2025-08-05T03:42:27Z</dcterms:modified>
</cp:coreProperties>
</file>