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0" r:id="rId3"/>
    <p:sldId id="257" r:id="rId4"/>
    <p:sldId id="258" r:id="rId5"/>
    <p:sldId id="259" r:id="rId6"/>
    <p:sldId id="264" r:id="rId7"/>
    <p:sldId id="268" r:id="rId8"/>
    <p:sldId id="274" r:id="rId9"/>
    <p:sldId id="269" r:id="rId10"/>
    <p:sldId id="272" r:id="rId11"/>
    <p:sldId id="283" r:id="rId12"/>
    <p:sldId id="284" r:id="rId13"/>
    <p:sldId id="282" r:id="rId14"/>
    <p:sldId id="280" r:id="rId15"/>
    <p:sldId id="281" r:id="rId16"/>
    <p:sldId id="270" r:id="rId17"/>
    <p:sldId id="277" r:id="rId18"/>
    <p:sldId id="275" r:id="rId19"/>
    <p:sldId id="279" r:id="rId20"/>
    <p:sldId id="261" r:id="rId21"/>
    <p:sldId id="262" r:id="rId22"/>
    <p:sldId id="263"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19D86AA-FAE8-4FCC-9243-03E9881AF1B1}" type="datetimeFigureOut">
              <a:rPr lang="en-GB" smtClean="0"/>
              <a:t>30/10/2023</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811817-91A8-42CA-8F3B-F0039EB05D4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644027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D86AA-FAE8-4FCC-9243-03E9881AF1B1}"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286909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D86AA-FAE8-4FCC-9243-03E9881AF1B1}"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399192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D86AA-FAE8-4FCC-9243-03E9881AF1B1}"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126838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19D86AA-FAE8-4FCC-9243-03E9881AF1B1}" type="datetimeFigureOut">
              <a:rPr lang="en-GB" smtClean="0"/>
              <a:t>30/10/2023</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811817-91A8-42CA-8F3B-F0039EB05D4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839256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D86AA-FAE8-4FCC-9243-03E9881AF1B1}"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13540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D86AA-FAE8-4FCC-9243-03E9881AF1B1}" type="datetimeFigureOut">
              <a:rPr lang="en-GB" smtClean="0"/>
              <a:t>30/10/2023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398306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D86AA-FAE8-4FCC-9243-03E9881AF1B1}" type="datetimeFigureOut">
              <a:rPr lang="en-GB" smtClean="0"/>
              <a:t>30/10/2023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64951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D86AA-FAE8-4FCC-9243-03E9881AF1B1}" type="datetimeFigureOut">
              <a:rPr lang="en-GB" smtClean="0"/>
              <a:t>30/10/2023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415109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9D86AA-FAE8-4FCC-9243-03E9881AF1B1}" type="datetimeFigureOut">
              <a:rPr lang="en-GB" smtClean="0"/>
              <a:t>30/10/2023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811817-91A8-42CA-8F3B-F0039EB05D4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588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9D86AA-FAE8-4FCC-9243-03E9881AF1B1}" type="datetimeFigureOut">
              <a:rPr lang="en-GB" smtClean="0"/>
              <a:t>30/10/2023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811817-91A8-42CA-8F3B-F0039EB05D4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80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9D86AA-FAE8-4FCC-9243-03E9881AF1B1}" type="datetimeFigureOut">
              <a:rPr lang="en-GB" smtClean="0"/>
              <a:t>30/10/2023</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811817-91A8-42CA-8F3B-F0039EB05D4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944753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031" y="-42611"/>
            <a:ext cx="12295031" cy="6915955"/>
          </a:xfrm>
          <a:prstGeom prst="rect">
            <a:avLst/>
          </a:prstGeom>
        </p:spPr>
      </p:pic>
      <p:sp>
        <p:nvSpPr>
          <p:cNvPr id="2" name="Title 1"/>
          <p:cNvSpPr>
            <a:spLocks noGrp="1"/>
          </p:cNvSpPr>
          <p:nvPr>
            <p:ph type="ctrTitle"/>
          </p:nvPr>
        </p:nvSpPr>
        <p:spPr>
          <a:xfrm>
            <a:off x="268448" y="2667698"/>
            <a:ext cx="8238266" cy="2650922"/>
          </a:xfrm>
        </p:spPr>
        <p:txBody>
          <a:bodyPr/>
          <a:lstStyle/>
          <a:p>
            <a:pPr algn="l"/>
            <a:br>
              <a:rPr lang="en-GB" dirty="0">
                <a:latin typeface="Algerian" panose="04020705040A02060702" pitchFamily="82" charset="0"/>
              </a:rPr>
            </a:br>
            <a:br>
              <a:rPr lang="en-GB" dirty="0">
                <a:latin typeface="Algerian" panose="04020705040A02060702" pitchFamily="82" charset="0"/>
              </a:rPr>
            </a:br>
            <a:r>
              <a:rPr lang="en-GB" dirty="0">
                <a:latin typeface="Algerian" panose="04020705040A02060702" pitchFamily="82" charset="0"/>
              </a:rPr>
              <a:t>Zia REGIME </a:t>
            </a:r>
            <a:br>
              <a:rPr lang="en-GB" dirty="0">
                <a:latin typeface="Algerian" panose="04020705040A02060702" pitchFamily="82" charset="0"/>
              </a:rPr>
            </a:br>
            <a:r>
              <a:rPr lang="en-GB" sz="4800" dirty="0">
                <a:latin typeface="Algerian" panose="04020705040A02060702" pitchFamily="82" charset="0"/>
              </a:rPr>
              <a:t>1978-88</a:t>
            </a:r>
            <a:br>
              <a:rPr lang="en-GB" sz="4800" dirty="0">
                <a:latin typeface="Algerian" panose="04020705040A02060702" pitchFamily="82" charset="0"/>
              </a:rPr>
            </a:br>
            <a:br>
              <a:rPr lang="en-GB" sz="4800" dirty="0">
                <a:latin typeface="Algerian" panose="04020705040A02060702" pitchFamily="82" charset="0"/>
              </a:rPr>
            </a:br>
            <a:r>
              <a:rPr lang="en-GB" sz="4800" dirty="0">
                <a:latin typeface="Algerian" panose="04020705040A02060702" pitchFamily="82" charset="0"/>
              </a:rPr>
              <a:t>Kashif Ahmed</a:t>
            </a:r>
            <a:br>
              <a:rPr lang="en-GB" sz="4800" dirty="0">
                <a:latin typeface="Algerian" panose="04020705040A02060702" pitchFamily="82" charset="0"/>
              </a:rPr>
            </a:br>
            <a:endParaRPr lang="en-GB" sz="4800" dirty="0">
              <a:latin typeface="Algerian" panose="04020705040A02060702" pitchFamily="82" charset="0"/>
            </a:endParaRPr>
          </a:p>
        </p:txBody>
      </p:sp>
    </p:spTree>
    <p:extLst>
      <p:ext uri="{BB962C8B-B14F-4D97-AF65-F5344CB8AC3E}">
        <p14:creationId xmlns:p14="http://schemas.microsoft.com/office/powerpoint/2010/main" val="308213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67525"/>
            <a:ext cx="9601200" cy="1485900"/>
          </a:xfrm>
        </p:spPr>
        <p:txBody>
          <a:bodyPr>
            <a:normAutofit/>
          </a:bodyPr>
          <a:lstStyle/>
          <a:p>
            <a:r>
              <a:rPr lang="en-GB" b="1" dirty="0"/>
              <a:t>1985 Elections</a:t>
            </a:r>
            <a:br>
              <a:rPr lang="en-GB" b="1" dirty="0"/>
            </a:br>
            <a:endParaRPr lang="en-GB" dirty="0"/>
          </a:p>
        </p:txBody>
      </p:sp>
      <p:sp>
        <p:nvSpPr>
          <p:cNvPr id="3" name="Content Placeholder 2"/>
          <p:cNvSpPr>
            <a:spLocks noGrp="1"/>
          </p:cNvSpPr>
          <p:nvPr>
            <p:ph idx="1"/>
          </p:nvPr>
        </p:nvSpPr>
        <p:spPr>
          <a:xfrm>
            <a:off x="1371600" y="2453425"/>
            <a:ext cx="9601200" cy="3581400"/>
          </a:xfrm>
        </p:spPr>
        <p:txBody>
          <a:bodyPr>
            <a:normAutofit/>
          </a:bodyPr>
          <a:lstStyle/>
          <a:p>
            <a:r>
              <a:rPr lang="en-US" dirty="0"/>
              <a:t>The election campaign was closely regulated by the military government. The candidates were not allowed to used loudspeaker, hold public meetings or take out processions. The candidates generally shied away from talking about domestic political problems or foreign policy. They focused on local problems and issues. Parochial and ethnic considerations, local alliances and local feuds figured prominently in election campaigning. </a:t>
            </a:r>
          </a:p>
          <a:p>
            <a:r>
              <a:rPr lang="en-US" dirty="0"/>
              <a:t>The exclusion of political parties and restrictions on political mobilization enabled the feudal and tribal elite to emerge victorious in the polls. The well-known landed families of the Punjab, Sindh, NWFP and the tribal chiefs of Baluchistan tightened their hold over the elected bodies. The commercial elite and the affluent candidates also performed well in the polls.</a:t>
            </a:r>
          </a:p>
        </p:txBody>
      </p:sp>
    </p:spTree>
    <p:extLst>
      <p:ext uri="{BB962C8B-B14F-4D97-AF65-F5344CB8AC3E}">
        <p14:creationId xmlns:p14="http://schemas.microsoft.com/office/powerpoint/2010/main" val="373397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1985 Elections</a:t>
            </a:r>
            <a:endParaRPr lang="en-US" dirty="0"/>
          </a:p>
        </p:txBody>
      </p:sp>
      <p:sp>
        <p:nvSpPr>
          <p:cNvPr id="3" name="Content Placeholder 2"/>
          <p:cNvSpPr>
            <a:spLocks noGrp="1"/>
          </p:cNvSpPr>
          <p:nvPr>
            <p:ph idx="1"/>
          </p:nvPr>
        </p:nvSpPr>
        <p:spPr/>
        <p:txBody>
          <a:bodyPr>
            <a:normAutofit lnSpcReduction="10000"/>
          </a:bodyPr>
          <a:lstStyle/>
          <a:p>
            <a:pPr marL="987552" lvl="2" indent="0">
              <a:buNone/>
            </a:pPr>
            <a:r>
              <a:rPr lang="en-US" b="1" dirty="0"/>
              <a:t>	</a:t>
            </a:r>
            <a:r>
              <a:rPr lang="en-US" b="1" u="sng" dirty="0"/>
              <a:t>Background of National Assembly Members. 1985</a:t>
            </a:r>
          </a:p>
          <a:p>
            <a:r>
              <a:rPr lang="en-US" dirty="0"/>
              <a:t>Landlords and Tribal leaders 					157</a:t>
            </a:r>
          </a:p>
          <a:p>
            <a:r>
              <a:rPr lang="en-US" dirty="0"/>
              <a:t>Businessmen						54</a:t>
            </a:r>
          </a:p>
          <a:p>
            <a:r>
              <a:rPr lang="en-US" dirty="0"/>
              <a:t>Urban Professionals						18</a:t>
            </a:r>
          </a:p>
          <a:p>
            <a:r>
              <a:rPr lang="en-US" dirty="0"/>
              <a:t>Religious Leaders						6</a:t>
            </a:r>
          </a:p>
          <a:p>
            <a:r>
              <a:rPr lang="en-US" dirty="0"/>
              <a:t>Others 							3</a:t>
            </a:r>
          </a:p>
          <a:p>
            <a:pPr marL="0" indent="0">
              <a:buNone/>
            </a:pPr>
            <a:r>
              <a:rPr lang="en-US" b="1" dirty="0"/>
              <a:t>TOTAL SEATS							238</a:t>
            </a:r>
          </a:p>
          <a:p>
            <a:pPr marL="0" indent="0">
              <a:buNone/>
            </a:pPr>
            <a:r>
              <a:rPr lang="en-US" dirty="0"/>
              <a:t>Sources: Dawn, Jang and Herald. Cited in, Omer Noman. (Pakistan A Political and Economic History Since 1947)</a:t>
            </a:r>
          </a:p>
        </p:txBody>
      </p:sp>
    </p:spTree>
    <p:extLst>
      <p:ext uri="{BB962C8B-B14F-4D97-AF65-F5344CB8AC3E}">
        <p14:creationId xmlns:p14="http://schemas.microsoft.com/office/powerpoint/2010/main" val="130720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1985 Elections	</a:t>
            </a:r>
            <a:endParaRPr lang="en-US" dirty="0"/>
          </a:p>
        </p:txBody>
      </p:sp>
      <p:sp>
        <p:nvSpPr>
          <p:cNvPr id="3" name="Content Placeholder 2"/>
          <p:cNvSpPr>
            <a:spLocks noGrp="1"/>
          </p:cNvSpPr>
          <p:nvPr>
            <p:ph idx="1"/>
          </p:nvPr>
        </p:nvSpPr>
        <p:spPr/>
        <p:txBody>
          <a:bodyPr/>
          <a:lstStyle/>
          <a:p>
            <a:pPr marL="0" indent="0">
              <a:buNone/>
            </a:pPr>
            <a:r>
              <a:rPr lang="en-US" b="1" dirty="0"/>
              <a:t>The 1985 General Elections: Voters’ Turn-out</a:t>
            </a:r>
          </a:p>
          <a:p>
            <a:r>
              <a:rPr lang="en-US" dirty="0"/>
              <a:t>National Assembly						52.93%</a:t>
            </a:r>
          </a:p>
          <a:p>
            <a:pPr marL="0" indent="0">
              <a:buNone/>
            </a:pPr>
            <a:r>
              <a:rPr lang="en-US" b="1" dirty="0"/>
              <a:t>Provincial Assembly</a:t>
            </a:r>
          </a:p>
          <a:p>
            <a:r>
              <a:rPr lang="en-US" dirty="0"/>
              <a:t>Punjab							61.80%</a:t>
            </a:r>
          </a:p>
          <a:p>
            <a:r>
              <a:rPr lang="en-US" dirty="0"/>
              <a:t>Sindh							49.82%</a:t>
            </a:r>
          </a:p>
          <a:p>
            <a:r>
              <a:rPr lang="en-US" dirty="0"/>
              <a:t>NWFP(Khyber Pakhtunkhwa)					47.61%</a:t>
            </a:r>
          </a:p>
          <a:p>
            <a:r>
              <a:rPr lang="en-US" dirty="0"/>
              <a:t>Baluchistan							46.62%</a:t>
            </a:r>
          </a:p>
          <a:p>
            <a:endParaRPr lang="en-US" b="1" dirty="0"/>
          </a:p>
        </p:txBody>
      </p:sp>
    </p:spTree>
    <p:extLst>
      <p:ext uri="{BB962C8B-B14F-4D97-AF65-F5344CB8AC3E}">
        <p14:creationId xmlns:p14="http://schemas.microsoft.com/office/powerpoint/2010/main" val="409614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1985 constitutional amendments</a:t>
            </a:r>
            <a:endParaRPr lang="en-US" dirty="0"/>
          </a:p>
        </p:txBody>
      </p:sp>
      <p:sp>
        <p:nvSpPr>
          <p:cNvPr id="3" name="Content Placeholder 2"/>
          <p:cNvSpPr>
            <a:spLocks noGrp="1"/>
          </p:cNvSpPr>
          <p:nvPr>
            <p:ph idx="1"/>
          </p:nvPr>
        </p:nvSpPr>
        <p:spPr/>
        <p:txBody>
          <a:bodyPr>
            <a:normAutofit lnSpcReduction="10000"/>
          </a:bodyPr>
          <a:lstStyle/>
          <a:p>
            <a:pPr algn="just"/>
            <a:r>
              <a:rPr lang="en-US" dirty="0"/>
              <a:t>Zia-</a:t>
            </a:r>
            <a:r>
              <a:rPr lang="en-US" dirty="0" err="1"/>
              <a:t>ul</a:t>
            </a:r>
            <a:r>
              <a:rPr lang="en-US" dirty="0"/>
              <a:t>-</a:t>
            </a:r>
            <a:r>
              <a:rPr lang="en-US" dirty="0" err="1"/>
              <a:t>Haq</a:t>
            </a:r>
            <a:r>
              <a:rPr lang="en-US" dirty="0"/>
              <a:t> thus made many changes in the Constitution before reviving it. The amendment was made immediately after the general elections and before nominating the Prime Minister and prior to the formation of the civilian government. These amendments were based on his constitutional plan which he announced on 12 August 1983. The balance of power had clearly shifted in favor of the President after the RCO and the office of the Prime Minister was relegated to a subservient and subordinate position.</a:t>
            </a:r>
          </a:p>
          <a:p>
            <a:pPr algn="just"/>
            <a:r>
              <a:rPr lang="en-US" dirty="0"/>
              <a:t>On 10 March, Zia promulgated a new order enforcing all but 27 Articles of the amended Constitution. Twenty-one of the Articles which were left suspended, related to the fundamental right and writ jurisdiction of the High Courts. Also uninformed, was Article 6 which described as high treason punishable under the law. Elections were held to the Senate on 12 March and Pakistan finally had a parliament.</a:t>
            </a:r>
            <a:endParaRPr lang="en-GB" dirty="0"/>
          </a:p>
          <a:p>
            <a:endParaRPr lang="en-US" dirty="0"/>
          </a:p>
        </p:txBody>
      </p:sp>
    </p:spTree>
    <p:extLst>
      <p:ext uri="{BB962C8B-B14F-4D97-AF65-F5344CB8AC3E}">
        <p14:creationId xmlns:p14="http://schemas.microsoft.com/office/powerpoint/2010/main" val="171561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1985 constitutional amendments</a:t>
            </a:r>
            <a:endParaRPr lang="en-US" dirty="0"/>
          </a:p>
        </p:txBody>
      </p:sp>
      <p:sp>
        <p:nvSpPr>
          <p:cNvPr id="3" name="Content Placeholder 2"/>
          <p:cNvSpPr>
            <a:spLocks noGrp="1"/>
          </p:cNvSpPr>
          <p:nvPr>
            <p:ph idx="1"/>
          </p:nvPr>
        </p:nvSpPr>
        <p:spPr/>
        <p:txBody>
          <a:bodyPr/>
          <a:lstStyle/>
          <a:p>
            <a:pPr algn="just"/>
            <a:r>
              <a:rPr lang="en-US" dirty="0"/>
              <a:t>The President was given the authority to nominate and appoint the Prime Minister at his discretion from amongst members of the National Assembly. Similarly, the provincial Governors were vested with the power to appoint Chief Ministers of their respective provinces from amongst the members of the Provincial Assemblies</a:t>
            </a:r>
          </a:p>
          <a:p>
            <a:pPr algn="just"/>
            <a:r>
              <a:rPr lang="en-US" dirty="0"/>
              <a:t>Zia nominated a veteran political from Sindh, Mohammed Khan </a:t>
            </a:r>
            <a:r>
              <a:rPr lang="en-US" dirty="0" err="1"/>
              <a:t>Junejo</a:t>
            </a:r>
            <a:r>
              <a:rPr lang="en-US" dirty="0"/>
              <a:t>, as Prime Minister on 23 March 1985. While handing over power to </a:t>
            </a:r>
            <a:r>
              <a:rPr lang="en-US" dirty="0" err="1"/>
              <a:t>Junejo</a:t>
            </a:r>
            <a:r>
              <a:rPr lang="en-US" dirty="0"/>
              <a:t> and his government, Zia made it clear that it was not a transfer of power from a military to a civilian government. It was at best the sharing of some of the powers by the military with the newly formed civilian government. </a:t>
            </a:r>
          </a:p>
        </p:txBody>
      </p:sp>
    </p:spTree>
    <p:extLst>
      <p:ext uri="{BB962C8B-B14F-4D97-AF65-F5344CB8AC3E}">
        <p14:creationId xmlns:p14="http://schemas.microsoft.com/office/powerpoint/2010/main" val="141209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1985 constitutional amendments</a:t>
            </a:r>
            <a:endParaRPr lang="en-US" dirty="0"/>
          </a:p>
        </p:txBody>
      </p:sp>
      <p:sp>
        <p:nvSpPr>
          <p:cNvPr id="3" name="Content Placeholder 2"/>
          <p:cNvSpPr>
            <a:spLocks noGrp="1"/>
          </p:cNvSpPr>
          <p:nvPr>
            <p:ph idx="1"/>
          </p:nvPr>
        </p:nvSpPr>
        <p:spPr/>
        <p:txBody>
          <a:bodyPr/>
          <a:lstStyle/>
          <a:p>
            <a:pPr algn="just"/>
            <a:r>
              <a:rPr lang="en-US" dirty="0"/>
              <a:t>The Eighth Amendment was a clearly a capitulation on the part of the newly formed civilian government to get lifted martial law. While retaining elements of both the parliamentary and the presidential form of government, the Amendments tilted the balance of latter’s favorite Eight Amendment reduced the status of the Prime Minister, making him subservient to the desires of the former. The main obsessing was to retain power at any cost, even if this meant the negation of constitutional democracy, national integrity and national institution.</a:t>
            </a:r>
          </a:p>
        </p:txBody>
      </p:sp>
    </p:spTree>
    <p:extLst>
      <p:ext uri="{BB962C8B-B14F-4D97-AF65-F5344CB8AC3E}">
        <p14:creationId xmlns:p14="http://schemas.microsoft.com/office/powerpoint/2010/main" val="195544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3755"/>
          </a:xfrm>
        </p:spPr>
        <p:txBody>
          <a:bodyPr>
            <a:normAutofit fontScale="90000"/>
          </a:bodyPr>
          <a:lstStyle/>
          <a:p>
            <a:r>
              <a:rPr lang="en-GB" b="1" dirty="0"/>
              <a:t>Economic policy</a:t>
            </a:r>
            <a:br>
              <a:rPr lang="en-GB" b="1" dirty="0"/>
            </a:br>
            <a:endParaRPr lang="en-GB" dirty="0"/>
          </a:p>
        </p:txBody>
      </p:sp>
      <p:sp>
        <p:nvSpPr>
          <p:cNvPr id="3" name="Content Placeholder 2"/>
          <p:cNvSpPr>
            <a:spLocks noGrp="1"/>
          </p:cNvSpPr>
          <p:nvPr>
            <p:ph idx="1"/>
          </p:nvPr>
        </p:nvSpPr>
        <p:spPr>
          <a:xfrm>
            <a:off x="914400" y="1429555"/>
            <a:ext cx="10947042" cy="5267459"/>
          </a:xfrm>
        </p:spPr>
        <p:txBody>
          <a:bodyPr>
            <a:normAutofit/>
          </a:bodyPr>
          <a:lstStyle/>
          <a:p>
            <a:r>
              <a:rPr lang="en-GB" dirty="0"/>
              <a:t>The first year of Zia's government coincided with a dramatic rise in remittances, which totalled $3.2 billion/year for most of the 1980s, accounted for 10 percent of Pakistan‘ s GDP.</a:t>
            </a:r>
          </a:p>
          <a:p>
            <a:r>
              <a:rPr lang="en-GB" dirty="0"/>
              <a:t>45 percent of its current account receipts, and 40 percent of total foreign exchange earnings.</a:t>
            </a:r>
          </a:p>
          <a:p>
            <a:r>
              <a:rPr lang="en-GB" dirty="0"/>
              <a:t>By the end of 1987, the Finance ministry had begun studying the process of engaging the gradual privatisation and economic liberalisation.</a:t>
            </a:r>
          </a:p>
          <a:p>
            <a:r>
              <a:rPr lang="en-GB" b="1" dirty="0"/>
              <a:t>Fifth Five-Year Plans (1978-1983)</a:t>
            </a:r>
            <a:r>
              <a:rPr lang="en-GB" dirty="0"/>
              <a:t> was an attempt to stabilise the economy and improve the standard of living of the poorest segment of the population. </a:t>
            </a:r>
          </a:p>
          <a:p>
            <a:r>
              <a:rPr lang="en-GB" dirty="0"/>
              <a:t>Many of the controls on industry were liberalised or abolished, the balance of payments deficit was kept under control, and Pakistan became self-sufficient in all basic foodstuffs with the exception of edible oils. </a:t>
            </a:r>
          </a:p>
          <a:p>
            <a:r>
              <a:rPr lang="en-GB" dirty="0"/>
              <a:t>The sixth five-year plans represented a significant shift toward the private sector. It was designed to tackle some of the major problems of the economy: low investment and savings ratios; low agricultural productivity; heavy reliance on imported energy; and low spending on health and education. The economy grew at the targeted average of 6.5% during the plan period and have exceeded the target if it had not been for severe droughts in 1986 and 1987.</a:t>
            </a:r>
          </a:p>
        </p:txBody>
      </p:sp>
    </p:spTree>
    <p:extLst>
      <p:ext uri="{BB962C8B-B14F-4D97-AF65-F5344CB8AC3E}">
        <p14:creationId xmlns:p14="http://schemas.microsoft.com/office/powerpoint/2010/main" val="277805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4059"/>
          </a:xfrm>
        </p:spPr>
        <p:txBody>
          <a:bodyPr>
            <a:normAutofit fontScale="90000"/>
          </a:bodyPr>
          <a:lstStyle/>
          <a:p>
            <a:r>
              <a:rPr lang="en-GB" b="1" dirty="0"/>
              <a:t>Soviet-Afghan War</a:t>
            </a:r>
            <a:br>
              <a:rPr lang="en-GB" b="1" dirty="0"/>
            </a:br>
            <a:endParaRPr lang="en-GB" dirty="0"/>
          </a:p>
        </p:txBody>
      </p:sp>
      <p:sp>
        <p:nvSpPr>
          <p:cNvPr id="3" name="Content Placeholder 2"/>
          <p:cNvSpPr>
            <a:spLocks noGrp="1"/>
          </p:cNvSpPr>
          <p:nvPr>
            <p:ph idx="1"/>
          </p:nvPr>
        </p:nvSpPr>
        <p:spPr>
          <a:xfrm>
            <a:off x="1371600" y="1416676"/>
            <a:ext cx="9601200" cy="4450724"/>
          </a:xfrm>
        </p:spPr>
        <p:txBody>
          <a:bodyPr/>
          <a:lstStyle/>
          <a:p>
            <a:r>
              <a:rPr lang="en-GB" dirty="0"/>
              <a:t>On 25 December 1979, the Soviet Union (USSR) intervened in Afghanistan.</a:t>
            </a:r>
          </a:p>
          <a:p>
            <a:r>
              <a:rPr lang="en-GB" dirty="0"/>
              <a:t>International standing enhancement and resumption of aid</a:t>
            </a:r>
          </a:p>
          <a:p>
            <a:r>
              <a:rPr lang="en-GB" dirty="0"/>
              <a:t>Pakistan was offered $325 million in aid over three years by USA, which later was made to $1 billion.</a:t>
            </a:r>
          </a:p>
          <a:p>
            <a:r>
              <a:rPr lang="en-GB" dirty="0"/>
              <a:t>Pakistan got 40 F-16 jet fighters from USA.</a:t>
            </a:r>
          </a:p>
          <a:p>
            <a:r>
              <a:rPr lang="en-GB" dirty="0"/>
              <a:t>Zia played a large part in the eventual withdrawal of Soviet troops from Afghanistan in 1988.  </a:t>
            </a:r>
          </a:p>
          <a:p>
            <a:endParaRPr lang="en-GB" b="1" dirty="0"/>
          </a:p>
          <a:p>
            <a:endParaRPr lang="en-GB" dirty="0"/>
          </a:p>
        </p:txBody>
      </p:sp>
    </p:spTree>
    <p:extLst>
      <p:ext uri="{BB962C8B-B14F-4D97-AF65-F5344CB8AC3E}">
        <p14:creationId xmlns:p14="http://schemas.microsoft.com/office/powerpoint/2010/main" val="237688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Dismissal of the </a:t>
            </a:r>
            <a:r>
              <a:rPr lang="en-GB" b="1" dirty="0" err="1"/>
              <a:t>Junejo</a:t>
            </a:r>
            <a:r>
              <a:rPr lang="en-GB" b="1" dirty="0"/>
              <a:t> government and call for new elections</a:t>
            </a:r>
            <a:br>
              <a:rPr lang="en-GB" b="1" dirty="0"/>
            </a:br>
            <a:endParaRPr lang="en-GB" dirty="0"/>
          </a:p>
        </p:txBody>
      </p:sp>
      <p:sp>
        <p:nvSpPr>
          <p:cNvPr id="3" name="Content Placeholder 2"/>
          <p:cNvSpPr>
            <a:spLocks noGrp="1"/>
          </p:cNvSpPr>
          <p:nvPr>
            <p:ph idx="1"/>
          </p:nvPr>
        </p:nvSpPr>
        <p:spPr>
          <a:xfrm>
            <a:off x="721217" y="2285999"/>
            <a:ext cx="11470783" cy="4423893"/>
          </a:xfrm>
        </p:spPr>
        <p:txBody>
          <a:bodyPr>
            <a:normAutofit/>
          </a:bodyPr>
          <a:lstStyle/>
          <a:p>
            <a:r>
              <a:rPr lang="en-GB" dirty="0"/>
              <a:t>His era led to serious disturbances in Karachi and ultimately Karachi went into the secular control of MQM from the clutches of Sunnis </a:t>
            </a:r>
            <a:r>
              <a:rPr lang="en-GB" dirty="0" err="1"/>
              <a:t>Jamaat</a:t>
            </a:r>
            <a:r>
              <a:rPr lang="en-GB" dirty="0"/>
              <a:t>-e-</a:t>
            </a:r>
            <a:r>
              <a:rPr lang="en-GB" dirty="0" err="1"/>
              <a:t>Islami</a:t>
            </a:r>
            <a:r>
              <a:rPr lang="en-GB" dirty="0"/>
              <a:t>.</a:t>
            </a:r>
          </a:p>
          <a:p>
            <a:r>
              <a:rPr lang="en-GB" dirty="0" err="1"/>
              <a:t>Ojhri</a:t>
            </a:r>
            <a:r>
              <a:rPr lang="en-GB" dirty="0"/>
              <a:t> Camp blast had irreversibly weakened Zia</a:t>
            </a:r>
          </a:p>
          <a:p>
            <a:r>
              <a:rPr lang="en-GB" dirty="0"/>
              <a:t>On 29 May 1988, Zia dissolved the National Assembly and removed the Prime Minister under article 58(2)b of the amended Constitution.</a:t>
            </a:r>
          </a:p>
          <a:p>
            <a:r>
              <a:rPr lang="en-GB" dirty="0"/>
              <a:t>Zia promised to hold elections in 1988 after the dismissal of </a:t>
            </a:r>
            <a:r>
              <a:rPr lang="en-GB" dirty="0" err="1"/>
              <a:t>Junejo</a:t>
            </a:r>
            <a:r>
              <a:rPr lang="en-GB" dirty="0"/>
              <a:t> government.</a:t>
            </a:r>
          </a:p>
          <a:p>
            <a:r>
              <a:rPr lang="en-GB" dirty="0"/>
              <a:t>He said that he would hold elections within the next 90 days. </a:t>
            </a:r>
          </a:p>
          <a:p>
            <a:r>
              <a:rPr lang="en-GB" dirty="0"/>
              <a:t>Benazir Bhutto had returned from exile in 1986, and had announced that she would be contesting the elections.</a:t>
            </a:r>
            <a:br>
              <a:rPr lang="en-GB" dirty="0"/>
            </a:br>
            <a:endParaRPr lang="en-GB" dirty="0"/>
          </a:p>
        </p:txBody>
      </p:sp>
    </p:spTree>
    <p:extLst>
      <p:ext uri="{BB962C8B-B14F-4D97-AF65-F5344CB8AC3E}">
        <p14:creationId xmlns:p14="http://schemas.microsoft.com/office/powerpoint/2010/main" val="3999013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22895" y="0"/>
            <a:ext cx="8285319" cy="3387144"/>
          </a:xfrm>
          <a:prstGeom prst="rect">
            <a:avLst/>
          </a:prstGeom>
        </p:spPr>
      </p:pic>
      <p:pic>
        <p:nvPicPr>
          <p:cNvPr id="5" name="Picture 4"/>
          <p:cNvPicPr>
            <a:picLocks noChangeAspect="1"/>
          </p:cNvPicPr>
          <p:nvPr/>
        </p:nvPicPr>
        <p:blipFill>
          <a:blip r:embed="rId3"/>
          <a:stretch>
            <a:fillRect/>
          </a:stretch>
        </p:blipFill>
        <p:spPr>
          <a:xfrm>
            <a:off x="5576552" y="3385343"/>
            <a:ext cx="6615448" cy="3472657"/>
          </a:xfrm>
          <a:prstGeom prst="rect">
            <a:avLst/>
          </a:prstGeom>
        </p:spPr>
      </p:pic>
    </p:spTree>
    <p:extLst>
      <p:ext uri="{BB962C8B-B14F-4D97-AF65-F5344CB8AC3E}">
        <p14:creationId xmlns:p14="http://schemas.microsoft.com/office/powerpoint/2010/main" val="289418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Zia</a:t>
            </a:r>
          </a:p>
        </p:txBody>
      </p:sp>
      <p:sp>
        <p:nvSpPr>
          <p:cNvPr id="3" name="Content Placeholder 2"/>
          <p:cNvSpPr>
            <a:spLocks noGrp="1"/>
          </p:cNvSpPr>
          <p:nvPr>
            <p:ph idx="1"/>
          </p:nvPr>
        </p:nvSpPr>
        <p:spPr/>
        <p:txBody>
          <a:bodyPr/>
          <a:lstStyle/>
          <a:p>
            <a:r>
              <a:rPr lang="en-GB" dirty="0"/>
              <a:t>Born 12 August 1924 – 17 August 1988</a:t>
            </a:r>
          </a:p>
          <a:p>
            <a:r>
              <a:rPr lang="en-GB" dirty="0"/>
              <a:t>Pakistani four-star general </a:t>
            </a:r>
          </a:p>
          <a:p>
            <a:r>
              <a:rPr lang="en-GB" dirty="0"/>
              <a:t>Declared third martial law in Pakistan history 1977. </a:t>
            </a:r>
          </a:p>
          <a:p>
            <a:r>
              <a:rPr lang="en-GB" dirty="0"/>
              <a:t>He was Pakistan's longest-serving head of state.</a:t>
            </a:r>
          </a:p>
          <a:p>
            <a:endParaRPr lang="en-GB" dirty="0"/>
          </a:p>
        </p:txBody>
      </p:sp>
    </p:spTree>
    <p:extLst>
      <p:ext uri="{BB962C8B-B14F-4D97-AF65-F5344CB8AC3E}">
        <p14:creationId xmlns:p14="http://schemas.microsoft.com/office/powerpoint/2010/main" val="24608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1237" y="350220"/>
            <a:ext cx="8861536" cy="1323439"/>
          </a:xfrm>
          <a:prstGeom prst="rect">
            <a:avLst/>
          </a:prstGeom>
        </p:spPr>
        <p:txBody>
          <a:bodyPr wrap="square">
            <a:spAutoFit/>
          </a:bodyPr>
          <a:lstStyle/>
          <a:p>
            <a:r>
              <a:rPr lang="en-GB" sz="4000" dirty="0">
                <a:solidFill>
                  <a:srgbClr val="2A2A2A"/>
                </a:solidFill>
                <a:latin typeface="AR JULIAN" panose="02000000000000000000" pitchFamily="2" charset="0"/>
              </a:rPr>
              <a:t>ZIA RULE TIMELINE 1977-88</a:t>
            </a:r>
            <a:br>
              <a:rPr lang="en-GB" sz="4000" dirty="0">
                <a:solidFill>
                  <a:srgbClr val="2A2A2A"/>
                </a:solidFill>
                <a:latin typeface="AR JULIAN" panose="02000000000000000000" pitchFamily="2" charset="0"/>
              </a:rPr>
            </a:br>
            <a:endParaRPr lang="en-GB" sz="4000" dirty="0">
              <a:latin typeface="AR JULIAN" panose="02000000000000000000" pitchFamily="2" charset="0"/>
            </a:endParaRPr>
          </a:p>
        </p:txBody>
      </p:sp>
      <p:pic>
        <p:nvPicPr>
          <p:cNvPr id="7" name="Picture 6"/>
          <p:cNvPicPr>
            <a:picLocks noChangeAspect="1"/>
          </p:cNvPicPr>
          <p:nvPr/>
        </p:nvPicPr>
        <p:blipFill>
          <a:blip r:embed="rId2"/>
          <a:stretch>
            <a:fillRect/>
          </a:stretch>
        </p:blipFill>
        <p:spPr>
          <a:xfrm>
            <a:off x="5422006" y="1409311"/>
            <a:ext cx="4311001" cy="1852134"/>
          </a:xfrm>
          <a:prstGeom prst="rect">
            <a:avLst/>
          </a:prstGeom>
        </p:spPr>
      </p:pic>
      <p:pic>
        <p:nvPicPr>
          <p:cNvPr id="8" name="Picture 7"/>
          <p:cNvPicPr>
            <a:picLocks noChangeAspect="1"/>
          </p:cNvPicPr>
          <p:nvPr/>
        </p:nvPicPr>
        <p:blipFill>
          <a:blip r:embed="rId3"/>
          <a:stretch>
            <a:fillRect/>
          </a:stretch>
        </p:blipFill>
        <p:spPr>
          <a:xfrm>
            <a:off x="721653" y="1409311"/>
            <a:ext cx="4726111" cy="5448689"/>
          </a:xfrm>
          <a:prstGeom prst="rect">
            <a:avLst/>
          </a:prstGeom>
        </p:spPr>
      </p:pic>
      <p:pic>
        <p:nvPicPr>
          <p:cNvPr id="9" name="Picture 8"/>
          <p:cNvPicPr>
            <a:picLocks noChangeAspect="1"/>
          </p:cNvPicPr>
          <p:nvPr/>
        </p:nvPicPr>
        <p:blipFill>
          <a:blip r:embed="rId4"/>
          <a:stretch>
            <a:fillRect/>
          </a:stretch>
        </p:blipFill>
        <p:spPr>
          <a:xfrm>
            <a:off x="5422005" y="3261445"/>
            <a:ext cx="4311001" cy="3596555"/>
          </a:xfrm>
          <a:prstGeom prst="rect">
            <a:avLst/>
          </a:prstGeom>
        </p:spPr>
      </p:pic>
    </p:spTree>
    <p:extLst>
      <p:ext uri="{BB962C8B-B14F-4D97-AF65-F5344CB8AC3E}">
        <p14:creationId xmlns:p14="http://schemas.microsoft.com/office/powerpoint/2010/main" val="10669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1893" y="1006967"/>
            <a:ext cx="5153025" cy="4743450"/>
          </a:xfrm>
          <a:prstGeom prst="rect">
            <a:avLst/>
          </a:prstGeom>
        </p:spPr>
      </p:pic>
      <p:pic>
        <p:nvPicPr>
          <p:cNvPr id="5" name="Picture 4"/>
          <p:cNvPicPr>
            <a:picLocks noChangeAspect="1"/>
          </p:cNvPicPr>
          <p:nvPr/>
        </p:nvPicPr>
        <p:blipFill>
          <a:blip r:embed="rId3"/>
          <a:stretch>
            <a:fillRect/>
          </a:stretch>
        </p:blipFill>
        <p:spPr>
          <a:xfrm>
            <a:off x="5864918" y="1006967"/>
            <a:ext cx="6327082" cy="4743450"/>
          </a:xfrm>
          <a:prstGeom prst="rect">
            <a:avLst/>
          </a:prstGeom>
        </p:spPr>
      </p:pic>
    </p:spTree>
    <p:extLst>
      <p:ext uri="{BB962C8B-B14F-4D97-AF65-F5344CB8AC3E}">
        <p14:creationId xmlns:p14="http://schemas.microsoft.com/office/powerpoint/2010/main" val="4219308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458" y="656822"/>
            <a:ext cx="5114925" cy="5391150"/>
          </a:xfrm>
          <a:prstGeom prst="rect">
            <a:avLst/>
          </a:prstGeom>
        </p:spPr>
      </p:pic>
      <p:pic>
        <p:nvPicPr>
          <p:cNvPr id="5" name="Picture 4"/>
          <p:cNvPicPr>
            <a:picLocks noChangeAspect="1"/>
          </p:cNvPicPr>
          <p:nvPr/>
        </p:nvPicPr>
        <p:blipFill>
          <a:blip r:embed="rId3"/>
          <a:stretch>
            <a:fillRect/>
          </a:stretch>
        </p:blipFill>
        <p:spPr>
          <a:xfrm>
            <a:off x="5779024" y="656822"/>
            <a:ext cx="6412976" cy="1313645"/>
          </a:xfrm>
          <a:prstGeom prst="rect">
            <a:avLst/>
          </a:prstGeom>
        </p:spPr>
      </p:pic>
    </p:spTree>
    <p:extLst>
      <p:ext uri="{BB962C8B-B14F-4D97-AF65-F5344CB8AC3E}">
        <p14:creationId xmlns:p14="http://schemas.microsoft.com/office/powerpoint/2010/main" val="1410223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sz="8000" b="1" dirty="0"/>
              <a:t>ANY QUESTIONS ?</a:t>
            </a:r>
          </a:p>
        </p:txBody>
      </p:sp>
    </p:spTree>
    <p:extLst>
      <p:ext uri="{BB962C8B-B14F-4D97-AF65-F5344CB8AC3E}">
        <p14:creationId xmlns:p14="http://schemas.microsoft.com/office/powerpoint/2010/main" val="33119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06829"/>
            <a:ext cx="9601200" cy="1545464"/>
          </a:xfrm>
        </p:spPr>
        <p:txBody>
          <a:bodyPr/>
          <a:lstStyle/>
          <a:p>
            <a:pPr algn="ctr"/>
            <a:r>
              <a:rPr lang="en-GB" dirty="0">
                <a:latin typeface="Algerian" panose="04020705040A02060702" pitchFamily="82" charset="0"/>
              </a:rPr>
              <a:t>Background</a:t>
            </a:r>
          </a:p>
        </p:txBody>
      </p:sp>
      <p:sp>
        <p:nvSpPr>
          <p:cNvPr id="3" name="Content Placeholder 2"/>
          <p:cNvSpPr>
            <a:spLocks noGrp="1"/>
          </p:cNvSpPr>
          <p:nvPr>
            <p:ph idx="1"/>
          </p:nvPr>
        </p:nvSpPr>
        <p:spPr>
          <a:xfrm>
            <a:off x="1371600" y="1815920"/>
            <a:ext cx="9601200" cy="4077237"/>
          </a:xfrm>
        </p:spPr>
        <p:txBody>
          <a:bodyPr/>
          <a:lstStyle/>
          <a:p>
            <a:pPr marL="0" indent="0">
              <a:buNone/>
            </a:pPr>
            <a:endParaRPr lang="en-GB" dirty="0"/>
          </a:p>
          <a:p>
            <a:pPr marL="0" indent="0">
              <a:buNone/>
            </a:pPr>
            <a:endParaRPr lang="en-GB" dirty="0"/>
          </a:p>
          <a:p>
            <a:pPr marL="0" indent="0">
              <a:lnSpc>
                <a:spcPct val="200000"/>
              </a:lnSpc>
              <a:buNone/>
            </a:pPr>
            <a:r>
              <a:rPr lang="en-GB" dirty="0"/>
              <a:t>After deposing Prime Minister Bhutto on 5 July 1977, Zia declared martial law, and appointed himself Chief Martial Law Administrator, which he remained until becoming president on 16 September 1978.</a:t>
            </a:r>
          </a:p>
        </p:txBody>
      </p:sp>
    </p:spTree>
    <p:extLst>
      <p:ext uri="{BB962C8B-B14F-4D97-AF65-F5344CB8AC3E}">
        <p14:creationId xmlns:p14="http://schemas.microsoft.com/office/powerpoint/2010/main" val="144049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30" y="770055"/>
            <a:ext cx="9601200" cy="705118"/>
          </a:xfrm>
        </p:spPr>
        <p:txBody>
          <a:bodyPr>
            <a:noAutofit/>
          </a:bodyPr>
          <a:lstStyle/>
          <a:p>
            <a:pPr algn="ctr"/>
            <a:r>
              <a:rPr lang="en-GB" b="1" dirty="0"/>
              <a:t>The Reign of General Zia </a:t>
            </a:r>
            <a:br>
              <a:rPr lang="en-GB" b="1" dirty="0"/>
            </a:br>
            <a:endParaRPr lang="en-GB" dirty="0"/>
          </a:p>
        </p:txBody>
      </p:sp>
      <p:sp>
        <p:nvSpPr>
          <p:cNvPr id="3" name="Content Placeholder 2"/>
          <p:cNvSpPr>
            <a:spLocks noGrp="1"/>
          </p:cNvSpPr>
          <p:nvPr>
            <p:ph idx="1"/>
          </p:nvPr>
        </p:nvSpPr>
        <p:spPr>
          <a:xfrm>
            <a:off x="1371600" y="2490914"/>
            <a:ext cx="4462530" cy="2879501"/>
          </a:xfrm>
        </p:spPr>
        <p:txBody>
          <a:bodyPr/>
          <a:lstStyle/>
          <a:p>
            <a:pPr marL="0" indent="0">
              <a:buNone/>
            </a:pPr>
            <a:r>
              <a:rPr lang="en-GB" dirty="0"/>
              <a:t>Reign as Chief Martial Law Administrator</a:t>
            </a:r>
          </a:p>
          <a:p>
            <a:pPr marL="0" indent="0">
              <a:buNone/>
            </a:pPr>
            <a:endParaRPr lang="en-GB" dirty="0"/>
          </a:p>
        </p:txBody>
      </p:sp>
      <p:sp>
        <p:nvSpPr>
          <p:cNvPr id="4" name="TextBox 3"/>
          <p:cNvSpPr txBox="1"/>
          <p:nvPr/>
        </p:nvSpPr>
        <p:spPr>
          <a:xfrm>
            <a:off x="7283002" y="2490914"/>
            <a:ext cx="3593205" cy="369332"/>
          </a:xfrm>
          <a:prstGeom prst="rect">
            <a:avLst/>
          </a:prstGeom>
          <a:noFill/>
        </p:spPr>
        <p:txBody>
          <a:bodyPr wrap="square" rtlCol="0">
            <a:spAutoFit/>
          </a:bodyPr>
          <a:lstStyle/>
          <a:p>
            <a:r>
              <a:rPr lang="en-GB" dirty="0"/>
              <a:t>Reign as President of Pakistan</a:t>
            </a:r>
          </a:p>
        </p:txBody>
      </p:sp>
      <p:cxnSp>
        <p:nvCxnSpPr>
          <p:cNvPr id="6" name="Straight Arrow Connector 5"/>
          <p:cNvCxnSpPr/>
          <p:nvPr/>
        </p:nvCxnSpPr>
        <p:spPr>
          <a:xfrm flipH="1">
            <a:off x="3039414" y="1494415"/>
            <a:ext cx="785612" cy="927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83003" y="1494415"/>
            <a:ext cx="933719" cy="927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a:stretch>
            <a:fillRect/>
          </a:stretch>
        </p:blipFill>
        <p:spPr>
          <a:xfrm>
            <a:off x="725511" y="3267215"/>
            <a:ext cx="3640427" cy="3590785"/>
          </a:xfrm>
          <a:prstGeom prst="rect">
            <a:avLst/>
          </a:prstGeom>
        </p:spPr>
      </p:pic>
      <p:pic>
        <p:nvPicPr>
          <p:cNvPr id="25" name="Picture 24"/>
          <p:cNvPicPr>
            <a:picLocks noChangeAspect="1"/>
          </p:cNvPicPr>
          <p:nvPr/>
        </p:nvPicPr>
        <p:blipFill>
          <a:blip r:embed="rId3"/>
          <a:stretch>
            <a:fillRect/>
          </a:stretch>
        </p:blipFill>
        <p:spPr>
          <a:xfrm>
            <a:off x="5983980" y="2975691"/>
            <a:ext cx="6191250" cy="3882309"/>
          </a:xfrm>
          <a:prstGeom prst="rect">
            <a:avLst/>
          </a:prstGeom>
        </p:spPr>
      </p:pic>
    </p:spTree>
    <p:extLst>
      <p:ext uri="{BB962C8B-B14F-4D97-AF65-F5344CB8AC3E}">
        <p14:creationId xmlns:p14="http://schemas.microsoft.com/office/powerpoint/2010/main" val="161811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64255"/>
            <a:ext cx="9601200" cy="1485900"/>
          </a:xfrm>
        </p:spPr>
        <p:txBody>
          <a:bodyPr/>
          <a:lstStyle/>
          <a:p>
            <a:r>
              <a:rPr lang="en-GB" b="1" dirty="0"/>
              <a:t>Martial Law under General Zia</a:t>
            </a:r>
            <a:br>
              <a:rPr lang="en-GB" b="1" dirty="0"/>
            </a:br>
            <a:endParaRPr lang="en-GB" dirty="0"/>
          </a:p>
        </p:txBody>
      </p:sp>
      <p:sp>
        <p:nvSpPr>
          <p:cNvPr id="3" name="Content Placeholder 2"/>
          <p:cNvSpPr>
            <a:spLocks noGrp="1"/>
          </p:cNvSpPr>
          <p:nvPr>
            <p:ph idx="1"/>
          </p:nvPr>
        </p:nvSpPr>
        <p:spPr>
          <a:xfrm>
            <a:off x="1371600" y="1455313"/>
            <a:ext cx="9601200" cy="5254579"/>
          </a:xfrm>
        </p:spPr>
        <p:txBody>
          <a:bodyPr/>
          <a:lstStyle/>
          <a:p>
            <a:r>
              <a:rPr lang="en-GB" dirty="0"/>
              <a:t>Steady economic growth favouring the private sector.</a:t>
            </a:r>
          </a:p>
          <a:p>
            <a:r>
              <a:rPr lang="en-GB" dirty="0"/>
              <a:t>Efforts were made to Islamize the political, legal and economic structures. </a:t>
            </a:r>
          </a:p>
          <a:p>
            <a:r>
              <a:rPr lang="en-GB" dirty="0"/>
              <a:t>Pakistan gained the status of Most Favoured Nation from the United States following the Soviet invasion of Afghanistan in December 1979.</a:t>
            </a:r>
          </a:p>
          <a:p>
            <a:r>
              <a:rPr lang="en-GB" dirty="0"/>
              <a:t>Vast amounts of military equipment and aid were donated to Pakistan to help the four million Afghan refugees who crossed into Baluchistan and North West Frontier Province.</a:t>
            </a:r>
          </a:p>
          <a:p>
            <a:r>
              <a:rPr lang="en-GB" dirty="0"/>
              <a:t>Zulfiqar Ali Bhutto </a:t>
            </a:r>
          </a:p>
          <a:p>
            <a:r>
              <a:rPr lang="en-GB" dirty="0"/>
              <a:t>Trial</a:t>
            </a:r>
          </a:p>
          <a:p>
            <a:r>
              <a:rPr lang="en-GB" dirty="0"/>
              <a:t>The Doctrine of Necessity</a:t>
            </a:r>
          </a:p>
        </p:txBody>
      </p:sp>
      <p:pic>
        <p:nvPicPr>
          <p:cNvPr id="4" name="Picture 3"/>
          <p:cNvPicPr>
            <a:picLocks noChangeAspect="1"/>
          </p:cNvPicPr>
          <p:nvPr/>
        </p:nvPicPr>
        <p:blipFill rotWithShape="1">
          <a:blip r:embed="rId2"/>
          <a:srcRect b="5197"/>
          <a:stretch/>
        </p:blipFill>
        <p:spPr>
          <a:xfrm>
            <a:off x="6684135" y="3683358"/>
            <a:ext cx="5507865" cy="3174642"/>
          </a:xfrm>
          <a:prstGeom prst="rect">
            <a:avLst/>
          </a:prstGeom>
        </p:spPr>
      </p:pic>
    </p:spTree>
    <p:extLst>
      <p:ext uri="{BB962C8B-B14F-4D97-AF65-F5344CB8AC3E}">
        <p14:creationId xmlns:p14="http://schemas.microsoft.com/office/powerpoint/2010/main" val="38700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135" y="2562895"/>
            <a:ext cx="7907629" cy="3369247"/>
          </a:xfrm>
        </p:spPr>
        <p:txBody>
          <a:bodyPr>
            <a:normAutofit/>
          </a:bodyPr>
          <a:lstStyle/>
          <a:p>
            <a:pPr algn="ctr"/>
            <a:r>
              <a:rPr lang="en-GB" sz="6000" b="1" dirty="0">
                <a:latin typeface="Algerian" panose="04020705040A02060702" pitchFamily="82" charset="0"/>
              </a:rPr>
              <a:t>Islamization</a:t>
            </a:r>
            <a:endParaRPr lang="en-GB" sz="6000" dirty="0">
              <a:latin typeface="Algerian" panose="04020705040A02060702" pitchFamily="82" charset="0"/>
            </a:endParaRPr>
          </a:p>
        </p:txBody>
      </p:sp>
      <p:sp>
        <p:nvSpPr>
          <p:cNvPr id="6" name="Rectangle 5"/>
          <p:cNvSpPr/>
          <p:nvPr/>
        </p:nvSpPr>
        <p:spPr>
          <a:xfrm>
            <a:off x="2043784" y="398103"/>
            <a:ext cx="1354666" cy="369332"/>
          </a:xfrm>
          <a:prstGeom prst="rect">
            <a:avLst/>
          </a:prstGeom>
        </p:spPr>
        <p:txBody>
          <a:bodyPr wrap="none">
            <a:spAutoFit/>
          </a:bodyPr>
          <a:lstStyle/>
          <a:p>
            <a:r>
              <a:rPr lang="en-GB" b="1" dirty="0"/>
              <a:t>Zakat , </a:t>
            </a:r>
            <a:r>
              <a:rPr lang="en-GB" b="1" dirty="0" err="1"/>
              <a:t>Ushr</a:t>
            </a:r>
            <a:endParaRPr lang="en-GB" dirty="0"/>
          </a:p>
        </p:txBody>
      </p:sp>
      <p:sp>
        <p:nvSpPr>
          <p:cNvPr id="7" name="Rectangle 6"/>
          <p:cNvSpPr/>
          <p:nvPr/>
        </p:nvSpPr>
        <p:spPr>
          <a:xfrm>
            <a:off x="4558614" y="397516"/>
            <a:ext cx="6096000" cy="646331"/>
          </a:xfrm>
          <a:prstGeom prst="rect">
            <a:avLst/>
          </a:prstGeom>
        </p:spPr>
        <p:txBody>
          <a:bodyPr>
            <a:spAutoFit/>
          </a:bodyPr>
          <a:lstStyle/>
          <a:p>
            <a:r>
              <a:rPr lang="en-GB" b="1" dirty="0" err="1"/>
              <a:t>Shariah</a:t>
            </a:r>
            <a:r>
              <a:rPr lang="en-GB" b="1" dirty="0"/>
              <a:t> Court</a:t>
            </a:r>
            <a:br>
              <a:rPr lang="en-GB" b="1" dirty="0"/>
            </a:br>
            <a:endParaRPr lang="en-GB" dirty="0"/>
          </a:p>
        </p:txBody>
      </p:sp>
      <p:sp>
        <p:nvSpPr>
          <p:cNvPr id="8" name="Rectangle 7"/>
          <p:cNvSpPr/>
          <p:nvPr/>
        </p:nvSpPr>
        <p:spPr>
          <a:xfrm>
            <a:off x="6958377" y="5834263"/>
            <a:ext cx="2710999" cy="369332"/>
          </a:xfrm>
          <a:prstGeom prst="rect">
            <a:avLst/>
          </a:prstGeom>
        </p:spPr>
        <p:txBody>
          <a:bodyPr wrap="none">
            <a:spAutoFit/>
          </a:bodyPr>
          <a:lstStyle/>
          <a:p>
            <a:r>
              <a:rPr lang="en-GB" b="1" dirty="0">
                <a:solidFill>
                  <a:srgbClr val="000000"/>
                </a:solidFill>
                <a:latin typeface="Arial" panose="020B0604020202020204" pitchFamily="34" charset="0"/>
              </a:rPr>
              <a:t>Ordinance For </a:t>
            </a:r>
            <a:r>
              <a:rPr lang="en-GB" b="1" dirty="0" err="1">
                <a:solidFill>
                  <a:srgbClr val="000000"/>
                </a:solidFill>
                <a:latin typeface="Arial" panose="020B0604020202020204" pitchFamily="34" charset="0"/>
              </a:rPr>
              <a:t>Ramzan</a:t>
            </a:r>
            <a:endParaRPr lang="en-GB" b="1" i="0" dirty="0">
              <a:solidFill>
                <a:srgbClr val="000000"/>
              </a:solidFill>
              <a:effectLst/>
              <a:latin typeface="Arial" panose="020B0604020202020204" pitchFamily="34" charset="0"/>
            </a:endParaRPr>
          </a:p>
        </p:txBody>
      </p:sp>
      <p:sp>
        <p:nvSpPr>
          <p:cNvPr id="9" name="Rectangle 8"/>
          <p:cNvSpPr/>
          <p:nvPr/>
        </p:nvSpPr>
        <p:spPr>
          <a:xfrm>
            <a:off x="923244" y="5744836"/>
            <a:ext cx="2167686" cy="369332"/>
          </a:xfrm>
          <a:prstGeom prst="rect">
            <a:avLst/>
          </a:prstGeom>
        </p:spPr>
        <p:txBody>
          <a:bodyPr wrap="square">
            <a:spAutoFit/>
          </a:bodyPr>
          <a:lstStyle/>
          <a:p>
            <a:r>
              <a:rPr lang="en-GB" b="1" dirty="0">
                <a:solidFill>
                  <a:srgbClr val="000000"/>
                </a:solidFill>
                <a:latin typeface="Arial" panose="020B0604020202020204" pitchFamily="34" charset="0"/>
              </a:rPr>
              <a:t>Law of Evidence</a:t>
            </a:r>
            <a:endParaRPr lang="en-GB" b="1" i="0" dirty="0">
              <a:solidFill>
                <a:srgbClr val="000000"/>
              </a:solidFill>
              <a:effectLst/>
              <a:latin typeface="Arial" panose="020B0604020202020204" pitchFamily="34" charset="0"/>
            </a:endParaRPr>
          </a:p>
        </p:txBody>
      </p:sp>
      <p:sp>
        <p:nvSpPr>
          <p:cNvPr id="10" name="Rectangle 9"/>
          <p:cNvSpPr/>
          <p:nvPr/>
        </p:nvSpPr>
        <p:spPr>
          <a:xfrm>
            <a:off x="9147785" y="363831"/>
            <a:ext cx="3455831" cy="646331"/>
          </a:xfrm>
          <a:prstGeom prst="rect">
            <a:avLst/>
          </a:prstGeom>
        </p:spPr>
        <p:txBody>
          <a:bodyPr wrap="square">
            <a:spAutoFit/>
          </a:bodyPr>
          <a:lstStyle/>
          <a:p>
            <a:r>
              <a:rPr lang="en-GB" b="1" dirty="0">
                <a:solidFill>
                  <a:srgbClr val="000000"/>
                </a:solidFill>
                <a:latin typeface="Arial" panose="020B0604020202020204" pitchFamily="34" charset="0"/>
              </a:rPr>
              <a:t>Compulsory Education for </a:t>
            </a:r>
            <a:r>
              <a:rPr lang="en-GB" b="1" dirty="0" err="1">
                <a:solidFill>
                  <a:srgbClr val="000000"/>
                </a:solidFill>
                <a:latin typeface="Arial" panose="020B0604020202020204" pitchFamily="34" charset="0"/>
              </a:rPr>
              <a:t>Islamiat</a:t>
            </a:r>
            <a:r>
              <a:rPr lang="en-GB" b="1" dirty="0">
                <a:solidFill>
                  <a:srgbClr val="000000"/>
                </a:solidFill>
                <a:latin typeface="Arial" panose="020B0604020202020204" pitchFamily="34" charset="0"/>
              </a:rPr>
              <a:t> and </a:t>
            </a:r>
            <a:r>
              <a:rPr lang="en-GB" b="1" dirty="0" err="1">
                <a:solidFill>
                  <a:srgbClr val="000000"/>
                </a:solidFill>
                <a:latin typeface="Arial" panose="020B0604020202020204" pitchFamily="34" charset="0"/>
              </a:rPr>
              <a:t>pst</a:t>
            </a:r>
            <a:r>
              <a:rPr lang="en-GB" b="1" dirty="0">
                <a:solidFill>
                  <a:srgbClr val="000000"/>
                </a:solidFill>
                <a:latin typeface="Arial" panose="020B0604020202020204" pitchFamily="34" charset="0"/>
              </a:rPr>
              <a:t> </a:t>
            </a:r>
            <a:endParaRPr lang="en-GB" b="1" i="0" dirty="0">
              <a:solidFill>
                <a:srgbClr val="000000"/>
              </a:solidFill>
              <a:effectLst/>
              <a:latin typeface="Arial" panose="020B0604020202020204" pitchFamily="34" charset="0"/>
            </a:endParaRPr>
          </a:p>
        </p:txBody>
      </p:sp>
      <p:sp>
        <p:nvSpPr>
          <p:cNvPr id="11" name="Rectangle 10"/>
          <p:cNvSpPr/>
          <p:nvPr/>
        </p:nvSpPr>
        <p:spPr>
          <a:xfrm>
            <a:off x="4434054" y="5557264"/>
            <a:ext cx="1929878" cy="923330"/>
          </a:xfrm>
          <a:prstGeom prst="rect">
            <a:avLst/>
          </a:prstGeom>
        </p:spPr>
        <p:txBody>
          <a:bodyPr wrap="square">
            <a:spAutoFit/>
          </a:bodyPr>
          <a:lstStyle/>
          <a:p>
            <a:r>
              <a:rPr lang="en-GB" b="1" dirty="0" err="1">
                <a:solidFill>
                  <a:srgbClr val="000000"/>
                </a:solidFill>
                <a:latin typeface="Arial" panose="020B0604020202020204" pitchFamily="34" charset="0"/>
              </a:rPr>
              <a:t>Hadood</a:t>
            </a:r>
            <a:r>
              <a:rPr lang="en-GB" b="1" dirty="0">
                <a:solidFill>
                  <a:srgbClr val="000000"/>
                </a:solidFill>
                <a:latin typeface="Arial" panose="020B0604020202020204" pitchFamily="34" charset="0"/>
              </a:rPr>
              <a:t> Ordinance</a:t>
            </a:r>
          </a:p>
          <a:p>
            <a:r>
              <a:rPr lang="en-GB" b="1" dirty="0">
                <a:solidFill>
                  <a:srgbClr val="000000"/>
                </a:solidFill>
                <a:latin typeface="Arial" panose="020B0604020202020204" pitchFamily="34" charset="0"/>
              </a:rPr>
              <a:t>(punishments)</a:t>
            </a:r>
            <a:endParaRPr lang="en-GB" b="1" i="0" dirty="0">
              <a:solidFill>
                <a:srgbClr val="000000"/>
              </a:solidFill>
              <a:effectLst/>
              <a:latin typeface="Arial" panose="020B0604020202020204" pitchFamily="34" charset="0"/>
            </a:endParaRPr>
          </a:p>
        </p:txBody>
      </p:sp>
      <p:sp>
        <p:nvSpPr>
          <p:cNvPr id="12" name="Rectangle 11"/>
          <p:cNvSpPr/>
          <p:nvPr/>
        </p:nvSpPr>
        <p:spPr>
          <a:xfrm>
            <a:off x="1351442" y="1419259"/>
            <a:ext cx="1359742" cy="646331"/>
          </a:xfrm>
          <a:prstGeom prst="rect">
            <a:avLst/>
          </a:prstGeom>
        </p:spPr>
        <p:txBody>
          <a:bodyPr wrap="square">
            <a:spAutoFit/>
          </a:bodyPr>
          <a:lstStyle/>
          <a:p>
            <a:r>
              <a:rPr lang="en-GB" b="1" dirty="0">
                <a:solidFill>
                  <a:srgbClr val="000000"/>
                </a:solidFill>
                <a:latin typeface="Arial" panose="020B0604020202020204" pitchFamily="34" charset="0"/>
              </a:rPr>
              <a:t>Law of Evidence</a:t>
            </a:r>
            <a:endParaRPr lang="en-GB" b="1" i="0" dirty="0">
              <a:solidFill>
                <a:srgbClr val="000000"/>
              </a:solidFill>
              <a:effectLst/>
              <a:latin typeface="Arial" panose="020B0604020202020204" pitchFamily="34" charset="0"/>
            </a:endParaRPr>
          </a:p>
        </p:txBody>
      </p:sp>
      <p:sp>
        <p:nvSpPr>
          <p:cNvPr id="13" name="Rectangle 12"/>
          <p:cNvSpPr/>
          <p:nvPr/>
        </p:nvSpPr>
        <p:spPr>
          <a:xfrm>
            <a:off x="8801328" y="4521035"/>
            <a:ext cx="2454518" cy="369332"/>
          </a:xfrm>
          <a:prstGeom prst="rect">
            <a:avLst/>
          </a:prstGeom>
        </p:spPr>
        <p:txBody>
          <a:bodyPr wrap="none">
            <a:spAutoFit/>
          </a:bodyPr>
          <a:lstStyle/>
          <a:p>
            <a:r>
              <a:rPr lang="en-GB" b="1" dirty="0">
                <a:solidFill>
                  <a:srgbClr val="000000"/>
                </a:solidFill>
                <a:latin typeface="Arial" panose="020B0604020202020204" pitchFamily="34" charset="0"/>
              </a:rPr>
              <a:t>Interest free banking</a:t>
            </a:r>
            <a:endParaRPr lang="en-GB" b="1" i="0" dirty="0">
              <a:solidFill>
                <a:srgbClr val="000000"/>
              </a:solidFill>
              <a:effectLst/>
              <a:latin typeface="Arial" panose="020B0604020202020204" pitchFamily="34" charset="0"/>
            </a:endParaRPr>
          </a:p>
        </p:txBody>
      </p:sp>
      <p:cxnSp>
        <p:nvCxnSpPr>
          <p:cNvPr id="16" name="Straight Arrow Connector 15"/>
          <p:cNvCxnSpPr/>
          <p:nvPr/>
        </p:nvCxnSpPr>
        <p:spPr>
          <a:xfrm flipV="1">
            <a:off x="8801328" y="1403797"/>
            <a:ext cx="767675" cy="115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887413" y="933293"/>
            <a:ext cx="0" cy="1368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902299" y="825496"/>
            <a:ext cx="531755" cy="136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282986" y="2248449"/>
            <a:ext cx="807944" cy="96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669967" y="3501734"/>
            <a:ext cx="936118" cy="1928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988673" y="3590165"/>
            <a:ext cx="111361" cy="169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503831" y="3501734"/>
            <a:ext cx="1275008" cy="224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801328" y="2922845"/>
            <a:ext cx="119304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448541" y="3347725"/>
            <a:ext cx="736624" cy="111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58377" y="363831"/>
            <a:ext cx="1842951" cy="369332"/>
          </a:xfrm>
          <a:prstGeom prst="rect">
            <a:avLst/>
          </a:prstGeom>
          <a:noFill/>
        </p:spPr>
        <p:txBody>
          <a:bodyPr wrap="square" rtlCol="0">
            <a:spAutoFit/>
          </a:bodyPr>
          <a:lstStyle/>
          <a:p>
            <a:r>
              <a:rPr lang="en-GB" b="1" dirty="0" err="1"/>
              <a:t>Majlis</a:t>
            </a:r>
            <a:r>
              <a:rPr lang="en-GB" b="1" dirty="0"/>
              <a:t>-e-</a:t>
            </a:r>
            <a:r>
              <a:rPr lang="en-GB" b="1" dirty="0" err="1"/>
              <a:t>Shura</a:t>
            </a:r>
            <a:endParaRPr lang="en-GB" b="1" dirty="0"/>
          </a:p>
        </p:txBody>
      </p:sp>
      <p:cxnSp>
        <p:nvCxnSpPr>
          <p:cNvPr id="37" name="Straight Arrow Connector 36"/>
          <p:cNvCxnSpPr/>
          <p:nvPr/>
        </p:nvCxnSpPr>
        <p:spPr>
          <a:xfrm flipV="1">
            <a:off x="7606614" y="825496"/>
            <a:ext cx="172225" cy="1546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23244" y="4043966"/>
            <a:ext cx="1359742" cy="646331"/>
          </a:xfrm>
          <a:prstGeom prst="rect">
            <a:avLst/>
          </a:prstGeom>
          <a:noFill/>
        </p:spPr>
        <p:txBody>
          <a:bodyPr wrap="square" rtlCol="0">
            <a:spAutoFit/>
          </a:bodyPr>
          <a:lstStyle/>
          <a:p>
            <a:r>
              <a:rPr lang="en-US" altLang="en-US" b="1" dirty="0"/>
              <a:t>Nizam-i-Salaat</a:t>
            </a:r>
            <a:endParaRPr lang="en-GB" b="1" dirty="0"/>
          </a:p>
        </p:txBody>
      </p:sp>
      <p:cxnSp>
        <p:nvCxnSpPr>
          <p:cNvPr id="40" name="Straight Arrow Connector 39"/>
          <p:cNvCxnSpPr/>
          <p:nvPr/>
        </p:nvCxnSpPr>
        <p:spPr>
          <a:xfrm flipH="1">
            <a:off x="2112135" y="3501734"/>
            <a:ext cx="1126784" cy="696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23810" y="2678821"/>
            <a:ext cx="1524506" cy="646331"/>
          </a:xfrm>
          <a:prstGeom prst="rect">
            <a:avLst/>
          </a:prstGeom>
          <a:noFill/>
        </p:spPr>
        <p:txBody>
          <a:bodyPr wrap="square" rtlCol="0">
            <a:spAutoFit/>
          </a:bodyPr>
          <a:lstStyle/>
          <a:p>
            <a:r>
              <a:rPr lang="en-US" b="1" dirty="0" err="1"/>
              <a:t>Shariah</a:t>
            </a:r>
            <a:r>
              <a:rPr lang="en-US" b="1" dirty="0"/>
              <a:t> Council</a:t>
            </a:r>
          </a:p>
        </p:txBody>
      </p:sp>
    </p:spTree>
    <p:extLst>
      <p:ext uri="{BB962C8B-B14F-4D97-AF65-F5344CB8AC3E}">
        <p14:creationId xmlns:p14="http://schemas.microsoft.com/office/powerpoint/2010/main" val="120611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0" y="840346"/>
            <a:ext cx="9601200" cy="872544"/>
          </a:xfrm>
        </p:spPr>
        <p:txBody>
          <a:bodyPr>
            <a:normAutofit fontScale="90000"/>
          </a:bodyPr>
          <a:lstStyle/>
          <a:p>
            <a:r>
              <a:rPr lang="en-GB" b="1" dirty="0"/>
              <a:t>Reign as President of Pakistan</a:t>
            </a:r>
            <a:br>
              <a:rPr lang="en-GB" b="1" dirty="0"/>
            </a:br>
            <a:endParaRPr lang="en-GB" b="1" dirty="0"/>
          </a:p>
        </p:txBody>
      </p:sp>
      <p:sp>
        <p:nvSpPr>
          <p:cNvPr id="3" name="Content Placeholder 2"/>
          <p:cNvSpPr>
            <a:spLocks noGrp="1"/>
          </p:cNvSpPr>
          <p:nvPr>
            <p:ph idx="1"/>
          </p:nvPr>
        </p:nvSpPr>
        <p:spPr>
          <a:xfrm>
            <a:off x="862885" y="2215165"/>
            <a:ext cx="11140225" cy="5164429"/>
          </a:xfrm>
        </p:spPr>
        <p:txBody>
          <a:bodyPr/>
          <a:lstStyle/>
          <a:p>
            <a:r>
              <a:rPr lang="en-GB" dirty="0"/>
              <a:t>Despite the dismissal of most of the Bhutto government, President </a:t>
            </a:r>
            <a:r>
              <a:rPr lang="en-GB" dirty="0" err="1"/>
              <a:t>Fazal</a:t>
            </a:r>
            <a:r>
              <a:rPr lang="en-GB" dirty="0"/>
              <a:t>-e-</a:t>
            </a:r>
            <a:r>
              <a:rPr lang="en-GB" dirty="0" err="1"/>
              <a:t>Ilahi</a:t>
            </a:r>
            <a:r>
              <a:rPr lang="en-GB" dirty="0"/>
              <a:t> Chaudhry was persuaded to continue in office as a figurehead. </a:t>
            </a:r>
          </a:p>
          <a:p>
            <a:r>
              <a:rPr lang="en-GB" dirty="0"/>
              <a:t>After completing his term, and despite Zia's insistence to accept an extension as President, Chaudhry resigned, and Zia took the office of President of Pakistan on 16 September 1978. </a:t>
            </a:r>
          </a:p>
          <a:p>
            <a:r>
              <a:rPr lang="en-GB" dirty="0"/>
              <a:t>Thus his position was cemented as the undisputed ruler of the country. Over the next six years, Zia issued several decrees which amended the constitution and greatly expanded his power.</a:t>
            </a:r>
          </a:p>
          <a:p>
            <a:r>
              <a:rPr lang="en-GB" dirty="0"/>
              <a:t>Most significantly, the Revival of Constitution of 1973 Order granted Zia the power to dissolve the National Assembly virtually at will.</a:t>
            </a:r>
          </a:p>
        </p:txBody>
      </p:sp>
    </p:spTree>
    <p:extLst>
      <p:ext uri="{BB962C8B-B14F-4D97-AF65-F5344CB8AC3E}">
        <p14:creationId xmlns:p14="http://schemas.microsoft.com/office/powerpoint/2010/main" val="335232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4" y="1020651"/>
            <a:ext cx="9601200" cy="666482"/>
          </a:xfrm>
        </p:spPr>
        <p:txBody>
          <a:bodyPr>
            <a:normAutofit fontScale="90000"/>
          </a:bodyPr>
          <a:lstStyle/>
          <a:p>
            <a:r>
              <a:rPr lang="en-GB" b="1" dirty="0"/>
              <a:t>Economic policy</a:t>
            </a:r>
            <a:br>
              <a:rPr lang="en-GB" b="1" dirty="0"/>
            </a:br>
            <a:endParaRPr lang="en-GB" dirty="0"/>
          </a:p>
        </p:txBody>
      </p:sp>
      <p:sp>
        <p:nvSpPr>
          <p:cNvPr id="3" name="Content Placeholder 2"/>
          <p:cNvSpPr>
            <a:spLocks noGrp="1"/>
          </p:cNvSpPr>
          <p:nvPr>
            <p:ph idx="1"/>
          </p:nvPr>
        </p:nvSpPr>
        <p:spPr>
          <a:xfrm>
            <a:off x="914399" y="2202287"/>
            <a:ext cx="11075831" cy="5318974"/>
          </a:xfrm>
        </p:spPr>
        <p:txBody>
          <a:bodyPr/>
          <a:lstStyle/>
          <a:p>
            <a:r>
              <a:rPr lang="en-GB" dirty="0"/>
              <a:t>However, between 1977 and 1986, the country experienced an average annual growth in the GNP of 6.8%—the highest in the world at that time—due to remittances from the overseas workers, rather than government policy. </a:t>
            </a:r>
          </a:p>
          <a:p>
            <a:r>
              <a:rPr lang="en-GB" dirty="0"/>
              <a:t>The first year of Zia's government coincided with a dramatic rise in remittances, which totalled $3.2 billion/year for most of the 1980s, accounted for 10 percent of Pakistan's GDP. </a:t>
            </a:r>
          </a:p>
          <a:p>
            <a:r>
              <a:rPr lang="en-GB" dirty="0"/>
              <a:t>45 percent of its current account receipts, and 40 percent of total foreign exchange earnings.</a:t>
            </a:r>
          </a:p>
          <a:p>
            <a:r>
              <a:rPr lang="en-GB" dirty="0"/>
              <a:t>By the end of 1987, the Finance ministry had begun studying the process of engaging the gradual privatisation and economic liberalisation.</a:t>
            </a:r>
          </a:p>
          <a:p>
            <a:endParaRPr lang="en-GB" dirty="0"/>
          </a:p>
          <a:p>
            <a:endParaRPr lang="en-GB" dirty="0"/>
          </a:p>
        </p:txBody>
      </p:sp>
    </p:spTree>
    <p:extLst>
      <p:ext uri="{BB962C8B-B14F-4D97-AF65-F5344CB8AC3E}">
        <p14:creationId xmlns:p14="http://schemas.microsoft.com/office/powerpoint/2010/main" val="56143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146" y="557010"/>
            <a:ext cx="9601200" cy="924059"/>
          </a:xfrm>
        </p:spPr>
        <p:txBody>
          <a:bodyPr/>
          <a:lstStyle/>
          <a:p>
            <a:r>
              <a:rPr lang="en-GB" b="1" dirty="0"/>
              <a:t>Referendum of 1984</a:t>
            </a:r>
          </a:p>
        </p:txBody>
      </p:sp>
      <p:sp>
        <p:nvSpPr>
          <p:cNvPr id="3" name="Content Placeholder 2"/>
          <p:cNvSpPr>
            <a:spLocks noGrp="1"/>
          </p:cNvSpPr>
          <p:nvPr>
            <p:ph idx="1"/>
          </p:nvPr>
        </p:nvSpPr>
        <p:spPr>
          <a:xfrm>
            <a:off x="978794" y="1019039"/>
            <a:ext cx="10998558" cy="5203065"/>
          </a:xfrm>
        </p:spPr>
        <p:txBody>
          <a:bodyPr/>
          <a:lstStyle/>
          <a:p>
            <a:endParaRPr lang="en-GB" b="1" dirty="0"/>
          </a:p>
          <a:p>
            <a:endParaRPr lang="en-GB" dirty="0"/>
          </a:p>
          <a:p>
            <a:pPr>
              <a:lnSpc>
                <a:spcPct val="150000"/>
              </a:lnSpc>
            </a:pPr>
            <a:r>
              <a:rPr lang="en-GB" dirty="0"/>
              <a:t>After Bhutto's execution, momentum to hold elections began to mount both internationally and within Pakistan. But before handing over power to elected representatives, Zia attempted to secure his position as the head of state.</a:t>
            </a:r>
          </a:p>
          <a:p>
            <a:pPr>
              <a:lnSpc>
                <a:spcPct val="150000"/>
              </a:lnSpc>
            </a:pPr>
            <a:endParaRPr lang="en-GB" dirty="0"/>
          </a:p>
          <a:p>
            <a:pPr>
              <a:lnSpc>
                <a:spcPct val="150000"/>
              </a:lnSpc>
            </a:pPr>
            <a:r>
              <a:rPr lang="en-GB" dirty="0"/>
              <a:t>A referendum was held on 19 December 1984 with the option being to elect or reject the General as the future President, the wording of the referendum making a vote against Zia appear to be a vote against Islam. According to official figures 95% of votes were cast in favour of Zia, however only 10% of the electorate participated in the referendum.</a:t>
            </a:r>
          </a:p>
          <a:p>
            <a:pPr>
              <a:lnSpc>
                <a:spcPct val="150000"/>
              </a:lnSpc>
            </a:pPr>
            <a:endParaRPr lang="en-GB" dirty="0"/>
          </a:p>
        </p:txBody>
      </p:sp>
    </p:spTree>
    <p:extLst>
      <p:ext uri="{BB962C8B-B14F-4D97-AF65-F5344CB8AC3E}">
        <p14:creationId xmlns:p14="http://schemas.microsoft.com/office/powerpoint/2010/main" val="17773365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2221</TotalTime>
  <Words>1648</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AR JULIAN</vt:lpstr>
      <vt:lpstr>Arial</vt:lpstr>
      <vt:lpstr>Franklin Gothic Book</vt:lpstr>
      <vt:lpstr>Crop</vt:lpstr>
      <vt:lpstr>  Zia REGIME  1978-88  Kashif Ahmed </vt:lpstr>
      <vt:lpstr>General Zia</vt:lpstr>
      <vt:lpstr>Background</vt:lpstr>
      <vt:lpstr>The Reign of General Zia  </vt:lpstr>
      <vt:lpstr>Martial Law under General Zia </vt:lpstr>
      <vt:lpstr>Islamization</vt:lpstr>
      <vt:lpstr>Reign as President of Pakistan </vt:lpstr>
      <vt:lpstr>Economic policy </vt:lpstr>
      <vt:lpstr>Referendum of 1984</vt:lpstr>
      <vt:lpstr>1985 Elections </vt:lpstr>
      <vt:lpstr>1985 Elections</vt:lpstr>
      <vt:lpstr>1985 Elections </vt:lpstr>
      <vt:lpstr>1985 constitutional amendments</vt:lpstr>
      <vt:lpstr>1985 constitutional amendments</vt:lpstr>
      <vt:lpstr>1985 constitutional amendments</vt:lpstr>
      <vt:lpstr>Economic policy </vt:lpstr>
      <vt:lpstr>Soviet-Afghan War </vt:lpstr>
      <vt:lpstr>Dismissal of the Junejo government and call for new elections </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Zia REGIME  1978-88</dc:title>
  <dc:creator>Muhammad Talha Alam</dc:creator>
  <cp:lastModifiedBy>Kashif Ahmed</cp:lastModifiedBy>
  <cp:revision>39</cp:revision>
  <dcterms:created xsi:type="dcterms:W3CDTF">2017-11-11T13:50:40Z</dcterms:created>
  <dcterms:modified xsi:type="dcterms:W3CDTF">2023-10-30T09:06:10Z</dcterms:modified>
</cp:coreProperties>
</file>