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291" r:id="rId4"/>
    <p:sldId id="294" r:id="rId5"/>
    <p:sldId id="295" r:id="rId6"/>
    <p:sldId id="296" r:id="rId7"/>
    <p:sldId id="297" r:id="rId8"/>
    <p:sldId id="299" r:id="rId9"/>
    <p:sldId id="301" r:id="rId10"/>
    <p:sldId id="300" r:id="rId11"/>
    <p:sldId id="303" r:id="rId12"/>
    <p:sldId id="304" r:id="rId13"/>
    <p:sldId id="305" r:id="rId14"/>
    <p:sldId id="306" r:id="rId15"/>
    <p:sldId id="307" r:id="rId16"/>
    <p:sldId id="311" r:id="rId17"/>
    <p:sldId id="308" r:id="rId18"/>
    <p:sldId id="309" r:id="rId19"/>
    <p:sldId id="312" r:id="rId20"/>
    <p:sldId id="310" r:id="rId21"/>
    <p:sldId id="313" r:id="rId22"/>
    <p:sldId id="314" r:id="rId23"/>
    <p:sldId id="31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8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43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5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840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5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201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77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8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5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4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7686D4-A348-4CC6-A1E8-24A139382AF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5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Dr. Abdul Aziz</a:t>
            </a:r>
          </a:p>
          <a:p>
            <a:r>
              <a:rPr lang="en-US" dirty="0" smtClean="0"/>
              <a:t>Assistant Professor &amp; </a:t>
            </a:r>
            <a:r>
              <a:rPr lang="en-US" dirty="0" err="1" smtClean="0"/>
              <a:t>HoD</a:t>
            </a:r>
            <a:endParaRPr lang="en-US" dirty="0" smtClean="0"/>
          </a:p>
          <a:p>
            <a:r>
              <a:rPr lang="en-US" dirty="0" smtClean="0"/>
              <a:t>Department of Software Engineering</a:t>
            </a:r>
          </a:p>
          <a:p>
            <a:r>
              <a:rPr lang="en-US" dirty="0" smtClean="0"/>
              <a:t>NUCES-FAST, Karachi.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Arithmetic Operator</a:t>
            </a:r>
          </a:p>
          <a:p>
            <a:r>
              <a:rPr lang="en-US" dirty="0" smtClean="0"/>
              <a:t>Arithmetic Assignment</a:t>
            </a:r>
          </a:p>
          <a:p>
            <a:r>
              <a:rPr lang="en-US" dirty="0" smtClean="0"/>
              <a:t>Increment / Decrement</a:t>
            </a:r>
          </a:p>
          <a:p>
            <a:r>
              <a:rPr lang="en-US" dirty="0" smtClean="0"/>
              <a:t>Relational</a:t>
            </a:r>
          </a:p>
          <a:p>
            <a:r>
              <a:rPr lang="en-US" dirty="0" smtClean="0"/>
              <a:t>Logical</a:t>
            </a:r>
          </a:p>
          <a:p>
            <a:r>
              <a:rPr lang="en-US" dirty="0" smtClean="0"/>
              <a:t>Conditional</a:t>
            </a:r>
          </a:p>
          <a:p>
            <a:r>
              <a:rPr lang="en-US" dirty="0" smtClean="0"/>
              <a:t>Bitwise</a:t>
            </a:r>
          </a:p>
          <a:p>
            <a:r>
              <a:rPr lang="en-US" dirty="0" smtClean="0"/>
              <a:t>Special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+		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-</a:t>
            </a:r>
            <a:r>
              <a:rPr lang="en-US" b="1" dirty="0">
                <a:solidFill>
                  <a:schemeClr val="tx1"/>
                </a:solidFill>
              </a:rPr>
              <a:t>		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*</a:t>
            </a:r>
            <a:r>
              <a:rPr lang="en-US" b="1" dirty="0">
                <a:solidFill>
                  <a:schemeClr val="tx1"/>
                </a:solidFill>
              </a:rPr>
              <a:t>		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/</a:t>
            </a:r>
            <a:r>
              <a:rPr lang="en-US" b="1" dirty="0">
                <a:solidFill>
                  <a:schemeClr val="tx1"/>
                </a:solidFill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%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7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</a:rPr>
              <a:t> =		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*=</a:t>
            </a:r>
            <a:r>
              <a:rPr lang="en-US" b="1" dirty="0">
                <a:solidFill>
                  <a:schemeClr val="tx1"/>
                </a:solidFill>
              </a:rPr>
              <a:t>		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</a:rPr>
              <a:t> /=		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</a:rPr>
              <a:t> +=		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-=</a:t>
            </a:r>
            <a:r>
              <a:rPr lang="en-US" b="1" dirty="0">
                <a:solidFill>
                  <a:schemeClr val="tx1"/>
                </a:solidFill>
              </a:rPr>
              <a:t>		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%=</a:t>
            </a:r>
            <a:r>
              <a:rPr lang="en-US" b="1" dirty="0">
                <a:solidFill>
                  <a:schemeClr val="tx1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1499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Increment / </a:t>
            </a:r>
            <a:r>
              <a:rPr lang="en-US" dirty="0" smtClean="0"/>
              <a:t>Decrement </a:t>
            </a:r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++</a:t>
            </a:r>
          </a:p>
          <a:p>
            <a:r>
              <a:rPr lang="en-US" b="1" dirty="0" smtClean="0"/>
              <a:t>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36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</a:t>
            </a:r>
            <a:r>
              <a:rPr lang="en-US" dirty="0"/>
              <a:t>Operator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975" y="2592388"/>
            <a:ext cx="57340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/>
              <a:t>Operator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100" y="3711575"/>
            <a:ext cx="4495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3, Class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 (Ternary Operator)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</a:t>
            </a:r>
            <a:r>
              <a:rPr lang="en-US" dirty="0"/>
              <a:t>Operator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087" y="2925763"/>
            <a:ext cx="54578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5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258" y="2765892"/>
            <a:ext cx="5478260" cy="13038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114" y="750823"/>
            <a:ext cx="9601196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main() {</a:t>
            </a:r>
          </a:p>
          <a:p>
            <a:pPr marL="0" indent="0">
              <a:buNone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 = 60; /* 60 = 0011 1100 */</a:t>
            </a:r>
          </a:p>
          <a:p>
            <a:pPr marL="0" indent="0">
              <a:buNone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 = 13; /* 13 = 0000 1101 */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 = 0;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 = p | q; /* 61 = 0011 1101 */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(“Line 1 – The value of r is %d\n”, r );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 = p &amp; q; /* 12 = 0000 1100 */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(“Line 2 – The value of r is %d\n”, r );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 = ~p; /*-61 = 1100 0011 */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(“Line 3 – The value of r is %d\n”, r );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 = p ^ q; /* 49 = 0011 0001 */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(“Line 4 – The value of r is %d\n”, r );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 = p &gt;&gt; 2; /* 15 = 0000 1111 */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(“Line 5 – The value of r is %d\n”, r );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 = p &lt;&lt; 2; /* 240 = 1111 0000 */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(“Line 6 – The value of r is %d\n”, r );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6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3, Class 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Operator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, 				Comma Operator</a:t>
            </a:r>
          </a:p>
          <a:p>
            <a:r>
              <a:rPr lang="en-US" dirty="0" smtClean="0"/>
              <a:t>&amp; 			Address Operator</a:t>
            </a:r>
          </a:p>
          <a:p>
            <a:r>
              <a:rPr lang="en-US" dirty="0" err="1" smtClean="0"/>
              <a:t>Sizeof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* and &amp; 		Pointer Operator </a:t>
            </a:r>
          </a:p>
          <a:p>
            <a:r>
              <a:rPr lang="en-US" dirty="0" smtClean="0"/>
              <a:t>. and -&gt;		Member Selection Operator</a:t>
            </a:r>
          </a:p>
          <a:p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02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math.h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/>
              <a:t>math.h</a:t>
            </a:r>
            <a:r>
              <a:rPr lang="en-US" dirty="0"/>
              <a:t> header defines various C mathematical </a:t>
            </a:r>
            <a:r>
              <a:rPr lang="en-US" dirty="0" smtClean="0"/>
              <a:t>functions</a:t>
            </a:r>
          </a:p>
          <a:p>
            <a:r>
              <a:rPr lang="en-US" b="1" dirty="0" smtClean="0"/>
              <a:t>Example:</a:t>
            </a:r>
          </a:p>
          <a:p>
            <a:r>
              <a:rPr lang="en-US" b="1" dirty="0" smtClean="0"/>
              <a:t>double </a:t>
            </a:r>
            <a:r>
              <a:rPr lang="en-US" b="1" dirty="0"/>
              <a:t>ceil (double x)</a:t>
            </a:r>
          </a:p>
          <a:p>
            <a:r>
              <a:rPr lang="en-US" b="1" dirty="0"/>
              <a:t>double floor(double x)</a:t>
            </a:r>
          </a:p>
          <a:p>
            <a:r>
              <a:rPr lang="en-US" b="1" dirty="0"/>
              <a:t>double </a:t>
            </a:r>
            <a:r>
              <a:rPr lang="en-US" b="1" dirty="0" err="1"/>
              <a:t>fabs</a:t>
            </a:r>
            <a:r>
              <a:rPr lang="en-US" b="1" dirty="0"/>
              <a:t>(double x)</a:t>
            </a:r>
          </a:p>
          <a:p>
            <a:r>
              <a:rPr lang="en-US" b="1" dirty="0"/>
              <a:t>double log(double x</a:t>
            </a:r>
            <a:r>
              <a:rPr lang="en-US" b="1" dirty="0" smtClean="0"/>
              <a:t>)</a:t>
            </a:r>
          </a:p>
          <a:p>
            <a:r>
              <a:rPr lang="en-US" b="1" dirty="0"/>
              <a:t>double log10(double x</a:t>
            </a:r>
            <a:r>
              <a:rPr lang="en-US" b="1" dirty="0" smtClean="0"/>
              <a:t>)</a:t>
            </a:r>
          </a:p>
          <a:p>
            <a:r>
              <a:rPr lang="en-US" b="1" dirty="0"/>
              <a:t>double </a:t>
            </a:r>
            <a:r>
              <a:rPr lang="en-US" b="1" dirty="0" err="1"/>
              <a:t>sqrt</a:t>
            </a:r>
            <a:r>
              <a:rPr lang="en-US" b="1" dirty="0"/>
              <a:t>(double x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47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include 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math.h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 void ){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float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val1 = 1.6, val2= 1.2;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("value1 = %.1lf\n", ceil(val1));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("value2 = %.1lf\n", ceil(val2));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95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95401" y="2554407"/>
            <a:ext cx="317074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Arial" panose="020B0604020202020204" pitchFamily="34" charset="0"/>
              </a:rPr>
              <a:t>void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main()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Arial" panose="020B0604020202020204" pitchFamily="34" charset="0"/>
              </a:rPr>
              <a:t>double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x, ret;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 = 2.7;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cs typeface="Arial" panose="020B0604020202020204" pitchFamily="34" charset="0"/>
              </a:rPr>
              <a:t>/* finding log(2.7) */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ret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cs typeface="Arial" panose="020B0604020202020204" pitchFamily="34" charset="0"/>
              </a:rPr>
              <a:t>log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(x);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  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cs typeface="Arial" panose="020B0604020202020204" pitchFamily="34" charset="0"/>
              </a:rPr>
              <a:t>printf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Arial" panose="020B0604020202020204" pitchFamily="34" charset="0"/>
              </a:rPr>
              <a:t>"log(%lf) = %lf"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x, ret);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cs typeface="Arial" panose="020B0604020202020204" pitchFamily="34" charset="0"/>
              </a:rPr>
              <a:t>return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(0);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69476" y="4052496"/>
            <a:ext cx="3817398" cy="802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log(2.700000) = 0.993252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6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escape sequence is to represent the characters that cannot be used normally using the keyboard</a:t>
            </a:r>
          </a:p>
        </p:txBody>
      </p:sp>
    </p:spTree>
    <p:extLst>
      <p:ext uri="{BB962C8B-B14F-4D97-AF65-F5344CB8AC3E}">
        <p14:creationId xmlns:p14="http://schemas.microsoft.com/office/powerpoint/2010/main" val="34866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89" y="-357792"/>
            <a:ext cx="9601196" cy="56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take an integer value as an input from user and print its table from 1 to 5. </a:t>
            </a:r>
          </a:p>
          <a:p>
            <a:r>
              <a:rPr lang="en-US" dirty="0" smtClean="0"/>
              <a:t>Required : IPO and code.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3 x 1 = 3</a:t>
            </a:r>
          </a:p>
          <a:p>
            <a:pPr lvl="1"/>
            <a:r>
              <a:rPr lang="en-US" dirty="0" smtClean="0"/>
              <a:t>3 x 2 = 6</a:t>
            </a:r>
          </a:p>
          <a:p>
            <a:pPr lvl="1"/>
            <a:r>
              <a:rPr lang="en-US" dirty="0" smtClean="0"/>
              <a:t>3 x 3 = 9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06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IPO program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808326"/>
              </p:ext>
            </p:extLst>
          </p:nvPr>
        </p:nvGraphicFramePr>
        <p:xfrm>
          <a:off x="1295400" y="2557463"/>
          <a:ext cx="96012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table; to store</a:t>
                      </a:r>
                      <a:r>
                        <a:rPr lang="en-US" baseline="0" dirty="0" smtClean="0"/>
                        <a:t> the user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 print prompt</a:t>
                      </a:r>
                      <a:r>
                        <a:rPr lang="en-US" baseline="0" dirty="0" smtClean="0"/>
                        <a:t> to input the table user want to print.</a:t>
                      </a:r>
                    </a:p>
                    <a:p>
                      <a:r>
                        <a:rPr lang="en-US" baseline="0" dirty="0" smtClean="0"/>
                        <a:t>2: Take input and save in table variable.</a:t>
                      </a:r>
                    </a:p>
                    <a:p>
                      <a:r>
                        <a:rPr lang="en-US" baseline="0" dirty="0" smtClean="0"/>
                        <a:t>3: print output 5 times by multiplying table with 1 to 5.</a:t>
                      </a:r>
                    </a:p>
                    <a:p>
                      <a:r>
                        <a:rPr lang="en-US" baseline="0" dirty="0" smtClean="0"/>
                        <a:t>4: end.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3 x 1 = 3</a:t>
                      </a:r>
                    </a:p>
                    <a:p>
                      <a:pPr lvl="1"/>
                      <a:r>
                        <a:rPr lang="en-US" dirty="0" smtClean="0"/>
                        <a:t>3 x 2 = 6</a:t>
                      </a:r>
                    </a:p>
                    <a:p>
                      <a:pPr lvl="1"/>
                      <a:r>
                        <a:rPr lang="en-US" dirty="0" smtClean="0"/>
                        <a:t>3 x 3 = 9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x 3 = 12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x 3 = 15</a:t>
                      </a:r>
                    </a:p>
                    <a:p>
                      <a:pPr lvl="1"/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8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a program that takes 3 subject marks as input and print its total, marks obtain and percentage.</a:t>
            </a:r>
          </a:p>
          <a:p>
            <a:r>
              <a:rPr lang="en-US" dirty="0" smtClean="0"/>
              <a:t>Required : IPO and code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Subject 1 = 70 /100</a:t>
            </a:r>
          </a:p>
          <a:p>
            <a:pPr lvl="1"/>
            <a:r>
              <a:rPr lang="en-US" dirty="0" smtClean="0"/>
              <a:t>Subject 2 = 60 / 100</a:t>
            </a:r>
          </a:p>
          <a:p>
            <a:pPr lvl="1"/>
            <a:r>
              <a:rPr lang="en-US" dirty="0" smtClean="0"/>
              <a:t>Subject 3 = 50 /100</a:t>
            </a:r>
          </a:p>
          <a:p>
            <a:pPr lvl="1"/>
            <a:r>
              <a:rPr lang="en-US" dirty="0" smtClean="0"/>
              <a:t>Total Marks obtain = 180 / 300</a:t>
            </a:r>
          </a:p>
          <a:p>
            <a:pPr lvl="1"/>
            <a:r>
              <a:rPr lang="en-US" dirty="0" smtClean="0"/>
              <a:t>Total percentage = 60 %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IPO program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149319"/>
              </p:ext>
            </p:extLst>
          </p:nvPr>
        </p:nvGraphicFramePr>
        <p:xfrm>
          <a:off x="834501" y="2557463"/>
          <a:ext cx="1049340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58"/>
                <a:gridCol w="4625701"/>
                <a:gridCol w="3480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3 float variables to store</a:t>
                      </a:r>
                      <a:r>
                        <a:rPr lang="en-US" baseline="0" dirty="0" smtClean="0"/>
                        <a:t> subject marks. s1, s2 and s3.</a:t>
                      </a:r>
                    </a:p>
                    <a:p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1 float for total.</a:t>
                      </a:r>
                    </a:p>
                    <a:p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1 float for percentage.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 prompt </a:t>
                      </a:r>
                      <a:r>
                        <a:rPr lang="en-US" baseline="0" dirty="0" smtClean="0"/>
                        <a:t>user  to input 3 subject marks.</a:t>
                      </a:r>
                    </a:p>
                    <a:p>
                      <a:r>
                        <a:rPr lang="en-US" baseline="0" dirty="0" smtClean="0"/>
                        <a:t>2: Take input and save in s1, s2 and s3 variable.</a:t>
                      </a:r>
                    </a:p>
                    <a:p>
                      <a:r>
                        <a:rPr lang="en-US" baseline="0" dirty="0" smtClean="0"/>
                        <a:t>3: calculate total marks and save in total variable by adding s1, s2 and s3.</a:t>
                      </a:r>
                    </a:p>
                    <a:p>
                      <a:r>
                        <a:rPr lang="en-US" baseline="0" dirty="0" smtClean="0"/>
                        <a:t>4: calculate percentage and save in variable. Total*100/300.</a:t>
                      </a:r>
                    </a:p>
                    <a:p>
                      <a:r>
                        <a:rPr lang="en-US" dirty="0" smtClean="0"/>
                        <a:t>5: print total</a:t>
                      </a:r>
                    </a:p>
                    <a:p>
                      <a:r>
                        <a:rPr lang="en-US" dirty="0" smtClean="0"/>
                        <a:t>6:</a:t>
                      </a:r>
                      <a:r>
                        <a:rPr lang="en-US" baseline="0" dirty="0" smtClean="0"/>
                        <a:t> print percentage</a:t>
                      </a:r>
                    </a:p>
                    <a:p>
                      <a:r>
                        <a:rPr lang="en-US" baseline="0" dirty="0" smtClean="0"/>
                        <a:t>7: end.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Subject 1 = 70 /100</a:t>
                      </a:r>
                    </a:p>
                    <a:p>
                      <a:pPr lvl="1"/>
                      <a:r>
                        <a:rPr lang="en-US" dirty="0" smtClean="0"/>
                        <a:t>Subject 2 = 60 / 100</a:t>
                      </a:r>
                    </a:p>
                    <a:p>
                      <a:pPr lvl="1"/>
                      <a:r>
                        <a:rPr lang="en-US" dirty="0" smtClean="0"/>
                        <a:t>Subject 3 = 50 /100</a:t>
                      </a:r>
                    </a:p>
                    <a:p>
                      <a:pPr lvl="1" algn="l"/>
                      <a:r>
                        <a:rPr lang="en-US" dirty="0" smtClean="0"/>
                        <a:t>Total Marks obtain = 180/300</a:t>
                      </a:r>
                    </a:p>
                    <a:p>
                      <a:pPr lvl="1"/>
                      <a:r>
                        <a:rPr lang="en-US" dirty="0" smtClean="0"/>
                        <a:t>Total percentage = 60 %</a:t>
                      </a:r>
                    </a:p>
                    <a:p>
                      <a:pPr lvl="1"/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0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3, Class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1679</TotalTime>
  <Words>484</Words>
  <Application>Microsoft Office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Garamond</vt:lpstr>
      <vt:lpstr>Organic</vt:lpstr>
      <vt:lpstr>Programming Fundamentals</vt:lpstr>
      <vt:lpstr>Week 3, Class 1</vt:lpstr>
      <vt:lpstr>Escape Sequence</vt:lpstr>
      <vt:lpstr>PowerPoint Presentation</vt:lpstr>
      <vt:lpstr>Program 1</vt:lpstr>
      <vt:lpstr>IPO program 1</vt:lpstr>
      <vt:lpstr>Program 2</vt:lpstr>
      <vt:lpstr>IPO program 2</vt:lpstr>
      <vt:lpstr>Week 3, Class 2</vt:lpstr>
      <vt:lpstr>Operators in C</vt:lpstr>
      <vt:lpstr>Arithmetic Operator</vt:lpstr>
      <vt:lpstr>Assignment  Operators</vt:lpstr>
      <vt:lpstr>Increment / Decrement Operator</vt:lpstr>
      <vt:lpstr>Relational Operator</vt:lpstr>
      <vt:lpstr>Logical Operator</vt:lpstr>
      <vt:lpstr>Week 3, Class 3</vt:lpstr>
      <vt:lpstr>Condition Operator</vt:lpstr>
      <vt:lpstr>Bitwise Operator</vt:lpstr>
      <vt:lpstr>Example</vt:lpstr>
      <vt:lpstr>Special Operator </vt:lpstr>
      <vt:lpstr>math.h</vt:lpstr>
      <vt:lpstr>Example</vt:lpstr>
      <vt:lpstr>Example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Administrator</dc:creator>
  <cp:lastModifiedBy>Administrator</cp:lastModifiedBy>
  <cp:revision>38</cp:revision>
  <dcterms:created xsi:type="dcterms:W3CDTF">2023-08-21T03:13:15Z</dcterms:created>
  <dcterms:modified xsi:type="dcterms:W3CDTF">2023-09-05T04:42:34Z</dcterms:modified>
</cp:coreProperties>
</file>