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17"/>
  </p:notesMasterIdLst>
  <p:sldIdLst>
    <p:sldId id="260" r:id="rId2"/>
    <p:sldId id="259"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1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4368F-A4A9-4F3B-8401-B74553AEC170}"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E258C-598F-4EC1-A922-95594562494F}" type="slidenum">
              <a:rPr lang="en-US" smtClean="0"/>
              <a:t>‹#›</a:t>
            </a:fld>
            <a:endParaRPr lang="en-US"/>
          </a:p>
        </p:txBody>
      </p:sp>
    </p:spTree>
    <p:extLst>
      <p:ext uri="{BB962C8B-B14F-4D97-AF65-F5344CB8AC3E}">
        <p14:creationId xmlns:p14="http://schemas.microsoft.com/office/powerpoint/2010/main" val="4121473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76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554c5c7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554c5c7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963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b554c5c72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b554c5c7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68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b554c5c72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b554c5c72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528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704F1A4-EC45-4DCC-A53D-C369A6EB230F}" type="datetimeFigureOut">
              <a:rPr lang="en-US" smtClean="0"/>
              <a:t>11/28/2023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16390313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04F1A4-EC45-4DCC-A53D-C369A6EB230F}"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25868714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04F1A4-EC45-4DCC-A53D-C369A6EB230F}"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29514753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04F1A4-EC45-4DCC-A53D-C369A6EB230F}"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8409-F68A-486E-ADDE-F07D244B4A9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11956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04F1A4-EC45-4DCC-A53D-C369A6EB230F}"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31237860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704F1A4-EC45-4DCC-A53D-C369A6EB230F}"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8012597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704F1A4-EC45-4DCC-A53D-C369A6EB230F}"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15892249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4F1A4-EC45-4DCC-A53D-C369A6EB230F}"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34523725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4F1A4-EC45-4DCC-A53D-C369A6EB230F}"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29841244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4F1A4-EC45-4DCC-A53D-C369A6EB230F}"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36935325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04F1A4-EC45-4DCC-A53D-C369A6EB230F}"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2324480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04F1A4-EC45-4DCC-A53D-C369A6EB230F}"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15521158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04F1A4-EC45-4DCC-A53D-C369A6EB230F}"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38842721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04F1A4-EC45-4DCC-A53D-C369A6EB230F}"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26043695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4F1A4-EC45-4DCC-A53D-C369A6EB230F}"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29391407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04F1A4-EC45-4DCC-A53D-C369A6EB230F}"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15693534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04F1A4-EC45-4DCC-A53D-C369A6EB230F}"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D98409-F68A-486E-ADDE-F07D244B4A90}" type="slidenum">
              <a:rPr lang="en-US" smtClean="0"/>
              <a:t>‹#›</a:t>
            </a:fld>
            <a:endParaRPr lang="en-US"/>
          </a:p>
        </p:txBody>
      </p:sp>
    </p:spTree>
    <p:extLst>
      <p:ext uri="{BB962C8B-B14F-4D97-AF65-F5344CB8AC3E}">
        <p14:creationId xmlns:p14="http://schemas.microsoft.com/office/powerpoint/2010/main" val="626514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04F1A4-EC45-4DCC-A53D-C369A6EB230F}" type="datetimeFigureOut">
              <a:rPr lang="en-US" smtClean="0"/>
              <a:t>11/28/2023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D98409-F68A-486E-ADDE-F07D244B4A90}" type="slidenum">
              <a:rPr lang="en-US" smtClean="0"/>
              <a:t>‹#›</a:t>
            </a:fld>
            <a:endParaRPr lang="en-US"/>
          </a:p>
        </p:txBody>
      </p:sp>
    </p:spTree>
    <p:extLst>
      <p:ext uri="{BB962C8B-B14F-4D97-AF65-F5344CB8AC3E}">
        <p14:creationId xmlns:p14="http://schemas.microsoft.com/office/powerpoint/2010/main" val="2989043158"/>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bjective-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274" y="377128"/>
            <a:ext cx="10058400" cy="2615334"/>
          </a:xfrm>
        </p:spPr>
        <p:txBody>
          <a:bodyPr>
            <a:normAutofit fontScale="90000"/>
          </a:bodyPr>
          <a:lstStyle/>
          <a:p>
            <a:pPr algn="ctr"/>
            <a:r>
              <a:rPr lang="en-US" dirty="0">
                <a:latin typeface="Arial Black" panose="020B0A04020102020204" pitchFamily="34" charset="0"/>
              </a:rPr>
              <a:t/>
            </a:r>
            <a:br>
              <a:rPr lang="en-US" dirty="0">
                <a:latin typeface="Arial Black" panose="020B0A04020102020204" pitchFamily="34" charset="0"/>
              </a:rPr>
            </a:br>
            <a:r>
              <a:rPr lang="en-US" dirty="0">
                <a:latin typeface="Arial Black" panose="020B0A04020102020204" pitchFamily="34" charset="0"/>
              </a:rPr>
              <a:t/>
            </a:r>
            <a:br>
              <a:rPr lang="en-US" dirty="0">
                <a:latin typeface="Arial Black" panose="020B0A04020102020204" pitchFamily="34" charset="0"/>
              </a:rPr>
            </a:br>
            <a:r>
              <a:rPr lang="en-US" dirty="0">
                <a:latin typeface="Arial Black" panose="020B0A04020102020204" pitchFamily="34" charset="0"/>
              </a:rPr>
              <a:t/>
            </a:r>
            <a:br>
              <a:rPr lang="en-US" dirty="0">
                <a:latin typeface="Arial Black" panose="020B0A04020102020204" pitchFamily="34" charset="0"/>
              </a:rPr>
            </a:br>
            <a:r>
              <a:rPr lang="en-US" dirty="0">
                <a:latin typeface="Arial Black" panose="020B0A04020102020204" pitchFamily="34" charset="0"/>
              </a:rPr>
              <a:t/>
            </a:r>
            <a:br>
              <a:rPr lang="en-US" dirty="0">
                <a:latin typeface="Arial Black" panose="020B0A04020102020204" pitchFamily="34" charset="0"/>
              </a:rPr>
            </a:br>
            <a:r>
              <a:rPr lang="en-US" dirty="0">
                <a:latin typeface="Arial Black" panose="020B0A04020102020204" pitchFamily="34" charset="0"/>
              </a:rPr>
              <a:t/>
            </a:r>
            <a:br>
              <a:rPr lang="en-US" dirty="0">
                <a:latin typeface="Arial Black" panose="020B0A04020102020204" pitchFamily="34" charset="0"/>
              </a:rPr>
            </a:br>
            <a:r>
              <a:rPr lang="en-US" sz="6000" dirty="0">
                <a:solidFill>
                  <a:schemeClr val="tx2">
                    <a:lumMod val="75000"/>
                  </a:schemeClr>
                </a:solidFill>
                <a:latin typeface="Bernard MT Condensed" panose="02050806060905020404" pitchFamily="18" charset="0"/>
              </a:rPr>
              <a:t>ATOM</a:t>
            </a:r>
            <a:br>
              <a:rPr lang="en-US" sz="6000" dirty="0">
                <a:solidFill>
                  <a:schemeClr val="tx2">
                    <a:lumMod val="75000"/>
                  </a:schemeClr>
                </a:solidFill>
                <a:latin typeface="Bernard MT Condensed" panose="02050806060905020404" pitchFamily="18" charset="0"/>
              </a:rPr>
            </a:br>
            <a:r>
              <a:rPr lang="en-US" sz="6000" dirty="0">
                <a:solidFill>
                  <a:schemeClr val="tx2">
                    <a:lumMod val="75000"/>
                  </a:schemeClr>
                </a:solidFill>
                <a:latin typeface="Bernard MT Condensed" panose="02050806060905020404" pitchFamily="18" charset="0"/>
              </a:rPr>
              <a:t/>
            </a:r>
            <a:br>
              <a:rPr lang="en-US" sz="6000" dirty="0">
                <a:solidFill>
                  <a:schemeClr val="tx2">
                    <a:lumMod val="75000"/>
                  </a:schemeClr>
                </a:solidFill>
                <a:latin typeface="Bernard MT Condensed" panose="02050806060905020404" pitchFamily="18" charset="0"/>
              </a:rPr>
            </a:br>
            <a:r>
              <a:rPr lang="en-US" sz="4000" dirty="0">
                <a:solidFill>
                  <a:schemeClr val="tx2">
                    <a:lumMod val="75000"/>
                  </a:schemeClr>
                </a:solidFill>
                <a:latin typeface="Bernard MT Condensed" panose="02050806060905020404" pitchFamily="18" charset="0"/>
              </a:rPr>
              <a:t>(SOURCE CODE AND TEXT EDITOR)</a:t>
            </a:r>
            <a:br>
              <a:rPr lang="en-US" sz="4000" dirty="0">
                <a:solidFill>
                  <a:schemeClr val="tx2">
                    <a:lumMod val="75000"/>
                  </a:schemeClr>
                </a:solidFill>
                <a:latin typeface="Bernard MT Condensed" panose="02050806060905020404" pitchFamily="18" charset="0"/>
              </a:rPr>
            </a:br>
            <a:endParaRPr lang="en-US" sz="4000" dirty="0">
              <a:solidFill>
                <a:schemeClr val="tx2">
                  <a:lumMod val="75000"/>
                </a:schemeClr>
              </a:solidFill>
              <a:latin typeface="Bernard MT Condensed" panose="02050806060905020404" pitchFamily="18" charset="0"/>
            </a:endParaRPr>
          </a:p>
        </p:txBody>
      </p:sp>
      <p:sp>
        <p:nvSpPr>
          <p:cNvPr id="3" name="Subtitle 2"/>
          <p:cNvSpPr>
            <a:spLocks noGrp="1"/>
          </p:cNvSpPr>
          <p:nvPr>
            <p:ph type="subTitle" idx="1"/>
          </p:nvPr>
        </p:nvSpPr>
        <p:spPr>
          <a:xfrm>
            <a:off x="1849486" y="3030709"/>
            <a:ext cx="8689976" cy="3129565"/>
          </a:xfrm>
        </p:spPr>
        <p:txBody>
          <a:bodyPr>
            <a:normAutofit/>
          </a:bodyPr>
          <a:lstStyle/>
          <a:p>
            <a:endParaRPr lang="en-US" dirty="0"/>
          </a:p>
          <a:p>
            <a:pPr algn="ctr"/>
            <a:r>
              <a:rPr lang="en-US" sz="3200" b="1" u="sng" dirty="0">
                <a:solidFill>
                  <a:schemeClr val="tx1"/>
                </a:solidFill>
              </a:rPr>
              <a:t>GROUP MEMBERS:</a:t>
            </a:r>
          </a:p>
          <a:p>
            <a:pPr algn="ctr"/>
            <a:r>
              <a:rPr lang="en-US" sz="3200" b="1" dirty="0">
                <a:solidFill>
                  <a:schemeClr val="tx1"/>
                </a:solidFill>
              </a:rPr>
              <a:t>23k-3032</a:t>
            </a:r>
          </a:p>
          <a:p>
            <a:pPr algn="ctr"/>
            <a:r>
              <a:rPr lang="en-US" sz="3200" b="1" dirty="0">
                <a:solidFill>
                  <a:schemeClr val="tx1"/>
                </a:solidFill>
              </a:rPr>
              <a:t>23k-3008</a:t>
            </a:r>
          </a:p>
        </p:txBody>
      </p:sp>
    </p:spTree>
    <p:extLst>
      <p:ext uri="{BB962C8B-B14F-4D97-AF65-F5344CB8AC3E}">
        <p14:creationId xmlns:p14="http://schemas.microsoft.com/office/powerpoint/2010/main" val="8542227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4293" y="98014"/>
            <a:ext cx="9905998" cy="1478570"/>
          </a:xfrm>
        </p:spPr>
        <p:txBody>
          <a:bodyPr>
            <a:normAutofit/>
          </a:bodyPr>
          <a:lstStyle/>
          <a:p>
            <a:r>
              <a:rPr lang="en-US" sz="5600" b="1" dirty="0">
                <a:solidFill>
                  <a:schemeClr val="tx2">
                    <a:lumMod val="75000"/>
                  </a:schemeClr>
                </a:solidFill>
                <a:latin typeface="Bernard MT Condensed" panose="02050806060905020404" pitchFamily="18" charset="0"/>
              </a:rPr>
              <a:t>PACKAGE </a:t>
            </a:r>
            <a:r>
              <a:rPr lang="en-US" sz="5600" b="1" dirty="0" smtClean="0">
                <a:solidFill>
                  <a:schemeClr val="tx2">
                    <a:lumMod val="75000"/>
                  </a:schemeClr>
                </a:solidFill>
                <a:latin typeface="Bernard MT Condensed" panose="02050806060905020404" pitchFamily="18" charset="0"/>
              </a:rPr>
              <a:t>MANAGER:</a:t>
            </a:r>
            <a:endParaRPr lang="en-US" sz="5600" b="1" dirty="0">
              <a:solidFill>
                <a:schemeClr val="tx2">
                  <a:lumMod val="75000"/>
                </a:schemeClr>
              </a:solidFill>
              <a:latin typeface="Bernard MT Condensed" panose="02050806060905020404" pitchFamily="18" charset="0"/>
            </a:endParaRPr>
          </a:p>
        </p:txBody>
      </p:sp>
      <p:sp>
        <p:nvSpPr>
          <p:cNvPr id="5" name="Content Placeholder 4"/>
          <p:cNvSpPr>
            <a:spLocks noGrp="1"/>
          </p:cNvSpPr>
          <p:nvPr>
            <p:ph idx="1"/>
          </p:nvPr>
        </p:nvSpPr>
        <p:spPr>
          <a:xfrm>
            <a:off x="1141412" y="1616443"/>
            <a:ext cx="9700759" cy="4222653"/>
          </a:xfrm>
        </p:spPr>
        <p:txBody>
          <a:bodyPr/>
          <a:lstStyle/>
          <a:p>
            <a:pPr algn="justLow">
              <a:buFont typeface="Wingdings" panose="05000000000000000000" pitchFamily="2" charset="2"/>
              <a:buChar char="Ø"/>
            </a:pPr>
            <a:r>
              <a:rPr lang="en-US" sz="2800" b="1" dirty="0">
                <a:ea typeface="Roboto" panose="020B0604020202020204" charset="0"/>
              </a:rPr>
              <a:t>Package is a collection of software tools.</a:t>
            </a:r>
          </a:p>
          <a:p>
            <a:pPr algn="justLow">
              <a:buFont typeface="Wingdings" panose="05000000000000000000" pitchFamily="2" charset="2"/>
              <a:buChar char="Ø"/>
            </a:pPr>
            <a:r>
              <a:rPr lang="en-US" sz="2800" b="1" dirty="0">
                <a:ea typeface="Roboto" panose="020B0604020202020204" charset="0"/>
              </a:rPr>
              <a:t>It automates </a:t>
            </a:r>
            <a:r>
              <a:rPr lang="en-US" sz="2800" b="1" dirty="0" smtClean="0">
                <a:ea typeface="Roboto" panose="020B0604020202020204" charset="0"/>
              </a:rPr>
              <a:t>the process </a:t>
            </a:r>
            <a:r>
              <a:rPr lang="en-US" sz="2800" b="1" dirty="0">
                <a:ea typeface="Roboto" panose="020B0604020202020204" charset="0"/>
              </a:rPr>
              <a:t>installing, </a:t>
            </a:r>
            <a:r>
              <a:rPr lang="en-US" sz="2800" b="1" dirty="0" smtClean="0">
                <a:ea typeface="Roboto" panose="020B0604020202020204" charset="0"/>
              </a:rPr>
              <a:t>upgrading, configuring </a:t>
            </a:r>
            <a:r>
              <a:rPr lang="en-US" sz="2800" b="1" dirty="0">
                <a:ea typeface="Roboto" panose="020B0604020202020204" charset="0"/>
              </a:rPr>
              <a:t>, and removing computer program for computer operating system.</a:t>
            </a:r>
          </a:p>
          <a:p>
            <a:pPr algn="justLow">
              <a:buFont typeface="Wingdings" panose="05000000000000000000" pitchFamily="2" charset="2"/>
              <a:buChar char="Ø"/>
            </a:pPr>
            <a:r>
              <a:rPr lang="en-US" sz="2800" b="1" dirty="0">
                <a:ea typeface="Roboto" panose="020B0604020202020204" charset="0"/>
              </a:rPr>
              <a:t>It deal with packages , distributions of software and data in archive files.</a:t>
            </a:r>
          </a:p>
          <a:p>
            <a:pPr algn="justLow">
              <a:buNone/>
            </a:pPr>
            <a:endParaRPr lang="en-US" sz="2400" b="1" dirty="0">
              <a:latin typeface="Roboto" panose="020B0604020202020204" charset="0"/>
              <a:ea typeface="Roboto" panose="020B0604020202020204" charset="0"/>
            </a:endParaRPr>
          </a:p>
          <a:p>
            <a:pPr algn="justLow">
              <a:buNone/>
            </a:pPr>
            <a:endParaRPr lang="en-US" b="1" dirty="0">
              <a:latin typeface="Roboto" panose="020B0604020202020204" charset="0"/>
              <a:ea typeface="Roboto" panose="020B0604020202020204" charset="0"/>
            </a:endParaRPr>
          </a:p>
        </p:txBody>
      </p:sp>
    </p:spTree>
    <p:extLst>
      <p:ext uri="{BB962C8B-B14F-4D97-AF65-F5344CB8AC3E}">
        <p14:creationId xmlns:p14="http://schemas.microsoft.com/office/powerpoint/2010/main" val="298539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5298" y="27670"/>
            <a:ext cx="9905998" cy="1478570"/>
          </a:xfrm>
        </p:spPr>
        <p:txBody>
          <a:bodyPr>
            <a:normAutofit/>
          </a:bodyPr>
          <a:lstStyle/>
          <a:p>
            <a:r>
              <a:rPr lang="en-US" sz="5600" b="1" dirty="0">
                <a:solidFill>
                  <a:schemeClr val="tx2"/>
                </a:solidFill>
                <a:latin typeface="Bernard MT Condensed" panose="02050806060905020404" pitchFamily="18" charset="0"/>
              </a:rPr>
              <a:t>SYNAPTIC PACKAGE MANAGER</a:t>
            </a:r>
          </a:p>
        </p:txBody>
      </p:sp>
      <p:pic>
        <p:nvPicPr>
          <p:cNvPr id="6" name="Content Placeholder 5" descr="Synaptic_screenshot.png"/>
          <p:cNvPicPr>
            <a:picLocks noGrp="1" noChangeAspect="1"/>
          </p:cNvPicPr>
          <p:nvPr>
            <p:ph idx="1"/>
          </p:nvPr>
        </p:nvPicPr>
        <p:blipFill>
          <a:blip r:embed="rId2"/>
          <a:stretch>
            <a:fillRect/>
          </a:stretch>
        </p:blipFill>
        <p:spPr>
          <a:xfrm>
            <a:off x="2313213" y="1700267"/>
            <a:ext cx="8229600" cy="4482431"/>
          </a:xfrm>
        </p:spPr>
      </p:pic>
    </p:spTree>
    <p:extLst>
      <p:ext uri="{BB962C8B-B14F-4D97-AF65-F5344CB8AC3E}">
        <p14:creationId xmlns:p14="http://schemas.microsoft.com/office/powerpoint/2010/main" val="21328783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710" y="69873"/>
            <a:ext cx="9905998" cy="1478570"/>
          </a:xfrm>
        </p:spPr>
        <p:txBody>
          <a:bodyPr>
            <a:normAutofit/>
          </a:bodyPr>
          <a:lstStyle/>
          <a:p>
            <a:r>
              <a:rPr lang="en-US" sz="5600" dirty="0">
                <a:solidFill>
                  <a:schemeClr val="tx2"/>
                </a:solidFill>
                <a:latin typeface="Bernard MT Condensed" panose="02050806060905020404" pitchFamily="18" charset="0"/>
              </a:rPr>
              <a:t>LIST OF PACKAGE MANAGER</a:t>
            </a:r>
          </a:p>
        </p:txBody>
      </p:sp>
      <p:sp>
        <p:nvSpPr>
          <p:cNvPr id="3" name="Content Placeholder 2"/>
          <p:cNvSpPr>
            <a:spLocks noGrp="1"/>
          </p:cNvSpPr>
          <p:nvPr>
            <p:ph idx="1"/>
          </p:nvPr>
        </p:nvSpPr>
        <p:spPr>
          <a:xfrm>
            <a:off x="1175657" y="1153216"/>
            <a:ext cx="10070711" cy="5587218"/>
          </a:xfrm>
        </p:spPr>
        <p:txBody>
          <a:bodyPr>
            <a:noAutofit/>
          </a:bodyPr>
          <a:lstStyle/>
          <a:p>
            <a:r>
              <a:rPr lang="en-US" dirty="0">
                <a:ea typeface="Roboto" panose="020B0604020202020204" charset="0"/>
              </a:rPr>
              <a:t>Binary Packages</a:t>
            </a:r>
          </a:p>
          <a:p>
            <a:pPr>
              <a:buFont typeface="Wingdings" pitchFamily="2" charset="2"/>
              <a:buChar char="Ø"/>
            </a:pPr>
            <a:r>
              <a:rPr lang="en-US" dirty="0">
                <a:ea typeface="Roboto" panose="020B0604020202020204" charset="0"/>
              </a:rPr>
              <a:t>UNIX LIKE</a:t>
            </a:r>
          </a:p>
          <a:p>
            <a:pPr marL="514338" indent="-514338">
              <a:buFont typeface="+mj-lt"/>
              <a:buAutoNum type="arabicPeriod"/>
            </a:pPr>
            <a:r>
              <a:rPr lang="en-US" dirty="0" smtClean="0">
                <a:ea typeface="Roboto" panose="020B0604020202020204" charset="0"/>
              </a:rPr>
              <a:t>Linux       2. Mac OS       3. BSD</a:t>
            </a:r>
          </a:p>
          <a:p>
            <a:pPr marL="514338" indent="-514338">
              <a:buFont typeface="+mj-lt"/>
              <a:buAutoNum type="arabicPeriod"/>
            </a:pPr>
            <a:endParaRPr lang="en-US" dirty="0">
              <a:ea typeface="Roboto" panose="020B0604020202020204" charset="0"/>
            </a:endParaRPr>
          </a:p>
          <a:p>
            <a:pPr marL="571486" indent="-571486">
              <a:buFont typeface="Wingdings" pitchFamily="2" charset="2"/>
              <a:buChar char="Ø"/>
            </a:pPr>
            <a:r>
              <a:rPr lang="en-US" dirty="0">
                <a:ea typeface="Roboto" panose="020B0604020202020204" charset="0"/>
              </a:rPr>
              <a:t>MOBILE</a:t>
            </a:r>
          </a:p>
          <a:p>
            <a:pPr marL="514338" indent="-514338">
              <a:buFont typeface="+mj-lt"/>
              <a:buAutoNum type="arabicPeriod"/>
            </a:pPr>
            <a:r>
              <a:rPr lang="en-US" dirty="0" smtClean="0">
                <a:ea typeface="Roboto" panose="020B0604020202020204" charset="0"/>
              </a:rPr>
              <a:t>Android   2.Mobile</a:t>
            </a:r>
          </a:p>
          <a:p>
            <a:pPr marL="514338" indent="-514338">
              <a:buFont typeface="+mj-lt"/>
              <a:buAutoNum type="arabicPeriod"/>
            </a:pPr>
            <a:endParaRPr lang="en-US" dirty="0">
              <a:ea typeface="Roboto" panose="020B0604020202020204" charset="0"/>
            </a:endParaRPr>
          </a:p>
          <a:p>
            <a:pPr marL="514338" indent="-514338"/>
            <a:r>
              <a:rPr lang="en-US" dirty="0">
                <a:ea typeface="Roboto" panose="020B0604020202020204" charset="0"/>
              </a:rPr>
              <a:t>SOURCE CODE BASED</a:t>
            </a:r>
          </a:p>
          <a:p>
            <a:pPr marL="571486" indent="-571486">
              <a:buFont typeface="Wingdings" pitchFamily="2" charset="2"/>
              <a:buChar char="Ø"/>
            </a:pPr>
            <a:r>
              <a:rPr lang="en-US" dirty="0">
                <a:ea typeface="Roboto" panose="020B0604020202020204" charset="0"/>
              </a:rPr>
              <a:t>Mac OS(OS X)</a:t>
            </a:r>
          </a:p>
          <a:p>
            <a:pPr marL="571486" indent="-571486">
              <a:buFont typeface="Wingdings" pitchFamily="2" charset="2"/>
              <a:buChar char="Ø"/>
            </a:pPr>
            <a:r>
              <a:rPr lang="en-US" dirty="0">
                <a:ea typeface="Roboto" panose="020B0604020202020204" charset="0"/>
              </a:rPr>
              <a:t>Windows</a:t>
            </a:r>
          </a:p>
          <a:p>
            <a:pPr marL="571486" indent="-571486">
              <a:buFont typeface="+mj-lt"/>
              <a:buAutoNum type="romanLcPeriod"/>
            </a:pPr>
            <a:endParaRPr lang="en-US" sz="1800" dirty="0">
              <a:latin typeface="Roboto" panose="020B0604020202020204" charset="0"/>
              <a:ea typeface="Roboto" panose="020B0604020202020204" charset="0"/>
            </a:endParaRPr>
          </a:p>
        </p:txBody>
      </p:sp>
    </p:spTree>
    <p:extLst>
      <p:ext uri="{BB962C8B-B14F-4D97-AF65-F5344CB8AC3E}">
        <p14:creationId xmlns:p14="http://schemas.microsoft.com/office/powerpoint/2010/main" val="4356417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1" dur="500"/>
                                        <p:tgtEl>
                                          <p:spTgt spid="3">
                                            <p:txEl>
                                              <p:pRg st="8" end="8"/>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EC9A-1ABB-6038-2CC1-351343C1AB62}"/>
              </a:ext>
            </a:extLst>
          </p:cNvPr>
          <p:cNvSpPr>
            <a:spLocks noGrp="1"/>
          </p:cNvSpPr>
          <p:nvPr>
            <p:ph type="title"/>
          </p:nvPr>
        </p:nvSpPr>
        <p:spPr>
          <a:xfrm>
            <a:off x="2835461" y="127631"/>
            <a:ext cx="9905998" cy="1478570"/>
          </a:xfrm>
        </p:spPr>
        <p:txBody>
          <a:bodyPr>
            <a:normAutofit/>
          </a:bodyPr>
          <a:lstStyle/>
          <a:p>
            <a:r>
              <a:rPr lang="en-US" sz="5600" dirty="0">
                <a:solidFill>
                  <a:schemeClr val="tx2"/>
                </a:solidFill>
                <a:latin typeface="Bernard MT Condensed" panose="02050806060905020404" pitchFamily="18" charset="0"/>
              </a:rPr>
              <a:t>Sample code on atom</a:t>
            </a:r>
          </a:p>
        </p:txBody>
      </p:sp>
      <p:pic>
        <p:nvPicPr>
          <p:cNvPr id="5" name="Picture 4">
            <a:extLst>
              <a:ext uri="{FF2B5EF4-FFF2-40B4-BE49-F238E27FC236}">
                <a16:creationId xmlns:a16="http://schemas.microsoft.com/office/drawing/2014/main" id="{250AE0E9-DF44-B679-5C29-5C6958A4A3FE}"/>
              </a:ext>
            </a:extLst>
          </p:cNvPr>
          <p:cNvPicPr>
            <a:picLocks noChangeAspect="1"/>
          </p:cNvPicPr>
          <p:nvPr/>
        </p:nvPicPr>
        <p:blipFill rotWithShape="1">
          <a:blip r:embed="rId2"/>
          <a:srcRect r="37679"/>
          <a:stretch/>
        </p:blipFill>
        <p:spPr>
          <a:xfrm>
            <a:off x="1267098" y="1345474"/>
            <a:ext cx="9980021" cy="5342709"/>
          </a:xfrm>
          <a:prstGeom prst="rect">
            <a:avLst/>
          </a:prstGeom>
        </p:spPr>
      </p:pic>
    </p:spTree>
    <p:extLst>
      <p:ext uri="{BB962C8B-B14F-4D97-AF65-F5344CB8AC3E}">
        <p14:creationId xmlns:p14="http://schemas.microsoft.com/office/powerpoint/2010/main" val="16800534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01CB6-3DDF-4C82-C55C-94DCC5F5FEDD}"/>
              </a:ext>
            </a:extLst>
          </p:cNvPr>
          <p:cNvPicPr>
            <a:picLocks noChangeAspect="1"/>
          </p:cNvPicPr>
          <p:nvPr/>
        </p:nvPicPr>
        <p:blipFill rotWithShape="1">
          <a:blip r:embed="rId2"/>
          <a:srcRect r="52862"/>
          <a:stretch/>
        </p:blipFill>
        <p:spPr>
          <a:xfrm>
            <a:off x="1336829" y="483326"/>
            <a:ext cx="9962541" cy="5943598"/>
          </a:xfrm>
          <a:prstGeom prst="rect">
            <a:avLst/>
          </a:prstGeom>
        </p:spPr>
      </p:pic>
    </p:spTree>
    <p:extLst>
      <p:ext uri="{BB962C8B-B14F-4D97-AF65-F5344CB8AC3E}">
        <p14:creationId xmlns:p14="http://schemas.microsoft.com/office/powerpoint/2010/main" val="9139756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396" y="1280159"/>
            <a:ext cx="10942908" cy="4937761"/>
          </a:xfrm>
        </p:spPr>
        <p:txBody>
          <a:bodyPr>
            <a:normAutofit fontScale="25000" lnSpcReduction="20000"/>
          </a:bodyPr>
          <a:lstStyle/>
          <a:p>
            <a:pPr marL="0" indent="0" algn="ctr">
              <a:buNone/>
            </a:pPr>
            <a:endParaRPr lang="en-GB" dirty="0" smtClean="0"/>
          </a:p>
          <a:p>
            <a:pPr marL="0" indent="0" algn="ctr">
              <a:buNone/>
            </a:pPr>
            <a:endParaRPr lang="en-GB" dirty="0"/>
          </a:p>
          <a:p>
            <a:pPr marL="0" indent="0" algn="ctr">
              <a:buNone/>
            </a:pPr>
            <a:endParaRPr lang="en-GB" dirty="0" smtClean="0"/>
          </a:p>
          <a:p>
            <a:pPr marL="0" indent="0" algn="ctr">
              <a:buNone/>
            </a:pPr>
            <a:r>
              <a:rPr lang="en-GB" sz="70000" dirty="0" smtClean="0">
                <a:solidFill>
                  <a:schemeClr val="tx2">
                    <a:lumMod val="60000"/>
                    <a:lumOff val="40000"/>
                  </a:schemeClr>
                </a:solidFill>
                <a:latin typeface="Bernard MT Condensed" panose="02050806060905020404" pitchFamily="18" charset="0"/>
              </a:rPr>
              <a:t>THANK YOU!</a:t>
            </a:r>
            <a:endParaRPr lang="en-US" dirty="0">
              <a:solidFill>
                <a:schemeClr val="tx2">
                  <a:lumMod val="60000"/>
                  <a:lumOff val="40000"/>
                </a:schemeClr>
              </a:solidFill>
              <a:latin typeface="Bernard MT Condensed" panose="02050806060905020404" pitchFamily="18" charset="0"/>
            </a:endParaRPr>
          </a:p>
        </p:txBody>
      </p:sp>
    </p:spTree>
    <p:extLst>
      <p:ext uri="{BB962C8B-B14F-4D97-AF65-F5344CB8AC3E}">
        <p14:creationId xmlns:p14="http://schemas.microsoft.com/office/powerpoint/2010/main" val="25970907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467" y="413214"/>
            <a:ext cx="10058400" cy="782540"/>
          </a:xfrm>
        </p:spPr>
        <p:txBody>
          <a:bodyPr>
            <a:noAutofit/>
          </a:bodyPr>
          <a:lstStyle/>
          <a:p>
            <a:pPr algn="ctr"/>
            <a:r>
              <a:rPr lang="en-US" sz="5400" dirty="0"/>
              <a:t>    </a:t>
            </a:r>
            <a:r>
              <a:rPr lang="en-US" sz="5400" dirty="0">
                <a:solidFill>
                  <a:schemeClr val="tx2">
                    <a:lumMod val="75000"/>
                  </a:schemeClr>
                </a:solidFill>
                <a:latin typeface="Bernard MT Condensed" panose="02050806060905020404" pitchFamily="18" charset="0"/>
              </a:rPr>
              <a:t>HISTORY</a:t>
            </a:r>
          </a:p>
        </p:txBody>
      </p:sp>
      <p:sp>
        <p:nvSpPr>
          <p:cNvPr id="3" name="Content Placeholder 2"/>
          <p:cNvSpPr>
            <a:spLocks noGrp="1"/>
          </p:cNvSpPr>
          <p:nvPr>
            <p:ph idx="1"/>
          </p:nvPr>
        </p:nvSpPr>
        <p:spPr>
          <a:xfrm>
            <a:off x="394952" y="1195755"/>
            <a:ext cx="11797048" cy="5416060"/>
          </a:xfrm>
        </p:spPr>
        <p:txBody>
          <a:bodyPr>
            <a:normAutofit fontScale="70000" lnSpcReduction="20000"/>
          </a:bodyPr>
          <a:lstStyle/>
          <a:p>
            <a:endParaRPr lang="en-US" dirty="0"/>
          </a:p>
          <a:p>
            <a:pPr>
              <a:buClr>
                <a:schemeClr val="tx1"/>
              </a:buClr>
              <a:buFont typeface="Wingdings" panose="05000000000000000000" pitchFamily="2" charset="2"/>
              <a:buChar char="Ø"/>
            </a:pPr>
            <a:r>
              <a:rPr lang="en-US" sz="3400" b="1" u="sng" dirty="0">
                <a:solidFill>
                  <a:schemeClr val="tx2">
                    <a:lumMod val="75000"/>
                  </a:schemeClr>
                </a:solidFill>
              </a:rPr>
              <a:t>DEVELOPED BY:</a:t>
            </a:r>
            <a:r>
              <a:rPr lang="en-US" sz="3400" dirty="0"/>
              <a:t> </a:t>
            </a:r>
            <a:r>
              <a:rPr lang="en-US" sz="4000" b="1" dirty="0" err="1">
                <a:solidFill>
                  <a:schemeClr val="accent2">
                    <a:lumMod val="40000"/>
                    <a:lumOff val="60000"/>
                  </a:schemeClr>
                </a:solidFill>
              </a:rPr>
              <a:t>Git</a:t>
            </a:r>
            <a:r>
              <a:rPr lang="en-US" sz="4000" b="1" dirty="0">
                <a:solidFill>
                  <a:schemeClr val="accent2">
                    <a:lumMod val="40000"/>
                    <a:lumOff val="60000"/>
                  </a:schemeClr>
                </a:solidFill>
              </a:rPr>
              <a:t>-Hub</a:t>
            </a:r>
            <a:r>
              <a:rPr lang="en-US" sz="3400" dirty="0"/>
              <a:t>(Branch of Microsoft)</a:t>
            </a:r>
            <a:endParaRPr lang="en-US" sz="3400" dirty="0">
              <a:solidFill>
                <a:srgbClr val="002060"/>
              </a:solidFill>
            </a:endParaRPr>
          </a:p>
          <a:p>
            <a:pPr>
              <a:buFont typeface="Wingdings" panose="05000000000000000000" pitchFamily="2" charset="2"/>
              <a:buChar char="Ø"/>
            </a:pPr>
            <a:endParaRPr lang="en-US" sz="3400" dirty="0"/>
          </a:p>
          <a:p>
            <a:pPr>
              <a:buClr>
                <a:schemeClr val="tx1"/>
              </a:buClr>
              <a:buFont typeface="Wingdings" panose="05000000000000000000" pitchFamily="2" charset="2"/>
              <a:buChar char="Ø"/>
            </a:pPr>
            <a:r>
              <a:rPr lang="en-US" sz="3400" b="1" u="sng" dirty="0">
                <a:solidFill>
                  <a:schemeClr val="tx2">
                    <a:lumMod val="75000"/>
                  </a:schemeClr>
                </a:solidFill>
              </a:rPr>
              <a:t>RELAESED DATE:</a:t>
            </a:r>
            <a:r>
              <a:rPr lang="en-US" sz="3400" dirty="0"/>
              <a:t> 26 February 2014.</a:t>
            </a:r>
          </a:p>
          <a:p>
            <a:pPr>
              <a:buFont typeface="Wingdings" panose="05000000000000000000" pitchFamily="2" charset="2"/>
              <a:buChar char="Ø"/>
            </a:pPr>
            <a:endParaRPr lang="en-US" sz="3400" dirty="0"/>
          </a:p>
          <a:p>
            <a:pPr>
              <a:buClr>
                <a:schemeClr val="tx1"/>
              </a:buClr>
              <a:buFont typeface="Wingdings" panose="05000000000000000000" pitchFamily="2" charset="2"/>
              <a:buChar char="Ø"/>
            </a:pPr>
            <a:r>
              <a:rPr lang="en-US" sz="3400" b="1" u="sng" dirty="0">
                <a:solidFill>
                  <a:schemeClr val="tx2">
                    <a:lumMod val="75000"/>
                  </a:schemeClr>
                </a:solidFill>
              </a:rPr>
              <a:t>STABLE DATE:</a:t>
            </a:r>
            <a:r>
              <a:rPr lang="en-US" sz="3400" dirty="0"/>
              <a:t> 23 OCTOBER 2019</a:t>
            </a:r>
          </a:p>
          <a:p>
            <a:pPr>
              <a:buFont typeface="Wingdings" panose="05000000000000000000" pitchFamily="2" charset="2"/>
              <a:buChar char="Ø"/>
            </a:pPr>
            <a:endParaRPr lang="en-US" sz="3400" dirty="0"/>
          </a:p>
          <a:p>
            <a:pPr>
              <a:buFont typeface="Wingdings" panose="05000000000000000000" pitchFamily="2" charset="2"/>
              <a:buChar char="Ø"/>
            </a:pPr>
            <a:r>
              <a:rPr lang="en-US" sz="3400" dirty="0"/>
              <a:t>USED AS AN IDE(INTEGRATED DEVELOPMENT ENVIRONMENT~</a:t>
            </a:r>
          </a:p>
          <a:p>
            <a:pPr marL="0" indent="0">
              <a:buNone/>
            </a:pPr>
            <a:r>
              <a:rPr lang="en-US" sz="3400" dirty="0"/>
              <a:t>      </a:t>
            </a:r>
            <a:r>
              <a:rPr lang="en-US" sz="3400" dirty="0">
                <a:solidFill>
                  <a:schemeClr val="tx2">
                    <a:lumMod val="75000"/>
                  </a:schemeClr>
                </a:solidFill>
              </a:rPr>
              <a:t>integrated development environment</a:t>
            </a:r>
            <a:r>
              <a:rPr lang="en-US" sz="3400" dirty="0"/>
              <a:t>(</a:t>
            </a:r>
            <a:r>
              <a:rPr lang="en-US" sz="3400" b="1" dirty="0"/>
              <a:t>IDE</a:t>
            </a:r>
            <a:r>
              <a:rPr lang="en-US" sz="3400" dirty="0"/>
              <a:t>) is a software       </a:t>
            </a:r>
          </a:p>
          <a:p>
            <a:pPr marL="0" indent="0">
              <a:buNone/>
            </a:pPr>
            <a:r>
              <a:rPr lang="en-US" sz="3400" dirty="0"/>
              <a:t>      application that provides complete facilities to computer   </a:t>
            </a:r>
          </a:p>
          <a:p>
            <a:pPr marL="0" indent="0">
              <a:buNone/>
            </a:pPr>
            <a:r>
              <a:rPr lang="en-US" sz="3400" dirty="0"/>
              <a:t>      programmers for software development.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650537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5" dur="500"/>
                                        <p:tgtEl>
                                          <p:spTgt spid="3">
                                            <p:txEl>
                                              <p:pRg st="8" end="8"/>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8" dur="500"/>
                                        <p:tgtEl>
                                          <p:spTgt spid="3">
                                            <p:txEl>
                                              <p:pRg st="9" end="9"/>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845" y="257579"/>
            <a:ext cx="10826839" cy="6349284"/>
          </a:xfrm>
        </p:spPr>
        <p:txBody>
          <a:bodyPr>
            <a:normAutofit lnSpcReduction="10000"/>
          </a:bodyPr>
          <a:lstStyle/>
          <a:p>
            <a:pPr marL="0" indent="0" algn="ctr">
              <a:buNone/>
            </a:pPr>
            <a:r>
              <a:rPr lang="en-US" sz="5400" dirty="0">
                <a:solidFill>
                  <a:schemeClr val="tx2">
                    <a:lumMod val="75000"/>
                  </a:schemeClr>
                </a:solidFill>
                <a:latin typeface="Bernard MT Condensed" panose="02050806060905020404" pitchFamily="18" charset="0"/>
              </a:rPr>
              <a:t>Introduction</a:t>
            </a:r>
          </a:p>
          <a:p>
            <a:pPr>
              <a:buFont typeface="Wingdings" panose="05000000000000000000" pitchFamily="2" charset="2"/>
              <a:buChar char="Ø"/>
            </a:pPr>
            <a:r>
              <a:rPr lang="en-US" sz="3000" dirty="0"/>
              <a:t>It is a free and open source text and source code editor.</a:t>
            </a:r>
          </a:p>
          <a:p>
            <a:pPr>
              <a:buFont typeface="Wingdings" panose="05000000000000000000" pitchFamily="2" charset="2"/>
              <a:buChar char="Ø"/>
            </a:pPr>
            <a:r>
              <a:rPr lang="en-US" sz="3000" dirty="0"/>
              <a:t>It is a desktop application built by using web technologies.</a:t>
            </a:r>
          </a:p>
          <a:p>
            <a:pPr>
              <a:buFont typeface="Wingdings" panose="05000000000000000000" pitchFamily="2" charset="2"/>
              <a:buChar char="Ø"/>
            </a:pPr>
            <a:r>
              <a:rPr lang="en-US" sz="3000" dirty="0"/>
              <a:t>Supported by Mac’s, Android and Windows.</a:t>
            </a:r>
          </a:p>
          <a:p>
            <a:pPr>
              <a:buFont typeface="Wingdings" panose="05000000000000000000" pitchFamily="2" charset="2"/>
              <a:buChar char="Ø"/>
            </a:pPr>
            <a:r>
              <a:rPr lang="en-US" sz="3000" dirty="0"/>
              <a:t>Atom is based on </a:t>
            </a:r>
            <a:r>
              <a:rPr lang="en-US" sz="3000" b="1" dirty="0">
                <a:solidFill>
                  <a:schemeClr val="accent2">
                    <a:lumMod val="60000"/>
                    <a:lumOff val="40000"/>
                  </a:schemeClr>
                </a:solidFill>
              </a:rPr>
              <a:t>(ELECTRON)</a:t>
            </a:r>
            <a:r>
              <a:rPr lang="en-US" sz="3000" dirty="0"/>
              <a:t> formerly known as Atom Shell),a framework that enables cross-platform desktop applications using </a:t>
            </a:r>
            <a:r>
              <a:rPr lang="en-US" sz="3000" b="1" dirty="0">
                <a:solidFill>
                  <a:schemeClr val="accent1">
                    <a:lumMod val="60000"/>
                    <a:lumOff val="40000"/>
                  </a:schemeClr>
                </a:solidFill>
              </a:rPr>
              <a:t>Chromium</a:t>
            </a:r>
            <a:r>
              <a:rPr lang="en-US" sz="3000" dirty="0"/>
              <a:t>(browser) and </a:t>
            </a:r>
            <a:r>
              <a:rPr lang="en-US" sz="3000" b="1" dirty="0">
                <a:solidFill>
                  <a:schemeClr val="accent1">
                    <a:lumMod val="60000"/>
                    <a:lumOff val="40000"/>
                  </a:schemeClr>
                </a:solidFill>
              </a:rPr>
              <a:t>node.js</a:t>
            </a:r>
            <a:r>
              <a:rPr lang="en-US" sz="3000" dirty="0"/>
              <a:t>(JavaScript code outside of a browser).</a:t>
            </a:r>
          </a:p>
          <a:p>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2616454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2" y="235132"/>
            <a:ext cx="10515600" cy="1209694"/>
          </a:xfrm>
        </p:spPr>
        <p:txBody>
          <a:bodyPr>
            <a:normAutofit/>
          </a:bodyPr>
          <a:lstStyle/>
          <a:p>
            <a:pPr algn="ctr"/>
            <a:r>
              <a:rPr lang="en-US" sz="3600" dirty="0"/>
              <a:t>     </a:t>
            </a:r>
            <a:r>
              <a:rPr lang="en-US" sz="5400" dirty="0">
                <a:solidFill>
                  <a:schemeClr val="tx2">
                    <a:lumMod val="75000"/>
                  </a:schemeClr>
                </a:solidFill>
                <a:latin typeface="Bernard MT Condensed" panose="02050806060905020404" pitchFamily="18" charset="0"/>
              </a:rPr>
              <a:t>PROGRAMMIING LANGUAGE SUPPORT</a:t>
            </a:r>
            <a:endParaRPr lang="en-US" dirty="0">
              <a:solidFill>
                <a:schemeClr val="tx2">
                  <a:lumMod val="75000"/>
                </a:schemeClr>
              </a:solidFill>
              <a:latin typeface="Bernard MT Condensed" panose="02050806060905020404" pitchFamily="18" charset="0"/>
            </a:endParaRPr>
          </a:p>
        </p:txBody>
      </p:sp>
      <p:sp>
        <p:nvSpPr>
          <p:cNvPr id="3" name="Content Placeholder 2"/>
          <p:cNvSpPr>
            <a:spLocks noGrp="1"/>
          </p:cNvSpPr>
          <p:nvPr>
            <p:ph idx="1"/>
          </p:nvPr>
        </p:nvSpPr>
        <p:spPr>
          <a:xfrm>
            <a:off x="789575" y="1444826"/>
            <a:ext cx="10392232" cy="4916324"/>
          </a:xfrm>
        </p:spPr>
        <p:txBody>
          <a:bodyPr>
            <a:normAutofit fontScale="32500" lnSpcReduction="20000"/>
          </a:bodyPr>
          <a:lstStyle/>
          <a:p>
            <a:r>
              <a:rPr lang="en-US" sz="7000" dirty="0"/>
              <a:t>Atom's default packages can apply </a:t>
            </a:r>
            <a:r>
              <a:rPr lang="en-US" sz="7000" b="1" dirty="0">
                <a:solidFill>
                  <a:schemeClr val="accent1">
                    <a:lumMod val="40000"/>
                    <a:lumOff val="60000"/>
                  </a:schemeClr>
                </a:solidFill>
              </a:rPr>
              <a:t>syntax highlighting</a:t>
            </a:r>
            <a:r>
              <a:rPr lang="en-US" sz="7000" dirty="0"/>
              <a:t> for the following programming languages and </a:t>
            </a:r>
            <a:r>
              <a:rPr lang="en-US" sz="7000" b="1" dirty="0">
                <a:solidFill>
                  <a:schemeClr val="accent1">
                    <a:lumMod val="40000"/>
                    <a:lumOff val="60000"/>
                  </a:schemeClr>
                </a:solidFill>
              </a:rPr>
              <a:t>file formats</a:t>
            </a:r>
            <a:r>
              <a:rPr lang="en-US" sz="7000" dirty="0"/>
              <a:t>:</a:t>
            </a:r>
          </a:p>
          <a:p>
            <a:endParaRPr lang="en-US" sz="3400" dirty="0">
              <a:solidFill>
                <a:schemeClr val="accent1">
                  <a:lumMod val="40000"/>
                  <a:lumOff val="60000"/>
                </a:schemeClr>
              </a:solidFill>
            </a:endParaRPr>
          </a:p>
          <a:p>
            <a:pPr>
              <a:buClr>
                <a:schemeClr val="tx1"/>
              </a:buClr>
            </a:pPr>
            <a:r>
              <a:rPr lang="en-US" sz="6000" b="1" dirty="0">
                <a:solidFill>
                  <a:schemeClr val="accent1">
                    <a:lumMod val="40000"/>
                    <a:lumOff val="60000"/>
                  </a:schemeClr>
                </a:solidFill>
              </a:rPr>
              <a:t>Bash                           C                         </a:t>
            </a:r>
            <a:r>
              <a:rPr lang="en-US" sz="6000" b="1" dirty="0" err="1">
                <a:solidFill>
                  <a:schemeClr val="accent1">
                    <a:lumMod val="40000"/>
                    <a:lumOff val="60000"/>
                  </a:schemeClr>
                </a:solidFill>
              </a:rPr>
              <a:t>C</a:t>
            </a:r>
            <a:r>
              <a:rPr lang="en-US" sz="6000" b="1" dirty="0">
                <a:solidFill>
                  <a:schemeClr val="accent1">
                    <a:lumMod val="40000"/>
                    <a:lumOff val="60000"/>
                  </a:schemeClr>
                </a:solidFill>
              </a:rPr>
              <a:t>++                          </a:t>
            </a:r>
            <a:r>
              <a:rPr lang="en-US" sz="6000" b="1" dirty="0" err="1">
                <a:solidFill>
                  <a:schemeClr val="accent1">
                    <a:lumMod val="40000"/>
                    <a:lumOff val="60000"/>
                  </a:schemeClr>
                </a:solidFill>
              </a:rPr>
              <a:t>Clojure</a:t>
            </a:r>
            <a:endParaRPr lang="en-US" sz="6000" b="1" dirty="0">
              <a:solidFill>
                <a:schemeClr val="accent1">
                  <a:lumMod val="40000"/>
                  <a:lumOff val="60000"/>
                </a:schemeClr>
              </a:solidFill>
            </a:endParaRPr>
          </a:p>
          <a:p>
            <a:pPr>
              <a:buClr>
                <a:schemeClr val="tx1"/>
              </a:buClr>
            </a:pPr>
            <a:r>
              <a:rPr lang="en-US" sz="6000" b="1" dirty="0">
                <a:solidFill>
                  <a:schemeClr val="accent1">
                    <a:lumMod val="40000"/>
                    <a:lumOff val="60000"/>
                  </a:schemeClr>
                </a:solidFill>
              </a:rPr>
              <a:t>COBOL                      CSS                    </a:t>
            </a:r>
            <a:r>
              <a:rPr lang="en-US" sz="6000" b="1" dirty="0" err="1">
                <a:solidFill>
                  <a:schemeClr val="accent1">
                    <a:lumMod val="40000"/>
                    <a:lumOff val="60000"/>
                  </a:schemeClr>
                </a:solidFill>
              </a:rPr>
              <a:t>CoffeeScript</a:t>
            </a:r>
            <a:r>
              <a:rPr lang="en-US" sz="6000" b="1" dirty="0">
                <a:solidFill>
                  <a:schemeClr val="accent1">
                    <a:lumMod val="40000"/>
                    <a:lumOff val="60000"/>
                  </a:schemeClr>
                </a:solidFill>
              </a:rPr>
              <a:t>           D      </a:t>
            </a:r>
          </a:p>
          <a:p>
            <a:pPr>
              <a:buClr>
                <a:schemeClr val="tx1"/>
              </a:buClr>
            </a:pPr>
            <a:r>
              <a:rPr lang="en-US" sz="6000" b="1" dirty="0">
                <a:solidFill>
                  <a:schemeClr val="accent1">
                    <a:lumMod val="40000"/>
                    <a:lumOff val="60000"/>
                  </a:schemeClr>
                </a:solidFill>
              </a:rPr>
              <a:t>Go                               HTML                Java                        JavaScript</a:t>
            </a:r>
          </a:p>
          <a:p>
            <a:pPr>
              <a:buClr>
                <a:schemeClr val="tx1"/>
              </a:buClr>
            </a:pPr>
            <a:r>
              <a:rPr lang="en-US" sz="6000" b="1" dirty="0">
                <a:solidFill>
                  <a:schemeClr val="accent1">
                    <a:lumMod val="40000"/>
                    <a:lumOff val="60000"/>
                  </a:schemeClr>
                </a:solidFill>
              </a:rPr>
              <a:t>JSON                          Julia                  Mustache               Objective-C</a:t>
            </a:r>
            <a:endParaRPr lang="en-US" sz="6000" b="1" dirty="0">
              <a:solidFill>
                <a:schemeClr val="accent1">
                  <a:lumMod val="40000"/>
                  <a:lumOff val="60000"/>
                </a:schemeClr>
              </a:solidFill>
              <a:hlinkClick r:id="rId2" tooltip="Objective-C"/>
            </a:endParaRPr>
          </a:p>
          <a:p>
            <a:pPr>
              <a:buClr>
                <a:schemeClr val="tx1"/>
              </a:buClr>
            </a:pPr>
            <a:r>
              <a:rPr lang="en-US" sz="6000" b="1" dirty="0">
                <a:solidFill>
                  <a:schemeClr val="accent1">
                    <a:lumMod val="40000"/>
                    <a:lumOff val="60000"/>
                  </a:schemeClr>
                </a:solidFill>
              </a:rPr>
              <a:t>Perl                             PHP                   Property lists        Python</a:t>
            </a:r>
          </a:p>
          <a:p>
            <a:pPr>
              <a:buClr>
                <a:schemeClr val="tx1"/>
              </a:buClr>
            </a:pPr>
            <a:r>
              <a:rPr lang="en-US" sz="6000" b="1" dirty="0">
                <a:solidFill>
                  <a:schemeClr val="accent1">
                    <a:lumMod val="40000"/>
                    <a:lumOff val="60000"/>
                  </a:schemeClr>
                </a:solidFill>
              </a:rPr>
              <a:t>Racket                        Ruby                  </a:t>
            </a:r>
            <a:r>
              <a:rPr lang="en-US" sz="6000" b="1" dirty="0" err="1">
                <a:solidFill>
                  <a:schemeClr val="accent1">
                    <a:lumMod val="40000"/>
                    <a:lumOff val="60000"/>
                  </a:schemeClr>
                </a:solidFill>
              </a:rPr>
              <a:t>Ruby</a:t>
            </a:r>
            <a:r>
              <a:rPr lang="en-US" sz="6000" b="1" dirty="0">
                <a:solidFill>
                  <a:schemeClr val="accent1">
                    <a:lumMod val="40000"/>
                    <a:lumOff val="60000"/>
                  </a:schemeClr>
                </a:solidFill>
              </a:rPr>
              <a:t> on Rails        Rust</a:t>
            </a:r>
          </a:p>
          <a:p>
            <a:pPr>
              <a:buClr>
                <a:schemeClr val="tx1"/>
              </a:buClr>
            </a:pPr>
            <a:r>
              <a:rPr lang="en-US" sz="6000" b="1" dirty="0">
                <a:solidFill>
                  <a:schemeClr val="accent1">
                    <a:lumMod val="40000"/>
                    <a:lumOff val="60000"/>
                  </a:schemeClr>
                </a:solidFill>
              </a:rPr>
              <a:t>Sass                             Scala                  SQL                         TOML</a:t>
            </a:r>
          </a:p>
          <a:p>
            <a:pPr>
              <a:buClr>
                <a:schemeClr val="tx1"/>
              </a:buClr>
            </a:pPr>
            <a:r>
              <a:rPr lang="en-US" sz="6000" b="1" dirty="0" err="1">
                <a:solidFill>
                  <a:schemeClr val="accent1">
                    <a:lumMod val="40000"/>
                    <a:lumOff val="60000"/>
                  </a:schemeClr>
                </a:solidFill>
              </a:rPr>
              <a:t>TypeScript</a:t>
            </a:r>
            <a:r>
              <a:rPr lang="en-US" sz="6000" b="1" dirty="0">
                <a:solidFill>
                  <a:schemeClr val="accent1">
                    <a:lumMod val="40000"/>
                    <a:lumOff val="60000"/>
                  </a:schemeClr>
                </a:solidFill>
              </a:rPr>
              <a:t>                 XML                   YAML                      MML</a:t>
            </a:r>
          </a:p>
          <a:p>
            <a:endParaRPr lang="en-US" dirty="0"/>
          </a:p>
        </p:txBody>
      </p:sp>
    </p:spTree>
    <p:extLst>
      <p:ext uri="{BB962C8B-B14F-4D97-AF65-F5344CB8AC3E}">
        <p14:creationId xmlns:p14="http://schemas.microsoft.com/office/powerpoint/2010/main" val="37149558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4" dur="500"/>
                                        <p:tgtEl>
                                          <p:spTgt spid="3">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0" dur="500"/>
                                        <p:tgtEl>
                                          <p:spTgt spid="3">
                                            <p:txEl>
                                              <p:pRg st="8" end="8"/>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3"/>
          <p:cNvSpPr txBox="1">
            <a:spLocks noGrp="1"/>
          </p:cNvSpPr>
          <p:nvPr>
            <p:ph type="ctrTitle"/>
          </p:nvPr>
        </p:nvSpPr>
        <p:spPr>
          <a:xfrm>
            <a:off x="1835016" y="386872"/>
            <a:ext cx="10159379" cy="4724400"/>
          </a:xfrm>
          <a:prstGeom prst="rect">
            <a:avLst/>
          </a:prstGeom>
          <a:noFill/>
        </p:spPr>
        <p:txBody>
          <a:bodyPr spcFirstLastPara="1" vert="horz" wrap="square" lIns="121900" tIns="60933" rIns="121900" bIns="60933" rtlCol="0" anchor="b" anchorCtr="0">
            <a:noAutofit/>
          </a:bodyPr>
          <a:lstStyle/>
          <a:p>
            <a:pPr algn="justLow">
              <a:spcBef>
                <a:spcPts val="0"/>
              </a:spcBef>
            </a:pPr>
            <a:r>
              <a:rPr lang="en" sz="2400" dirty="0">
                <a:latin typeface="+mn-lt"/>
                <a:ea typeface="Roboto" panose="020B0604020202020204" charset="0"/>
                <a:sym typeface="Arial"/>
              </a:rPr>
              <a:t>Working on code together in real time is valuable for knowledge sharing and producing quality software. The Teletype package for Atom aspires to make it as easy for developers to code together as it is for them to code alone.Teletype introduces the concept of real-time "portals" for sharing workspaces. When a host opens a portal, their active tab becomes a shared workspace. There, invited collaborators can join in and make edits in real time.</a:t>
            </a:r>
            <a:endParaRPr sz="2400" dirty="0">
              <a:latin typeface="+mn-lt"/>
              <a:ea typeface="Roboto" panose="020B0604020202020204" charset="0"/>
              <a:sym typeface="Arial"/>
            </a:endParaRPr>
          </a:p>
          <a:p>
            <a:pPr algn="justLow">
              <a:spcBef>
                <a:spcPts val="0"/>
              </a:spcBef>
            </a:pPr>
            <a:endParaRPr sz="2400" dirty="0">
              <a:latin typeface="+mn-lt"/>
              <a:ea typeface="Roboto" panose="020B0604020202020204" charset="0"/>
            </a:endParaRPr>
          </a:p>
        </p:txBody>
      </p:sp>
      <p:pic>
        <p:nvPicPr>
          <p:cNvPr id="103" name="Google Shape;103;p13"/>
          <p:cNvPicPr preferRelativeResize="0"/>
          <p:nvPr/>
        </p:nvPicPr>
        <p:blipFill>
          <a:blip r:embed="rId3">
            <a:alphaModFix/>
          </a:blip>
          <a:stretch>
            <a:fillRect/>
          </a:stretch>
        </p:blipFill>
        <p:spPr>
          <a:xfrm>
            <a:off x="4504267" y="4372343"/>
            <a:ext cx="4611872" cy="2427684"/>
          </a:xfrm>
          <a:prstGeom prst="roundRect">
            <a:avLst>
              <a:gd name="adj" fmla="val 12229"/>
            </a:avLst>
          </a:prstGeom>
          <a:solidFill>
            <a:srgbClr val="FFFFFF">
              <a:shade val="85000"/>
            </a:srgbClr>
          </a:solidFill>
          <a:ln>
            <a:noFill/>
          </a:ln>
          <a:effectLst/>
        </p:spPr>
      </p:pic>
      <p:sp>
        <p:nvSpPr>
          <p:cNvPr id="104" name="Google Shape;104;p13"/>
          <p:cNvSpPr txBox="1"/>
          <p:nvPr/>
        </p:nvSpPr>
        <p:spPr>
          <a:xfrm>
            <a:off x="1835016" y="514720"/>
            <a:ext cx="8260000" cy="1127600"/>
          </a:xfrm>
          <a:prstGeom prst="rect">
            <a:avLst/>
          </a:prstGeom>
          <a:noFill/>
          <a:ln>
            <a:noFill/>
          </a:ln>
        </p:spPr>
        <p:txBody>
          <a:bodyPr spcFirstLastPara="1" wrap="square" lIns="121900" tIns="121900" rIns="121900" bIns="121900" anchor="t" anchorCtr="0">
            <a:noAutofit/>
          </a:bodyPr>
          <a:lstStyle/>
          <a:p>
            <a:r>
              <a:rPr lang="en" sz="5400" b="1" dirty="0">
                <a:solidFill>
                  <a:schemeClr val="tx2">
                    <a:lumMod val="75000"/>
                  </a:schemeClr>
                </a:solidFill>
                <a:latin typeface="Bernard MT Condensed" panose="02050806060905020404" pitchFamily="18" charset="0"/>
                <a:ea typeface="Lucida Sans"/>
                <a:cs typeface="Lucida Sans"/>
                <a:sym typeface="Lucida Sans"/>
              </a:rPr>
              <a:t>Real Time </a:t>
            </a:r>
            <a:r>
              <a:rPr lang="en" sz="5400" b="1" dirty="0" smtClean="0">
                <a:solidFill>
                  <a:schemeClr val="tx2">
                    <a:lumMod val="75000"/>
                  </a:schemeClr>
                </a:solidFill>
                <a:latin typeface="Bernard MT Condensed" panose="02050806060905020404" pitchFamily="18" charset="0"/>
                <a:ea typeface="Lucida Sans"/>
                <a:cs typeface="Lucida Sans"/>
                <a:sym typeface="Lucida Sans"/>
              </a:rPr>
              <a:t>Portals:</a:t>
            </a:r>
            <a:endParaRPr sz="5400" b="1" dirty="0">
              <a:solidFill>
                <a:schemeClr val="tx2">
                  <a:lumMod val="75000"/>
                </a:schemeClr>
              </a:solidFill>
              <a:latin typeface="Bernard MT Condensed" panose="02050806060905020404" pitchFamily="18" charset="0"/>
              <a:ea typeface="Lucida Sans"/>
              <a:cs typeface="Lucida Sans"/>
              <a:sym typeface="Lucida Sans"/>
            </a:endParaRPr>
          </a:p>
        </p:txBody>
      </p:sp>
    </p:spTree>
    <p:extLst>
      <p:ext uri="{BB962C8B-B14F-4D97-AF65-F5344CB8AC3E}">
        <p14:creationId xmlns:p14="http://schemas.microsoft.com/office/powerpoint/2010/main" val="25381576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randombar(horizontal)">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randombar(horizontal)">
                                      <p:cBhvr>
                                        <p:cTn id="1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25;p16" descr="Multiple panes" title="Multiple panes"/>
          <p:cNvPicPr preferRelativeResize="0"/>
          <p:nvPr/>
        </p:nvPicPr>
        <p:blipFill>
          <a:blip r:embed="rId2">
            <a:alphaModFix/>
          </a:blip>
          <a:stretch>
            <a:fillRect/>
          </a:stretch>
        </p:blipFill>
        <p:spPr>
          <a:xfrm>
            <a:off x="-1" y="123289"/>
            <a:ext cx="12287892" cy="7342599"/>
          </a:xfrm>
          <a:prstGeom prst="rect">
            <a:avLst/>
          </a:prstGeom>
          <a:noFill/>
          <a:ln>
            <a:noFill/>
          </a:ln>
        </p:spPr>
      </p:pic>
    </p:spTree>
    <p:extLst>
      <p:ext uri="{BB962C8B-B14F-4D97-AF65-F5344CB8AC3E}">
        <p14:creationId xmlns:p14="http://schemas.microsoft.com/office/powerpoint/2010/main" val="14223651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084766" y="204271"/>
            <a:ext cx="8463600" cy="1320800"/>
          </a:xfrm>
          <a:prstGeom prst="rect">
            <a:avLst/>
          </a:prstGeom>
        </p:spPr>
        <p:txBody>
          <a:bodyPr spcFirstLastPara="1" vert="horz" wrap="square" lIns="121900" tIns="60933" rIns="121900" bIns="60933" rtlCol="0" anchor="ctr" anchorCtr="0">
            <a:noAutofit/>
          </a:bodyPr>
          <a:lstStyle/>
          <a:p>
            <a:pPr>
              <a:spcBef>
                <a:spcPts val="0"/>
              </a:spcBef>
            </a:pPr>
            <a:r>
              <a:rPr lang="en" sz="5400" dirty="0">
                <a:solidFill>
                  <a:schemeClr val="tx2">
                    <a:lumMod val="75000"/>
                  </a:schemeClr>
                </a:solidFill>
                <a:latin typeface="Bernard MT Condensed" panose="02050806060905020404" pitchFamily="18" charset="0"/>
              </a:rPr>
              <a:t>Multiple Cursor:</a:t>
            </a:r>
            <a:endParaRPr sz="5400" dirty="0">
              <a:solidFill>
                <a:schemeClr val="tx2">
                  <a:lumMod val="75000"/>
                </a:schemeClr>
              </a:solidFill>
              <a:latin typeface="Bernard MT Condensed" panose="02050806060905020404" pitchFamily="18" charset="0"/>
            </a:endParaRPr>
          </a:p>
        </p:txBody>
      </p:sp>
      <p:sp>
        <p:nvSpPr>
          <p:cNvPr id="110" name="Google Shape;110;p14"/>
          <p:cNvSpPr txBox="1">
            <a:spLocks noGrp="1"/>
          </p:cNvSpPr>
          <p:nvPr>
            <p:ph idx="1"/>
          </p:nvPr>
        </p:nvSpPr>
        <p:spPr>
          <a:xfrm>
            <a:off x="1084766" y="1089433"/>
            <a:ext cx="10141251" cy="2706992"/>
          </a:xfrm>
          <a:prstGeom prst="rect">
            <a:avLst/>
          </a:prstGeom>
        </p:spPr>
        <p:txBody>
          <a:bodyPr spcFirstLastPara="1" vert="horz" wrap="square" lIns="121900" tIns="60933" rIns="121900" bIns="60933" rtlCol="0" anchor="t" anchorCtr="0">
            <a:noAutofit/>
          </a:bodyPr>
          <a:lstStyle/>
          <a:p>
            <a:pPr marL="0" indent="0" algn="justLow">
              <a:spcBef>
                <a:spcPts val="533"/>
              </a:spcBef>
              <a:buNone/>
            </a:pPr>
            <a:r>
              <a:rPr lang="en" sz="2800" dirty="0">
                <a:ea typeface="Roboto" panose="020B0604020202020204" charset="0"/>
                <a:sym typeface="Roboto"/>
              </a:rPr>
              <a:t>One of the most impressive features of Atom is its multiple cursor support. This enables to you type many things at once, on multiple lines, anywhere in the document. Just hold cmd </a:t>
            </a:r>
            <a:r>
              <a:rPr lang="en" sz="2800" b="1" dirty="0">
                <a:solidFill>
                  <a:schemeClr val="accent1">
                    <a:lumMod val="60000"/>
                    <a:lumOff val="40000"/>
                  </a:schemeClr>
                </a:solidFill>
                <a:ea typeface="Roboto" panose="020B0604020202020204" charset="0"/>
                <a:sym typeface="Roboto"/>
              </a:rPr>
              <a:t>(Mac)</a:t>
            </a:r>
            <a:r>
              <a:rPr lang="en" sz="2800" dirty="0">
                <a:ea typeface="Roboto" panose="020B0604020202020204" charset="0"/>
                <a:sym typeface="Roboto"/>
              </a:rPr>
              <a:t> or ctrl </a:t>
            </a:r>
            <a:r>
              <a:rPr lang="en" sz="2800" b="1" dirty="0">
                <a:solidFill>
                  <a:schemeClr val="accent1">
                    <a:lumMod val="60000"/>
                    <a:lumOff val="40000"/>
                  </a:schemeClr>
                </a:solidFill>
                <a:ea typeface="Roboto" panose="020B0604020202020204" charset="0"/>
                <a:sym typeface="Roboto"/>
              </a:rPr>
              <a:t>(Windows/Linux) </a:t>
            </a:r>
            <a:r>
              <a:rPr lang="en" sz="2800" dirty="0">
                <a:ea typeface="Roboto" panose="020B0604020202020204" charset="0"/>
                <a:sym typeface="Roboto"/>
              </a:rPr>
              <a:t>and click in every place you want to type. </a:t>
            </a:r>
            <a:endParaRPr sz="2800" dirty="0">
              <a:ea typeface="Roboto" panose="020B0604020202020204" charset="0"/>
              <a:sym typeface="Roboto"/>
            </a:endParaRPr>
          </a:p>
          <a:p>
            <a:pPr marL="0" indent="0" algn="justLow">
              <a:spcBef>
                <a:spcPts val="533"/>
              </a:spcBef>
              <a:buNone/>
            </a:pPr>
            <a:endParaRPr sz="2800" dirty="0">
              <a:latin typeface="Roboto" panose="020B0604020202020204" charset="0"/>
              <a:ea typeface="Roboto" panose="020B0604020202020204" charset="0"/>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4680" y="3796425"/>
            <a:ext cx="6391884" cy="2970134"/>
          </a:xfrm>
          <a:prstGeom prst="rect">
            <a:avLst/>
          </a:prstGeom>
        </p:spPr>
      </p:pic>
    </p:spTree>
    <p:extLst>
      <p:ext uri="{BB962C8B-B14F-4D97-AF65-F5344CB8AC3E}">
        <p14:creationId xmlns:p14="http://schemas.microsoft.com/office/powerpoint/2010/main" val="26582835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randombar(horizontal)">
                                      <p:cBhvr>
                                        <p:cTn id="7" dur="500"/>
                                        <p:tgtEl>
                                          <p:spTgt spid="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1073851" y="264072"/>
            <a:ext cx="10972800" cy="1143200"/>
          </a:xfrm>
          <a:prstGeom prst="rect">
            <a:avLst/>
          </a:prstGeom>
        </p:spPr>
        <p:txBody>
          <a:bodyPr spcFirstLastPara="1" vert="horz" wrap="square" lIns="121900" tIns="60933" rIns="121900" bIns="60933" rtlCol="0" anchor="ctr" anchorCtr="0">
            <a:noAutofit/>
          </a:bodyPr>
          <a:lstStyle/>
          <a:p>
            <a:pPr>
              <a:spcBef>
                <a:spcPts val="0"/>
              </a:spcBef>
            </a:pPr>
            <a:r>
              <a:rPr lang="en" sz="5600" dirty="0">
                <a:solidFill>
                  <a:schemeClr val="tx2">
                    <a:lumMod val="75000"/>
                  </a:schemeClr>
                </a:solidFill>
                <a:latin typeface="Bernard MT Condensed" panose="02050806060905020404" pitchFamily="18" charset="0"/>
              </a:rPr>
              <a:t>Smart Autocompletion:</a:t>
            </a:r>
            <a:endParaRPr sz="5600" dirty="0">
              <a:solidFill>
                <a:schemeClr val="tx2">
                  <a:lumMod val="75000"/>
                </a:schemeClr>
              </a:solidFill>
              <a:latin typeface="Bernard MT Condensed" panose="02050806060905020404" pitchFamily="18" charset="0"/>
            </a:endParaRPr>
          </a:p>
        </p:txBody>
      </p:sp>
      <p:sp>
        <p:nvSpPr>
          <p:cNvPr id="117" name="Google Shape;117;p15"/>
          <p:cNvSpPr txBox="1">
            <a:spLocks noGrp="1"/>
          </p:cNvSpPr>
          <p:nvPr>
            <p:ph idx="1"/>
          </p:nvPr>
        </p:nvSpPr>
        <p:spPr>
          <a:xfrm>
            <a:off x="1073851" y="835672"/>
            <a:ext cx="10630469" cy="5608400"/>
          </a:xfrm>
          <a:prstGeom prst="rect">
            <a:avLst/>
          </a:prstGeom>
        </p:spPr>
        <p:txBody>
          <a:bodyPr spcFirstLastPara="1" vert="horz" wrap="square" lIns="121900" tIns="121900" rIns="121900" bIns="121900" rtlCol="0" anchor="t" anchorCtr="0">
            <a:noAutofit/>
          </a:bodyPr>
          <a:lstStyle/>
          <a:p>
            <a:pPr marL="0" indent="0" algn="justLow">
              <a:lnSpc>
                <a:spcPct val="115000"/>
              </a:lnSpc>
              <a:spcBef>
                <a:spcPts val="1467"/>
              </a:spcBef>
              <a:buClr>
                <a:schemeClr val="dk1"/>
              </a:buClr>
              <a:buSzPts val="1100"/>
              <a:buNone/>
            </a:pPr>
            <a:r>
              <a:rPr lang="en" sz="2800" b="1" dirty="0">
                <a:ea typeface="Roboto" panose="020B0604020202020204" charset="0"/>
                <a:cs typeface="Arial"/>
                <a:sym typeface="Arial"/>
              </a:rPr>
              <a:t>If you're still looking to save some typing time, Atom also ships with simple autocomplete functionality.The autocomplete system lets you view and insert possible completions in the editor using Tab or Enter.By default, the autocomplete system will look through the current open file for strings that match what you're starting to type.</a:t>
            </a:r>
            <a:endParaRPr sz="2800" b="1" dirty="0">
              <a:ea typeface="Roboto" panose="020B0604020202020204" charset="0"/>
              <a:cs typeface="Arial"/>
              <a:sym typeface="Arial"/>
            </a:endParaRPr>
          </a:p>
          <a:p>
            <a:pPr marL="0" indent="0" algn="justLow">
              <a:spcBef>
                <a:spcPts val="1467"/>
              </a:spcBef>
              <a:buNone/>
            </a:pPr>
            <a:endParaRPr dirty="0">
              <a:latin typeface="Roboto" panose="020B0604020202020204" charset="0"/>
              <a:ea typeface="Roboto" panose="020B0604020202020204" charset="0"/>
            </a:endParaRPr>
          </a:p>
        </p:txBody>
      </p:sp>
      <p:pic>
        <p:nvPicPr>
          <p:cNvPr id="118" name="Google Shape;118;p15"/>
          <p:cNvPicPr preferRelativeResize="0"/>
          <p:nvPr/>
        </p:nvPicPr>
        <p:blipFill>
          <a:blip r:embed="rId3">
            <a:alphaModFix/>
          </a:blip>
          <a:stretch>
            <a:fillRect/>
          </a:stretch>
        </p:blipFill>
        <p:spPr>
          <a:xfrm>
            <a:off x="3508718" y="4075611"/>
            <a:ext cx="5760733" cy="2638697"/>
          </a:xfrm>
          <a:prstGeom prst="rect">
            <a:avLst/>
          </a:prstGeom>
          <a:noFill/>
          <a:ln>
            <a:noFill/>
          </a:ln>
        </p:spPr>
      </p:pic>
    </p:spTree>
    <p:extLst>
      <p:ext uri="{BB962C8B-B14F-4D97-AF65-F5344CB8AC3E}">
        <p14:creationId xmlns:p14="http://schemas.microsoft.com/office/powerpoint/2010/main" val="7610177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randombar(horizontal)">
                                      <p:cBhvr>
                                        <p:cTn id="7" dur="500"/>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randombar(horizontal)">
                                      <p:cBhvr>
                                        <p:cTn id="1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6"/>
          <p:cNvSpPr txBox="1">
            <a:spLocks noGrp="1"/>
          </p:cNvSpPr>
          <p:nvPr>
            <p:ph type="title"/>
          </p:nvPr>
        </p:nvSpPr>
        <p:spPr>
          <a:xfrm>
            <a:off x="1383323" y="373112"/>
            <a:ext cx="10972800" cy="1143200"/>
          </a:xfrm>
          <a:prstGeom prst="rect">
            <a:avLst/>
          </a:prstGeom>
        </p:spPr>
        <p:txBody>
          <a:bodyPr spcFirstLastPara="1" vert="horz" wrap="square" lIns="121900" tIns="60933" rIns="121900" bIns="60933" rtlCol="0" anchor="ctr" anchorCtr="0">
            <a:noAutofit/>
          </a:bodyPr>
          <a:lstStyle/>
          <a:p>
            <a:pPr>
              <a:spcBef>
                <a:spcPts val="0"/>
              </a:spcBef>
            </a:pPr>
            <a:r>
              <a:rPr lang="en" sz="5600" dirty="0">
                <a:solidFill>
                  <a:schemeClr val="tx2">
                    <a:lumMod val="75000"/>
                  </a:schemeClr>
                </a:solidFill>
                <a:latin typeface="Bernard MT Condensed" panose="02050806060905020404" pitchFamily="18" charset="0"/>
              </a:rPr>
              <a:t>Multiple panes:</a:t>
            </a:r>
            <a:endParaRPr sz="5600" dirty="0">
              <a:solidFill>
                <a:schemeClr val="tx2">
                  <a:lumMod val="75000"/>
                </a:schemeClr>
              </a:solidFill>
              <a:latin typeface="Bernard MT Condensed" panose="02050806060905020404" pitchFamily="18" charset="0"/>
            </a:endParaRPr>
          </a:p>
        </p:txBody>
      </p:sp>
      <p:sp>
        <p:nvSpPr>
          <p:cNvPr id="123" name="Google Shape;123;p16"/>
          <p:cNvSpPr txBox="1">
            <a:spLocks noGrp="1"/>
          </p:cNvSpPr>
          <p:nvPr>
            <p:ph idx="1"/>
          </p:nvPr>
        </p:nvSpPr>
        <p:spPr>
          <a:xfrm>
            <a:off x="806551" y="1537600"/>
            <a:ext cx="10799298" cy="4526000"/>
          </a:xfrm>
          <a:prstGeom prst="rect">
            <a:avLst/>
          </a:prstGeom>
        </p:spPr>
        <p:txBody>
          <a:bodyPr spcFirstLastPara="1" vert="horz" wrap="square" lIns="121900" tIns="60933" rIns="121900" bIns="60933" rtlCol="0" anchor="t" anchorCtr="0">
            <a:noAutofit/>
          </a:bodyPr>
          <a:lstStyle/>
          <a:p>
            <a:pPr marL="0" indent="0" algn="justLow">
              <a:spcBef>
                <a:spcPts val="533"/>
              </a:spcBef>
              <a:buNone/>
            </a:pPr>
            <a:r>
              <a:rPr lang="en" b="1" dirty="0">
                <a:latin typeface="Roboto" panose="020B0604020202020204" charset="0"/>
                <a:ea typeface="Roboto" panose="020B0604020202020204" charset="0"/>
                <a:sym typeface="Arial"/>
              </a:rPr>
              <a:t>You can split any editor pane horizontally or vertically by using </a:t>
            </a:r>
            <a:r>
              <a:rPr lang="en" b="1" dirty="0">
                <a:latin typeface="Roboto" panose="020B0604020202020204" charset="0"/>
                <a:ea typeface="Roboto" panose="020B0604020202020204" charset="0"/>
                <a:sym typeface="Courier New"/>
              </a:rPr>
              <a:t>Ctrl+K</a:t>
            </a:r>
            <a:r>
              <a:rPr lang="en" b="1" dirty="0">
                <a:latin typeface="Roboto" panose="020B0604020202020204" charset="0"/>
                <a:ea typeface="Roboto" panose="020B0604020202020204" charset="0"/>
                <a:sym typeface="Arial"/>
              </a:rPr>
              <a:t> </a:t>
            </a:r>
            <a:r>
              <a:rPr lang="en" b="1" dirty="0">
                <a:latin typeface="Roboto" panose="020B0604020202020204" charset="0"/>
                <a:ea typeface="Roboto" panose="020B0604020202020204" charset="0"/>
                <a:sym typeface="Courier New"/>
              </a:rPr>
              <a:t>Up/Down/Left/Right</a:t>
            </a:r>
            <a:r>
              <a:rPr lang="en" b="1" dirty="0">
                <a:latin typeface="Roboto" panose="020B0604020202020204" charset="0"/>
                <a:ea typeface="Roboto" panose="020B0604020202020204" charset="0"/>
                <a:sym typeface="Arial"/>
              </a:rPr>
              <a:t> where the direction key is the direction to split the pane. Once you have a split pane, you can switch between them with </a:t>
            </a:r>
            <a:r>
              <a:rPr lang="en" b="1" dirty="0">
                <a:latin typeface="Roboto" panose="020B0604020202020204" charset="0"/>
                <a:ea typeface="Roboto" panose="020B0604020202020204" charset="0"/>
                <a:sym typeface="Courier New"/>
              </a:rPr>
              <a:t>Ctrl+K</a:t>
            </a:r>
            <a:r>
              <a:rPr lang="en" b="1" dirty="0">
                <a:latin typeface="Roboto" panose="020B0604020202020204" charset="0"/>
                <a:ea typeface="Roboto" panose="020B0604020202020204" charset="0"/>
                <a:sym typeface="Arial"/>
              </a:rPr>
              <a:t> </a:t>
            </a:r>
            <a:r>
              <a:rPr lang="en" b="1" dirty="0">
                <a:latin typeface="Roboto" panose="020B0604020202020204" charset="0"/>
                <a:ea typeface="Roboto" panose="020B0604020202020204" charset="0"/>
                <a:sym typeface="Courier New"/>
              </a:rPr>
              <a:t>Ctrl+Up/Down/Left/Right</a:t>
            </a:r>
            <a:r>
              <a:rPr lang="en" b="1" dirty="0">
                <a:latin typeface="Roboto" panose="020B0604020202020204" charset="0"/>
                <a:ea typeface="Roboto" panose="020B0604020202020204" charset="0"/>
                <a:sym typeface="Arial"/>
              </a:rPr>
              <a:t> where the direction is the direction the focus should move to.</a:t>
            </a:r>
            <a:endParaRPr b="1" dirty="0">
              <a:latin typeface="Roboto" panose="020B0604020202020204" charset="0"/>
              <a:ea typeface="Roboto" panose="020B0604020202020204" charset="0"/>
              <a:sym typeface="Arial"/>
            </a:endParaRPr>
          </a:p>
          <a:p>
            <a:pPr marL="0" indent="0" algn="justLow">
              <a:spcBef>
                <a:spcPts val="533"/>
              </a:spcBef>
              <a:buNone/>
            </a:pPr>
            <a:endParaRPr b="1" dirty="0">
              <a:latin typeface="Roboto" panose="020B0604020202020204" charset="0"/>
              <a:ea typeface="Roboto" panose="020B0604020202020204" charset="0"/>
              <a:sym typeface="Arial"/>
            </a:endParaRPr>
          </a:p>
        </p:txBody>
      </p:sp>
      <p:pic>
        <p:nvPicPr>
          <p:cNvPr id="3" name="Picture 2" descr="A screenshot of a computer&#10;&#10;Description automatically generated">
            <a:extLst>
              <a:ext uri="{FF2B5EF4-FFF2-40B4-BE49-F238E27FC236}">
                <a16:creationId xmlns:a16="http://schemas.microsoft.com/office/drawing/2014/main" id="{3F585FBD-8E97-5DA6-4B48-CC33DDE2C6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5633" y="3558154"/>
            <a:ext cx="6121133" cy="3117951"/>
          </a:xfrm>
          <a:prstGeom prst="rect">
            <a:avLst/>
          </a:prstGeom>
        </p:spPr>
      </p:pic>
    </p:spTree>
    <p:extLst>
      <p:ext uri="{BB962C8B-B14F-4D97-AF65-F5344CB8AC3E}">
        <p14:creationId xmlns:p14="http://schemas.microsoft.com/office/powerpoint/2010/main" val="23505541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randombar(horizontal)">
                                      <p:cBhvr>
                                        <p:cTn id="7" dur="5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120</TotalTime>
  <Words>424</Words>
  <Application>Microsoft Office PowerPoint</Application>
  <PresentationFormat>Widescreen</PresentationFormat>
  <Paragraphs>68</Paragraphs>
  <Slides>15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Black</vt:lpstr>
      <vt:lpstr>Bernard MT Condensed</vt:lpstr>
      <vt:lpstr>Calibri</vt:lpstr>
      <vt:lpstr>Century Schoolbook</vt:lpstr>
      <vt:lpstr>Courier New</vt:lpstr>
      <vt:lpstr>Lucida Sans</vt:lpstr>
      <vt:lpstr>Roboto</vt:lpstr>
      <vt:lpstr>Trebuchet MS</vt:lpstr>
      <vt:lpstr>Wingdings</vt:lpstr>
      <vt:lpstr>Circuit</vt:lpstr>
      <vt:lpstr>     ATOM  (SOURCE CODE AND TEXT EDITOR) </vt:lpstr>
      <vt:lpstr>    HISTORY</vt:lpstr>
      <vt:lpstr>PowerPoint Presentation</vt:lpstr>
      <vt:lpstr>     PROGRAMMIING LANGUAGE SUPPORT</vt:lpstr>
      <vt:lpstr>Working on code together in real time is valuable for knowledge sharing and producing quality software. The Teletype package for Atom aspires to make it as easy for developers to code together as it is for them to code alone.Teletype introduces the concept of real-time "portals" for sharing workspaces. When a host opens a portal, their active tab becomes a shared workspace. There, invited collaborators can join in and make edits in real time. </vt:lpstr>
      <vt:lpstr>PowerPoint Presentation</vt:lpstr>
      <vt:lpstr>Multiple Cursor:</vt:lpstr>
      <vt:lpstr>Smart Autocompletion:</vt:lpstr>
      <vt:lpstr>Multiple panes:</vt:lpstr>
      <vt:lpstr>PACKAGE MANAGER:</vt:lpstr>
      <vt:lpstr>SYNAPTIC PACKAGE MANAGER</vt:lpstr>
      <vt:lpstr>LIST OF PACKAGE MANAGER</vt:lpstr>
      <vt:lpstr>Sample code on atom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 (SOURCE CODE AND TEXT EDITOR)</dc:title>
  <dc:creator>Muhammad Husnain</dc:creator>
  <cp:lastModifiedBy>Muhammad Husnain</cp:lastModifiedBy>
  <cp:revision>13</cp:revision>
  <dcterms:created xsi:type="dcterms:W3CDTF">2023-11-28T06:44:45Z</dcterms:created>
  <dcterms:modified xsi:type="dcterms:W3CDTF">2023-11-28T15:38:29Z</dcterms:modified>
</cp:coreProperties>
</file>