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4"/>
  </p:sldMasterIdLst>
  <p:notesMasterIdLst>
    <p:notesMasterId r:id="rId20"/>
  </p:notesMasterIdLst>
  <p:sldIdLst>
    <p:sldId id="256" r:id="rId5"/>
    <p:sldId id="257" r:id="rId6"/>
    <p:sldId id="279" r:id="rId7"/>
    <p:sldId id="267" r:id="rId8"/>
    <p:sldId id="258" r:id="rId9"/>
    <p:sldId id="259" r:id="rId10"/>
    <p:sldId id="277" r:id="rId11"/>
    <p:sldId id="278" r:id="rId12"/>
    <p:sldId id="280" r:id="rId13"/>
    <p:sldId id="281" r:id="rId14"/>
    <p:sldId id="282" r:id="rId15"/>
    <p:sldId id="283" r:id="rId16"/>
    <p:sldId id="284" r:id="rId17"/>
    <p:sldId id="285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0A350A-4039-4CD3-A79B-73682D213822}" v="685" dt="2023-11-28T10:45:51.961"/>
    <p1510:client id="{455D0E95-E28D-F330-B56B-0214B2370920}" v="4" dt="2023-11-28T18:56:55.621"/>
    <p1510:client id="{A779099A-8E07-982F-C78B-90DEB6489AE3}" v="447" dt="2023-11-28T18:47:34.5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43"/>
    <p:restoredTop sz="94718"/>
  </p:normalViewPr>
  <p:slideViewPr>
    <p:cSldViewPr snapToGrid="0">
      <p:cViewPr varScale="1">
        <p:scale>
          <a:sx n="66" d="100"/>
          <a:sy n="66" d="100"/>
        </p:scale>
        <p:origin x="9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11/29/2023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864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30777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71542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97837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699994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14025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96452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1977405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3811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053386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xmlns="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xmlns="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xmlns="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xmlns="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xmlns="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xmlns="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xmlns="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xmlns="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xmlns="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xmlns="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xmlns="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xmlns="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xmlns="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xmlns="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xmlns="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xmlns="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xmlns="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xmlns="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xmlns="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6588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37808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xmlns="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xmlns="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xmlns="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xmlns="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xmlns="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xmlns="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xmlns="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xmlns="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xmlns="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xmlns="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xmlns="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xmlns="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xmlns="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xmlns="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xmlns="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xmlns="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xmlns="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xmlns="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xmlns="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xmlns="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xmlns="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xmlns="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xmlns="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xmlns="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xmlns="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xmlns="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xmlns="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61249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2730675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7449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6023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08832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6530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907669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4542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53684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6916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65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F94DC1C-47D1-41D7-8B1B-9A036D6140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811383CE-CE86-4E1C-B289-798EB9E6E0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734" y="2451275"/>
            <a:ext cx="4604643" cy="882569"/>
          </a:xfrm>
        </p:spPr>
        <p:txBody>
          <a:bodyPr>
            <a:noAutofit/>
          </a:bodyPr>
          <a:lstStyle/>
          <a:p>
            <a:r>
              <a:rPr lang="en-US" i="1" dirty="0">
                <a:solidFill>
                  <a:srgbClr val="FFFFFF"/>
                </a:solidFill>
                <a:latin typeface="Georgia Pro Black"/>
              </a:rPr>
              <a:t>BOOTSTRAP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14739" y="5437553"/>
            <a:ext cx="3761559" cy="155917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-</a:t>
            </a:r>
            <a:r>
              <a:rPr lang="en-US" sz="2000" dirty="0">
                <a:solidFill>
                  <a:srgbClr val="FFFFFF"/>
                </a:solidFill>
              </a:rPr>
              <a:t>Waniya(Leader)(0014)</a:t>
            </a:r>
            <a:endParaRPr lang="en-US" sz="2000">
              <a:solidFill>
                <a:srgbClr val="FFFFFF"/>
              </a:solidFill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-Maheen Fatima(3024)</a:t>
            </a:r>
            <a:endParaRPr lang="en-US" sz="2000">
              <a:solidFill>
                <a:srgbClr val="FFFFFF"/>
              </a:solidFill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-Ghina Durrani(3020)</a:t>
            </a:r>
            <a:endParaRPr lang="en-US" sz="2000" dirty="0">
              <a:solidFill>
                <a:srgbClr val="FFFFFF"/>
              </a:solidFill>
              <a:cs typeface="Calibri"/>
            </a:endParaRPr>
          </a:p>
          <a:p>
            <a:pPr>
              <a:lnSpc>
                <a:spcPct val="90000"/>
              </a:lnSpc>
            </a:pPr>
            <a:endParaRPr lang="en-US" sz="1050" dirty="0">
              <a:solidFill>
                <a:srgbClr val="FFFFFF"/>
              </a:solidFill>
              <a:cs typeface="Calibri"/>
            </a:endParaRPr>
          </a:p>
          <a:p>
            <a:pPr>
              <a:lnSpc>
                <a:spcPct val="90000"/>
              </a:lnSpc>
            </a:pPr>
            <a:endParaRPr lang="en-US" sz="1000">
              <a:solidFill>
                <a:srgbClr val="FFFFFF"/>
              </a:solidFill>
            </a:endParaRPr>
          </a:p>
        </p:txBody>
      </p:sp>
      <p:sp useBgFill="1">
        <p:nvSpPr>
          <p:cNvPr id="16" name="Freeform 5">
            <a:extLst>
              <a:ext uri="{FF2B5EF4-FFF2-40B4-BE49-F238E27FC236}">
                <a16:creationId xmlns:a16="http://schemas.microsoft.com/office/drawing/2014/main" xmlns="" id="{AC12A592-C02D-46EF-8E1F-9335DB8D71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xmlns="" id="{24005816-5BCA-4665-8A58-5580F8E9C8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BF07F359-8CA3-4854-91E7-EE60040205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8A7FCE86-4904-4337-8D0A-3ABA73F609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BA32C234-504D-411A-A62B-C1CFD8CE74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881593A9-FD94-454C-9225-478E907061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FA3524A1-6DED-4D15-ADE5-F797DBCEC7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AA8491CF-856E-4A54-84A5-45C558D41A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AD63A388-BF18-4ABD-96E0-5946B1ABB1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9CF6D779-BD20-4058-AC29-AF4E2510C2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4189C0F2-FCB0-4636-9B05-F9FCBB2020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E74CB59A-0AC3-4235-A93D-73EE124669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2B6E97A3-E95A-4D79-A8F8-1945EA2634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9F4ABF86-0905-4DE8-8F0B-D10D3D6F9C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4FAAFEF7-DFA1-48C7-9E4E-FF7B1453C7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ED828735-DFD9-4894-8461-77A2FB0C92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7A6C2585-E93E-489D-8819-FCEE3CFF11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E57C1F25-FC5C-4082-B4F6-888F8E467E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F5DF4BDB-CA1D-4DA1-8D26-6BAEE0A21A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3315D2A0-DDA4-4A25-9CC7-7F90CCF0C4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75312B72-7E7D-4B0B-960E-7D7C9540EB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C48B42BB-3C0E-4546-957B-AB593E308C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437809D5-5F69-4BC6-A661-44B2A8A682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B269CB4C-8BB5-4F63-8961-7EB8FE56D4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D5E7B60C-3F52-49EA-99F5-BE42AF88DD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1C5E885C-0F0D-4E11-8B78-4CE951E269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4BFA6E20-F564-4CA4-9150-FDD50B02CD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C3C02C6B-B913-486F-ACAE-432DE1F770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B6B5EE64-D401-45A4-82D4-85D4BF5C8E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5F622D05-678C-405E-A74F-8D92A9C644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D8E01EF1-6517-49CC-9891-1BD6D0F49D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EC93E79A-63A6-4782-9D2C-BC50CD3B94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46C4B4DB-9B57-4C69-96EB-3E1910CEF4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9BBDCDA7-4ECB-42B1-8524-3D30023D6B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C7483057-DCDA-4BC6-8E99-7EAD94E878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E5C35A56-0BFD-443F-8C2B-CA73A3BFE9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214A0AE5-3A88-4D5D-845C-5E906888C8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44D7BF13-EDB8-4740-A3C5-87E2E7C676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16DAB64F-4B49-434F-BFB6-0BEB41AFB6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93B5AD9A-BDA6-42CE-A1C0-C072103072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5FD67DCC-475F-4BED-A634-FCDD63176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ED276E23-C86D-408D-821A-1E9A44CAEA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A879A029-D911-41C4-B218-E41871762F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E9C7C9F5-65FB-4EF9-9AAD-F7E1FC14B8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6115B885-5742-431C-BA48-96FC1F6D22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6ACE37A6-0062-4B86-B4E6-18088040CD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0A8679B4-56BA-43AB-A0A2-E2DA3E2053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80DE24D2-627B-4C47-A858-A572BCDBAC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B612A33E-5DE0-4E4D-9469-0BD0B3E0E7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91673515-5E42-490F-85A0-45658D81C6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6B048C17-3768-4DAF-A7AE-B2E7174970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BAA4E6AA-9D65-4EED-91CB-87A5762ED0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xmlns="" id="{DB48B9EB-BBF2-48D7-A1D7-720D94506B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xmlns="" id="{21492B79-7338-4309-8667-BB29A7BC7B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0352FD87-EC9C-4EB5-9ACC-A152F78FC8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FF2CEA1F-EFA8-4353-B5F8-CCE27955A1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63E2723F-2530-4636-9A19-8F11B15662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4A9EE901-51C9-4292-BB45-5EDB8568A0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555407C2-7321-48CD-811F-92C71F701C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E5298A8A-2787-4153-BDA2-E939BFD514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xmlns="" id="{C45057B3-3FAB-42ED-AF52-F00BB07FA5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xmlns="" id="{DA3F09E9-F476-4352-90E3-6A15C74268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xmlns="" id="{128F7C5C-CECC-45A8-8A1F-D679534D4C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xmlns="" id="{FFFDFE9C-2017-4831-9F1B-6A03B58B10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01BC942F-09CF-4A51-85A5-E23E2D71C8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xmlns="" id="{1456B520-137F-484D-A1B1-7DA5C3F823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xmlns="" id="{9ECA29F0-381E-4770-97BF-54C4E52201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D43CCF9F-8F11-4676-82F3-DEE8A48C85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6FA620FD-6A45-4754-BF42-A9FA44966D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DC4D38F3-F3A2-42F4-8B57-DE978EC4AD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3C26D30E-A91E-4A5B-A419-0B9D79D57C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ADAB3EBC-722A-462E-AAAE-506E50038E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xmlns="" id="{CBAABC17-832F-48CF-B0D7-0F7DE54607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xmlns="" id="{E1FCA513-75D7-414B-BE8F-D780746A1A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xmlns="" id="{F2EDEC73-B6F5-473F-934A-CEF57604A8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xmlns="" id="{5B987884-C452-4492-A9F8-2770D3373B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xmlns="" id="{9D978AF2-B7BB-4E05-81F1-1A5DBD1CB4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D7AD4D45-C3AB-458E-B826-0FACBD0DF3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xmlns="" id="{A6E15555-6738-463C-B7DF-86429F2F96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xmlns="" id="{AE487172-B4C3-4D13-A562-EF0BA3DD96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08E66297-1295-432A-AA84-7BB2341C19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A group of colorful logos&#10;&#10;Description automatically generated">
            <a:extLst>
              <a:ext uri="{FF2B5EF4-FFF2-40B4-BE49-F238E27FC236}">
                <a16:creationId xmlns:a16="http://schemas.microsoft.com/office/drawing/2014/main" xmlns="" id="{BD0A7347-A799-3EF8-EDA8-442686A79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679" y="2449430"/>
            <a:ext cx="5124328" cy="31801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3186F1-A057-FF7C-6215-20CD19B48E5D}"/>
              </a:ext>
            </a:extLst>
          </p:cNvPr>
          <p:cNvSpPr txBox="1"/>
          <p:nvPr/>
        </p:nvSpPr>
        <p:spPr>
          <a:xfrm>
            <a:off x="2680585" y="3105466"/>
            <a:ext cx="37070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  <a:latin typeface="Sitka Text Semibold"/>
              </a:rPr>
              <a:t>(framework)</a:t>
            </a:r>
            <a:endParaRPr lang="en-US" sz="2400" i="1">
              <a:solidFill>
                <a:schemeClr val="bg1"/>
              </a:solidFill>
              <a:latin typeface="Sitka Text Semi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879EB18-A174-6799-0D09-6DB730768D5B}"/>
              </a:ext>
            </a:extLst>
          </p:cNvPr>
          <p:cNvSpPr txBox="1"/>
          <p:nvPr/>
        </p:nvSpPr>
        <p:spPr>
          <a:xfrm>
            <a:off x="6641757" y="1359243"/>
            <a:ext cx="2641256" cy="1590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51D684-289F-8EB7-AA76-605FD7571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/>
                <a:cs typeface="Calibri Light"/>
              </a:rPr>
              <a:t>Head part</a:t>
            </a:r>
            <a:endParaRPr lang="en-US" sz="4400" dirty="0">
              <a:latin typeface="Times New Roman"/>
            </a:endParaRPr>
          </a:p>
        </p:txBody>
      </p:sp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xmlns="" id="{EAA8F301-498D-9871-CB26-86965DAAD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666033"/>
            <a:ext cx="10131425" cy="2601200"/>
          </a:xfrm>
        </p:spPr>
      </p:pic>
    </p:spTree>
    <p:extLst>
      <p:ext uri="{BB962C8B-B14F-4D97-AF65-F5344CB8AC3E}">
        <p14:creationId xmlns:p14="http://schemas.microsoft.com/office/powerpoint/2010/main" val="187892160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0283F5-ADD3-A420-6D70-A1733F0BD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/>
                <a:cs typeface="Calibri Light"/>
              </a:rPr>
              <a:t>Body part</a:t>
            </a:r>
            <a:endParaRPr lang="en-US" sz="4400" dirty="0">
              <a:latin typeface="Times New Roman"/>
            </a:endParaRPr>
          </a:p>
        </p:txBody>
      </p:sp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xmlns="" id="{E7D7CB81-914C-5598-7246-943BAE886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452" y="1713442"/>
            <a:ext cx="7459123" cy="4851662"/>
          </a:xfrm>
        </p:spPr>
      </p:pic>
    </p:spTree>
    <p:extLst>
      <p:ext uri="{BB962C8B-B14F-4D97-AF65-F5344CB8AC3E}">
        <p14:creationId xmlns:p14="http://schemas.microsoft.com/office/powerpoint/2010/main" val="360778724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93C599-A2EF-19B2-D0AB-E9234FD7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/>
                <a:cs typeface="Calibri Light"/>
              </a:rPr>
              <a:t>Script part</a:t>
            </a:r>
            <a:endParaRPr lang="en-US" sz="4400" dirty="0">
              <a:latin typeface="Times New Roman"/>
            </a:endParaRPr>
          </a:p>
        </p:txBody>
      </p:sp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xmlns="" id="{E5523E10-49CA-799E-47B5-63567404F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137" y="1808693"/>
            <a:ext cx="7180001" cy="4554007"/>
          </a:xfrm>
        </p:spPr>
      </p:pic>
    </p:spTree>
    <p:extLst>
      <p:ext uri="{BB962C8B-B14F-4D97-AF65-F5344CB8AC3E}">
        <p14:creationId xmlns:p14="http://schemas.microsoft.com/office/powerpoint/2010/main" val="265476190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E58064-808F-3D54-4998-ADACA602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OUTPUT</a:t>
            </a:r>
            <a:endParaRPr lang="en-US" dirty="0">
              <a:cs typeface="Calibri Light" panose="020F0302020204030204"/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7616C2A9-DF8A-5AB1-7E08-53494CF69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0829" y="1856317"/>
            <a:ext cx="6241367" cy="4351601"/>
          </a:xfrm>
        </p:spPr>
      </p:pic>
    </p:spTree>
    <p:extLst>
      <p:ext uri="{BB962C8B-B14F-4D97-AF65-F5344CB8AC3E}">
        <p14:creationId xmlns:p14="http://schemas.microsoft.com/office/powerpoint/2010/main" val="156587259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CE3AD0A-0E93-A71E-692C-939AEF5349C6}"/>
              </a:ext>
            </a:extLst>
          </p:cNvPr>
          <p:cNvSpPr txBox="1"/>
          <p:nvPr/>
        </p:nvSpPr>
        <p:spPr>
          <a:xfrm>
            <a:off x="773905" y="1470421"/>
            <a:ext cx="10412015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800" b="1" dirty="0">
                <a:latin typeface="Times New Roman"/>
                <a:cs typeface="Calibri"/>
              </a:rPr>
              <a:t>ANY</a:t>
            </a:r>
          </a:p>
          <a:p>
            <a:pPr algn="ctr"/>
            <a:r>
              <a:rPr lang="en-US" sz="8800" b="1" dirty="0">
                <a:latin typeface="Times New Roman"/>
                <a:cs typeface="Calibri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1676813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6336" y="1666611"/>
            <a:ext cx="9721849" cy="2957244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>
                <a:latin typeface="Times New Roman"/>
                <a:cs typeface="Times New Roman"/>
              </a:rPr>
              <a:t>Thank </a:t>
            </a:r>
            <a:br>
              <a:rPr lang="en-US" sz="8800" b="1" dirty="0">
                <a:latin typeface="Times New Roman"/>
                <a:cs typeface="Times New Roman"/>
              </a:rPr>
            </a:br>
            <a:r>
              <a:rPr lang="en-US" sz="8800" b="1" dirty="0">
                <a:latin typeface="Times New Roman"/>
                <a:cs typeface="Times New Roman"/>
              </a:rPr>
              <a:t>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sitting on a computer&#10;&#10;Description automatically generated">
            <a:extLst>
              <a:ext uri="{FF2B5EF4-FFF2-40B4-BE49-F238E27FC236}">
                <a16:creationId xmlns:a16="http://schemas.microsoft.com/office/drawing/2014/main" xmlns="" id="{A7CB9A61-72E1-2A40-7D12-B19D874625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21" t="-5304" r="-2856" b="17787"/>
          <a:stretch/>
        </p:blipFill>
        <p:spPr>
          <a:xfrm>
            <a:off x="-74935" y="-433596"/>
            <a:ext cx="12579244" cy="72768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C8B7D16-051E-4562-B872-ABF369C457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ED10CF64-F588-4794-80E9-12CBA17849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264" y="1437806"/>
            <a:ext cx="4959809" cy="158992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mbria"/>
                <a:ea typeface="Cambria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913" y="1645139"/>
            <a:ext cx="9161858" cy="354917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Bootstrap is a front-end framework known for its responsive grid system, pre-styled components, and easy customization, making it ideal for creating mobile-friendly and visually appealing web pages</a:t>
            </a:r>
            <a:endParaRPr lang="en-US" sz="2800">
              <a:cs typeface="Calibri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D470D0-6D64-5E42-9515-048F8779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A8AEFAB-E6F4-5E89-30D0-FCB66033B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3670" y="419448"/>
            <a:ext cx="7798243" cy="626229"/>
          </a:xfrm>
        </p:spPr>
        <p:txBody>
          <a:bodyPr/>
          <a:lstStyle/>
          <a:p>
            <a:r>
              <a:rPr lang="en-US" sz="4400" b="1" dirty="0">
                <a:latin typeface="Times New Roman"/>
                <a:cs typeface="Calibri"/>
              </a:rPr>
              <a:t>Why bootstrap is useful</a:t>
            </a:r>
            <a:endParaRPr lang="en-US" sz="4400" dirty="0">
              <a:latin typeface="Calibri" panose="020F0502020204030204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16ED4E-D60A-2C45-68F8-41AB41C1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1171316"/>
            <a:ext cx="10814250" cy="4905477"/>
          </a:xfrm>
        </p:spPr>
        <p:txBody>
          <a:bodyPr/>
          <a:lstStyle/>
          <a:p>
            <a:pPr>
              <a:buFont typeface="Wingdings"/>
              <a:buChar char="Ø"/>
            </a:pPr>
            <a:r>
              <a:rPr lang="en-US" sz="3200" dirty="0">
                <a:ea typeface="+mn-lt"/>
                <a:cs typeface="+mn-lt"/>
              </a:rPr>
              <a:t>Rapid Development:</a:t>
            </a:r>
            <a:r>
              <a:rPr lang="en-US" sz="2800" dirty="0">
                <a:ea typeface="+mn-lt"/>
                <a:cs typeface="+mn-lt"/>
              </a:rPr>
              <a:t> Speeds up the development process with ready-made components.</a:t>
            </a:r>
            <a:endParaRPr lang="en-US" sz="2800" dirty="0">
              <a:cs typeface="Calibri" panose="020F0502020204030204"/>
            </a:endParaRP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en-US" sz="3200" dirty="0">
                <a:ea typeface="+mn-lt"/>
                <a:cs typeface="+mn-lt"/>
              </a:rPr>
              <a:t>Consistency:</a:t>
            </a:r>
            <a:r>
              <a:rPr lang="en-US" sz="2800" dirty="0">
                <a:ea typeface="+mn-lt"/>
                <a:cs typeface="+mn-lt"/>
              </a:rPr>
              <a:t> Ensures a consistent look and feel across different browsers.</a:t>
            </a:r>
            <a:endParaRPr lang="en-US" sz="2800" dirty="0">
              <a:cs typeface="Calibri" panose="020F0502020204030204"/>
            </a:endParaRP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en-US" sz="3200" dirty="0">
                <a:ea typeface="+mn-lt"/>
                <a:cs typeface="+mn-lt"/>
              </a:rPr>
              <a:t>Responsive Design: </a:t>
            </a:r>
            <a:r>
              <a:rPr lang="en-US" sz="2800" dirty="0">
                <a:ea typeface="+mn-lt"/>
                <a:cs typeface="+mn-lt"/>
              </a:rPr>
              <a:t>Easily create websites that adapt to various screen sizes.</a:t>
            </a:r>
            <a:endParaRPr lang="en-US" sz="2800" dirty="0">
              <a:cs typeface="Calibri" panose="020F0502020204030204"/>
            </a:endParaRP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en-US" sz="3200" dirty="0">
                <a:ea typeface="+mn-lt"/>
                <a:cs typeface="+mn-lt"/>
              </a:rPr>
              <a:t>Community Support:</a:t>
            </a:r>
            <a:r>
              <a:rPr lang="en-US" sz="2800" dirty="0">
                <a:ea typeface="+mn-lt"/>
                <a:cs typeface="+mn-lt"/>
              </a:rPr>
              <a:t> Large community and documentation for problem-solving.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341246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EF5A3578-0589-2BC7-7C73-07125CE9F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885400"/>
              </p:ext>
            </p:extLst>
          </p:nvPr>
        </p:nvGraphicFramePr>
        <p:xfrm>
          <a:off x="337279" y="2385934"/>
          <a:ext cx="10314901" cy="974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4901">
                  <a:extLst>
                    <a:ext uri="{9D8B030D-6E8A-4147-A177-3AD203B41FA5}">
                      <a16:colId xmlns:a16="http://schemas.microsoft.com/office/drawing/2014/main" xmlns="" val="1737829009"/>
                    </a:ext>
                  </a:extLst>
                </a:gridCol>
              </a:tblGrid>
              <a:tr h="9742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0583302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407" y="-1747"/>
            <a:ext cx="10131427" cy="1468800"/>
          </a:xfrm>
        </p:spPr>
        <p:txBody>
          <a:bodyPr/>
          <a:lstStyle/>
          <a:p>
            <a:r>
              <a:rPr lang="en-US" dirty="0">
                <a:latin typeface="Times New Roman"/>
                <a:cs typeface="Calibri Light"/>
              </a:rPr>
              <a:t>WAYs TO APPLY BOOTSTRAP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6A50E3ED-FA2D-2939-5830-7803B4696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980" y="1841808"/>
            <a:ext cx="10131428" cy="68551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800" dirty="0">
                <a:cs typeface="Calibri"/>
              </a:rPr>
              <a:t>CDN</a:t>
            </a:r>
          </a:p>
          <a:p>
            <a:pPr>
              <a:buClr>
                <a:srgbClr val="FFFFFF"/>
              </a:buClr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alibri"/>
              </a:rPr>
              <a:t> </a:t>
            </a:r>
            <a:r>
              <a:rPr lang="en-US" sz="1800" dirty="0">
                <a:solidFill>
                  <a:srgbClr val="800000"/>
                </a:solidFill>
                <a:latin typeface="Consolas"/>
                <a:cs typeface="Calibri"/>
              </a:rPr>
              <a:t>&lt;link</a:t>
            </a:r>
            <a:r>
              <a:rPr lang="en-US" sz="1800" dirty="0">
                <a:solidFill>
                  <a:srgbClr val="000000"/>
                </a:solidFill>
                <a:latin typeface="Consolas"/>
                <a:cs typeface="Calibri"/>
              </a:rPr>
              <a:t> </a:t>
            </a:r>
            <a:r>
              <a:rPr lang="en-US" sz="1800" dirty="0" err="1">
                <a:solidFill>
                  <a:srgbClr val="E50000"/>
                </a:solidFill>
                <a:latin typeface="Consolas"/>
                <a:cs typeface="Calibri"/>
              </a:rPr>
              <a:t>rel</a:t>
            </a:r>
            <a:r>
              <a:rPr lang="en-US" sz="1800" dirty="0">
                <a:solidFill>
                  <a:srgbClr val="000000"/>
                </a:solidFill>
                <a:latin typeface="Consolas"/>
                <a:cs typeface="Calibri"/>
              </a:rPr>
              <a:t>=</a:t>
            </a:r>
            <a:r>
              <a:rPr lang="en-US" sz="1800" dirty="0">
                <a:solidFill>
                  <a:srgbClr val="0000FF"/>
                </a:solidFill>
                <a:latin typeface="Consolas"/>
                <a:cs typeface="Calibri"/>
              </a:rPr>
              <a:t>"stylesheet"</a:t>
            </a:r>
            <a:r>
              <a:rPr lang="en-US" sz="1800" dirty="0">
                <a:solidFill>
                  <a:srgbClr val="000000"/>
                </a:solidFill>
                <a:latin typeface="Consolas"/>
                <a:cs typeface="Calibri"/>
              </a:rPr>
              <a:t> </a:t>
            </a:r>
            <a:r>
              <a:rPr lang="en-US" sz="1800" dirty="0" err="1">
                <a:solidFill>
                  <a:srgbClr val="E50000"/>
                </a:solidFill>
                <a:latin typeface="Consolas"/>
                <a:cs typeface="Calibri"/>
              </a:rPr>
              <a:t>href</a:t>
            </a:r>
            <a:r>
              <a:rPr lang="en-US" sz="1800" dirty="0">
                <a:solidFill>
                  <a:srgbClr val="000000"/>
                </a:solidFill>
                <a:latin typeface="Consolas"/>
                <a:cs typeface="Calibri"/>
              </a:rPr>
              <a:t>=</a:t>
            </a:r>
            <a:r>
              <a:rPr lang="en-US" sz="1800" dirty="0">
                <a:solidFill>
                  <a:srgbClr val="0000FF"/>
                </a:solidFill>
                <a:latin typeface="Consolas"/>
                <a:cs typeface="Calibri"/>
              </a:rPr>
              <a:t>"https://stackpath.bootstrapcdn.com/bootstrap/4.5.2/</a:t>
            </a:r>
            <a:r>
              <a:rPr lang="en-US" sz="1800" dirty="0" err="1">
                <a:solidFill>
                  <a:srgbClr val="0000FF"/>
                </a:solidFill>
                <a:latin typeface="Consolas"/>
                <a:cs typeface="Calibri"/>
              </a:rPr>
              <a:t>css</a:t>
            </a:r>
            <a:r>
              <a:rPr lang="en-US" sz="1800" dirty="0">
                <a:solidFill>
                  <a:srgbClr val="0000FF"/>
                </a:solidFill>
                <a:latin typeface="Consolas"/>
                <a:cs typeface="Calibri"/>
              </a:rPr>
              <a:t>/bootstrap.min.css</a:t>
            </a:r>
            <a:r>
              <a:rPr lang="en-US" sz="1800" dirty="0">
                <a:solidFill>
                  <a:srgbClr val="800000"/>
                </a:solidFill>
                <a:latin typeface="Consolas"/>
                <a:cs typeface="Calibri"/>
              </a:rPr>
              <a:t>&gt;</a:t>
            </a:r>
            <a:endParaRPr lang="en-US" sz="1800" dirty="0">
              <a:cs typeface="Calibri"/>
            </a:endParaRPr>
          </a:p>
          <a:p>
            <a:endParaRPr lang="en-US" sz="2800" dirty="0">
              <a:cs typeface="Calibri"/>
            </a:endParaRPr>
          </a:p>
          <a:p>
            <a:pPr marL="342900" indent="-342900">
              <a:buClr>
                <a:srgbClr val="FFFFFF"/>
              </a:buClr>
              <a:buFont typeface="Wingdings"/>
              <a:buChar char="Ø"/>
            </a:pPr>
            <a:r>
              <a:rPr lang="en-US" sz="2800" dirty="0">
                <a:cs typeface="Calibri"/>
              </a:rPr>
              <a:t>DOWNLOAD AND ATTACH</a:t>
            </a:r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706" y="830911"/>
            <a:ext cx="10131427" cy="756767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Times New Roman"/>
                <a:cs typeface="Calibri Light"/>
              </a:rPr>
              <a:t>FUNCTIONS: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897" y="2035041"/>
            <a:ext cx="10131428" cy="31963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742950" indent="-742950">
              <a:buFont typeface="Wingdings"/>
              <a:buChar char="Ø"/>
            </a:pPr>
            <a:r>
              <a:rPr lang="en-US" sz="4000" dirty="0">
                <a:latin typeface="Times New Roman"/>
                <a:cs typeface="Calibri"/>
              </a:rPr>
              <a:t>GRID SYSTEM</a:t>
            </a:r>
          </a:p>
          <a:p>
            <a:pPr marL="742950" indent="-742950">
              <a:buFont typeface="Wingdings"/>
              <a:buChar char="Ø"/>
            </a:pPr>
            <a:r>
              <a:rPr lang="en-US" sz="4000" dirty="0">
                <a:latin typeface="Times New Roman"/>
                <a:cs typeface="Calibri"/>
              </a:rPr>
              <a:t>COMPONENTS</a:t>
            </a:r>
          </a:p>
          <a:p>
            <a:pPr marL="742950" indent="-742950">
              <a:buFont typeface="Wingdings"/>
              <a:buChar char="Ø"/>
            </a:pPr>
            <a:r>
              <a:rPr lang="en-US" sz="4000" dirty="0">
                <a:latin typeface="Times New Roman"/>
                <a:cs typeface="Calibri"/>
              </a:rPr>
              <a:t>UTILITIES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663E7BCA-E0FA-4E55-B6F9-2965487753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xmlns="" id="{1D6E130B-775E-4AE3-971F-4765BB84AD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087" y="776506"/>
            <a:ext cx="4802169" cy="9359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  <a:cs typeface="Calibri Light"/>
              </a:rPr>
              <a:t>GRID SYSTEM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" y="2074748"/>
            <a:ext cx="4813437" cy="1838087"/>
          </a:xfr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Grid System: Helps in creating responsive layouts.</a:t>
            </a:r>
            <a:endParaRPr lang="en-US" sz="2400" dirty="0">
              <a:solidFill>
                <a:srgbClr val="FFFFFF"/>
              </a:solidFill>
              <a:cs typeface="Calibri" panose="020F0502020204030204"/>
            </a:endParaRPr>
          </a:p>
          <a:p>
            <a:pPr lvl="1"/>
            <a:endParaRPr lang="en-US">
              <a:solidFill>
                <a:srgbClr val="FFFFFF"/>
              </a:solidFill>
              <a:cs typeface="Calibri" panose="020F0502020204030204"/>
            </a:endParaRPr>
          </a:p>
        </p:txBody>
      </p:sp>
      <p:sp useBgFill="1">
        <p:nvSpPr>
          <p:cNvPr id="103" name="Rounded Rectangle 3">
            <a:extLst>
              <a:ext uri="{FF2B5EF4-FFF2-40B4-BE49-F238E27FC236}">
                <a16:creationId xmlns:a16="http://schemas.microsoft.com/office/drawing/2014/main" xmlns="" id="{47D1B3D9-1F1B-468B-AC82-D0DD90D058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62379" y="639097"/>
            <a:ext cx="5471927" cy="5575439"/>
          </a:xfrm>
          <a:prstGeom prst="roundRect">
            <a:avLst>
              <a:gd name="adj" fmla="val 531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tx1"/>
              </a:solidFill>
            </a:endParaRPr>
          </a:p>
        </p:txBody>
      </p:sp>
      <p:pic>
        <p:nvPicPr>
          <p:cNvPr id="5" name="Picture 4" descr="A white background with text and symbols&#10;&#10;Description automatically generated">
            <a:extLst>
              <a:ext uri="{FF2B5EF4-FFF2-40B4-BE49-F238E27FC236}">
                <a16:creationId xmlns:a16="http://schemas.microsoft.com/office/drawing/2014/main" xmlns="" id="{7301FEB3-A25C-FE7E-5CEB-89122B562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840" y="2072928"/>
            <a:ext cx="5384957" cy="269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97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83543A10-04EE-49E0-A9DE-22E1FAB9AE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00EBDD-15DA-9D34-ACC4-2A2DABC37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8028" y="1160834"/>
            <a:ext cx="5076230" cy="75554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800" b="1" dirty="0">
                <a:latin typeface="Times New Roman"/>
                <a:cs typeface="Times New Roman"/>
              </a:rPr>
              <a:t>Components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CE86C1-71AC-5215-4AC7-5A12FEAA3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0190" y="1928284"/>
            <a:ext cx="5076230" cy="9144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cap="all" dirty="0"/>
              <a:t>Pre-built elements like buttons, forms, and navigation bars</a:t>
            </a:r>
            <a:r>
              <a:rPr lang="en-US" cap="all" dirty="0"/>
              <a:t>.</a:t>
            </a:r>
            <a:endParaRPr lang="en-US" dirty="0"/>
          </a:p>
        </p:txBody>
      </p:sp>
      <p:pic>
        <p:nvPicPr>
          <p:cNvPr id="6" name="Picture 5" descr="A computer code with text&#10;&#10;Description automatically generated">
            <a:extLst>
              <a:ext uri="{FF2B5EF4-FFF2-40B4-BE49-F238E27FC236}">
                <a16:creationId xmlns:a16="http://schemas.microsoft.com/office/drawing/2014/main" xmlns="" id="{053A6F35-9C2F-24D1-BC05-809ED518B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1" y="799039"/>
            <a:ext cx="5454122" cy="2372542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A grey rectangular sign with white text&#10;&#10;Description automatically generated">
            <a:extLst>
              <a:ext uri="{FF2B5EF4-FFF2-40B4-BE49-F238E27FC236}">
                <a16:creationId xmlns:a16="http://schemas.microsoft.com/office/drawing/2014/main" xmlns="" id="{0628EFD3-354D-625E-C0CF-1E1DDB36FE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65" t="-236" r="437" b="730"/>
          <a:stretch/>
        </p:blipFill>
        <p:spPr>
          <a:xfrm>
            <a:off x="6237286" y="4086743"/>
            <a:ext cx="5323137" cy="1618866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AFF294E-0575-39FC-70B1-C98A5C91FCFD}"/>
              </a:ext>
            </a:extLst>
          </p:cNvPr>
          <p:cNvSpPr txBox="1"/>
          <p:nvPr/>
        </p:nvSpPr>
        <p:spPr>
          <a:xfrm>
            <a:off x="8142704" y="4084819"/>
            <a:ext cx="3222885" cy="24171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096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3543A10-04EE-49E0-A9DE-22E1FAB9AE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388343-0FA7-0555-1693-D91C153F7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36862" y="831754"/>
            <a:ext cx="5076230" cy="11519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>
                <a:latin typeface="Times New Roman"/>
                <a:cs typeface="Times New Roman"/>
              </a:rPr>
              <a:t>UTILITIES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46EDFFE-F7C4-84EA-08AE-9A5D2E3CF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926" y="2420929"/>
            <a:ext cx="5076230" cy="9144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cap="all" dirty="0"/>
              <a:t>Handy classes for quick styling and layout adjustments.</a:t>
            </a:r>
            <a:endParaRPr lang="en-US" sz="2400" dirty="0"/>
          </a:p>
        </p:txBody>
      </p:sp>
      <p:sp>
        <p:nvSpPr>
          <p:cNvPr id="13" name="Rounded Rectangle 34">
            <a:extLst>
              <a:ext uri="{FF2B5EF4-FFF2-40B4-BE49-F238E27FC236}">
                <a16:creationId xmlns:a16="http://schemas.microsoft.com/office/drawing/2014/main" xmlns="" id="{34A918FF-5290-4B4B-83A9-D73C8CA8E9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37">
            <a:extLst>
              <a:ext uri="{FF2B5EF4-FFF2-40B4-BE49-F238E27FC236}">
                <a16:creationId xmlns:a16="http://schemas.microsoft.com/office/drawing/2014/main" xmlns="" id="{35BB87D9-C656-40D9-982C-E5C527908D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AD3D7DC1-EEEE-4330-C161-29AD757F9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709" y="1193656"/>
            <a:ext cx="5204358" cy="1574318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5" name="Content Placeholder 4" descr="A white sign with black text&#10;&#10;Description automatically generated">
            <a:extLst>
              <a:ext uri="{FF2B5EF4-FFF2-40B4-BE49-F238E27FC236}">
                <a16:creationId xmlns:a16="http://schemas.microsoft.com/office/drawing/2014/main" xmlns="" id="{B8704260-B68B-4A5E-3F74-6D2B03D26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208709" y="4042367"/>
            <a:ext cx="5204358" cy="1665394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34599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2FA68A-1821-A14D-DED1-E43D49E5E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238" y="919162"/>
            <a:ext cx="9297988" cy="908580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/>
                <a:cs typeface="Calibri Light"/>
              </a:rPr>
              <a:t>CODE CAMPARSION</a:t>
            </a:r>
            <a:endParaRPr lang="en-US" sz="4400" dirty="0">
              <a:cs typeface="Calibri Light" panose="020F0302020204030204"/>
            </a:endParaRPr>
          </a:p>
        </p:txBody>
      </p:sp>
      <p:pic>
        <p:nvPicPr>
          <p:cNvPr id="5" name="Content Placeholder 4" descr="A close up of a text&#10;&#10;Description automatically generated">
            <a:extLst>
              <a:ext uri="{FF2B5EF4-FFF2-40B4-BE49-F238E27FC236}">
                <a16:creationId xmlns:a16="http://schemas.microsoft.com/office/drawing/2014/main" xmlns="" id="{86C5DE8D-CCF5-195F-35EE-596DAC2292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-470" t="-8197" r="587" b="8197"/>
          <a:stretch/>
        </p:blipFill>
        <p:spPr>
          <a:xfrm>
            <a:off x="685803" y="2617117"/>
            <a:ext cx="10126941" cy="722596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32467579-2E83-3B0B-BC9C-01BE3B18FC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/>
          <a:stretch/>
        </p:blipFill>
        <p:spPr>
          <a:xfrm>
            <a:off x="688845" y="4109508"/>
            <a:ext cx="10248899" cy="7143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B0DA01A-8A77-2793-28B7-4F0907FB863D}"/>
              </a:ext>
            </a:extLst>
          </p:cNvPr>
          <p:cNvSpPr txBox="1"/>
          <p:nvPr/>
        </p:nvSpPr>
        <p:spPr>
          <a:xfrm>
            <a:off x="750094" y="2149078"/>
            <a:ext cx="534590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CSS CODE FOR BUTTON:</a:t>
            </a:r>
            <a:endParaRPr lang="en-US" sz="2400" dirty="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CB52EAC-3AF9-BC6C-2991-2DE62D29CD87}"/>
              </a:ext>
            </a:extLst>
          </p:cNvPr>
          <p:cNvSpPr txBox="1"/>
          <p:nvPr/>
        </p:nvSpPr>
        <p:spPr>
          <a:xfrm>
            <a:off x="684610" y="3643312"/>
            <a:ext cx="39826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BOOTSTRAP CODE:</a:t>
            </a:r>
            <a:endParaRPr lang="en-US" sz="2400" dirty="0"/>
          </a:p>
        </p:txBody>
      </p:sp>
      <p:pic>
        <p:nvPicPr>
          <p:cNvPr id="10" name="Picture 9" descr="A blue rectangle with white text&#10;&#10;Description automatically generated">
            <a:extLst>
              <a:ext uri="{FF2B5EF4-FFF2-40B4-BE49-F238E27FC236}">
                <a16:creationId xmlns:a16="http://schemas.microsoft.com/office/drawing/2014/main" xmlns="" id="{D781646E-B1E4-6BDF-44AD-A3FE6DC08C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0548" t="-7474" r="-12785" b="-15541"/>
          <a:stretch/>
        </p:blipFill>
        <p:spPr>
          <a:xfrm>
            <a:off x="4256151" y="5015945"/>
            <a:ext cx="2728914" cy="169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340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purl.org/dc/elements/1.1/"/>
    <ds:schemaRef ds:uri="16c05727-aa75-4e4a-9b5f-8a80a1165891"/>
    <ds:schemaRef ds:uri="http://purl.org/dc/terms/"/>
    <ds:schemaRef ds:uri="230e9df3-be65-4c73-a93b-d1236ebd677e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166</Words>
  <Application>Microsoft Office PowerPoint</Application>
  <PresentationFormat>Widescreen</PresentationFormat>
  <Paragraphs>40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Consolas</vt:lpstr>
      <vt:lpstr>Georgia Pro Black</vt:lpstr>
      <vt:lpstr>Sitka Text Semibold</vt:lpstr>
      <vt:lpstr>Tenorite</vt:lpstr>
      <vt:lpstr>Times New Roman</vt:lpstr>
      <vt:lpstr>Wingdings</vt:lpstr>
      <vt:lpstr>Celestial</vt:lpstr>
      <vt:lpstr>BOOTSTRAP</vt:lpstr>
      <vt:lpstr>INTRODUCTION</vt:lpstr>
      <vt:lpstr>PowerPoint Presentation</vt:lpstr>
      <vt:lpstr>WAYs TO APPLY BOOTSTRAP</vt:lpstr>
      <vt:lpstr>FUNCTIONS:</vt:lpstr>
      <vt:lpstr>GRID SYSTEM</vt:lpstr>
      <vt:lpstr>Components</vt:lpstr>
      <vt:lpstr>UTILITIES</vt:lpstr>
      <vt:lpstr>CODE CAMPARSION</vt:lpstr>
      <vt:lpstr>Head part</vt:lpstr>
      <vt:lpstr>Body part</vt:lpstr>
      <vt:lpstr>Script part</vt:lpstr>
      <vt:lpstr>OUTPUT</vt:lpstr>
      <vt:lpstr>PowerPoint Presentation</vt:lpstr>
      <vt:lpstr>Thank 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Dell</dc:creator>
  <cp:lastModifiedBy>Maheen Fatima</cp:lastModifiedBy>
  <cp:revision>536</cp:revision>
  <dcterms:created xsi:type="dcterms:W3CDTF">2023-11-28T09:18:55Z</dcterms:created>
  <dcterms:modified xsi:type="dcterms:W3CDTF">2023-11-28T19:07:58Z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