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56" r:id="rId3"/>
    <p:sldId id="266" r:id="rId4"/>
    <p:sldId id="257" r:id="rId5"/>
    <p:sldId id="259" r:id="rId6"/>
    <p:sldId id="258" r:id="rId7"/>
    <p:sldId id="260" r:id="rId8"/>
    <p:sldId id="261" r:id="rId9"/>
    <p:sldId id="262" r:id="rId10"/>
    <p:sldId id="263" r:id="rId11"/>
    <p:sldId id="264" r:id="rId12"/>
    <p:sldId id="265" r:id="rId13"/>
    <p:sldId id="273" r:id="rId14"/>
    <p:sldId id="279" r:id="rId15"/>
    <p:sldId id="274" r:id="rId16"/>
    <p:sldId id="275" r:id="rId17"/>
    <p:sldId id="276" r:id="rId18"/>
    <p:sldId id="267" r:id="rId19"/>
    <p:sldId id="269" r:id="rId20"/>
    <p:sldId id="270" r:id="rId21"/>
    <p:sldId id="271" r:id="rId22"/>
    <p:sldId id="272" r:id="rId23"/>
    <p:sldId id="278"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6DFC"/>
    <a:srgbClr val="FFAA24"/>
    <a:srgbClr val="4C03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3" autoAdjust="0"/>
    <p:restoredTop sz="94660"/>
  </p:normalViewPr>
  <p:slideViewPr>
    <p:cSldViewPr snapToGrid="0">
      <p:cViewPr varScale="1">
        <p:scale>
          <a:sx n="67" d="100"/>
          <a:sy n="67" d="100"/>
        </p:scale>
        <p:origin x="6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E88B2A-FBF4-4005-A5B5-28B54E85D079}" type="doc">
      <dgm:prSet loTypeId="urn:microsoft.com/office/officeart/2008/layout/VerticalCurvedList" loCatId="list" qsTypeId="urn:microsoft.com/office/officeart/2005/8/quickstyle/simple1" qsCatId="simple" csTypeId="urn:microsoft.com/office/officeart/2005/8/colors/accent0_1" csCatId="mainScheme" phldr="1"/>
      <dgm:spPr/>
      <dgm:t>
        <a:bodyPr/>
        <a:lstStyle/>
        <a:p>
          <a:endParaRPr lang="en-US"/>
        </a:p>
      </dgm:t>
    </dgm:pt>
    <dgm:pt modelId="{9739E212-2B74-46B8-BC43-B7DC9BF70C25}">
      <dgm:prSet phldrT="[Text]"/>
      <dgm:spPr/>
      <dgm:t>
        <a:bodyPr/>
        <a:lstStyle/>
        <a:p>
          <a:r>
            <a:rPr lang="en-US" b="1" dirty="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WHAT IS CLICK-UP</a:t>
          </a:r>
          <a:endParaRPr lang="en-US" dirty="0"/>
        </a:p>
      </dgm:t>
    </dgm:pt>
    <dgm:pt modelId="{10E88AE2-93FB-4931-8506-04B78ECD3A49}" type="parTrans" cxnId="{717DC32C-6EB0-4AB5-8D0F-EAF5EA21FEC5}">
      <dgm:prSet/>
      <dgm:spPr/>
      <dgm:t>
        <a:bodyPr/>
        <a:lstStyle/>
        <a:p>
          <a:endParaRPr lang="en-US"/>
        </a:p>
      </dgm:t>
    </dgm:pt>
    <dgm:pt modelId="{799942B1-AF88-44BC-BAB0-156E2A092FA7}" type="sibTrans" cxnId="{717DC32C-6EB0-4AB5-8D0F-EAF5EA21FEC5}">
      <dgm:prSet/>
      <dgm:spPr/>
      <dgm:t>
        <a:bodyPr/>
        <a:lstStyle/>
        <a:p>
          <a:endParaRPr lang="en-US"/>
        </a:p>
      </dgm:t>
    </dgm:pt>
    <dgm:pt modelId="{415DA2AE-D734-4046-99D7-84B32142E7CD}">
      <dgm:prSet phldrT="[Text]"/>
      <dgm:spPr/>
      <dgm:t>
        <a:bodyPr/>
        <a:lstStyle/>
        <a:p>
          <a:pPr>
            <a:buFont typeface="Arial" panose="020B0604020202020204" pitchFamily="34" charset="0"/>
            <a:buChar char="•"/>
          </a:pPr>
          <a:r>
            <a:rPr lang="en-US" b="1" dirty="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PURPOSE</a:t>
          </a:r>
          <a:endParaRPr lang="en-US" dirty="0"/>
        </a:p>
      </dgm:t>
    </dgm:pt>
    <dgm:pt modelId="{34E723DE-9655-4C2B-B9F2-995913888E31}" type="parTrans" cxnId="{F83B6231-46DD-47CC-A953-4EA38DE7B105}">
      <dgm:prSet/>
      <dgm:spPr/>
      <dgm:t>
        <a:bodyPr/>
        <a:lstStyle/>
        <a:p>
          <a:endParaRPr lang="en-US"/>
        </a:p>
      </dgm:t>
    </dgm:pt>
    <dgm:pt modelId="{B57728B7-1787-414D-8472-DE5327CA893B}" type="sibTrans" cxnId="{F83B6231-46DD-47CC-A953-4EA38DE7B105}">
      <dgm:prSet/>
      <dgm:spPr/>
      <dgm:t>
        <a:bodyPr/>
        <a:lstStyle/>
        <a:p>
          <a:endParaRPr lang="en-US"/>
        </a:p>
      </dgm:t>
    </dgm:pt>
    <dgm:pt modelId="{6DCFAB1C-2C57-4EFD-BA51-BDACBC6DAD7F}">
      <dgm:prSet phldrT="[Text]"/>
      <dgm:spPr/>
      <dgm:t>
        <a:bodyPr/>
        <a:lstStyle/>
        <a:p>
          <a:r>
            <a:rPr lang="en-US" b="1" dirty="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FUNCTIONALITY</a:t>
          </a:r>
          <a:endParaRPr lang="en-US" dirty="0"/>
        </a:p>
      </dgm:t>
    </dgm:pt>
    <dgm:pt modelId="{7135B17E-F42F-4B35-8A79-AE692D79D96C}" type="parTrans" cxnId="{11EA58AC-CC9B-48FF-9CF3-537CD21556AB}">
      <dgm:prSet/>
      <dgm:spPr/>
      <dgm:t>
        <a:bodyPr/>
        <a:lstStyle/>
        <a:p>
          <a:endParaRPr lang="en-US"/>
        </a:p>
      </dgm:t>
    </dgm:pt>
    <dgm:pt modelId="{CFCD6ECB-58E7-4456-A2CA-D08E1F044909}" type="sibTrans" cxnId="{11EA58AC-CC9B-48FF-9CF3-537CD21556AB}">
      <dgm:prSet/>
      <dgm:spPr/>
      <dgm:t>
        <a:bodyPr/>
        <a:lstStyle/>
        <a:p>
          <a:endParaRPr lang="en-US"/>
        </a:p>
      </dgm:t>
    </dgm:pt>
    <dgm:pt modelId="{9D56D33F-CDF0-4B2A-AA19-0987498D70A1}">
      <dgm:prSet/>
      <dgm:spPr/>
      <dgm:t>
        <a:bodyPr/>
        <a:lstStyle/>
        <a:p>
          <a:r>
            <a:rPr lang="en-US" b="1">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ADVANTAGES</a:t>
          </a:r>
          <a:endParaRPr lang="en-US"/>
        </a:p>
      </dgm:t>
    </dgm:pt>
    <dgm:pt modelId="{03C90AEC-0370-4A61-BB9A-1043DD120E0F}" type="parTrans" cxnId="{7BB4C389-BA34-454D-908E-F561358C0772}">
      <dgm:prSet/>
      <dgm:spPr/>
      <dgm:t>
        <a:bodyPr/>
        <a:lstStyle/>
        <a:p>
          <a:endParaRPr lang="en-US"/>
        </a:p>
      </dgm:t>
    </dgm:pt>
    <dgm:pt modelId="{B3AE1942-5AE1-4FC1-B0C4-A708F9D66D24}" type="sibTrans" cxnId="{7BB4C389-BA34-454D-908E-F561358C0772}">
      <dgm:prSet/>
      <dgm:spPr/>
      <dgm:t>
        <a:bodyPr/>
        <a:lstStyle/>
        <a:p>
          <a:endParaRPr lang="en-US"/>
        </a:p>
      </dgm:t>
    </dgm:pt>
    <dgm:pt modelId="{A8530747-A910-4E6C-A1C8-D591D76CDCB8}">
      <dgm:prSet/>
      <dgm:spPr/>
      <dgm:t>
        <a:bodyPr/>
        <a:lstStyle/>
        <a:p>
          <a:r>
            <a:rPr lang="en-US" b="1">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LIMITATION</a:t>
          </a:r>
          <a:endParaRPr lang="en-US"/>
        </a:p>
      </dgm:t>
    </dgm:pt>
    <dgm:pt modelId="{4B6328FD-0AAD-4F1F-B4A1-3D15F46094E0}" type="parTrans" cxnId="{D7FC6FFC-BBD4-4689-A400-82AEA5CB7A2B}">
      <dgm:prSet/>
      <dgm:spPr/>
      <dgm:t>
        <a:bodyPr/>
        <a:lstStyle/>
        <a:p>
          <a:endParaRPr lang="en-US"/>
        </a:p>
      </dgm:t>
    </dgm:pt>
    <dgm:pt modelId="{36F949B0-6D01-4C44-9E08-7DF88863AF4E}" type="sibTrans" cxnId="{D7FC6FFC-BBD4-4689-A400-82AEA5CB7A2B}">
      <dgm:prSet/>
      <dgm:spPr/>
      <dgm:t>
        <a:bodyPr/>
        <a:lstStyle/>
        <a:p>
          <a:endParaRPr lang="en-US"/>
        </a:p>
      </dgm:t>
    </dgm:pt>
    <dgm:pt modelId="{07228755-0E3F-433C-BD25-0C370D59EC65}" type="pres">
      <dgm:prSet presAssocID="{BAE88B2A-FBF4-4005-A5B5-28B54E85D079}" presName="Name0" presStyleCnt="0">
        <dgm:presLayoutVars>
          <dgm:chMax val="7"/>
          <dgm:chPref val="7"/>
          <dgm:dir/>
        </dgm:presLayoutVars>
      </dgm:prSet>
      <dgm:spPr/>
    </dgm:pt>
    <dgm:pt modelId="{61EB7F83-A891-4071-B8F4-8692C8D8DB0D}" type="pres">
      <dgm:prSet presAssocID="{BAE88B2A-FBF4-4005-A5B5-28B54E85D079}" presName="Name1" presStyleCnt="0"/>
      <dgm:spPr/>
    </dgm:pt>
    <dgm:pt modelId="{67CB5C74-272C-4DF5-95C2-719F855B4903}" type="pres">
      <dgm:prSet presAssocID="{BAE88B2A-FBF4-4005-A5B5-28B54E85D079}" presName="cycle" presStyleCnt="0"/>
      <dgm:spPr/>
    </dgm:pt>
    <dgm:pt modelId="{85C7413B-47B3-4DB5-8545-E5514C710387}" type="pres">
      <dgm:prSet presAssocID="{BAE88B2A-FBF4-4005-A5B5-28B54E85D079}" presName="srcNode" presStyleLbl="node1" presStyleIdx="0" presStyleCnt="5"/>
      <dgm:spPr/>
    </dgm:pt>
    <dgm:pt modelId="{3A9A6F39-D45F-4B1A-BF0A-B28176240F78}" type="pres">
      <dgm:prSet presAssocID="{BAE88B2A-FBF4-4005-A5B5-28B54E85D079}" presName="conn" presStyleLbl="parChTrans1D2" presStyleIdx="0" presStyleCnt="1"/>
      <dgm:spPr/>
    </dgm:pt>
    <dgm:pt modelId="{7565C094-5185-468E-BE22-343F271C94AB}" type="pres">
      <dgm:prSet presAssocID="{BAE88B2A-FBF4-4005-A5B5-28B54E85D079}" presName="extraNode" presStyleLbl="node1" presStyleIdx="0" presStyleCnt="5"/>
      <dgm:spPr/>
    </dgm:pt>
    <dgm:pt modelId="{7AF66201-C994-4AB8-9DAC-EC9B27D91B61}" type="pres">
      <dgm:prSet presAssocID="{BAE88B2A-FBF4-4005-A5B5-28B54E85D079}" presName="dstNode" presStyleLbl="node1" presStyleIdx="0" presStyleCnt="5"/>
      <dgm:spPr/>
    </dgm:pt>
    <dgm:pt modelId="{40240736-982A-45A8-8382-D4530E428E9C}" type="pres">
      <dgm:prSet presAssocID="{9739E212-2B74-46B8-BC43-B7DC9BF70C25}" presName="text_1" presStyleLbl="node1" presStyleIdx="0" presStyleCnt="5">
        <dgm:presLayoutVars>
          <dgm:bulletEnabled val="1"/>
        </dgm:presLayoutVars>
      </dgm:prSet>
      <dgm:spPr/>
    </dgm:pt>
    <dgm:pt modelId="{7B08323B-38BB-4F93-8456-96E3EEBD2F74}" type="pres">
      <dgm:prSet presAssocID="{9739E212-2B74-46B8-BC43-B7DC9BF70C25}" presName="accent_1" presStyleCnt="0"/>
      <dgm:spPr/>
    </dgm:pt>
    <dgm:pt modelId="{59CFD0D7-2C37-460D-87A3-304921F86D7B}" type="pres">
      <dgm:prSet presAssocID="{9739E212-2B74-46B8-BC43-B7DC9BF70C25}" presName="accentRepeatNode" presStyleLbl="solidFgAcc1" presStyleIdx="0" presStyleCnt="5"/>
      <dgm:spPr/>
    </dgm:pt>
    <dgm:pt modelId="{65FA3999-CECE-43D1-871D-4871DD97E82F}" type="pres">
      <dgm:prSet presAssocID="{415DA2AE-D734-4046-99D7-84B32142E7CD}" presName="text_2" presStyleLbl="node1" presStyleIdx="1" presStyleCnt="5">
        <dgm:presLayoutVars>
          <dgm:bulletEnabled val="1"/>
        </dgm:presLayoutVars>
      </dgm:prSet>
      <dgm:spPr/>
    </dgm:pt>
    <dgm:pt modelId="{7DC528D1-B497-4C31-924B-60B82B05297A}" type="pres">
      <dgm:prSet presAssocID="{415DA2AE-D734-4046-99D7-84B32142E7CD}" presName="accent_2" presStyleCnt="0"/>
      <dgm:spPr/>
    </dgm:pt>
    <dgm:pt modelId="{BD69A48D-085B-47B9-8B6A-A5EDA87B70E2}" type="pres">
      <dgm:prSet presAssocID="{415DA2AE-D734-4046-99D7-84B32142E7CD}" presName="accentRepeatNode" presStyleLbl="solidFgAcc1" presStyleIdx="1" presStyleCnt="5"/>
      <dgm:spPr/>
    </dgm:pt>
    <dgm:pt modelId="{200DB990-B8B1-487B-B2E4-D8F8FBFFC630}" type="pres">
      <dgm:prSet presAssocID="{6DCFAB1C-2C57-4EFD-BA51-BDACBC6DAD7F}" presName="text_3" presStyleLbl="node1" presStyleIdx="2" presStyleCnt="5">
        <dgm:presLayoutVars>
          <dgm:bulletEnabled val="1"/>
        </dgm:presLayoutVars>
      </dgm:prSet>
      <dgm:spPr/>
    </dgm:pt>
    <dgm:pt modelId="{924C54D3-CD0B-4E7A-8314-D4EB07423D0D}" type="pres">
      <dgm:prSet presAssocID="{6DCFAB1C-2C57-4EFD-BA51-BDACBC6DAD7F}" presName="accent_3" presStyleCnt="0"/>
      <dgm:spPr/>
    </dgm:pt>
    <dgm:pt modelId="{09418340-A7B3-4556-8636-75356D2BEEFE}" type="pres">
      <dgm:prSet presAssocID="{6DCFAB1C-2C57-4EFD-BA51-BDACBC6DAD7F}" presName="accentRepeatNode" presStyleLbl="solidFgAcc1" presStyleIdx="2" presStyleCnt="5"/>
      <dgm:spPr/>
    </dgm:pt>
    <dgm:pt modelId="{FA5461BB-9C29-4430-BB0C-6FF14E7F417E}" type="pres">
      <dgm:prSet presAssocID="{9D56D33F-CDF0-4B2A-AA19-0987498D70A1}" presName="text_4" presStyleLbl="node1" presStyleIdx="3" presStyleCnt="5">
        <dgm:presLayoutVars>
          <dgm:bulletEnabled val="1"/>
        </dgm:presLayoutVars>
      </dgm:prSet>
      <dgm:spPr/>
    </dgm:pt>
    <dgm:pt modelId="{2A26E9A1-1857-432B-9C58-C4E99820B607}" type="pres">
      <dgm:prSet presAssocID="{9D56D33F-CDF0-4B2A-AA19-0987498D70A1}" presName="accent_4" presStyleCnt="0"/>
      <dgm:spPr/>
    </dgm:pt>
    <dgm:pt modelId="{D500825B-B740-49D1-A04B-F5F67D8049F6}" type="pres">
      <dgm:prSet presAssocID="{9D56D33F-CDF0-4B2A-AA19-0987498D70A1}" presName="accentRepeatNode" presStyleLbl="solidFgAcc1" presStyleIdx="3" presStyleCnt="5"/>
      <dgm:spPr/>
    </dgm:pt>
    <dgm:pt modelId="{B041A008-A5D1-4A74-9D66-E12D59AB90ED}" type="pres">
      <dgm:prSet presAssocID="{A8530747-A910-4E6C-A1C8-D591D76CDCB8}" presName="text_5" presStyleLbl="node1" presStyleIdx="4" presStyleCnt="5">
        <dgm:presLayoutVars>
          <dgm:bulletEnabled val="1"/>
        </dgm:presLayoutVars>
      </dgm:prSet>
      <dgm:spPr/>
    </dgm:pt>
    <dgm:pt modelId="{5D88C91A-68B4-4E1F-81B5-53EF27EF96C1}" type="pres">
      <dgm:prSet presAssocID="{A8530747-A910-4E6C-A1C8-D591D76CDCB8}" presName="accent_5" presStyleCnt="0"/>
      <dgm:spPr/>
    </dgm:pt>
    <dgm:pt modelId="{489D2C1B-D68E-4EFA-98B2-D0617FCB7F90}" type="pres">
      <dgm:prSet presAssocID="{A8530747-A910-4E6C-A1C8-D591D76CDCB8}" presName="accentRepeatNode" presStyleLbl="solidFgAcc1" presStyleIdx="4" presStyleCnt="5"/>
      <dgm:spPr/>
    </dgm:pt>
  </dgm:ptLst>
  <dgm:cxnLst>
    <dgm:cxn modelId="{8E776606-DF2A-4571-9B62-FFAE13F2E501}" type="presOf" srcId="{BAE88B2A-FBF4-4005-A5B5-28B54E85D079}" destId="{07228755-0E3F-433C-BD25-0C370D59EC65}" srcOrd="0" destOrd="0" presId="urn:microsoft.com/office/officeart/2008/layout/VerticalCurvedList"/>
    <dgm:cxn modelId="{28DB130B-E0D3-46DD-AF95-7E5BA83F64E5}" type="presOf" srcId="{799942B1-AF88-44BC-BAB0-156E2A092FA7}" destId="{3A9A6F39-D45F-4B1A-BF0A-B28176240F78}" srcOrd="0" destOrd="0" presId="urn:microsoft.com/office/officeart/2008/layout/VerticalCurvedList"/>
    <dgm:cxn modelId="{717DC32C-6EB0-4AB5-8D0F-EAF5EA21FEC5}" srcId="{BAE88B2A-FBF4-4005-A5B5-28B54E85D079}" destId="{9739E212-2B74-46B8-BC43-B7DC9BF70C25}" srcOrd="0" destOrd="0" parTransId="{10E88AE2-93FB-4931-8506-04B78ECD3A49}" sibTransId="{799942B1-AF88-44BC-BAB0-156E2A092FA7}"/>
    <dgm:cxn modelId="{F83B6231-46DD-47CC-A953-4EA38DE7B105}" srcId="{BAE88B2A-FBF4-4005-A5B5-28B54E85D079}" destId="{415DA2AE-D734-4046-99D7-84B32142E7CD}" srcOrd="1" destOrd="0" parTransId="{34E723DE-9655-4C2B-B9F2-995913888E31}" sibTransId="{B57728B7-1787-414D-8472-DE5327CA893B}"/>
    <dgm:cxn modelId="{9C5A9948-7CB4-4EC3-8C5A-1B9009577B42}" type="presOf" srcId="{6DCFAB1C-2C57-4EFD-BA51-BDACBC6DAD7F}" destId="{200DB990-B8B1-487B-B2E4-D8F8FBFFC630}" srcOrd="0" destOrd="0" presId="urn:microsoft.com/office/officeart/2008/layout/VerticalCurvedList"/>
    <dgm:cxn modelId="{FD7E7C82-6AFC-4124-AA2B-6C3C1D7035CA}" type="presOf" srcId="{9739E212-2B74-46B8-BC43-B7DC9BF70C25}" destId="{40240736-982A-45A8-8382-D4530E428E9C}" srcOrd="0" destOrd="0" presId="urn:microsoft.com/office/officeart/2008/layout/VerticalCurvedList"/>
    <dgm:cxn modelId="{7BB4C389-BA34-454D-908E-F561358C0772}" srcId="{BAE88B2A-FBF4-4005-A5B5-28B54E85D079}" destId="{9D56D33F-CDF0-4B2A-AA19-0987498D70A1}" srcOrd="3" destOrd="0" parTransId="{03C90AEC-0370-4A61-BB9A-1043DD120E0F}" sibTransId="{B3AE1942-5AE1-4FC1-B0C4-A708F9D66D24}"/>
    <dgm:cxn modelId="{11EA58AC-CC9B-48FF-9CF3-537CD21556AB}" srcId="{BAE88B2A-FBF4-4005-A5B5-28B54E85D079}" destId="{6DCFAB1C-2C57-4EFD-BA51-BDACBC6DAD7F}" srcOrd="2" destOrd="0" parTransId="{7135B17E-F42F-4B35-8A79-AE692D79D96C}" sibTransId="{CFCD6ECB-58E7-4456-A2CA-D08E1F044909}"/>
    <dgm:cxn modelId="{B72E11D4-A795-4512-BE1C-04B31DC30C3D}" type="presOf" srcId="{9D56D33F-CDF0-4B2A-AA19-0987498D70A1}" destId="{FA5461BB-9C29-4430-BB0C-6FF14E7F417E}" srcOrd="0" destOrd="0" presId="urn:microsoft.com/office/officeart/2008/layout/VerticalCurvedList"/>
    <dgm:cxn modelId="{113B21E6-1573-4814-89AA-8D9CD58B3348}" type="presOf" srcId="{415DA2AE-D734-4046-99D7-84B32142E7CD}" destId="{65FA3999-CECE-43D1-871D-4871DD97E82F}" srcOrd="0" destOrd="0" presId="urn:microsoft.com/office/officeart/2008/layout/VerticalCurvedList"/>
    <dgm:cxn modelId="{B968B9F6-7D68-4B07-B5B6-C82330F4A427}" type="presOf" srcId="{A8530747-A910-4E6C-A1C8-D591D76CDCB8}" destId="{B041A008-A5D1-4A74-9D66-E12D59AB90ED}" srcOrd="0" destOrd="0" presId="urn:microsoft.com/office/officeart/2008/layout/VerticalCurvedList"/>
    <dgm:cxn modelId="{D7FC6FFC-BBD4-4689-A400-82AEA5CB7A2B}" srcId="{BAE88B2A-FBF4-4005-A5B5-28B54E85D079}" destId="{A8530747-A910-4E6C-A1C8-D591D76CDCB8}" srcOrd="4" destOrd="0" parTransId="{4B6328FD-0AAD-4F1F-B4A1-3D15F46094E0}" sibTransId="{36F949B0-6D01-4C44-9E08-7DF88863AF4E}"/>
    <dgm:cxn modelId="{5A38053F-312B-4D1A-A062-3121A2F26431}" type="presParOf" srcId="{07228755-0E3F-433C-BD25-0C370D59EC65}" destId="{61EB7F83-A891-4071-B8F4-8692C8D8DB0D}" srcOrd="0" destOrd="0" presId="urn:microsoft.com/office/officeart/2008/layout/VerticalCurvedList"/>
    <dgm:cxn modelId="{568F8D1C-1FF4-4B84-ADF4-3EB9869717CB}" type="presParOf" srcId="{61EB7F83-A891-4071-B8F4-8692C8D8DB0D}" destId="{67CB5C74-272C-4DF5-95C2-719F855B4903}" srcOrd="0" destOrd="0" presId="urn:microsoft.com/office/officeart/2008/layout/VerticalCurvedList"/>
    <dgm:cxn modelId="{1B5E37BC-F99C-46E5-9A3A-2C3928D398A6}" type="presParOf" srcId="{67CB5C74-272C-4DF5-95C2-719F855B4903}" destId="{85C7413B-47B3-4DB5-8545-E5514C710387}" srcOrd="0" destOrd="0" presId="urn:microsoft.com/office/officeart/2008/layout/VerticalCurvedList"/>
    <dgm:cxn modelId="{AE5203CF-677D-4648-BC72-ABE03F3C389C}" type="presParOf" srcId="{67CB5C74-272C-4DF5-95C2-719F855B4903}" destId="{3A9A6F39-D45F-4B1A-BF0A-B28176240F78}" srcOrd="1" destOrd="0" presId="urn:microsoft.com/office/officeart/2008/layout/VerticalCurvedList"/>
    <dgm:cxn modelId="{2901E9B7-43ED-4225-A7AA-8CA593B0E5B6}" type="presParOf" srcId="{67CB5C74-272C-4DF5-95C2-719F855B4903}" destId="{7565C094-5185-468E-BE22-343F271C94AB}" srcOrd="2" destOrd="0" presId="urn:microsoft.com/office/officeart/2008/layout/VerticalCurvedList"/>
    <dgm:cxn modelId="{642EB978-2397-44E4-9F5F-833D9057E66C}" type="presParOf" srcId="{67CB5C74-272C-4DF5-95C2-719F855B4903}" destId="{7AF66201-C994-4AB8-9DAC-EC9B27D91B61}" srcOrd="3" destOrd="0" presId="urn:microsoft.com/office/officeart/2008/layout/VerticalCurvedList"/>
    <dgm:cxn modelId="{600DFE09-198B-441A-8B81-239FD65F3A50}" type="presParOf" srcId="{61EB7F83-A891-4071-B8F4-8692C8D8DB0D}" destId="{40240736-982A-45A8-8382-D4530E428E9C}" srcOrd="1" destOrd="0" presId="urn:microsoft.com/office/officeart/2008/layout/VerticalCurvedList"/>
    <dgm:cxn modelId="{F9EB0FDC-FF70-4720-B424-57B84521A875}" type="presParOf" srcId="{61EB7F83-A891-4071-B8F4-8692C8D8DB0D}" destId="{7B08323B-38BB-4F93-8456-96E3EEBD2F74}" srcOrd="2" destOrd="0" presId="urn:microsoft.com/office/officeart/2008/layout/VerticalCurvedList"/>
    <dgm:cxn modelId="{D9DC48B5-698D-42D4-A0C0-202E8140BCC6}" type="presParOf" srcId="{7B08323B-38BB-4F93-8456-96E3EEBD2F74}" destId="{59CFD0D7-2C37-460D-87A3-304921F86D7B}" srcOrd="0" destOrd="0" presId="urn:microsoft.com/office/officeart/2008/layout/VerticalCurvedList"/>
    <dgm:cxn modelId="{AC46DBCF-0117-43CB-962A-EFE6EB664734}" type="presParOf" srcId="{61EB7F83-A891-4071-B8F4-8692C8D8DB0D}" destId="{65FA3999-CECE-43D1-871D-4871DD97E82F}" srcOrd="3" destOrd="0" presId="urn:microsoft.com/office/officeart/2008/layout/VerticalCurvedList"/>
    <dgm:cxn modelId="{7420637B-87CA-4D9E-BCA4-9BD8B18E4DB2}" type="presParOf" srcId="{61EB7F83-A891-4071-B8F4-8692C8D8DB0D}" destId="{7DC528D1-B497-4C31-924B-60B82B05297A}" srcOrd="4" destOrd="0" presId="urn:microsoft.com/office/officeart/2008/layout/VerticalCurvedList"/>
    <dgm:cxn modelId="{FD718821-6C9C-427E-80BE-B11FFA64E95C}" type="presParOf" srcId="{7DC528D1-B497-4C31-924B-60B82B05297A}" destId="{BD69A48D-085B-47B9-8B6A-A5EDA87B70E2}" srcOrd="0" destOrd="0" presId="urn:microsoft.com/office/officeart/2008/layout/VerticalCurvedList"/>
    <dgm:cxn modelId="{1091F5F7-FC1B-45D8-86D1-02BC61FB0ABC}" type="presParOf" srcId="{61EB7F83-A891-4071-B8F4-8692C8D8DB0D}" destId="{200DB990-B8B1-487B-B2E4-D8F8FBFFC630}" srcOrd="5" destOrd="0" presId="urn:microsoft.com/office/officeart/2008/layout/VerticalCurvedList"/>
    <dgm:cxn modelId="{04915C1F-5210-4540-AB50-57CC81E173E9}" type="presParOf" srcId="{61EB7F83-A891-4071-B8F4-8692C8D8DB0D}" destId="{924C54D3-CD0B-4E7A-8314-D4EB07423D0D}" srcOrd="6" destOrd="0" presId="urn:microsoft.com/office/officeart/2008/layout/VerticalCurvedList"/>
    <dgm:cxn modelId="{4659D71B-5300-4D42-88C5-206E152E8539}" type="presParOf" srcId="{924C54D3-CD0B-4E7A-8314-D4EB07423D0D}" destId="{09418340-A7B3-4556-8636-75356D2BEEFE}" srcOrd="0" destOrd="0" presId="urn:microsoft.com/office/officeart/2008/layout/VerticalCurvedList"/>
    <dgm:cxn modelId="{9B3247E1-FF24-44F0-AB4E-B869D797795C}" type="presParOf" srcId="{61EB7F83-A891-4071-B8F4-8692C8D8DB0D}" destId="{FA5461BB-9C29-4430-BB0C-6FF14E7F417E}" srcOrd="7" destOrd="0" presId="urn:microsoft.com/office/officeart/2008/layout/VerticalCurvedList"/>
    <dgm:cxn modelId="{1509FA51-1D26-4B7A-8C0D-E5D285BF91AC}" type="presParOf" srcId="{61EB7F83-A891-4071-B8F4-8692C8D8DB0D}" destId="{2A26E9A1-1857-432B-9C58-C4E99820B607}" srcOrd="8" destOrd="0" presId="urn:microsoft.com/office/officeart/2008/layout/VerticalCurvedList"/>
    <dgm:cxn modelId="{704892D4-0206-4A9D-B249-BB643644FFCA}" type="presParOf" srcId="{2A26E9A1-1857-432B-9C58-C4E99820B607}" destId="{D500825B-B740-49D1-A04B-F5F67D8049F6}" srcOrd="0" destOrd="0" presId="urn:microsoft.com/office/officeart/2008/layout/VerticalCurvedList"/>
    <dgm:cxn modelId="{6698504B-58D7-40A2-B4A4-50C78347E02D}" type="presParOf" srcId="{61EB7F83-A891-4071-B8F4-8692C8D8DB0D}" destId="{B041A008-A5D1-4A74-9D66-E12D59AB90ED}" srcOrd="9" destOrd="0" presId="urn:microsoft.com/office/officeart/2008/layout/VerticalCurvedList"/>
    <dgm:cxn modelId="{93C05C8E-762F-495F-A578-7D8B2EA69D9D}" type="presParOf" srcId="{61EB7F83-A891-4071-B8F4-8692C8D8DB0D}" destId="{5D88C91A-68B4-4E1F-81B5-53EF27EF96C1}" srcOrd="10" destOrd="0" presId="urn:microsoft.com/office/officeart/2008/layout/VerticalCurvedList"/>
    <dgm:cxn modelId="{BB962F26-8FC1-4220-A4D3-57E98F8F9147}" type="presParOf" srcId="{5D88C91A-68B4-4E1F-81B5-53EF27EF96C1}" destId="{489D2C1B-D68E-4EFA-98B2-D0617FCB7F90}"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A6F39-D45F-4B1A-BF0A-B28176240F7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240736-982A-45A8-8382-D4530E428E9C}">
      <dsp:nvSpPr>
        <dsp:cNvPr id="0" name=""/>
        <dsp:cNvSpPr/>
      </dsp:nvSpPr>
      <dsp:spPr>
        <a:xfrm>
          <a:off x="509717" y="338558"/>
          <a:ext cx="8493648" cy="67755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kern="1200" dirty="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WHAT IS CLICK-UP</a:t>
          </a:r>
          <a:endParaRPr lang="en-US" sz="3500" kern="1200" dirty="0"/>
        </a:p>
      </dsp:txBody>
      <dsp:txXfrm>
        <a:off x="509717" y="338558"/>
        <a:ext cx="8493648" cy="677550"/>
      </dsp:txXfrm>
    </dsp:sp>
    <dsp:sp modelId="{59CFD0D7-2C37-460D-87A3-304921F86D7B}">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FA3999-CECE-43D1-871D-4871DD97E82F}">
      <dsp:nvSpPr>
        <dsp:cNvPr id="0" name=""/>
        <dsp:cNvSpPr/>
      </dsp:nvSpPr>
      <dsp:spPr>
        <a:xfrm>
          <a:off x="995230" y="1354558"/>
          <a:ext cx="8008135" cy="67755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Font typeface="Arial" panose="020B0604020202020204" pitchFamily="34" charset="0"/>
            <a:buNone/>
          </a:pPr>
          <a:r>
            <a:rPr lang="en-US" sz="3500" b="1" kern="1200" dirty="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PURPOSE</a:t>
          </a:r>
          <a:endParaRPr lang="en-US" sz="3500" kern="1200" dirty="0"/>
        </a:p>
      </dsp:txBody>
      <dsp:txXfrm>
        <a:off x="995230" y="1354558"/>
        <a:ext cx="8008135" cy="677550"/>
      </dsp:txXfrm>
    </dsp:sp>
    <dsp:sp modelId="{BD69A48D-085B-47B9-8B6A-A5EDA87B70E2}">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0DB990-B8B1-487B-B2E4-D8F8FBFFC630}">
      <dsp:nvSpPr>
        <dsp:cNvPr id="0" name=""/>
        <dsp:cNvSpPr/>
      </dsp:nvSpPr>
      <dsp:spPr>
        <a:xfrm>
          <a:off x="1144243" y="2370558"/>
          <a:ext cx="7859122" cy="67755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kern="1200" dirty="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FUNCTIONALITY</a:t>
          </a:r>
          <a:endParaRPr lang="en-US" sz="3500" kern="1200" dirty="0"/>
        </a:p>
      </dsp:txBody>
      <dsp:txXfrm>
        <a:off x="1144243" y="2370558"/>
        <a:ext cx="7859122" cy="677550"/>
      </dsp:txXfrm>
    </dsp:sp>
    <dsp:sp modelId="{09418340-A7B3-4556-8636-75356D2BEEFE}">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5461BB-9C29-4430-BB0C-6FF14E7F417E}">
      <dsp:nvSpPr>
        <dsp:cNvPr id="0" name=""/>
        <dsp:cNvSpPr/>
      </dsp:nvSpPr>
      <dsp:spPr>
        <a:xfrm>
          <a:off x="995230" y="3386558"/>
          <a:ext cx="8008135" cy="67755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kern="120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ADVANTAGES</a:t>
          </a:r>
          <a:endParaRPr lang="en-US" sz="3500" kern="1200"/>
        </a:p>
      </dsp:txBody>
      <dsp:txXfrm>
        <a:off x="995230" y="3386558"/>
        <a:ext cx="8008135" cy="677550"/>
      </dsp:txXfrm>
    </dsp:sp>
    <dsp:sp modelId="{D500825B-B740-49D1-A04B-F5F67D8049F6}">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41A008-A5D1-4A74-9D66-E12D59AB90ED}">
      <dsp:nvSpPr>
        <dsp:cNvPr id="0" name=""/>
        <dsp:cNvSpPr/>
      </dsp:nvSpPr>
      <dsp:spPr>
        <a:xfrm>
          <a:off x="509717" y="4402558"/>
          <a:ext cx="8493648" cy="67755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kern="1200">
              <a:effectLst>
                <a:outerShdw blurRad="38100" dist="38100" dir="2700000" algn="tl">
                  <a:srgbClr val="000000">
                    <a:alpha val="43137"/>
                  </a:srgbClr>
                </a:outerShdw>
              </a:effectLst>
              <a:latin typeface="Book Antiqua" panose="02040602050305030304" pitchFamily="18" charset="0"/>
              <a:cs typeface="Aharoni" panose="02010803020104030203" pitchFamily="2" charset="-79"/>
            </a:rPr>
            <a:t>LIMITATION</a:t>
          </a:r>
          <a:endParaRPr lang="en-US" sz="3500" kern="1200"/>
        </a:p>
      </dsp:txBody>
      <dsp:txXfrm>
        <a:off x="509717" y="4402558"/>
        <a:ext cx="8493648" cy="677550"/>
      </dsp:txXfrm>
    </dsp:sp>
    <dsp:sp modelId="{489D2C1B-D68E-4EFA-98B2-D0617FCB7F90}">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A6A59-4D55-4A0A-8AC7-6AD8DF79ED8D}"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BD4CE-2D6A-493B-81CA-C7AF0E1CBDFB}" type="slidenum">
              <a:rPr lang="en-US" smtClean="0"/>
              <a:t>‹#›</a:t>
            </a:fld>
            <a:endParaRPr lang="en-US"/>
          </a:p>
        </p:txBody>
      </p:sp>
    </p:spTree>
    <p:extLst>
      <p:ext uri="{BB962C8B-B14F-4D97-AF65-F5344CB8AC3E}">
        <p14:creationId xmlns:p14="http://schemas.microsoft.com/office/powerpoint/2010/main" val="412603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65700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54482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074679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1831716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070253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418830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EE22D-9424-412A-95F5-6BD9BD0D9EB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1398859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EE22D-9424-412A-95F5-6BD9BD0D9EB2}"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1681994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EE22D-9424-412A-95F5-6BD9BD0D9EB2}"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317514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EE22D-9424-412A-95F5-6BD9BD0D9EB2}"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3163139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EE22D-9424-412A-95F5-6BD9BD0D9EB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174109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53428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EE22D-9424-412A-95F5-6BD9BD0D9EB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612528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100395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376464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EE22D-9424-412A-95F5-6BD9BD0D9EB2}"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09494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8EE22D-9424-412A-95F5-6BD9BD0D9EB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376162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EE22D-9424-412A-95F5-6BD9BD0D9EB2}"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164570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8EE22D-9424-412A-95F5-6BD9BD0D9EB2}"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306033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EE22D-9424-412A-95F5-6BD9BD0D9EB2}"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45388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EE22D-9424-412A-95F5-6BD9BD0D9EB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293006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EE22D-9424-412A-95F5-6BD9BD0D9EB2}"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CDEB8-2B2F-4502-B42F-A72D6B535ABE}" type="slidenum">
              <a:rPr lang="en-US" smtClean="0"/>
              <a:t>‹#›</a:t>
            </a:fld>
            <a:endParaRPr lang="en-US"/>
          </a:p>
        </p:txBody>
      </p:sp>
    </p:spTree>
    <p:extLst>
      <p:ext uri="{BB962C8B-B14F-4D97-AF65-F5344CB8AC3E}">
        <p14:creationId xmlns:p14="http://schemas.microsoft.com/office/powerpoint/2010/main" val="71162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EE22D-9424-412A-95F5-6BD9BD0D9EB2}" type="datetimeFigureOut">
              <a:rPr lang="en-US" smtClean="0"/>
              <a:t>11/29/2023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CDEB8-2B2F-4502-B42F-A72D6B535ABE}" type="slidenum">
              <a:rPr lang="en-US" smtClean="0"/>
              <a:t>‹#›</a:t>
            </a:fld>
            <a:endParaRPr lang="en-US"/>
          </a:p>
        </p:txBody>
      </p:sp>
    </p:spTree>
    <p:extLst>
      <p:ext uri="{BB962C8B-B14F-4D97-AF65-F5344CB8AC3E}">
        <p14:creationId xmlns:p14="http://schemas.microsoft.com/office/powerpoint/2010/main" val="33076800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EE22D-9424-412A-95F5-6BD9BD0D9EB2}" type="datetimeFigureOut">
              <a:rPr lang="en-US" smtClean="0"/>
              <a:t>11/29/2023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CDEB8-2B2F-4502-B42F-A72D6B535ABE}" type="slidenum">
              <a:rPr lang="en-US" smtClean="0"/>
              <a:t>‹#›</a:t>
            </a:fld>
            <a:endParaRPr lang="en-US"/>
          </a:p>
        </p:txBody>
      </p:sp>
    </p:spTree>
    <p:extLst>
      <p:ext uri="{BB962C8B-B14F-4D97-AF65-F5344CB8AC3E}">
        <p14:creationId xmlns:p14="http://schemas.microsoft.com/office/powerpoint/2010/main" val="1606224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000">
              <a:srgbClr val="695CD3"/>
            </a:gs>
            <a:gs pos="21000">
              <a:srgbClr val="5A4EB4"/>
            </a:gs>
            <a:gs pos="86000">
              <a:srgbClr val="002060"/>
            </a:gs>
            <a:gs pos="33000">
              <a:srgbClr val="4C4298"/>
            </a:gs>
            <a:gs pos="66000">
              <a:srgbClr val="002060"/>
            </a:gs>
            <a:gs pos="100000">
              <a:srgbClr val="002060"/>
            </a:gs>
            <a:gs pos="0">
              <a:srgbClr val="7D6DFC">
                <a:alpha val="64000"/>
              </a:srgbClr>
            </a:gs>
          </a:gsLst>
          <a:lin ang="1800000" scaled="0"/>
          <a:tileRect/>
        </a:gradFill>
        <a:effectLst/>
      </p:bgPr>
    </p:bg>
    <p:spTree>
      <p:nvGrpSpPr>
        <p:cNvPr id="1" name=""/>
        <p:cNvGrpSpPr/>
        <p:nvPr/>
      </p:nvGrpSpPr>
      <p:grpSpPr>
        <a:xfrm>
          <a:off x="0" y="0"/>
          <a:ext cx="0" cy="0"/>
          <a:chOff x="0" y="0"/>
          <a:chExt cx="0" cy="0"/>
        </a:xfrm>
      </p:grpSpPr>
      <p:pic>
        <p:nvPicPr>
          <p:cNvPr id="1026" name="Picture 2" descr="ClickUp Logo and symbol, meaning, history, PNG, brand">
            <a:extLst>
              <a:ext uri="{FF2B5EF4-FFF2-40B4-BE49-F238E27FC236}">
                <a16:creationId xmlns:a16="http://schemas.microsoft.com/office/drawing/2014/main" id="{9B1D7E2E-B2E7-E635-E49A-BFA3B99813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6184"/>
          <a:stretch/>
        </p:blipFill>
        <p:spPr bwMode="auto">
          <a:xfrm>
            <a:off x="1310640" y="730367"/>
            <a:ext cx="2097965" cy="47996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7CD009-8D1E-CBDB-85B4-CE6124E58754}"/>
              </a:ext>
            </a:extLst>
          </p:cNvPr>
          <p:cNvSpPr>
            <a:spLocks noGrp="1"/>
          </p:cNvSpPr>
          <p:nvPr>
            <p:ph type="ctrTitle"/>
          </p:nvPr>
        </p:nvSpPr>
        <p:spPr>
          <a:xfrm>
            <a:off x="2205037" y="4282271"/>
            <a:ext cx="7781926" cy="1247775"/>
          </a:xfrm>
        </p:spPr>
        <p:txBody>
          <a:bodyPr>
            <a:normAutofit/>
          </a:bodyPr>
          <a:lstStyle/>
          <a:p>
            <a:r>
              <a:rPr lang="en-US" sz="3600" b="1" dirty="0">
                <a:effectLst>
                  <a:outerShdw blurRad="38100" dist="38100" dir="2700000" algn="tl">
                    <a:srgbClr val="000000">
                      <a:alpha val="43137"/>
                    </a:srgbClr>
                  </a:outerShdw>
                </a:effectLst>
                <a:latin typeface="Abadi Extra Light" panose="020B0204020104020204" pitchFamily="34" charset="0"/>
                <a:ea typeface="ADLaM Display" panose="02010000000000000000" pitchFamily="2" charset="0"/>
                <a:cs typeface="ADLaM Display" panose="02010000000000000000" pitchFamily="2" charset="0"/>
              </a:rPr>
              <a:t>ICT SEMESTER PROJECT</a:t>
            </a:r>
          </a:p>
        </p:txBody>
      </p:sp>
      <p:pic>
        <p:nvPicPr>
          <p:cNvPr id="8" name="Picture 2" descr="ClickUp Logo and symbol, meaning, history, PNG, brand">
            <a:extLst>
              <a:ext uri="{FF2B5EF4-FFF2-40B4-BE49-F238E27FC236}">
                <a16:creationId xmlns:a16="http://schemas.microsoft.com/office/drawing/2014/main" id="{81CB53CF-C98D-8484-33AF-EEB7AD31E450}"/>
              </a:ext>
            </a:extLst>
          </p:cNvPr>
          <p:cNvPicPr>
            <a:picLocks noChangeAspect="1" noChangeArrowheads="1"/>
          </p:cNvPicPr>
          <p:nvPr/>
        </p:nvPicPr>
        <p:blipFill rotWithShape="1">
          <a:blip r:embed="rId3">
            <a:lum bright="70000" contrast="-70000"/>
            <a:extLst>
              <a:ext uri="{BEBA8EAE-BF5A-486C-A8C5-ECC9F3942E4B}">
                <a14:imgProps xmlns:a14="http://schemas.microsoft.com/office/drawing/2010/main">
                  <a14:imgLayer r:embed="rId4">
                    <a14:imgEffect>
                      <a14:sharpenSoften amount="77000"/>
                    </a14:imgEffect>
                    <a14:imgEffect>
                      <a14:colorTemperature colorTemp="4935"/>
                    </a14:imgEffect>
                    <a14:imgEffect>
                      <a14:saturation sat="0"/>
                    </a14:imgEffect>
                  </a14:imgLayer>
                </a14:imgProps>
              </a:ext>
              <a:ext uri="{28A0092B-C50C-407E-A947-70E740481C1C}">
                <a14:useLocalDpi xmlns:a14="http://schemas.microsoft.com/office/drawing/2010/main" val="0"/>
              </a:ext>
            </a:extLst>
          </a:blip>
          <a:srcRect l="24840" t="23609" b="22105"/>
          <a:stretch/>
        </p:blipFill>
        <p:spPr bwMode="auto">
          <a:xfrm>
            <a:off x="3055927" y="1739445"/>
            <a:ext cx="7223132" cy="2842494"/>
          </a:xfrm>
          <a:prstGeom prst="rect">
            <a:avLst/>
          </a:prstGeom>
          <a:noFill/>
          <a:effectLst>
            <a:glow>
              <a:schemeClr val="accent1">
                <a:alpha val="50000"/>
              </a:schemeClr>
            </a:glow>
            <a:outerShdw blurRad="50800" dist="50800" dir="5400000" algn="ctr" rotWithShape="0">
              <a:srgbClr val="000000"/>
            </a:outerShd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756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B0E56-8880-36D0-EC10-5967783B7D8C}"/>
              </a:ext>
            </a:extLst>
          </p:cNvPr>
          <p:cNvPicPr>
            <a:picLocks noChangeAspect="1"/>
          </p:cNvPicPr>
          <p:nvPr/>
        </p:nvPicPr>
        <p:blipFill rotWithShape="1">
          <a:blip r:embed="rId2"/>
          <a:srcRect t="5564" b="2714"/>
          <a:stretch/>
        </p:blipFill>
        <p:spPr>
          <a:xfrm>
            <a:off x="0" y="0"/>
            <a:ext cx="12192000" cy="5966371"/>
          </a:xfrm>
          <a:prstGeom prst="rect">
            <a:avLst/>
          </a:prstGeom>
        </p:spPr>
      </p:pic>
      <p:sp>
        <p:nvSpPr>
          <p:cNvPr id="2" name="TextBox 1">
            <a:extLst>
              <a:ext uri="{FF2B5EF4-FFF2-40B4-BE49-F238E27FC236}">
                <a16:creationId xmlns:a16="http://schemas.microsoft.com/office/drawing/2014/main" id="{50A51601-EC4E-83C1-2497-6995148524DC}"/>
              </a:ext>
            </a:extLst>
          </p:cNvPr>
          <p:cNvSpPr txBox="1"/>
          <p:nvPr/>
        </p:nvSpPr>
        <p:spPr>
          <a:xfrm>
            <a:off x="314960" y="5712371"/>
            <a:ext cx="11775440" cy="1569660"/>
          </a:xfrm>
          <a:prstGeom prst="rect">
            <a:avLst/>
          </a:prstGeom>
          <a:gradFill flip="none" rotWithShape="1">
            <a:gsLst>
              <a:gs pos="100000">
                <a:schemeClr val="bg1">
                  <a:lumMod val="85000"/>
                  <a:alpha val="64000"/>
                </a:schemeClr>
              </a:gs>
              <a:gs pos="0">
                <a:schemeClr val="bg1">
                  <a:alpha val="0"/>
                </a:schemeClr>
              </a:gs>
            </a:gsLst>
            <a:lin ang="5400000" scaled="1"/>
            <a:tileRect/>
          </a:gradFill>
        </p:spPr>
        <p:txBody>
          <a:bodyPr wrap="square" rtlCol="0">
            <a:sp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Increase productivity with the help of features such as time tracking, goal setting, and priority management.</a:t>
            </a:r>
          </a:p>
          <a:p>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402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3000">
              <a:srgbClr val="7030A0"/>
            </a:gs>
            <a:gs pos="79886">
              <a:srgbClr val="7030A0"/>
            </a:gs>
            <a:gs pos="69000">
              <a:srgbClr val="7030A0"/>
            </a:gs>
            <a:gs pos="36000">
              <a:srgbClr val="17236D"/>
            </a:gs>
            <a:gs pos="0">
              <a:srgbClr val="002060"/>
            </a:gs>
          </a:gsLst>
          <a:lin ang="189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E9603C-2694-E9D7-AF55-C4EAA7DB3EAC}"/>
              </a:ext>
            </a:extLst>
          </p:cNvPr>
          <p:cNvSpPr txBox="1"/>
          <p:nvPr/>
        </p:nvSpPr>
        <p:spPr>
          <a:xfrm>
            <a:off x="1719470" y="2466849"/>
            <a:ext cx="10277061" cy="1446550"/>
          </a:xfrm>
          <a:prstGeom prst="rect">
            <a:avLst/>
          </a:prstGeom>
          <a:noFill/>
        </p:spPr>
        <p:txBody>
          <a:bodyPr wrap="square" rtlCol="0">
            <a:spAutoFit/>
          </a:bodyPr>
          <a:lstStyle/>
          <a:p>
            <a:r>
              <a:rPr lang="en-US" sz="8800" b="1" dirty="0">
                <a:solidFill>
                  <a:schemeClr val="bg1"/>
                </a:solidFill>
                <a:latin typeface="Aharoni" panose="02010803020104030203" pitchFamily="2" charset="-79"/>
                <a:cs typeface="Aharoni" panose="02010803020104030203" pitchFamily="2" charset="-79"/>
              </a:rPr>
              <a:t>FUNCTIONALITY</a:t>
            </a:r>
            <a:r>
              <a:rPr lang="en-US" dirty="0">
                <a:solidFill>
                  <a:schemeClr val="bg1"/>
                </a:solidFill>
                <a:latin typeface="Aharoni" panose="02010803020104030203" pitchFamily="2" charset="-79"/>
                <a:cs typeface="Aharoni" panose="02010803020104030203" pitchFamily="2" charset="-79"/>
              </a:rPr>
              <a:t> </a:t>
            </a:r>
          </a:p>
        </p:txBody>
      </p:sp>
    </p:spTree>
    <p:extLst>
      <p:ext uri="{BB962C8B-B14F-4D97-AF65-F5344CB8AC3E}">
        <p14:creationId xmlns:p14="http://schemas.microsoft.com/office/powerpoint/2010/main" val="2714191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5722-4F7B-C2F6-9EC2-067F544464F0}"/>
              </a:ext>
            </a:extLst>
          </p:cNvPr>
          <p:cNvSpPr>
            <a:spLocks noGrp="1"/>
          </p:cNvSpPr>
          <p:nvPr>
            <p:ph type="title"/>
          </p:nvPr>
        </p:nvSpPr>
        <p:spPr>
          <a:xfrm>
            <a:off x="134178" y="792508"/>
            <a:ext cx="11923643" cy="1294710"/>
          </a:xfrm>
        </p:spPr>
        <p:txBody>
          <a:bodyPr>
            <a:normAutofit fontScale="90000"/>
          </a:bodyPr>
          <a:lstStyle/>
          <a:p>
            <a:pPr algn="ctr"/>
            <a:b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 Management</a:t>
            </a:r>
            <a:br>
              <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8EC4080-AEBE-04C9-17C0-231545B6284A}"/>
              </a:ext>
            </a:extLst>
          </p:cNvPr>
          <p:cNvSpPr>
            <a:spLocks noGrp="1"/>
          </p:cNvSpPr>
          <p:nvPr>
            <p:ph idx="1"/>
          </p:nvPr>
        </p:nvSpPr>
        <p:spPr>
          <a:xfrm>
            <a:off x="829916" y="1922876"/>
            <a:ext cx="10532165" cy="4351338"/>
          </a:xfrm>
        </p:spPr>
        <p:txBody>
          <a:bodyPr>
            <a:normAutofit/>
          </a:bodyPr>
          <a:lstStyle/>
          <a:p>
            <a:pPr marL="0" indent="0" algn="ctr">
              <a:lnSpc>
                <a:spcPct val="150000"/>
              </a:lnSpc>
              <a:buNone/>
            </a:pPr>
            <a:r>
              <a:rPr lang="en-US" sz="4000" b="1" dirty="0">
                <a:solidFill>
                  <a:schemeClr val="bg1"/>
                </a:solidFill>
                <a:effectLst>
                  <a:outerShdw blurRad="38100" dist="38100" dir="2700000" algn="tl">
                    <a:srgbClr val="000000">
                      <a:alpha val="43137"/>
                    </a:srgbClr>
                  </a:outerShdw>
                </a:effectLst>
                <a:latin typeface="+mj-lt"/>
              </a:rPr>
              <a:t>In the realm of project management, the system excels in its ability to systematically organize tasks into projects and folders, providing a structured framework for effective collaboration. </a:t>
            </a:r>
          </a:p>
          <a:p>
            <a:pPr marL="0" indent="0" algn="ctr">
              <a:lnSpc>
                <a:spcPct val="150000"/>
              </a:lnSpc>
              <a:buNone/>
            </a:pPr>
            <a:endParaRPr lang="en-US" sz="40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328047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331926-F497-465C-BF04-A4854A5E1CCC}"/>
              </a:ext>
            </a:extLst>
          </p:cNvPr>
          <p:cNvSpPr txBox="1"/>
          <p:nvPr/>
        </p:nvSpPr>
        <p:spPr>
          <a:xfrm>
            <a:off x="109330" y="75335"/>
            <a:ext cx="4731026" cy="646331"/>
          </a:xfrm>
          <a:prstGeom prst="rect">
            <a:avLst/>
          </a:prstGeom>
          <a:noFill/>
        </p:spPr>
        <p:txBody>
          <a:bodyPr wrap="square" rtlCol="0">
            <a:spAutoFit/>
          </a:bodyPr>
          <a:lstStyle/>
          <a:p>
            <a:r>
              <a:rPr lang="en-US" sz="3600" dirty="0">
                <a:solidFill>
                  <a:schemeClr val="bg1"/>
                </a:solidFill>
                <a:effectLst>
                  <a:outerShdw blurRad="38100" dist="38100" dir="2700000" algn="tl">
                    <a:srgbClr val="000000">
                      <a:alpha val="43137"/>
                    </a:srgbClr>
                  </a:outerShdw>
                </a:effectLst>
              </a:rPr>
              <a:t>THE HIERARCHY SYSTEM</a:t>
            </a:r>
          </a:p>
        </p:txBody>
      </p:sp>
    </p:spTree>
    <p:extLst>
      <p:ext uri="{BB962C8B-B14F-4D97-AF65-F5344CB8AC3E}">
        <p14:creationId xmlns:p14="http://schemas.microsoft.com/office/powerpoint/2010/main" val="2287707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5722-4F7B-C2F6-9EC2-067F544464F0}"/>
              </a:ext>
            </a:extLst>
          </p:cNvPr>
          <p:cNvSpPr>
            <a:spLocks noGrp="1"/>
          </p:cNvSpPr>
          <p:nvPr>
            <p:ph type="title"/>
          </p:nvPr>
        </p:nvSpPr>
        <p:spPr>
          <a:xfrm>
            <a:off x="134178" y="628166"/>
            <a:ext cx="11923643" cy="1294710"/>
          </a:xfrm>
        </p:spPr>
        <p:txBody>
          <a:bodyPr>
            <a:normAutofit fontScale="90000"/>
          </a:bodyPr>
          <a:lstStyle/>
          <a:p>
            <a:pPr algn="ctr"/>
            <a:b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Task Management</a:t>
            </a:r>
            <a:br>
              <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8EC4080-AEBE-04C9-17C0-231545B6284A}"/>
              </a:ext>
            </a:extLst>
          </p:cNvPr>
          <p:cNvSpPr>
            <a:spLocks noGrp="1"/>
          </p:cNvSpPr>
          <p:nvPr>
            <p:ph idx="1"/>
          </p:nvPr>
        </p:nvSpPr>
        <p:spPr>
          <a:xfrm>
            <a:off x="849795" y="1937439"/>
            <a:ext cx="10967832" cy="4351338"/>
          </a:xfrm>
        </p:spPr>
        <p:txBody>
          <a:bodyPr>
            <a:normAutofit fontScale="92500" lnSpcReduction="10000"/>
          </a:bodyPr>
          <a:lstStyle/>
          <a:p>
            <a:pPr marL="0" marR="0" indent="0" algn="ctr">
              <a:lnSpc>
                <a:spcPct val="150000"/>
              </a:lnSpc>
              <a:spcBef>
                <a:spcPts val="0"/>
              </a:spcBef>
              <a:spcAft>
                <a:spcPts val="800"/>
              </a:spcAft>
              <a:buNone/>
            </a:pPr>
            <a:r>
              <a:rPr lang="en-US" sz="4000" b="1" dirty="0">
                <a:solidFill>
                  <a:schemeClr val="bg1"/>
                </a:solidFill>
                <a:effectLst>
                  <a:outerShdw blurRad="38100" dist="38100" dir="2700000" algn="tl">
                    <a:srgbClr val="000000">
                      <a:alpha val="43137"/>
                    </a:srgbClr>
                  </a:outerShdw>
                </a:effectLst>
                <a:latin typeface="+mj-lt"/>
              </a:rPr>
              <a:t>The system enables the creation of tasks and subtasks, assigning responsibilities to team members, and establishing due dates and priorities for each task. The system also allows for seamless storage and sharing, and real-time collaboration on documents. </a:t>
            </a:r>
          </a:p>
          <a:p>
            <a:pPr marL="0" indent="0" algn="ctr">
              <a:lnSpc>
                <a:spcPct val="150000"/>
              </a:lnSpc>
              <a:buNone/>
            </a:pPr>
            <a:endParaRPr lang="en-US" sz="4000" b="1" dirty="0">
              <a:solidFill>
                <a:schemeClr val="bg1"/>
              </a:solidFill>
              <a:effectLst>
                <a:outerShdw blurRad="38100" dist="38100" dir="2700000" algn="tl">
                  <a:srgbClr val="000000">
                    <a:alpha val="43137"/>
                  </a:srgbClr>
                </a:outerShdw>
              </a:effectLst>
              <a:latin typeface="+mj-lt"/>
            </a:endParaRPr>
          </a:p>
          <a:p>
            <a:pPr marL="0" indent="0" algn="ctr">
              <a:lnSpc>
                <a:spcPct val="150000"/>
              </a:lnSpc>
              <a:buNone/>
            </a:pPr>
            <a:endParaRPr lang="en-US" sz="40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095789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5722-4F7B-C2F6-9EC2-067F544464F0}"/>
              </a:ext>
            </a:extLst>
          </p:cNvPr>
          <p:cNvSpPr>
            <a:spLocks noGrp="1"/>
          </p:cNvSpPr>
          <p:nvPr>
            <p:ph type="title"/>
          </p:nvPr>
        </p:nvSpPr>
        <p:spPr>
          <a:xfrm>
            <a:off x="-115956" y="659984"/>
            <a:ext cx="11923643" cy="1294710"/>
          </a:xfrm>
        </p:spPr>
        <p:txBody>
          <a:bodyPr>
            <a:normAutofit fontScale="90000"/>
          </a:bodyPr>
          <a:lstStyle/>
          <a:p>
            <a:pPr algn="ctr"/>
            <a:b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73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Analytics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8EC4080-AEBE-04C9-17C0-231545B6284A}"/>
              </a:ext>
            </a:extLst>
          </p:cNvPr>
          <p:cNvSpPr>
            <a:spLocks noGrp="1"/>
          </p:cNvSpPr>
          <p:nvPr>
            <p:ph idx="1"/>
          </p:nvPr>
        </p:nvSpPr>
        <p:spPr>
          <a:xfrm>
            <a:off x="612084" y="1878496"/>
            <a:ext cx="10967832" cy="4351338"/>
          </a:xfrm>
        </p:spPr>
        <p:txBody>
          <a:bodyPr>
            <a:normAutofit fontScale="85000" lnSpcReduction="10000"/>
          </a:bodyPr>
          <a:lstStyle/>
          <a:p>
            <a:pPr marL="0" indent="0" algn="ctr">
              <a:lnSpc>
                <a:spcPct val="150000"/>
              </a:lnSpc>
              <a:buNone/>
            </a:pPr>
            <a:r>
              <a:rPr lang="en-US" sz="4000" b="1" dirty="0">
                <a:solidFill>
                  <a:schemeClr val="bg1"/>
                </a:solidFill>
                <a:effectLst>
                  <a:outerShdw blurRad="38100" dist="38100" dir="2700000" algn="tl">
                    <a:srgbClr val="000000">
                      <a:alpha val="43137"/>
                    </a:srgbClr>
                  </a:outerShdw>
                </a:effectLst>
                <a:latin typeface="+mj-lt"/>
              </a:rPr>
              <a:t>In the realm of reporting and analytics, the platform offers robust features for generating insightful reports on task and project progress. This includes tools to analyze team performance, track time spent on tasks and projects, and generate detailed time reports for comprehensive analysis. </a:t>
            </a:r>
          </a:p>
          <a:p>
            <a:pPr marL="0" indent="0" algn="ctr">
              <a:lnSpc>
                <a:spcPct val="150000"/>
              </a:lnSpc>
              <a:buNone/>
            </a:pPr>
            <a:endParaRPr lang="en-US" sz="4000" b="1" dirty="0">
              <a:solidFill>
                <a:schemeClr val="bg1"/>
              </a:solidFill>
              <a:effectLst>
                <a:outerShdw blurRad="38100" dist="38100" dir="2700000" algn="tl">
                  <a:srgbClr val="000000">
                    <a:alpha val="43137"/>
                  </a:srgbClr>
                </a:outerShdw>
              </a:effectLst>
              <a:latin typeface="+mj-lt"/>
            </a:endParaRPr>
          </a:p>
          <a:p>
            <a:pPr marL="0" indent="0" algn="ctr">
              <a:lnSpc>
                <a:spcPct val="150000"/>
              </a:lnSpc>
              <a:buNone/>
            </a:pPr>
            <a:endParaRPr lang="en-US" sz="40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1121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5722-4F7B-C2F6-9EC2-067F544464F0}"/>
              </a:ext>
            </a:extLst>
          </p:cNvPr>
          <p:cNvSpPr>
            <a:spLocks noGrp="1"/>
          </p:cNvSpPr>
          <p:nvPr>
            <p:ph type="title"/>
          </p:nvPr>
        </p:nvSpPr>
        <p:spPr>
          <a:xfrm>
            <a:off x="-115956" y="693803"/>
            <a:ext cx="11923643" cy="1294710"/>
          </a:xfrm>
        </p:spPr>
        <p:txBody>
          <a:bodyPr>
            <a:normAutofit fontScale="90000"/>
          </a:bodyPr>
          <a:lstStyle/>
          <a:p>
            <a:pPr algn="ctr"/>
            <a:b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br>
              <a:rPr lang="en-US" sz="67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US" sz="89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Customization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C8EC4080-AEBE-04C9-17C0-231545B6284A}"/>
              </a:ext>
            </a:extLst>
          </p:cNvPr>
          <p:cNvSpPr>
            <a:spLocks noGrp="1"/>
          </p:cNvSpPr>
          <p:nvPr>
            <p:ph idx="1"/>
          </p:nvPr>
        </p:nvSpPr>
        <p:spPr>
          <a:xfrm>
            <a:off x="612084" y="1846678"/>
            <a:ext cx="10967832" cy="4351338"/>
          </a:xfrm>
        </p:spPr>
        <p:txBody>
          <a:bodyPr>
            <a:normAutofit fontScale="62500" lnSpcReduction="20000"/>
          </a:bodyPr>
          <a:lstStyle/>
          <a:p>
            <a:pPr marL="0" indent="0" algn="ctr">
              <a:lnSpc>
                <a:spcPct val="150000"/>
              </a:lnSpc>
              <a:buNone/>
            </a:pPr>
            <a:r>
              <a:rPr lang="en-US" sz="4600" b="1" dirty="0">
                <a:solidFill>
                  <a:schemeClr val="bg1"/>
                </a:solidFill>
                <a:effectLst>
                  <a:outerShdw blurRad="38100" dist="38100" dir="2700000" algn="tl">
                    <a:srgbClr val="000000">
                      <a:alpha val="43137"/>
                    </a:srgbClr>
                  </a:outerShdw>
                </a:effectLst>
                <a:latin typeface="+mj-lt"/>
              </a:rPr>
              <a:t>Customization is a key strength, with the ability to tailor layouts to individual preferences. The creation of custom fields facilitates the capture of specific information relevant to the organization's unique needs. Permissions can be finely customized to control access to features and data, ensuring data security. The system's customizable integration capabilities extend to popular third-party tools and services such as Google Drive, Slack, GitHub, and more. </a:t>
            </a:r>
          </a:p>
          <a:p>
            <a:pPr marL="0" indent="0" algn="ctr">
              <a:lnSpc>
                <a:spcPct val="150000"/>
              </a:lnSpc>
              <a:buNone/>
            </a:pPr>
            <a:endParaRPr lang="en-US" sz="4000" b="1" dirty="0">
              <a:solidFill>
                <a:schemeClr val="bg1"/>
              </a:solidFill>
              <a:effectLst>
                <a:outerShdw blurRad="38100" dist="38100" dir="2700000" algn="tl">
                  <a:srgbClr val="000000">
                    <a:alpha val="43137"/>
                  </a:srgbClr>
                </a:outerShdw>
              </a:effectLst>
              <a:latin typeface="+mj-lt"/>
            </a:endParaRPr>
          </a:p>
          <a:p>
            <a:pPr marL="0" indent="0" algn="ctr">
              <a:lnSpc>
                <a:spcPct val="150000"/>
              </a:lnSpc>
              <a:buNone/>
            </a:pPr>
            <a:endParaRPr lang="en-US" sz="40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968833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93000">
              <a:srgbClr val="7030A0"/>
            </a:gs>
            <a:gs pos="79886">
              <a:srgbClr val="7030A0"/>
            </a:gs>
            <a:gs pos="69000">
              <a:srgbClr val="7030A0"/>
            </a:gs>
            <a:gs pos="36000">
              <a:srgbClr val="17236D"/>
            </a:gs>
            <a:gs pos="0">
              <a:srgbClr val="002060"/>
            </a:gs>
          </a:gsLst>
          <a:lin ang="18900000" scaled="0"/>
        </a:gradFill>
        <a:effectLst/>
      </p:bgPr>
    </p:bg>
    <p:spTree>
      <p:nvGrpSpPr>
        <p:cNvPr id="1" name=""/>
        <p:cNvGrpSpPr/>
        <p:nvPr/>
      </p:nvGrpSpPr>
      <p:grpSpPr>
        <a:xfrm>
          <a:off x="0" y="0"/>
          <a:ext cx="0" cy="0"/>
          <a:chOff x="0" y="0"/>
          <a:chExt cx="0" cy="0"/>
        </a:xfrm>
      </p:grpSpPr>
      <p:sp useBgFill="1">
        <p:nvSpPr>
          <p:cNvPr id="2" name="TextBox 1">
            <a:extLst>
              <a:ext uri="{FF2B5EF4-FFF2-40B4-BE49-F238E27FC236}">
                <a16:creationId xmlns:a16="http://schemas.microsoft.com/office/drawing/2014/main" id="{84272191-15DA-8CD9-1AEA-2343E8B8BE43}"/>
              </a:ext>
            </a:extLst>
          </p:cNvPr>
          <p:cNvSpPr txBox="1"/>
          <p:nvPr/>
        </p:nvSpPr>
        <p:spPr>
          <a:xfrm>
            <a:off x="2069410" y="1838739"/>
            <a:ext cx="8053180" cy="2800767"/>
          </a:xfrm>
          <a:prstGeom prst="rect">
            <a:avLst/>
          </a:prstGeom>
        </p:spPr>
        <p:txBody>
          <a:bodyPr wrap="square" rtlCol="0">
            <a:spAutoFit/>
          </a:bodyPr>
          <a:lstStyle/>
          <a:p>
            <a:pPr algn="ctr"/>
            <a:r>
              <a:rPr lang="en-US" sz="8800" b="1" dirty="0">
                <a:solidFill>
                  <a:schemeClr val="bg1"/>
                </a:solidFill>
                <a:latin typeface="Aharoni" panose="02010803020104030203" pitchFamily="2" charset="-79"/>
                <a:cs typeface="Aharoni" panose="02010803020104030203" pitchFamily="2" charset="-79"/>
              </a:rPr>
              <a:t>ADVANTAGES OF CLICK-UP</a:t>
            </a:r>
          </a:p>
        </p:txBody>
      </p:sp>
    </p:spTree>
    <p:extLst>
      <p:ext uri="{BB962C8B-B14F-4D97-AF65-F5344CB8AC3E}">
        <p14:creationId xmlns:p14="http://schemas.microsoft.com/office/powerpoint/2010/main" val="751664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5722-4F7B-C2F6-9EC2-067F544464F0}"/>
              </a:ext>
            </a:extLst>
          </p:cNvPr>
          <p:cNvSpPr>
            <a:spLocks noGrp="1"/>
          </p:cNvSpPr>
          <p:nvPr>
            <p:ph type="title"/>
          </p:nvPr>
        </p:nvSpPr>
        <p:spPr>
          <a:xfrm>
            <a:off x="134178" y="792508"/>
            <a:ext cx="11923643" cy="1343784"/>
          </a:xfrm>
        </p:spPr>
        <p:txBody>
          <a:bodyPr>
            <a:normAutofit fontScale="90000"/>
          </a:bodyPr>
          <a:lstStyle/>
          <a:p>
            <a:pPr algn="ctr"/>
            <a:r>
              <a:rPr lang="en-US" sz="6000" b="1" dirty="0">
                <a:gradFill>
                  <a:gsLst>
                    <a:gs pos="100000">
                      <a:srgbClr val="7030A0"/>
                    </a:gs>
                    <a:gs pos="75000">
                      <a:srgbClr val="7030A0"/>
                    </a:gs>
                    <a:gs pos="23000">
                      <a:srgbClr val="2487D6"/>
                    </a:gs>
                    <a:gs pos="58000">
                      <a:srgbClr val="7030A0"/>
                    </a:gs>
                    <a:gs pos="0">
                      <a:srgbClr val="00B0F0"/>
                    </a:gs>
                  </a:gsLst>
                  <a:lin ang="18900000" scaled="0"/>
                </a:gra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ENHANCED TEAM COLLABORATION</a:t>
            </a:r>
          </a:p>
        </p:txBody>
      </p:sp>
      <p:sp>
        <p:nvSpPr>
          <p:cNvPr id="3" name="Content Placeholder 2">
            <a:extLst>
              <a:ext uri="{FF2B5EF4-FFF2-40B4-BE49-F238E27FC236}">
                <a16:creationId xmlns:a16="http://schemas.microsoft.com/office/drawing/2014/main" id="{C8EC4080-AEBE-04C9-17C0-231545B6284A}"/>
              </a:ext>
            </a:extLst>
          </p:cNvPr>
          <p:cNvSpPr>
            <a:spLocks noGrp="1"/>
          </p:cNvSpPr>
          <p:nvPr>
            <p:ph idx="1"/>
          </p:nvPr>
        </p:nvSpPr>
        <p:spPr>
          <a:xfrm>
            <a:off x="838200" y="1873181"/>
            <a:ext cx="10515600" cy="4351338"/>
          </a:xfrm>
        </p:spPr>
        <p:txBody>
          <a:bodyPr>
            <a:normAutofit/>
          </a:bodyPr>
          <a:lstStyle/>
          <a:p>
            <a:pPr marL="0" indent="0" algn="ctr">
              <a:lnSpc>
                <a:spcPct val="150000"/>
              </a:lnSpc>
              <a:buNone/>
            </a:pPr>
            <a:r>
              <a:rPr lang="en-US" sz="4000" b="1" dirty="0">
                <a:effectLst>
                  <a:outerShdw blurRad="38100" dist="38100" dir="2700000" algn="tl">
                    <a:srgbClr val="000000">
                      <a:alpha val="43137"/>
                    </a:srgbClr>
                  </a:outerShdw>
                </a:effectLst>
                <a:latin typeface="+mj-lt"/>
              </a:rPr>
              <a:t>Advanced communication tools like Chat view, Email integration, multiple assignees, Watchers, and more foster collaboration, particularly beneficial for remote teams.</a:t>
            </a:r>
          </a:p>
        </p:txBody>
      </p:sp>
    </p:spTree>
    <p:extLst>
      <p:ext uri="{BB962C8B-B14F-4D97-AF65-F5344CB8AC3E}">
        <p14:creationId xmlns:p14="http://schemas.microsoft.com/office/powerpoint/2010/main" val="1200486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EA60-0E30-7B2A-615F-5FEDE176B859}"/>
              </a:ext>
            </a:extLst>
          </p:cNvPr>
          <p:cNvSpPr>
            <a:spLocks noGrp="1"/>
          </p:cNvSpPr>
          <p:nvPr>
            <p:ph type="title"/>
          </p:nvPr>
        </p:nvSpPr>
        <p:spPr/>
        <p:txBody>
          <a:bodyPr>
            <a:normAutofit/>
          </a:bodyPr>
          <a:lstStyle/>
          <a:p>
            <a:pPr algn="ctr"/>
            <a:r>
              <a:rPr lang="en-US" sz="6600" dirty="0">
                <a:gradFill>
                  <a:gsLst>
                    <a:gs pos="100000">
                      <a:srgbClr val="7030A0"/>
                    </a:gs>
                    <a:gs pos="75000">
                      <a:srgbClr val="7030A0"/>
                    </a:gs>
                    <a:gs pos="23000">
                      <a:srgbClr val="2487D6"/>
                    </a:gs>
                    <a:gs pos="58000">
                      <a:srgbClr val="7030A0"/>
                    </a:gs>
                    <a:gs pos="0">
                      <a:srgbClr val="00B0F0"/>
                    </a:gs>
                  </a:gsLst>
                  <a:lin ang="18900000" scaled="0"/>
                </a:gradFill>
                <a:latin typeface="Aharoni" panose="02010803020104030203" pitchFamily="2" charset="-79"/>
                <a:cs typeface="Aharoni" panose="02010803020104030203" pitchFamily="2" charset="-79"/>
              </a:rPr>
              <a:t>Real-Time Reporting:</a:t>
            </a:r>
          </a:p>
        </p:txBody>
      </p:sp>
      <p:sp>
        <p:nvSpPr>
          <p:cNvPr id="3" name="Content Placeholder 2">
            <a:extLst>
              <a:ext uri="{FF2B5EF4-FFF2-40B4-BE49-F238E27FC236}">
                <a16:creationId xmlns:a16="http://schemas.microsoft.com/office/drawing/2014/main" id="{75F62FA2-81D6-03ED-EB57-75B01C1195AC}"/>
              </a:ext>
            </a:extLst>
          </p:cNvPr>
          <p:cNvSpPr>
            <a:spLocks noGrp="1"/>
          </p:cNvSpPr>
          <p:nvPr>
            <p:ph idx="1"/>
          </p:nvPr>
        </p:nvSpPr>
        <p:spPr>
          <a:xfrm>
            <a:off x="917713" y="1690688"/>
            <a:ext cx="10515600" cy="4351338"/>
          </a:xfrm>
        </p:spPr>
        <p:txBody>
          <a:bodyPr>
            <a:normAutofit/>
          </a:bodyPr>
          <a:lstStyle/>
          <a:p>
            <a:pPr marL="0" indent="0" algn="ctr">
              <a:lnSpc>
                <a:spcPct val="150000"/>
              </a:lnSpc>
              <a:buNone/>
            </a:pPr>
            <a:r>
              <a:rPr lang="en-US" sz="4000" b="1" dirty="0">
                <a:latin typeface="+mj-lt"/>
              </a:rPr>
              <a:t>Utilizing over 50 widget variations, </a:t>
            </a:r>
            <a:r>
              <a:rPr lang="en-US" sz="4000" b="1" dirty="0" err="1">
                <a:latin typeface="+mj-lt"/>
              </a:rPr>
              <a:t>ClickUp</a:t>
            </a:r>
            <a:r>
              <a:rPr lang="en-US" sz="4000" b="1" dirty="0">
                <a:latin typeface="+mj-lt"/>
              </a:rPr>
              <a:t> empowers users to create personalized Dashboards, offering detailed insights into team performance, workload, goals, and milestones</a:t>
            </a:r>
          </a:p>
        </p:txBody>
      </p:sp>
    </p:spTree>
    <p:extLst>
      <p:ext uri="{BB962C8B-B14F-4D97-AF65-F5344CB8AC3E}">
        <p14:creationId xmlns:p14="http://schemas.microsoft.com/office/powerpoint/2010/main" val="3386942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rgbClr val="695CD3"/>
            </a:gs>
            <a:gs pos="0">
              <a:srgbClr val="5A4EB4"/>
            </a:gs>
            <a:gs pos="13224">
              <a:srgbClr val="4B4298"/>
            </a:gs>
            <a:gs pos="14000">
              <a:srgbClr val="4C4298"/>
            </a:gs>
            <a:gs pos="43000">
              <a:srgbClr val="3A0A5E"/>
            </a:gs>
            <a:gs pos="82000">
              <a:srgbClr val="4C035D"/>
            </a:gs>
          </a:gsLst>
          <a:lin ang="1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DF74-6188-7217-EAD3-92418B93D2C9}"/>
              </a:ext>
            </a:extLst>
          </p:cNvPr>
          <p:cNvSpPr>
            <a:spLocks noGrp="1"/>
          </p:cNvSpPr>
          <p:nvPr>
            <p:ph type="title"/>
          </p:nvPr>
        </p:nvSpPr>
        <p:spPr>
          <a:xfrm>
            <a:off x="838200" y="1045595"/>
            <a:ext cx="10515600" cy="1325563"/>
          </a:xfrm>
        </p:spPr>
        <p:txBody>
          <a:bodyPr>
            <a:normAutofit/>
          </a:bodyPr>
          <a:lstStyle/>
          <a:p>
            <a:pPr algn="ctr"/>
            <a:r>
              <a:rPr lang="en-US" sz="6600" dirty="0">
                <a:latin typeface="Times New Roman" panose="02020603050405020304" pitchFamily="18" charset="0"/>
                <a:cs typeface="Times New Roman" panose="02020603050405020304" pitchFamily="18" charset="0"/>
              </a:rPr>
              <a:t>TEAM MEMBERS</a:t>
            </a:r>
          </a:p>
        </p:txBody>
      </p:sp>
      <p:sp>
        <p:nvSpPr>
          <p:cNvPr id="4" name="Content Placeholder 3">
            <a:extLst>
              <a:ext uri="{FF2B5EF4-FFF2-40B4-BE49-F238E27FC236}">
                <a16:creationId xmlns:a16="http://schemas.microsoft.com/office/drawing/2014/main" id="{20047ED6-21ED-C14D-9DF0-02A9939FB23C}"/>
              </a:ext>
            </a:extLst>
          </p:cNvPr>
          <p:cNvSpPr txBox="1">
            <a:spLocks noGrp="1"/>
          </p:cNvSpPr>
          <p:nvPr>
            <p:ph idx="1"/>
          </p:nvPr>
        </p:nvSpPr>
        <p:spPr>
          <a:xfrm>
            <a:off x="838200" y="2622777"/>
            <a:ext cx="10515600" cy="2526846"/>
          </a:xfrm>
          <a:prstGeom prst="rect">
            <a:avLst/>
          </a:prstGeom>
          <a:noFill/>
        </p:spPr>
        <p:txBody>
          <a:bodyPr wrap="square" rtlCol="0">
            <a:spAutoFit/>
          </a:bodyPr>
          <a:lstStyle/>
          <a:p>
            <a:pPr marL="0" indent="0" algn="ctr">
              <a:buNone/>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Mahrukh Shariq</a:t>
            </a:r>
          </a:p>
          <a:p>
            <a:pPr marL="0" indent="0" algn="ctr">
              <a:buNone/>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Falah Hilal</a:t>
            </a:r>
          </a:p>
          <a:p>
            <a:pPr marL="0" indent="0" algn="ctr">
              <a:buNone/>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Kashmala Saghar</a:t>
            </a:r>
          </a:p>
          <a:p>
            <a:endParaRPr lang="en-US" dirty="0">
              <a:solidFill>
                <a:srgbClr val="FFAA24"/>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95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9741-2FC6-514D-1C93-94C111932B16}"/>
              </a:ext>
            </a:extLst>
          </p:cNvPr>
          <p:cNvSpPr>
            <a:spLocks noGrp="1"/>
          </p:cNvSpPr>
          <p:nvPr>
            <p:ph type="title"/>
          </p:nvPr>
        </p:nvSpPr>
        <p:spPr/>
        <p:txBody>
          <a:bodyPr>
            <a:normAutofit/>
          </a:bodyPr>
          <a:lstStyle/>
          <a:p>
            <a:pPr algn="ctr"/>
            <a:r>
              <a:rPr lang="en-US" sz="6600" dirty="0">
                <a:gradFill>
                  <a:gsLst>
                    <a:gs pos="100000">
                      <a:srgbClr val="7030A0"/>
                    </a:gs>
                    <a:gs pos="75000">
                      <a:srgbClr val="7030A0"/>
                    </a:gs>
                    <a:gs pos="23000">
                      <a:srgbClr val="2487D6"/>
                    </a:gs>
                    <a:gs pos="58000">
                      <a:srgbClr val="7030A0"/>
                    </a:gs>
                    <a:gs pos="0">
                      <a:srgbClr val="00B0F0"/>
                    </a:gs>
                  </a:gsLst>
                  <a:lin ang="18900000" scaled="0"/>
                </a:gradFill>
                <a:latin typeface="Aharoni" panose="02010803020104030203" pitchFamily="2" charset="-79"/>
                <a:cs typeface="Aharoni" panose="02010803020104030203" pitchFamily="2" charset="-79"/>
              </a:rPr>
              <a:t>Efficient Time Tracking</a:t>
            </a:r>
          </a:p>
        </p:txBody>
      </p:sp>
      <p:sp>
        <p:nvSpPr>
          <p:cNvPr id="3" name="Content Placeholder 2">
            <a:extLst>
              <a:ext uri="{FF2B5EF4-FFF2-40B4-BE49-F238E27FC236}">
                <a16:creationId xmlns:a16="http://schemas.microsoft.com/office/drawing/2014/main" id="{4D9CC18A-B4DD-EBC9-864F-2E7513D5788B}"/>
              </a:ext>
            </a:extLst>
          </p:cNvPr>
          <p:cNvSpPr>
            <a:spLocks noGrp="1"/>
          </p:cNvSpPr>
          <p:nvPr>
            <p:ph idx="1"/>
          </p:nvPr>
        </p:nvSpPr>
        <p:spPr>
          <a:xfrm>
            <a:off x="937591" y="1467816"/>
            <a:ext cx="10515600" cy="4351338"/>
          </a:xfrm>
        </p:spPr>
        <p:txBody>
          <a:bodyPr>
            <a:normAutofit/>
          </a:bodyPr>
          <a:lstStyle/>
          <a:p>
            <a:pPr marL="0" indent="0" algn="ctr">
              <a:lnSpc>
                <a:spcPct val="150000"/>
              </a:lnSpc>
              <a:buNone/>
            </a:pPr>
            <a:r>
              <a:rPr lang="en-US" sz="4400" dirty="0"/>
              <a:t>Click-Up supports effective time management through flexible tracking features, including notes, labels, billable time, sorting, and filtering. </a:t>
            </a:r>
          </a:p>
        </p:txBody>
      </p:sp>
    </p:spTree>
    <p:extLst>
      <p:ext uri="{BB962C8B-B14F-4D97-AF65-F5344CB8AC3E}">
        <p14:creationId xmlns:p14="http://schemas.microsoft.com/office/powerpoint/2010/main" val="2425796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9351-B0D5-3C84-02AA-72247E26214D}"/>
              </a:ext>
            </a:extLst>
          </p:cNvPr>
          <p:cNvSpPr>
            <a:spLocks noGrp="1"/>
          </p:cNvSpPr>
          <p:nvPr>
            <p:ph type="title"/>
          </p:nvPr>
        </p:nvSpPr>
        <p:spPr>
          <a:xfrm>
            <a:off x="838200" y="534090"/>
            <a:ext cx="10515600" cy="1325563"/>
          </a:xfrm>
        </p:spPr>
        <p:txBody>
          <a:bodyPr>
            <a:normAutofit/>
          </a:bodyPr>
          <a:lstStyle/>
          <a:p>
            <a:pPr algn="ctr"/>
            <a:r>
              <a:rPr lang="en-US" sz="6000" dirty="0">
                <a:gradFill>
                  <a:gsLst>
                    <a:gs pos="100000">
                      <a:srgbClr val="7030A0"/>
                    </a:gs>
                    <a:gs pos="75000">
                      <a:srgbClr val="7030A0"/>
                    </a:gs>
                    <a:gs pos="23000">
                      <a:srgbClr val="2487D6"/>
                    </a:gs>
                    <a:gs pos="58000">
                      <a:srgbClr val="7030A0"/>
                    </a:gs>
                    <a:gs pos="0">
                      <a:srgbClr val="00B0F0"/>
                    </a:gs>
                  </a:gsLst>
                  <a:lin ang="18900000" scaled="0"/>
                </a:gradFill>
                <a:latin typeface="Aharoni" panose="02010803020104030203" pitchFamily="2" charset="-79"/>
                <a:cs typeface="Aharoni" panose="02010803020104030203" pitchFamily="2" charset="-79"/>
              </a:rPr>
              <a:t>Budget-Friendly Pricing:</a:t>
            </a:r>
          </a:p>
        </p:txBody>
      </p:sp>
      <p:sp>
        <p:nvSpPr>
          <p:cNvPr id="3" name="Content Placeholder 2">
            <a:extLst>
              <a:ext uri="{FF2B5EF4-FFF2-40B4-BE49-F238E27FC236}">
                <a16:creationId xmlns:a16="http://schemas.microsoft.com/office/drawing/2014/main" id="{8B13ED42-750D-3CB9-DC6E-C9C726384589}"/>
              </a:ext>
            </a:extLst>
          </p:cNvPr>
          <p:cNvSpPr>
            <a:spLocks noGrp="1"/>
          </p:cNvSpPr>
          <p:nvPr>
            <p:ph idx="1"/>
          </p:nvPr>
        </p:nvSpPr>
        <p:spPr>
          <a:xfrm>
            <a:off x="659296" y="1690688"/>
            <a:ext cx="10515600" cy="4351338"/>
          </a:xfrm>
        </p:spPr>
        <p:txBody>
          <a:bodyPr>
            <a:normAutofit lnSpcReduction="10000"/>
          </a:bodyPr>
          <a:lstStyle/>
          <a:p>
            <a:pPr marL="0" indent="0" algn="ctr">
              <a:lnSpc>
                <a:spcPct val="150000"/>
              </a:lnSpc>
              <a:buNone/>
            </a:pPr>
            <a:r>
              <a:rPr lang="en-US" sz="4000" dirty="0"/>
              <a:t>Click-Up offers competitive pricing plans, including a Free Forever Plan and affordable paid options starting at $5 per user per month, making it a suitable choice for diverse budgets and company sizes.</a:t>
            </a:r>
          </a:p>
        </p:txBody>
      </p:sp>
    </p:spTree>
    <p:extLst>
      <p:ext uri="{BB962C8B-B14F-4D97-AF65-F5344CB8AC3E}">
        <p14:creationId xmlns:p14="http://schemas.microsoft.com/office/powerpoint/2010/main" val="422787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8CF6-6394-3BBB-C38F-A96471859AAF}"/>
              </a:ext>
            </a:extLst>
          </p:cNvPr>
          <p:cNvSpPr>
            <a:spLocks noGrp="1"/>
          </p:cNvSpPr>
          <p:nvPr>
            <p:ph type="title"/>
          </p:nvPr>
        </p:nvSpPr>
        <p:spPr/>
        <p:txBody>
          <a:bodyPr>
            <a:normAutofit/>
          </a:bodyPr>
          <a:lstStyle/>
          <a:p>
            <a:pPr algn="ctr"/>
            <a:r>
              <a:rPr lang="en-US" sz="80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LIMITATIONS</a:t>
            </a:r>
          </a:p>
        </p:txBody>
      </p:sp>
      <p:sp>
        <p:nvSpPr>
          <p:cNvPr id="3" name="Content Placeholder 2">
            <a:extLst>
              <a:ext uri="{FF2B5EF4-FFF2-40B4-BE49-F238E27FC236}">
                <a16:creationId xmlns:a16="http://schemas.microsoft.com/office/drawing/2014/main" id="{56CB3638-9D41-45A3-81C3-62BDFAE074E7}"/>
              </a:ext>
            </a:extLst>
          </p:cNvPr>
          <p:cNvSpPr>
            <a:spLocks noGrp="1"/>
          </p:cNvSpPr>
          <p:nvPr>
            <p:ph idx="1"/>
          </p:nvPr>
        </p:nvSpPr>
        <p:spPr>
          <a:xfrm>
            <a:off x="838200" y="1587086"/>
            <a:ext cx="10515600" cy="4351338"/>
          </a:xfrm>
        </p:spPr>
        <p:txBody>
          <a:bodyPr/>
          <a:lstStyle/>
          <a:p>
            <a:pPr>
              <a:lnSpc>
                <a:spcPct val="150000"/>
              </a:lnSpc>
              <a:buSzPct val="90000"/>
              <a:buBlip>
                <a:blip r:embed="rId2"/>
              </a:buBlip>
            </a:pPr>
            <a:r>
              <a:rPr lang="en-US" b="1" i="0" dirty="0">
                <a:effectLst/>
                <a:latin typeface="Söhne"/>
              </a:rPr>
              <a:t> </a:t>
            </a:r>
            <a:r>
              <a:rPr lang="en-US" sz="3200" b="1" i="0" dirty="0">
                <a:effectLst/>
                <a:latin typeface="Söhne"/>
              </a:rPr>
              <a:t>Steep Learning Curve for new users</a:t>
            </a:r>
          </a:p>
          <a:p>
            <a:pPr>
              <a:lnSpc>
                <a:spcPct val="150000"/>
              </a:lnSpc>
              <a:buSzPct val="90000"/>
              <a:buBlip>
                <a:blip r:embed="rId2"/>
              </a:buBlip>
            </a:pPr>
            <a:r>
              <a:rPr lang="en-US" sz="3200" b="1" i="0" dirty="0">
                <a:effectLst/>
                <a:latin typeface="Söhne"/>
              </a:rPr>
              <a:t> Complex Interface </a:t>
            </a:r>
          </a:p>
          <a:p>
            <a:pPr>
              <a:lnSpc>
                <a:spcPct val="150000"/>
              </a:lnSpc>
              <a:buSzPct val="90000"/>
              <a:buBlip>
                <a:blip r:embed="rId2"/>
              </a:buBlip>
            </a:pPr>
            <a:r>
              <a:rPr lang="en-US" sz="3200" b="1" i="0" dirty="0">
                <a:effectLst/>
                <a:latin typeface="Söhne"/>
              </a:rPr>
              <a:t> Mobile App Limitations</a:t>
            </a:r>
          </a:p>
          <a:p>
            <a:pPr>
              <a:lnSpc>
                <a:spcPct val="150000"/>
              </a:lnSpc>
              <a:buSzPct val="90000"/>
              <a:buBlip>
                <a:blip r:embed="rId2"/>
              </a:buBlip>
            </a:pPr>
            <a:r>
              <a:rPr lang="en-US" sz="3200" b="1" i="0" dirty="0">
                <a:effectLst/>
                <a:latin typeface="Söhne"/>
              </a:rPr>
              <a:t> Performance Issues</a:t>
            </a:r>
          </a:p>
          <a:p>
            <a:pPr>
              <a:lnSpc>
                <a:spcPct val="150000"/>
              </a:lnSpc>
              <a:buSzPct val="90000"/>
              <a:buBlip>
                <a:blip r:embed="rId2"/>
              </a:buBlip>
            </a:pPr>
            <a:r>
              <a:rPr lang="en-US" sz="3200" b="1" i="0" dirty="0">
                <a:effectLst/>
                <a:latin typeface="Söhne"/>
              </a:rPr>
              <a:t> Customization Complexity</a:t>
            </a:r>
            <a:endParaRPr lang="en-US" sz="3200" dirty="0"/>
          </a:p>
        </p:txBody>
      </p:sp>
    </p:spTree>
    <p:extLst>
      <p:ext uri="{BB962C8B-B14F-4D97-AF65-F5344CB8AC3E}">
        <p14:creationId xmlns:p14="http://schemas.microsoft.com/office/powerpoint/2010/main" val="199286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EBBEB0-6D93-4C9A-DCBE-9586D6AF356E}"/>
              </a:ext>
            </a:extLst>
          </p:cNvPr>
          <p:cNvSpPr txBox="1"/>
          <p:nvPr/>
        </p:nvSpPr>
        <p:spPr>
          <a:xfrm>
            <a:off x="1103245" y="908786"/>
            <a:ext cx="4472607" cy="3046988"/>
          </a:xfrm>
          <a:prstGeom prst="rect">
            <a:avLst/>
          </a:prstGeom>
          <a:noFill/>
        </p:spPr>
        <p:txBody>
          <a:bodyPr wrap="square" rtlCol="0">
            <a:spAutoFit/>
          </a:bodyPr>
          <a:lstStyle/>
          <a:p>
            <a:r>
              <a:rPr lang="en-US" sz="4800" dirty="0">
                <a:latin typeface="Aharoni" panose="02010803020104030203" pitchFamily="2" charset="-79"/>
                <a:cs typeface="Aharoni" panose="02010803020104030203" pitchFamily="2" charset="-79"/>
              </a:rPr>
              <a:t>Be organized, efficient, and productive using</a:t>
            </a:r>
          </a:p>
        </p:txBody>
      </p:sp>
      <p:sp>
        <p:nvSpPr>
          <p:cNvPr id="3" name="Arrow: Right 2">
            <a:extLst>
              <a:ext uri="{FF2B5EF4-FFF2-40B4-BE49-F238E27FC236}">
                <a16:creationId xmlns:a16="http://schemas.microsoft.com/office/drawing/2014/main" id="{7DE67C0A-B20E-246B-C559-52F05F177808}"/>
              </a:ext>
            </a:extLst>
          </p:cNvPr>
          <p:cNvSpPr/>
          <p:nvPr/>
        </p:nvSpPr>
        <p:spPr>
          <a:xfrm>
            <a:off x="3146149" y="3136439"/>
            <a:ext cx="1958009" cy="89884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Clickup Black Logo PNG Vector (SVG) Free Download">
            <a:extLst>
              <a:ext uri="{FF2B5EF4-FFF2-40B4-BE49-F238E27FC236}">
                <a16:creationId xmlns:a16="http://schemas.microsoft.com/office/drawing/2014/main" id="{2A6542C6-13B0-4A62-050B-6CFB703EEB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132" b="21884"/>
          <a:stretch/>
        </p:blipFill>
        <p:spPr bwMode="auto">
          <a:xfrm>
            <a:off x="5380381" y="2325756"/>
            <a:ext cx="6349956" cy="304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438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000">
              <a:srgbClr val="695CD3"/>
            </a:gs>
            <a:gs pos="17000">
              <a:srgbClr val="5A4EB4"/>
            </a:gs>
            <a:gs pos="63000">
              <a:srgbClr val="4C4298"/>
            </a:gs>
            <a:gs pos="100000">
              <a:srgbClr val="002060"/>
            </a:gs>
            <a:gs pos="0">
              <a:srgbClr val="7D6DFC">
                <a:alpha val="64000"/>
              </a:srgbClr>
            </a:gs>
          </a:gsLst>
          <a:lin ang="1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6175-D0E6-F9AE-12DE-1268E6A7762A}"/>
              </a:ext>
            </a:extLst>
          </p:cNvPr>
          <p:cNvSpPr>
            <a:spLocks noGrp="1"/>
          </p:cNvSpPr>
          <p:nvPr>
            <p:ph type="title"/>
          </p:nvPr>
        </p:nvSpPr>
        <p:spPr>
          <a:xfrm>
            <a:off x="871537" y="213207"/>
            <a:ext cx="10448925" cy="1301750"/>
          </a:xfrm>
        </p:spPr>
        <p:txBody>
          <a:bodyPr>
            <a:normAutofit/>
          </a:bodyPr>
          <a:lstStyle/>
          <a:p>
            <a:pPr algn="ctr"/>
            <a:r>
              <a:rPr lang="en-US" sz="6000" b="1" dirty="0">
                <a:effectLst>
                  <a:outerShdw blurRad="38100" dist="38100" dir="2700000" algn="tl">
                    <a:srgbClr val="000000">
                      <a:alpha val="43137"/>
                    </a:srgbClr>
                  </a:outerShdw>
                </a:effectLst>
                <a:latin typeface="Book Antiqua" panose="02040602050305030304" pitchFamily="18" charset="0"/>
              </a:rPr>
              <a:t>CONTENT</a:t>
            </a:r>
          </a:p>
        </p:txBody>
      </p:sp>
      <p:graphicFrame>
        <p:nvGraphicFramePr>
          <p:cNvPr id="8" name="Diagram 7">
            <a:extLst>
              <a:ext uri="{FF2B5EF4-FFF2-40B4-BE49-F238E27FC236}">
                <a16:creationId xmlns:a16="http://schemas.microsoft.com/office/drawing/2014/main" id="{F2A174B0-065F-B309-F4BD-9D48127EB333}"/>
              </a:ext>
            </a:extLst>
          </p:cNvPr>
          <p:cNvGraphicFramePr/>
          <p:nvPr>
            <p:extLst>
              <p:ext uri="{D42A27DB-BD31-4B8C-83A1-F6EECF244321}">
                <p14:modId xmlns:p14="http://schemas.microsoft.com/office/powerpoint/2010/main" val="690120576"/>
              </p:ext>
            </p:extLst>
          </p:nvPr>
        </p:nvGraphicFramePr>
        <p:xfrm>
          <a:off x="1266687" y="1082743"/>
          <a:ext cx="907994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595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3000">
              <a:srgbClr val="7030A0"/>
            </a:gs>
            <a:gs pos="79886">
              <a:srgbClr val="7030A0"/>
            </a:gs>
            <a:gs pos="69000">
              <a:srgbClr val="7030A0"/>
            </a:gs>
            <a:gs pos="36000">
              <a:srgbClr val="17236D"/>
            </a:gs>
            <a:gs pos="0">
              <a:srgbClr val="002060"/>
            </a:gs>
          </a:gsLst>
          <a:lin ang="18900000" scaled="0"/>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34939-923F-EECA-BB14-B959449C62CF}"/>
              </a:ext>
            </a:extLst>
          </p:cNvPr>
          <p:cNvSpPr txBox="1"/>
          <p:nvPr/>
        </p:nvSpPr>
        <p:spPr>
          <a:xfrm>
            <a:off x="1133475" y="2286000"/>
            <a:ext cx="11058525" cy="1323439"/>
          </a:xfrm>
          <a:prstGeom prst="rect">
            <a:avLst/>
          </a:prstGeom>
          <a:noFill/>
          <a:ln>
            <a:noFill/>
          </a:ln>
        </p:spPr>
        <p:txBody>
          <a:bodyPr wrap="square" rtlCol="0">
            <a:spAutoFit/>
          </a:bodyPr>
          <a:lstStyle/>
          <a:p>
            <a:r>
              <a:rPr lang="en-US" sz="8000" dirty="0">
                <a:latin typeface="Arial Rounded MT Bold" panose="020F0704030504030204" pitchFamily="34" charset="0"/>
              </a:rPr>
              <a:t>WHAT IS CLICKUP?</a:t>
            </a:r>
          </a:p>
        </p:txBody>
      </p:sp>
    </p:spTree>
    <p:extLst>
      <p:ext uri="{BB962C8B-B14F-4D97-AF65-F5344CB8AC3E}">
        <p14:creationId xmlns:p14="http://schemas.microsoft.com/office/powerpoint/2010/main" val="3761373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lickup Symbol Logo PNG Vector (SVG) Free Download">
            <a:extLst>
              <a:ext uri="{FF2B5EF4-FFF2-40B4-BE49-F238E27FC236}">
                <a16:creationId xmlns:a16="http://schemas.microsoft.com/office/drawing/2014/main" id="{78AFA81F-A7BA-6D9E-33FB-5F7C508B28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4" r="-3754" b="4973"/>
          <a:stretch/>
        </p:blipFill>
        <p:spPr bwMode="auto">
          <a:xfrm>
            <a:off x="4472147" y="3169318"/>
            <a:ext cx="3247707" cy="36886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11EFECF-5BB4-2DE6-F17B-8B2D3246AC55}"/>
              </a:ext>
            </a:extLst>
          </p:cNvPr>
          <p:cNvSpPr txBox="1"/>
          <p:nvPr/>
        </p:nvSpPr>
        <p:spPr>
          <a:xfrm>
            <a:off x="337703" y="2672276"/>
            <a:ext cx="3992880" cy="2185214"/>
          </a:xfrm>
          <a:prstGeom prst="rect">
            <a:avLst/>
          </a:prstGeom>
          <a:noFill/>
        </p:spPr>
        <p:txBody>
          <a:bodyPr wrap="square" rtlCol="0">
            <a:spAutoFit/>
          </a:bodyPr>
          <a:lstStyle/>
          <a:p>
            <a:r>
              <a:rPr lang="en-US" sz="3400" dirty="0">
                <a:effectLst>
                  <a:outerShdw blurRad="38100" dist="38100" dir="2700000" algn="tl">
                    <a:srgbClr val="000000">
                      <a:alpha val="43137"/>
                    </a:srgbClr>
                  </a:outerShdw>
                </a:effectLst>
                <a:latin typeface="Book Antiqua" panose="02040602050305030304" pitchFamily="18" charset="0"/>
                <a:cs typeface="Times New Roman" panose="02020603050405020304" pitchFamily="18" charset="0"/>
              </a:rPr>
              <a:t>A cloud-based collaboration and project management tool</a:t>
            </a:r>
          </a:p>
        </p:txBody>
      </p:sp>
      <p:sp>
        <p:nvSpPr>
          <p:cNvPr id="8" name="TextBox 7">
            <a:extLst>
              <a:ext uri="{FF2B5EF4-FFF2-40B4-BE49-F238E27FC236}">
                <a16:creationId xmlns:a16="http://schemas.microsoft.com/office/drawing/2014/main" id="{2CCD904C-F3A0-0350-E0EF-88122C600655}"/>
              </a:ext>
            </a:extLst>
          </p:cNvPr>
          <p:cNvSpPr txBox="1"/>
          <p:nvPr/>
        </p:nvSpPr>
        <p:spPr>
          <a:xfrm>
            <a:off x="4000619" y="346584"/>
            <a:ext cx="3860800" cy="2708434"/>
          </a:xfrm>
          <a:prstGeom prst="rect">
            <a:avLst/>
          </a:prstGeom>
          <a:noFill/>
        </p:spPr>
        <p:txBody>
          <a:bodyPr wrap="square" rtlCol="0">
            <a:spAutoFit/>
          </a:bodyPr>
          <a:lstStyle/>
          <a:p>
            <a:pPr algn="ctr"/>
            <a:r>
              <a:rPr lang="en-US" sz="3400" dirty="0">
                <a:effectLst>
                  <a:outerShdw blurRad="38100" dist="38100" dir="2700000" algn="tl">
                    <a:srgbClr val="000000">
                      <a:alpha val="43137"/>
                    </a:srgbClr>
                  </a:outerShdw>
                </a:effectLst>
                <a:latin typeface="Book Antiqua" panose="02040602050305030304" pitchFamily="18" charset="0"/>
              </a:rPr>
              <a:t>A</a:t>
            </a:r>
            <a:r>
              <a:rPr lang="en-US" sz="3400" b="0" i="0" dirty="0">
                <a:effectLst>
                  <a:outerShdw blurRad="38100" dist="38100" dir="2700000" algn="tl">
                    <a:srgbClr val="000000">
                      <a:alpha val="43137"/>
                    </a:srgbClr>
                  </a:outerShdw>
                </a:effectLst>
                <a:latin typeface="Book Antiqua" panose="02040602050305030304" pitchFamily="18" charset="0"/>
              </a:rPr>
              <a:t> centralized platform for teams to collaborate and manage their work. </a:t>
            </a:r>
            <a:endParaRPr lang="en-US" sz="3400" dirty="0">
              <a:effectLst>
                <a:outerShdw blurRad="38100" dist="38100" dir="2700000" algn="tl">
                  <a:srgbClr val="000000">
                    <a:alpha val="43137"/>
                  </a:srgbClr>
                </a:outerShdw>
              </a:effectLst>
              <a:latin typeface="Book Antiqua" panose="02040602050305030304" pitchFamily="18" charset="0"/>
            </a:endParaRPr>
          </a:p>
        </p:txBody>
      </p:sp>
      <p:sp>
        <p:nvSpPr>
          <p:cNvPr id="9" name="TextBox 8">
            <a:extLst>
              <a:ext uri="{FF2B5EF4-FFF2-40B4-BE49-F238E27FC236}">
                <a16:creationId xmlns:a16="http://schemas.microsoft.com/office/drawing/2014/main" id="{2D698C79-8791-EE92-7C78-B9F5C47C5A95}"/>
              </a:ext>
            </a:extLst>
          </p:cNvPr>
          <p:cNvSpPr txBox="1"/>
          <p:nvPr/>
        </p:nvSpPr>
        <p:spPr>
          <a:xfrm>
            <a:off x="8002983" y="2410666"/>
            <a:ext cx="3860800" cy="2708434"/>
          </a:xfrm>
          <a:prstGeom prst="rect">
            <a:avLst/>
          </a:prstGeom>
          <a:noFill/>
        </p:spPr>
        <p:txBody>
          <a:bodyPr wrap="square" rtlCol="0">
            <a:spAutoFit/>
          </a:bodyPr>
          <a:lstStyle/>
          <a:p>
            <a:pPr algn="ctr"/>
            <a:r>
              <a:rPr lang="en-US" sz="3400" dirty="0">
                <a:effectLst>
                  <a:outerShdw blurRad="38100" dist="38100" dir="2700000" algn="tl">
                    <a:srgbClr val="000000">
                      <a:alpha val="43137"/>
                    </a:srgbClr>
                  </a:outerShdw>
                </a:effectLst>
                <a:latin typeface="Book Antiqua" panose="02040602050305030304" pitchFamily="18" charset="0"/>
              </a:rPr>
              <a:t>An app to create tasks, assign them to team members, and track your progress.</a:t>
            </a:r>
          </a:p>
        </p:txBody>
      </p:sp>
    </p:spTree>
    <p:extLst>
      <p:ext uri="{BB962C8B-B14F-4D97-AF65-F5344CB8AC3E}">
        <p14:creationId xmlns:p14="http://schemas.microsoft.com/office/powerpoint/2010/main" val="148345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9000">
              <a:srgbClr val="7030A0"/>
            </a:gs>
            <a:gs pos="67000">
              <a:srgbClr val="7030A0"/>
            </a:gs>
            <a:gs pos="20000">
              <a:srgbClr val="222573"/>
            </a:gs>
            <a:gs pos="5000">
              <a:srgbClr val="002060"/>
            </a:gs>
          </a:gsLst>
          <a:lin ang="189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3B7210-4A27-3E42-D6B2-2AB4CFCA3AAD}"/>
              </a:ext>
            </a:extLst>
          </p:cNvPr>
          <p:cNvSpPr txBox="1"/>
          <p:nvPr/>
        </p:nvSpPr>
        <p:spPr>
          <a:xfrm>
            <a:off x="490537" y="1933575"/>
            <a:ext cx="11210925" cy="2123658"/>
          </a:xfrm>
          <a:prstGeom prst="rect">
            <a:avLst/>
          </a:prstGeom>
          <a:noFill/>
        </p:spPr>
        <p:txBody>
          <a:bodyPr wrap="square" rtlCol="0">
            <a:spAutoFit/>
          </a:bodyPr>
          <a:lstStyle/>
          <a:p>
            <a:pPr algn="ctr"/>
            <a:r>
              <a:rPr lang="en-US" sz="6600" dirty="0">
                <a:latin typeface="Arial Rounded MT Bold" panose="020F0704030504030204" pitchFamily="34" charset="0"/>
              </a:rPr>
              <a:t>WHAT IS THE PURPOSE OF CLICKUP?</a:t>
            </a:r>
          </a:p>
        </p:txBody>
      </p:sp>
    </p:spTree>
    <p:extLst>
      <p:ext uri="{BB962C8B-B14F-4D97-AF65-F5344CB8AC3E}">
        <p14:creationId xmlns:p14="http://schemas.microsoft.com/office/powerpoint/2010/main" val="2778090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36C60F6-2AE8-1E57-DBDD-5EA01CD33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22" y="0"/>
            <a:ext cx="14201222" cy="6997621"/>
          </a:xfrm>
          <a:prstGeom prst="rect">
            <a:avLst/>
          </a:prstGeom>
        </p:spPr>
      </p:pic>
      <p:sp>
        <p:nvSpPr>
          <p:cNvPr id="3" name="Arrow: Pentagon 2">
            <a:extLst>
              <a:ext uri="{FF2B5EF4-FFF2-40B4-BE49-F238E27FC236}">
                <a16:creationId xmlns:a16="http://schemas.microsoft.com/office/drawing/2014/main" id="{378ACCCB-CDA5-D8D1-8DA7-5713609EFC93}"/>
              </a:ext>
            </a:extLst>
          </p:cNvPr>
          <p:cNvSpPr/>
          <p:nvPr/>
        </p:nvSpPr>
        <p:spPr>
          <a:xfrm flipH="1">
            <a:off x="4601817" y="4701210"/>
            <a:ext cx="7590182" cy="2296412"/>
          </a:xfrm>
          <a:prstGeom prst="homePlat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046D5F2-B790-9856-CAD9-C924668BB107}"/>
              </a:ext>
            </a:extLst>
          </p:cNvPr>
          <p:cNvSpPr txBox="1"/>
          <p:nvPr/>
        </p:nvSpPr>
        <p:spPr>
          <a:xfrm>
            <a:off x="5198166" y="3802702"/>
            <a:ext cx="7086599" cy="4093428"/>
          </a:xfrm>
          <a:prstGeom prst="rect">
            <a:avLst/>
          </a:prstGeom>
          <a:noFill/>
        </p:spPr>
        <p:txBody>
          <a:bodyPr wrap="square" rtlCol="0">
            <a:spAutoFit/>
          </a:bodyPr>
          <a:lstStyle/>
          <a:p>
            <a:endParaRPr lang="en-US" sz="4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lgn="ctr">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Helps keep all project-related information in one place by providing a centralized hub</a:t>
            </a:r>
            <a:r>
              <a:rPr lang="en-US" sz="44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952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0BF712-2669-AF35-B192-B490417ACC97}"/>
              </a:ext>
            </a:extLst>
          </p:cNvPr>
          <p:cNvPicPr>
            <a:picLocks noChangeAspect="1"/>
          </p:cNvPicPr>
          <p:nvPr/>
        </p:nvPicPr>
        <p:blipFill rotWithShape="1">
          <a:blip r:embed="rId2"/>
          <a:srcRect b="1371"/>
          <a:stretch/>
        </p:blipFill>
        <p:spPr>
          <a:xfrm>
            <a:off x="71120" y="0"/>
            <a:ext cx="11706776" cy="5619750"/>
          </a:xfrm>
          <a:prstGeom prst="rect">
            <a:avLst/>
          </a:prstGeom>
        </p:spPr>
      </p:pic>
      <p:sp>
        <p:nvSpPr>
          <p:cNvPr id="2" name="TextBox 1">
            <a:extLst>
              <a:ext uri="{FF2B5EF4-FFF2-40B4-BE49-F238E27FC236}">
                <a16:creationId xmlns:a16="http://schemas.microsoft.com/office/drawing/2014/main" id="{67338169-ECC7-5D33-1220-A94339459BA3}"/>
              </a:ext>
            </a:extLst>
          </p:cNvPr>
          <p:cNvSpPr txBox="1"/>
          <p:nvPr/>
        </p:nvSpPr>
        <p:spPr>
          <a:xfrm>
            <a:off x="71120" y="4980563"/>
            <a:ext cx="12192000" cy="1877437"/>
          </a:xfrm>
          <a:prstGeom prst="rect">
            <a:avLst/>
          </a:prstGeom>
          <a:solidFill>
            <a:schemeClr val="bg1">
              <a:alpha val="72000"/>
            </a:schemeClr>
          </a:solidFill>
        </p:spPr>
        <p:txBody>
          <a:bodyPr wrap="square" rtlCol="0">
            <a:spAutoFit/>
          </a:bodyPr>
          <a:lstStyle/>
          <a:p>
            <a:pPr algn="ct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Accommodates different types of projects and workflows by providing a customizable work environment.</a:t>
            </a:r>
          </a:p>
          <a:p>
            <a:pPr algn="ctr"/>
            <a:endParaRPr lang="en-US" sz="1800" dirty="0">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645565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9EE2B8F-D373-DDBC-E9A7-3AA228779FFE}"/>
              </a:ext>
            </a:extLst>
          </p:cNvPr>
          <p:cNvPicPr>
            <a:picLocks noChangeAspect="1"/>
          </p:cNvPicPr>
          <p:nvPr/>
        </p:nvPicPr>
        <p:blipFill rotWithShape="1">
          <a:blip r:embed="rId2"/>
          <a:srcRect l="9306"/>
          <a:stretch/>
        </p:blipFill>
        <p:spPr>
          <a:xfrm>
            <a:off x="2509520" y="0"/>
            <a:ext cx="97106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1A350881-5A51-1B70-3D41-20979269F44D}"/>
              </a:ext>
            </a:extLst>
          </p:cNvPr>
          <p:cNvSpPr txBox="1"/>
          <p:nvPr/>
        </p:nvSpPr>
        <p:spPr>
          <a:xfrm>
            <a:off x="0" y="1480485"/>
            <a:ext cx="3809516" cy="3879927"/>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3600" dirty="0">
                <a:effectLst>
                  <a:outerShdw blurRad="38100" dist="38100" dir="2700000" algn="tl">
                    <a:srgbClr val="000000">
                      <a:alpha val="43137"/>
                    </a:srgbClr>
                  </a:outerShdw>
                </a:effectLst>
              </a:rPr>
              <a:t>Increase collaboration between team members using built-in communication tools.</a:t>
            </a:r>
          </a:p>
          <a:p>
            <a:pPr indent="-228600" defTabSz="914400">
              <a:lnSpc>
                <a:spcPct val="90000"/>
              </a:lnSpc>
              <a:spcAft>
                <a:spcPts val="600"/>
              </a:spcAft>
              <a:buFont typeface="Arial" panose="020B0604020202020204" pitchFamily="34" charset="0"/>
              <a:buChar char="•"/>
            </a:pPr>
            <a:endParaRPr lang="en-US" sz="1700" dirty="0"/>
          </a:p>
          <a:p>
            <a:pPr indent="-228600" defTabSz="9144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99505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1933</TotalTime>
  <Words>497</Words>
  <Application>Microsoft Office PowerPoint</Application>
  <PresentationFormat>Widescreen</PresentationFormat>
  <Paragraphs>50</Paragraphs>
  <Slides>23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Abadi Extra Light</vt:lpstr>
      <vt:lpstr>Aharoni</vt:lpstr>
      <vt:lpstr>Arial</vt:lpstr>
      <vt:lpstr>Arial Rounded MT Bold</vt:lpstr>
      <vt:lpstr>Book Antiqua</vt:lpstr>
      <vt:lpstr>Calibri</vt:lpstr>
      <vt:lpstr>Calibri Light</vt:lpstr>
      <vt:lpstr>Söhne</vt:lpstr>
      <vt:lpstr>Times New Roman</vt:lpstr>
      <vt:lpstr>Office Theme</vt:lpstr>
      <vt:lpstr>1_Office Theme</vt:lpstr>
      <vt:lpstr>ICT SEMESTER PROJECT</vt:lpstr>
      <vt:lpstr>TEAM MEMBERS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Project Management </vt:lpstr>
      <vt:lpstr>PowerPoint Presentation</vt:lpstr>
      <vt:lpstr> Task Management </vt:lpstr>
      <vt:lpstr>  Analytics  </vt:lpstr>
      <vt:lpstr>  Customization   </vt:lpstr>
      <vt:lpstr>PowerPoint Presentation</vt:lpstr>
      <vt:lpstr>ENHANCED TEAM COLLABORATION</vt:lpstr>
      <vt:lpstr>Real-Time Reporting:</vt:lpstr>
      <vt:lpstr>Efficient Time Tracking</vt:lpstr>
      <vt:lpstr>Budget-Friendly Pricing:</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SEMESTER PROJECT</dc:title>
  <dc:creator>Kashmala Saghar</dc:creator>
  <cp:lastModifiedBy>Kashmala Saghar</cp:lastModifiedBy>
  <cp:revision>9</cp:revision>
  <dcterms:created xsi:type="dcterms:W3CDTF">2023-11-27T12:50:50Z</dcterms:created>
  <dcterms:modified xsi:type="dcterms:W3CDTF">2023-11-28T21:26:32Z</dcterms:modified>
</cp:coreProperties>
</file>