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6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FCE9443-B1E7-481E-8FB4-95CFEE04CF9D}"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3BA8C-AC33-4B05-9BAC-0F555B922E64}"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CE9443-B1E7-481E-8FB4-95CFEE04CF9D}"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CE9443-B1E7-481E-8FB4-95CFEE04CF9D}"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CE9443-B1E7-481E-8FB4-95CFEE04CF9D}"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1FCE9443-B1E7-481E-8FB4-95CFEE04CF9D}" type="datetimeFigureOut">
              <a:rPr lang="en-US" smtClean="0"/>
              <a:t>11/14/2023</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3283BA8C-AC33-4B05-9BAC-0F555B922E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CE9443-B1E7-481E-8FB4-95CFEE04CF9D}"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CE9443-B1E7-481E-8FB4-95CFEE04CF9D}"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CE9443-B1E7-481E-8FB4-95CFEE04CF9D}"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E9443-B1E7-481E-8FB4-95CFEE04CF9D}"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3BA8C-AC33-4B05-9BAC-0F555B922E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E9443-B1E7-481E-8FB4-95CFEE04CF9D}"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3BA8C-AC33-4B05-9BAC-0F555B922E64}"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1FCE9443-B1E7-481E-8FB4-95CFEE04CF9D}"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3BA8C-AC33-4B05-9BAC-0F555B922E64}"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FCE9443-B1E7-481E-8FB4-95CFEE04CF9D}" type="datetimeFigureOut">
              <a:rPr lang="en-US" smtClean="0"/>
              <a:t>11/14/2023</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3283BA8C-AC33-4B05-9BAC-0F555B922E6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www.drawio.com/doc/faq/connector-styles.html" TargetMode="External" /><Relationship Id="rId7" Type="http://schemas.openxmlformats.org/officeDocument/2006/relationships/image" Target="../media/image12.png" /><Relationship Id="rId2" Type="http://schemas.openxmlformats.org/officeDocument/2006/relationships/hyperlink" Target="https://www.drawio.com/doc/faq/shape-styles.html" TargetMode="External" /><Relationship Id="rId1" Type="http://schemas.openxmlformats.org/officeDocument/2006/relationships/slideLayout" Target="../slideLayouts/slideLayout2.xml" /><Relationship Id="rId6" Type="http://schemas.openxmlformats.org/officeDocument/2006/relationships/image" Target="../media/image11.png" /><Relationship Id="rId5" Type="http://schemas.openxmlformats.org/officeDocument/2006/relationships/hyperlink" Target="https://www.drawio.com/doc/faq/connector-no-arrows.html" TargetMode="External" /><Relationship Id="rId4" Type="http://schemas.openxmlformats.org/officeDocument/2006/relationships/hyperlink" Target="https://www.drawio.com/doc/faq/connector-bidirectional.html" TargetMode="External" /></Relationships>
</file>

<file path=ppt/slides/_rels/slide1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s://www.drawio.com/blog/rotate-shapes.html"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0425"/>
            <a:ext cx="4419600" cy="2365375"/>
          </a:xfrm>
        </p:spPr>
        <p:txBody>
          <a:bodyPr>
            <a:normAutofit/>
          </a:bodyPr>
          <a:lstStyle/>
          <a:p>
            <a:r>
              <a:rPr lang="en-US" dirty="0"/>
              <a:t>Introduction to Draw.io</a:t>
            </a:r>
            <a:br>
              <a:rPr lang="en-US" dirty="0"/>
            </a:br>
            <a:endParaRPr lang="en-US" dirty="0"/>
          </a:p>
        </p:txBody>
      </p:sp>
    </p:spTree>
    <p:extLst>
      <p:ext uri="{BB962C8B-B14F-4D97-AF65-F5344CB8AC3E}">
        <p14:creationId xmlns:p14="http://schemas.microsoft.com/office/powerpoint/2010/main" val="395225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Delete</a:t>
            </a:r>
            <a:r>
              <a:rPr lang="en-US" dirty="0"/>
              <a:t> - Select a shape, then press Backspace or Delete, or click on the </a:t>
            </a:r>
            <a:r>
              <a:rPr lang="en-US" i="1" dirty="0"/>
              <a:t>Delete</a:t>
            </a:r>
            <a:r>
              <a:rPr lang="en-US" dirty="0"/>
              <a:t> tool in the toolbar.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438400"/>
            <a:ext cx="36957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12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ircle(in)">
                                      <p:cBhvr>
                                        <p:cTn id="12"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 shapes</a:t>
            </a:r>
            <a:br>
              <a:rPr lang="en-US" dirty="0"/>
            </a:br>
            <a:endParaRPr lang="en-US" dirty="0"/>
          </a:p>
        </p:txBody>
      </p:sp>
      <p:sp>
        <p:nvSpPr>
          <p:cNvPr id="3" name="Content Placeholder 2"/>
          <p:cNvSpPr>
            <a:spLocks noGrp="1"/>
          </p:cNvSpPr>
          <p:nvPr>
            <p:ph idx="1"/>
          </p:nvPr>
        </p:nvSpPr>
        <p:spPr/>
        <p:txBody>
          <a:bodyPr/>
          <a:lstStyle/>
          <a:p>
            <a:r>
              <a:rPr lang="en-US" b="1" dirty="0"/>
              <a:t>Floating connectors</a:t>
            </a:r>
            <a:r>
              <a:rPr lang="en-US" dirty="0"/>
              <a:t> - These move around the perimeter of your shape as you move it around the drawing canvas, or change the route that the connector takes.</a:t>
            </a:r>
          </a:p>
          <a:p>
            <a:r>
              <a:rPr lang="en-US" b="1" dirty="0"/>
              <a:t>Fixed connectors</a:t>
            </a:r>
            <a:r>
              <a:rPr lang="en-US" dirty="0"/>
              <a:t> - These stay attached to a fixed point on your shape, even when you move the shape around the drawing canvas.</a:t>
            </a:r>
          </a:p>
          <a:p>
            <a:endParaRPr lang="en-US" dirty="0"/>
          </a:p>
        </p:txBody>
      </p:sp>
    </p:spTree>
    <p:extLst>
      <p:ext uri="{BB962C8B-B14F-4D97-AF65-F5344CB8AC3E}">
        <p14:creationId xmlns:p14="http://schemas.microsoft.com/office/powerpoint/2010/main" val="37280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Draw a floating connector</a:t>
            </a:r>
            <a:br>
              <a:rPr lang="en-US" dirty="0"/>
            </a:br>
            <a:endParaRPr lang="en-US" dirty="0"/>
          </a:p>
        </p:txBody>
      </p:sp>
      <p:sp>
        <p:nvSpPr>
          <p:cNvPr id="3" name="Content Placeholder 2"/>
          <p:cNvSpPr>
            <a:spLocks noGrp="1"/>
          </p:cNvSpPr>
          <p:nvPr>
            <p:ph idx="1"/>
          </p:nvPr>
        </p:nvSpPr>
        <p:spPr/>
        <p:txBody>
          <a:bodyPr/>
          <a:lstStyle/>
          <a:p>
            <a:r>
              <a:rPr lang="en-US" dirty="0"/>
              <a:t>*Hover over the source shape until you see the light direction arrows appear.</a:t>
            </a:r>
          </a:p>
          <a:p>
            <a:r>
              <a:rPr lang="en-US" dirty="0"/>
              <a:t>*Move your mouse cursor over the direction arrow you want to draw the connector from, then drag the connector out from the arrow towards the target shape.</a:t>
            </a:r>
          </a:p>
          <a:p>
            <a:r>
              <a:rPr lang="en-US" dirty="0"/>
              <a:t>*Hover over the target shape and release when the outline of the shape is blue.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067175"/>
            <a:ext cx="323176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46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146"/>
                                        </p:tgtEl>
                                        <p:attrNameLst>
                                          <p:attrName>style.visibility</p:attrName>
                                        </p:attrNameLst>
                                      </p:cBhvr>
                                      <p:to>
                                        <p:strVal val="visible"/>
                                      </p:to>
                                    </p:set>
                                    <p:animEffect transition="in" filter="fade">
                                      <p:cBhvr>
                                        <p:cTn id="30" dur="1000"/>
                                        <p:tgtEl>
                                          <p:spTgt spid="6146"/>
                                        </p:tgtEl>
                                      </p:cBhvr>
                                    </p:animEffect>
                                    <p:anim calcmode="lin" valueType="num">
                                      <p:cBhvr>
                                        <p:cTn id="31" dur="1000" fill="hold"/>
                                        <p:tgtEl>
                                          <p:spTgt spid="6146"/>
                                        </p:tgtEl>
                                        <p:attrNameLst>
                                          <p:attrName>ppt_x</p:attrName>
                                        </p:attrNameLst>
                                      </p:cBhvr>
                                      <p:tavLst>
                                        <p:tav tm="0">
                                          <p:val>
                                            <p:strVal val="#ppt_x"/>
                                          </p:val>
                                        </p:tav>
                                        <p:tav tm="100000">
                                          <p:val>
                                            <p:strVal val="#ppt_x"/>
                                          </p:val>
                                        </p:tav>
                                      </p:tavLst>
                                    </p:anim>
                                    <p:anim calcmode="lin" valueType="num">
                                      <p:cBhvr>
                                        <p:cTn id="32"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Draw a fixed connector</a:t>
            </a:r>
            <a:br>
              <a:rPr lang="en-US" dirty="0"/>
            </a:br>
            <a:endParaRPr lang="en-US" dirty="0"/>
          </a:p>
        </p:txBody>
      </p:sp>
      <p:sp>
        <p:nvSpPr>
          <p:cNvPr id="3" name="Content Placeholder 2"/>
          <p:cNvSpPr>
            <a:spLocks noGrp="1"/>
          </p:cNvSpPr>
          <p:nvPr>
            <p:ph idx="1"/>
          </p:nvPr>
        </p:nvSpPr>
        <p:spPr>
          <a:xfrm>
            <a:off x="381000" y="914400"/>
            <a:ext cx="8229600" cy="4525963"/>
          </a:xfrm>
        </p:spPr>
        <p:txBody>
          <a:bodyPr/>
          <a:lstStyle/>
          <a:p>
            <a:r>
              <a:rPr lang="en-US" dirty="0"/>
              <a:t>*Hover over the source shape until you see the little crosses, connection points, around the shape perimeter.</a:t>
            </a:r>
          </a:p>
          <a:p>
            <a:r>
              <a:rPr lang="en-US" dirty="0"/>
              <a:t>*Drag a connector from the connection point on the source shape towards the target shape.</a:t>
            </a:r>
          </a:p>
          <a:p>
            <a:r>
              <a:rPr lang="en-US" dirty="0"/>
              <a:t>*Hover over the target shape until you see the connection points, then hover over one of the connection points until it is highlighted in green, and release to attach the connector.</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33800"/>
            <a:ext cx="3484080" cy="291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95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1" end="1"/>
                                            </p:txEl>
                                          </p:spTgt>
                                        </p:tgtEl>
                                        <p:attrNameLst>
                                          <p:attrName>style.color</p:attrName>
                                        </p:attrNameLst>
                                      </p:cBhvr>
                                      <p:to>
                                        <a:schemeClr val="bg1"/>
                                      </p:to>
                                    </p:animClr>
                                    <p:animClr clrSpc="rgb" dir="cw">
                                      <p:cBhvr>
                                        <p:cTn id="14" dur="250" autoRev="1" fill="remove"/>
                                        <p:tgtEl>
                                          <p:spTgt spid="3">
                                            <p:txEl>
                                              <p:pRg st="1" end="1"/>
                                            </p:txEl>
                                          </p:spTgt>
                                        </p:tgtEl>
                                        <p:attrNameLst>
                                          <p:attrName>fillcolor</p:attrName>
                                        </p:attrNameLst>
                                      </p:cBhvr>
                                      <p:to>
                                        <a:schemeClr val="bg1"/>
                                      </p:to>
                                    </p:animClr>
                                    <p:set>
                                      <p:cBhvr>
                                        <p:cTn id="15" dur="250" autoRev="1" fill="remove"/>
                                        <p:tgtEl>
                                          <p:spTgt spid="3">
                                            <p:txEl>
                                              <p:pRg st="1" end="1"/>
                                            </p:txEl>
                                          </p:spTgt>
                                        </p:tgtEl>
                                        <p:attrNameLst>
                                          <p:attrName>fill.type</p:attrName>
                                        </p:attrNameLst>
                                      </p:cBhvr>
                                      <p:to>
                                        <p:strVal val="solid"/>
                                      </p:to>
                                    </p:set>
                                    <p:set>
                                      <p:cBhvr>
                                        <p:cTn id="16" dur="250" autoRev="1" fill="remove"/>
                                        <p:tgtEl>
                                          <p:spTgt spid="3">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2" end="2"/>
                                            </p:txEl>
                                          </p:spTgt>
                                        </p:tgtEl>
                                        <p:attrNameLst>
                                          <p:attrName>style.color</p:attrName>
                                        </p:attrNameLst>
                                      </p:cBhvr>
                                      <p:to>
                                        <a:schemeClr val="bg1"/>
                                      </p:to>
                                    </p:animClr>
                                    <p:animClr clrSpc="rgb" dir="cw">
                                      <p:cBhvr>
                                        <p:cTn id="21" dur="250" autoRev="1" fill="remove"/>
                                        <p:tgtEl>
                                          <p:spTgt spid="3">
                                            <p:txEl>
                                              <p:pRg st="2" end="2"/>
                                            </p:txEl>
                                          </p:spTgt>
                                        </p:tgtEl>
                                        <p:attrNameLst>
                                          <p:attrName>fillcolor</p:attrName>
                                        </p:attrNameLst>
                                      </p:cBhvr>
                                      <p:to>
                                        <a:schemeClr val="bg1"/>
                                      </p:to>
                                    </p:animClr>
                                    <p:set>
                                      <p:cBhvr>
                                        <p:cTn id="22" dur="250" autoRev="1" fill="remove"/>
                                        <p:tgtEl>
                                          <p:spTgt spid="3">
                                            <p:txEl>
                                              <p:pRg st="2" end="2"/>
                                            </p:txEl>
                                          </p:spTgt>
                                        </p:tgtEl>
                                        <p:attrNameLst>
                                          <p:attrName>fill.type</p:attrName>
                                        </p:attrNameLst>
                                      </p:cBhvr>
                                      <p:to>
                                        <p:strVal val="solid"/>
                                      </p:to>
                                    </p:set>
                                    <p:set>
                                      <p:cBhvr>
                                        <p:cTn id="23" dur="250" autoRev="1" fill="remove"/>
                                        <p:tgtEl>
                                          <p:spTgt spid="3">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7170"/>
                                        </p:tgtEl>
                                        <p:attrNameLst>
                                          <p:attrName>style.visibility</p:attrName>
                                        </p:attrNameLst>
                                      </p:cBhvr>
                                      <p:to>
                                        <p:strVal val="visible"/>
                                      </p:to>
                                    </p:set>
                                    <p:animEffect transition="in" filter="wheel(1)">
                                      <p:cBhvr>
                                        <p:cTn id="28"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the path of a connector</a:t>
            </a:r>
            <a:br>
              <a:rPr lang="en-US" dirty="0"/>
            </a:br>
            <a:endParaRPr lang="en-US" dirty="0"/>
          </a:p>
        </p:txBody>
      </p:sp>
      <p:sp>
        <p:nvSpPr>
          <p:cNvPr id="3" name="Content Placeholder 2"/>
          <p:cNvSpPr>
            <a:spLocks noGrp="1"/>
          </p:cNvSpPr>
          <p:nvPr>
            <p:ph idx="1"/>
          </p:nvPr>
        </p:nvSpPr>
        <p:spPr>
          <a:xfrm>
            <a:off x="457200" y="914400"/>
            <a:ext cx="8229600" cy="4525963"/>
          </a:xfrm>
        </p:spPr>
        <p:txBody>
          <a:bodyPr/>
          <a:lstStyle/>
          <a:p>
            <a:r>
              <a:rPr lang="en-US" dirty="0"/>
              <a:t>*Select the connector that you want to change the path of to see its waypoints.</a:t>
            </a:r>
          </a:p>
          <a:p>
            <a:r>
              <a:rPr lang="en-US" dirty="0"/>
              <a:t>*Drag one of the waypoints into a new position. New waypoints will be added automatically based on where you grabbed the connector and where you move your mouse too.</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971800"/>
            <a:ext cx="37211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100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8194"/>
                                        </p:tgtEl>
                                        <p:attrNameLst>
                                          <p:attrName>style.visibility</p:attrName>
                                        </p:attrNameLst>
                                      </p:cBhvr>
                                      <p:to>
                                        <p:strVal val="visible"/>
                                      </p:to>
                                    </p:set>
                                    <p:animEffect transition="in" filter="wheel(1)">
                                      <p:cBhvr>
                                        <p:cTn id="22"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labels</a:t>
            </a:r>
            <a:br>
              <a:rPr lang="en-US" dirty="0"/>
            </a:br>
            <a:endParaRPr lang="en-US" dirty="0"/>
          </a:p>
        </p:txBody>
      </p:sp>
      <p:sp>
        <p:nvSpPr>
          <p:cNvPr id="3" name="Content Placeholder 2"/>
          <p:cNvSpPr>
            <a:spLocks noGrp="1"/>
          </p:cNvSpPr>
          <p:nvPr>
            <p:ph idx="1"/>
          </p:nvPr>
        </p:nvSpPr>
        <p:spPr/>
        <p:txBody>
          <a:bodyPr/>
          <a:lstStyle/>
          <a:p>
            <a:r>
              <a:rPr lang="en-US" dirty="0"/>
              <a:t>*Double click on a shape. Start typing to replace the label with your own text. Alternatively, single click on a shape and start typing to add or edit the label.</a:t>
            </a:r>
          </a:p>
          <a:p>
            <a:r>
              <a:rPr lang="en-US" dirty="0"/>
              <a:t>*Press Enter to save the label text.</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743200"/>
            <a:ext cx="36068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37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218"/>
                                        </p:tgtEl>
                                        <p:attrNameLst>
                                          <p:attrName>style.visibility</p:attrName>
                                        </p:attrNameLst>
                                      </p:cBhvr>
                                      <p:to>
                                        <p:strVal val="visible"/>
                                      </p:to>
                                    </p:set>
                                    <p:animEffect transition="in" filter="fade">
                                      <p:cBhvr>
                                        <p:cTn id="24"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lstStyle/>
          <a:p>
            <a:r>
              <a:rPr lang="en-US" b="1" dirty="0"/>
              <a:t>Connector labels</a:t>
            </a:r>
            <a:br>
              <a:rPr lang="en-US" b="1" dirty="0"/>
            </a:br>
            <a:r>
              <a:rPr lang="en-US" dirty="0"/>
              <a:t>You can add more than one label to a connector - at the source end, the target end, and in the middle.</a:t>
            </a:r>
          </a:p>
          <a:p>
            <a:r>
              <a:rPr lang="en-US" dirty="0"/>
              <a:t>*Double click in the position you want to add a text label there.</a:t>
            </a:r>
          </a:p>
          <a:p>
            <a:r>
              <a:rPr lang="en-US" dirty="0"/>
              <a:t>*To reposition the connector label text, click on the label, then drag the small yellow diamond to a new position.</a:t>
            </a:r>
          </a:p>
          <a:p>
            <a:endParaRPr lang="en-US" dirty="0"/>
          </a:p>
        </p:txBody>
      </p:sp>
    </p:spTree>
    <p:extLst>
      <p:ext uri="{BB962C8B-B14F-4D97-AF65-F5344CB8AC3E}">
        <p14:creationId xmlns:p14="http://schemas.microsoft.com/office/powerpoint/2010/main" val="57774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Style your flow chart</a:t>
            </a:r>
            <a:br>
              <a:rPr lang="en-US" dirty="0"/>
            </a:br>
            <a:endParaRPr lang="en-US" dirty="0"/>
          </a:p>
        </p:txBody>
      </p:sp>
      <p:sp>
        <p:nvSpPr>
          <p:cNvPr id="3" name="Content Placeholder 2"/>
          <p:cNvSpPr>
            <a:spLocks noGrp="1"/>
          </p:cNvSpPr>
          <p:nvPr>
            <p:ph idx="1"/>
          </p:nvPr>
        </p:nvSpPr>
        <p:spPr/>
        <p:txBody>
          <a:bodyPr/>
          <a:lstStyle/>
          <a:p>
            <a:r>
              <a:rPr lang="en-US" dirty="0"/>
              <a:t>Select a shape, or hold Shift down and click on multiple shapes and connectors to select many.</a:t>
            </a:r>
            <a:br>
              <a:rPr lang="en-US" dirty="0"/>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943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36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wheel(1)">
                                      <p:cBhvr>
                                        <p:cTn id="17"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lstStyle/>
          <a:p>
            <a:r>
              <a:rPr lang="en-US" dirty="0"/>
              <a:t>Add </a:t>
            </a:r>
            <a:r>
              <a:rPr lang="en-US" dirty="0" err="1"/>
              <a:t>colours</a:t>
            </a:r>
            <a:r>
              <a:rPr lang="en-US" dirty="0"/>
              <a:t> and </a:t>
            </a:r>
            <a:r>
              <a:rPr lang="en-US" dirty="0">
                <a:hlinkClick r:id="rId2"/>
              </a:rPr>
              <a:t>style your shapes</a:t>
            </a:r>
            <a:r>
              <a:rPr lang="en-US" dirty="0"/>
              <a:t> and </a:t>
            </a:r>
            <a:r>
              <a:rPr lang="en-US" dirty="0">
                <a:hlinkClick r:id="rId3"/>
              </a:rPr>
              <a:t>connectors</a:t>
            </a:r>
            <a:r>
              <a:rPr lang="en-US" dirty="0"/>
              <a:t> via the </a:t>
            </a:r>
            <a:r>
              <a:rPr lang="en-US" i="1" dirty="0"/>
              <a:t>Style</a:t>
            </a:r>
            <a:r>
              <a:rPr lang="en-US" dirty="0"/>
              <a:t> </a:t>
            </a:r>
            <a:r>
              <a:rPr lang="en-US" dirty="0" err="1"/>
              <a:t>tab.The</a:t>
            </a:r>
            <a:r>
              <a:rPr lang="en-US" dirty="0"/>
              <a:t> style palette at the top of the </a:t>
            </a:r>
            <a:r>
              <a:rPr lang="en-US" i="1" dirty="0"/>
              <a:t>Style</a:t>
            </a:r>
            <a:r>
              <a:rPr lang="en-US" dirty="0"/>
              <a:t> tab changes both the fill and outline </a:t>
            </a:r>
            <a:r>
              <a:rPr lang="en-US" dirty="0" err="1"/>
              <a:t>colour</a:t>
            </a:r>
            <a:r>
              <a:rPr lang="en-US" dirty="0"/>
              <a:t>. Click the left or right arrows to view more styles.</a:t>
            </a:r>
          </a:p>
          <a:p>
            <a:endParaRPr lang="en-US" dirty="0"/>
          </a:p>
          <a:p>
            <a:endParaRPr lang="en-US" dirty="0"/>
          </a:p>
          <a:p>
            <a:pPr marL="0" indent="0">
              <a:buNone/>
            </a:pPr>
            <a:r>
              <a:rPr lang="en-US" dirty="0"/>
              <a:t>Style a selected connector to have </a:t>
            </a:r>
            <a:r>
              <a:rPr lang="en-US" dirty="0">
                <a:hlinkClick r:id="rId4"/>
              </a:rPr>
              <a:t>arrows on both ends</a:t>
            </a:r>
            <a:r>
              <a:rPr lang="en-US" dirty="0"/>
              <a:t> or </a:t>
            </a:r>
            <a:r>
              <a:rPr lang="en-US" dirty="0">
                <a:hlinkClick r:id="rId5"/>
              </a:rPr>
              <a:t>no arrows</a:t>
            </a:r>
            <a:r>
              <a:rPr lang="en-US" dirty="0"/>
              <a:t>.</a:t>
            </a:r>
          </a:p>
        </p:txBody>
      </p:sp>
      <p:pic>
        <p:nvPicPr>
          <p:cNvPr id="1126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819400"/>
            <a:ext cx="1943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419600"/>
            <a:ext cx="179705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51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gtEl>
                                        <p:attrNameLst>
                                          <p:attrName>style.visibility</p:attrName>
                                        </p:attrNameLst>
                                      </p:cBhvr>
                                      <p:to>
                                        <p:strVal val="visible"/>
                                      </p:to>
                                    </p:set>
                                    <p:animEffect transition="in" filter="fade">
                                      <p:cBhvr>
                                        <p:cTn id="19" dur="1000"/>
                                        <p:tgtEl>
                                          <p:spTgt spid="11267"/>
                                        </p:tgtEl>
                                      </p:cBhvr>
                                    </p:animEffect>
                                    <p:anim calcmode="lin" valueType="num">
                                      <p:cBhvr>
                                        <p:cTn id="20" dur="1000" fill="hold"/>
                                        <p:tgtEl>
                                          <p:spTgt spid="11267"/>
                                        </p:tgtEl>
                                        <p:attrNameLst>
                                          <p:attrName>ppt_x</p:attrName>
                                        </p:attrNameLst>
                                      </p:cBhvr>
                                      <p:tavLst>
                                        <p:tav tm="0">
                                          <p:val>
                                            <p:strVal val="#ppt_x"/>
                                          </p:val>
                                        </p:tav>
                                        <p:tav tm="100000">
                                          <p:val>
                                            <p:strVal val="#ppt_x"/>
                                          </p:val>
                                        </p:tav>
                                      </p:tavLst>
                                    </p:anim>
                                    <p:anim calcmode="lin" valueType="num">
                                      <p:cBhvr>
                                        <p:cTn id="21" dur="1000" fill="hold"/>
                                        <p:tgtEl>
                                          <p:spTgt spid="11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Export and share your flow chart</a:t>
            </a:r>
            <a:br>
              <a:rPr lang="en-US" dirty="0"/>
            </a:br>
            <a:endParaRPr lang="en-US" dirty="0"/>
          </a:p>
        </p:txBody>
      </p:sp>
      <p:sp>
        <p:nvSpPr>
          <p:cNvPr id="3" name="Content Placeholder 2"/>
          <p:cNvSpPr>
            <a:spLocks noGrp="1"/>
          </p:cNvSpPr>
          <p:nvPr>
            <p:ph idx="1"/>
          </p:nvPr>
        </p:nvSpPr>
        <p:spPr/>
        <p:txBody>
          <a:bodyPr/>
          <a:lstStyle/>
          <a:p>
            <a:r>
              <a:rPr lang="en-US" dirty="0"/>
              <a:t>Export as a </a:t>
            </a:r>
            <a:r>
              <a:rPr lang="en-US" i="1" dirty="0"/>
              <a:t>PNG</a:t>
            </a:r>
            <a:r>
              <a:rPr lang="en-US" dirty="0"/>
              <a:t>, </a:t>
            </a:r>
            <a:r>
              <a:rPr lang="en-US" i="1" dirty="0"/>
              <a:t>JPEG</a:t>
            </a:r>
            <a:r>
              <a:rPr lang="en-US" dirty="0"/>
              <a:t> or </a:t>
            </a:r>
            <a:r>
              <a:rPr lang="en-US" i="1" dirty="0"/>
              <a:t>SVG</a:t>
            </a:r>
            <a:r>
              <a:rPr lang="en-US" dirty="0"/>
              <a:t> to convert your diagram to an image that you can paste into a website or email.</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54102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01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fade">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*Draw.io is a free, online diagramming tool that allows you to create flowcharts, diagrams, mind maps, </a:t>
            </a:r>
            <a:r>
              <a:rPr lang="en-US" b="1" dirty="0" err="1"/>
              <a:t>organisation</a:t>
            </a:r>
            <a:r>
              <a:rPr lang="en-US" b="1" dirty="0"/>
              <a:t> charts, and much more. </a:t>
            </a:r>
            <a:br>
              <a:rPr lang="en-US" b="1" dirty="0"/>
            </a:br>
            <a:r>
              <a:rPr lang="en-US" b="1" dirty="0"/>
              <a:t>*A web-based application, Draw.io is fully integrated with Google Drive. </a:t>
            </a:r>
          </a:p>
        </p:txBody>
      </p:sp>
    </p:spTree>
    <p:extLst>
      <p:ext uri="{BB962C8B-B14F-4D97-AF65-F5344CB8AC3E}">
        <p14:creationId xmlns:p14="http://schemas.microsoft.com/office/powerpoint/2010/main" val="384881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dirty="0"/>
              <a:t>- create a flowchart by using draw.io tool of flex attendance feature.</a:t>
            </a:r>
          </a:p>
          <a:p>
            <a:r>
              <a:rPr lang="en-US" dirty="0"/>
              <a:t>-create a flowchart of how to upload a file in </a:t>
            </a:r>
            <a:r>
              <a:rPr lang="en-US" dirty="0" err="1"/>
              <a:t>google</a:t>
            </a:r>
            <a:r>
              <a:rPr lang="en-US" dirty="0"/>
              <a:t> drive.</a:t>
            </a:r>
          </a:p>
        </p:txBody>
      </p:sp>
    </p:spTree>
    <p:extLst>
      <p:ext uri="{BB962C8B-B14F-4D97-AF65-F5344CB8AC3E}">
        <p14:creationId xmlns:p14="http://schemas.microsoft.com/office/powerpoint/2010/main" val="151328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shapes to the drawing canvas</a:t>
            </a:r>
          </a:p>
        </p:txBody>
      </p:sp>
      <p:sp>
        <p:nvSpPr>
          <p:cNvPr id="3" name="Content Placeholder 2"/>
          <p:cNvSpPr>
            <a:spLocks noGrp="1"/>
          </p:cNvSpPr>
          <p:nvPr>
            <p:ph idx="1"/>
          </p:nvPr>
        </p:nvSpPr>
        <p:spPr/>
        <p:txBody>
          <a:bodyPr/>
          <a:lstStyle/>
          <a:p>
            <a:r>
              <a:rPr lang="en-US" b="1" dirty="0"/>
              <a:t>Add the first step</a:t>
            </a:r>
            <a:r>
              <a:rPr lang="en-US" dirty="0"/>
              <a:t> - Use one of the following methods to add a rectangle to the drawing canvas. Rectangles represent the steps in your process</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088" y="2819400"/>
            <a:ext cx="61404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51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525963"/>
          </a:xfrm>
        </p:spPr>
        <p:txBody>
          <a:bodyPr/>
          <a:lstStyle/>
          <a:p>
            <a:r>
              <a:rPr lang="en-US" b="1" dirty="0"/>
              <a:t>*Click on a rectangle in the </a:t>
            </a:r>
            <a:r>
              <a:rPr lang="en-US" b="1" i="1" dirty="0"/>
              <a:t>General</a:t>
            </a:r>
            <a:r>
              <a:rPr lang="en-US" b="1" dirty="0"/>
              <a:t> shape library to add it the drawing canvas.</a:t>
            </a:r>
          </a:p>
          <a:p>
            <a:r>
              <a:rPr lang="en-US" b="1" dirty="0"/>
              <a:t>*Double-click on an empty area on the drawing canvas and select a rectangle shape.</a:t>
            </a:r>
          </a:p>
          <a:p>
            <a:r>
              <a:rPr lang="en-US" b="1" dirty="0"/>
              <a:t>*Drag a rectangle from the </a:t>
            </a:r>
            <a:r>
              <a:rPr lang="en-US" b="1" i="1" dirty="0"/>
              <a:t>General</a:t>
            </a:r>
            <a:r>
              <a:rPr lang="en-US" b="1" dirty="0"/>
              <a:t> shape library to a specific position on the drawing canvas.</a:t>
            </a:r>
          </a:p>
          <a:p>
            <a:endParaRPr lang="en-US" b="1" dirty="0"/>
          </a:p>
        </p:txBody>
      </p:sp>
    </p:spTree>
    <p:extLst>
      <p:ext uri="{BB962C8B-B14F-4D97-AF65-F5344CB8AC3E}">
        <p14:creationId xmlns:p14="http://schemas.microsoft.com/office/powerpoint/2010/main" val="345636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more shapes</a:t>
            </a:r>
            <a:r>
              <a:rPr lang="en-US" b="0" dirty="0"/>
              <a:t> </a:t>
            </a:r>
            <a:endParaRPr lang="en-US" dirty="0"/>
          </a:p>
        </p:txBody>
      </p:sp>
      <p:sp>
        <p:nvSpPr>
          <p:cNvPr id="3" name="Content Placeholder 2"/>
          <p:cNvSpPr>
            <a:spLocks noGrp="1"/>
          </p:cNvSpPr>
          <p:nvPr>
            <p:ph idx="1"/>
          </p:nvPr>
        </p:nvSpPr>
        <p:spPr/>
        <p:txBody>
          <a:bodyPr/>
          <a:lstStyle/>
          <a:p>
            <a:r>
              <a:rPr lang="en-US" dirty="0"/>
              <a:t>Hover over the first shape you placed to see the four direction arrows. Click on one of the shapes, then select a shape to add and connect it in that direction.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63881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24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Shapes for flow charts</a:t>
            </a:r>
          </a:p>
        </p:txBody>
      </p:sp>
      <p:sp>
        <p:nvSpPr>
          <p:cNvPr id="3" name="Content Placeholder 2"/>
          <p:cNvSpPr>
            <a:spLocks noGrp="1"/>
          </p:cNvSpPr>
          <p:nvPr>
            <p:ph idx="1"/>
          </p:nvPr>
        </p:nvSpPr>
        <p:spPr/>
        <p:txBody>
          <a:bodyPr/>
          <a:lstStyle/>
          <a:p>
            <a:r>
              <a:rPr lang="en-US" b="1" dirty="0"/>
              <a:t>Rectangle</a:t>
            </a:r>
            <a:r>
              <a:rPr lang="en-US" dirty="0"/>
              <a:t> - Basic steps in your process.</a:t>
            </a:r>
          </a:p>
          <a:p>
            <a:r>
              <a:rPr lang="en-US" b="1" dirty="0"/>
              <a:t>Diamond (rhombus)</a:t>
            </a:r>
            <a:r>
              <a:rPr lang="en-US" dirty="0"/>
              <a:t> - Decisions, usually yes/no questions, that split the process into two or more branches.</a:t>
            </a:r>
          </a:p>
          <a:p>
            <a:r>
              <a:rPr lang="en-US" b="1" dirty="0"/>
              <a:t>Circle or oval</a:t>
            </a:r>
            <a:r>
              <a:rPr lang="en-US" dirty="0"/>
              <a:t> - Optional start and stop points in your process.</a:t>
            </a:r>
          </a:p>
          <a:p>
            <a:r>
              <a:rPr lang="en-US" b="1" dirty="0"/>
              <a:t>Parallelogram</a:t>
            </a:r>
            <a:r>
              <a:rPr lang="en-US" dirty="0"/>
              <a:t> - Input or output, where your process needs or gives information to an external party or system.</a:t>
            </a:r>
          </a:p>
          <a:p>
            <a:endParaRPr lang="en-US" dirty="0"/>
          </a:p>
        </p:txBody>
      </p:sp>
    </p:spTree>
    <p:extLst>
      <p:ext uri="{BB962C8B-B14F-4D97-AF65-F5344CB8AC3E}">
        <p14:creationId xmlns:p14="http://schemas.microsoft.com/office/powerpoint/2010/main" val="274437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b="1" dirty="0"/>
              <a:t>Cylinder</a:t>
            </a:r>
            <a:r>
              <a:rPr lang="en-US" dirty="0"/>
              <a:t> - Disk drives, used to indicate that data is stored during that step in the process.</a:t>
            </a:r>
          </a:p>
          <a:p>
            <a:r>
              <a:rPr lang="en-US" b="1" dirty="0"/>
              <a:t>Rectangle with a wavy bottom line</a:t>
            </a:r>
            <a:r>
              <a:rPr lang="en-US" dirty="0"/>
              <a:t> - Documents that are produced as a result of a process step.</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81400"/>
            <a:ext cx="64579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49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Move, resize, rotate, and delete shapes</a:t>
            </a:r>
            <a:br>
              <a:rPr lang="en-US" dirty="0"/>
            </a:br>
            <a:endParaRPr lang="en-US" dirty="0"/>
          </a:p>
        </p:txBody>
      </p:sp>
      <p:sp>
        <p:nvSpPr>
          <p:cNvPr id="3" name="Content Placeholder 2"/>
          <p:cNvSpPr>
            <a:spLocks noGrp="1"/>
          </p:cNvSpPr>
          <p:nvPr>
            <p:ph idx="1"/>
          </p:nvPr>
        </p:nvSpPr>
        <p:spPr/>
        <p:txBody>
          <a:bodyPr/>
          <a:lstStyle/>
          <a:p>
            <a:r>
              <a:rPr lang="en-US" b="1" dirty="0"/>
              <a:t>Move</a:t>
            </a:r>
            <a:r>
              <a:rPr lang="en-US" dirty="0"/>
              <a:t> - Select and drag a shape that is on the drawing canvas to another position.</a:t>
            </a:r>
          </a:p>
          <a:p>
            <a:r>
              <a:rPr lang="en-US" b="1" dirty="0"/>
              <a:t>Resize</a:t>
            </a:r>
            <a:r>
              <a:rPr lang="en-US" dirty="0"/>
              <a:t> - Select a shape. Drag any of the round ‘grab’ handles to make the shape smaller or larger. Hold down Control when you resize shapes to keep them </a:t>
            </a:r>
            <a:r>
              <a:rPr lang="en-US" dirty="0" err="1"/>
              <a:t>centred</a:t>
            </a:r>
            <a:r>
              <a:rPr lang="en-US" dirty="0"/>
              <a:t>.</a:t>
            </a:r>
          </a:p>
          <a:p>
            <a:endParaRPr lang="en-US" dirty="0"/>
          </a:p>
        </p:txBody>
      </p:sp>
    </p:spTree>
    <p:extLst>
      <p:ext uri="{BB962C8B-B14F-4D97-AF65-F5344CB8AC3E}">
        <p14:creationId xmlns:p14="http://schemas.microsoft.com/office/powerpoint/2010/main" val="167299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Rotate</a:t>
            </a:r>
            <a:r>
              <a:rPr lang="en-US" dirty="0"/>
              <a:t> - Select a shape. Drag the rotate grab handle (the round arrow) at the top right corner of the shape to </a:t>
            </a:r>
            <a:r>
              <a:rPr lang="en-US" dirty="0">
                <a:hlinkClick r:id="rId2"/>
              </a:rPr>
              <a:t>rotate the shape</a:t>
            </a:r>
            <a:r>
              <a:rPr lang="en-US" dirty="0"/>
              <a:t> around its center point.</a:t>
            </a:r>
            <a:br>
              <a:rPr lang="en-US" dirty="0"/>
            </a:b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43200"/>
            <a:ext cx="4495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81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31</TotalTime>
  <Words>379</Words>
  <Application>Microsoft Office PowerPoint</Application>
  <PresentationFormat>On-screen Show (4:3)</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Introduction to Draw.io </vt:lpstr>
      <vt:lpstr>PowerPoint Presentation</vt:lpstr>
      <vt:lpstr>Add shapes to the drawing canvas</vt:lpstr>
      <vt:lpstr>PowerPoint Presentation</vt:lpstr>
      <vt:lpstr>Add more shapes </vt:lpstr>
      <vt:lpstr>Shapes for flow charts</vt:lpstr>
      <vt:lpstr>PowerPoint Presentation</vt:lpstr>
      <vt:lpstr>Move, resize, rotate, and delete shapes </vt:lpstr>
      <vt:lpstr>PowerPoint Presentation</vt:lpstr>
      <vt:lpstr>PowerPoint Presentation</vt:lpstr>
      <vt:lpstr>Connect shapes </vt:lpstr>
      <vt:lpstr>Draw a floating connector </vt:lpstr>
      <vt:lpstr>Draw a fixed connector </vt:lpstr>
      <vt:lpstr>Change the path of a connector </vt:lpstr>
      <vt:lpstr>Add labels </vt:lpstr>
      <vt:lpstr>PowerPoint Presentation</vt:lpstr>
      <vt:lpstr>Style your flow chart </vt:lpstr>
      <vt:lpstr>PowerPoint Presentation</vt:lpstr>
      <vt:lpstr>Export and share your flow chart </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Draw.io</dc:title>
  <dc:creator>Hira</dc:creator>
  <cp:lastModifiedBy>MUSTAFA MALIK</cp:lastModifiedBy>
  <cp:revision>6</cp:revision>
  <dcterms:created xsi:type="dcterms:W3CDTF">2023-11-02T19:46:20Z</dcterms:created>
  <dcterms:modified xsi:type="dcterms:W3CDTF">2023-11-14T18:39:53Z</dcterms:modified>
</cp:coreProperties>
</file>