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e60df4fbeb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e60df4fbeb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e60df4fbe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e60df4fbe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e60df4fbe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e60df4fbe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e60df4fbe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e60df4fbe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e60df4fbeb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e60df4fbeb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e60df4fbeb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e60df4fbeb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e60df4fbeb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e60df4fbeb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e60df4fbeb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e60df4fbeb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e60df4fbeb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e60df4fbeb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729450" y="1322450"/>
            <a:ext cx="7688100" cy="875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ICT - Week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290700" y="1577700"/>
            <a:ext cx="2562600" cy="79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000"/>
              <a:t>THE END</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Topics </a:t>
            </a:r>
            <a:endParaRPr/>
          </a:p>
        </p:txBody>
      </p:sp>
      <p:sp>
        <p:nvSpPr>
          <p:cNvPr id="91" name="Google Shape;91;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How Computers Process Data.</a:t>
            </a:r>
            <a:br>
              <a:rPr lang="en"/>
            </a:br>
            <a:endParaRPr/>
          </a:p>
          <a:p>
            <a:pPr indent="-342900" lvl="0" marL="457200" rtl="0" algn="l">
              <a:spcBef>
                <a:spcPts val="0"/>
              </a:spcBef>
              <a:spcAft>
                <a:spcPts val="0"/>
              </a:spcAft>
              <a:buSzPts val="1800"/>
              <a:buAutoNum type="arabicPeriod"/>
            </a:pPr>
            <a:r>
              <a:rPr lang="en"/>
              <a:t>Types of Computer</a:t>
            </a:r>
            <a:br>
              <a:rPr lang="en"/>
            </a:br>
            <a:endParaRPr/>
          </a:p>
          <a:p>
            <a:pPr indent="-342900" lvl="0" marL="457200" rtl="0" algn="l">
              <a:spcBef>
                <a:spcPts val="0"/>
              </a:spcBef>
              <a:spcAft>
                <a:spcPts val="0"/>
              </a:spcAft>
              <a:buSzPts val="1800"/>
              <a:buAutoNum type="arabicPeriod"/>
            </a:pPr>
            <a:r>
              <a:rPr lang="en"/>
              <a:t>Parts Of Computer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computer process data ?	</a:t>
            </a:r>
            <a:endParaRPr/>
          </a:p>
        </p:txBody>
      </p:sp>
      <p:sp>
        <p:nvSpPr>
          <p:cNvPr id="97" name="Google Shape;97;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Two components handle processing in a computer.</a:t>
            </a:r>
            <a:endParaRPr/>
          </a:p>
          <a:p>
            <a:pPr indent="-342900" lvl="0" marL="457200" rtl="0" algn="l">
              <a:spcBef>
                <a:spcPts val="1200"/>
              </a:spcBef>
              <a:spcAft>
                <a:spcPts val="0"/>
              </a:spcAft>
              <a:buSzPts val="1800"/>
              <a:buAutoNum type="arabicPeriod"/>
            </a:pPr>
            <a:r>
              <a:rPr lang="en"/>
              <a:t>CPU</a:t>
            </a:r>
            <a:br>
              <a:rPr lang="en"/>
            </a:br>
            <a:endParaRPr/>
          </a:p>
          <a:p>
            <a:pPr indent="-342900" lvl="0" marL="457200" rtl="0" algn="l">
              <a:spcBef>
                <a:spcPts val="0"/>
              </a:spcBef>
              <a:spcAft>
                <a:spcPts val="0"/>
              </a:spcAft>
              <a:buSzPts val="1800"/>
              <a:buAutoNum type="arabicPeriod"/>
            </a:pPr>
            <a:r>
              <a:rPr lang="en"/>
              <a:t>Memory Unit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CPU ( </a:t>
            </a:r>
            <a:r>
              <a:rPr lang="en"/>
              <a:t>Central processing unit )</a:t>
            </a:r>
            <a:endParaRPr/>
          </a:p>
        </p:txBody>
      </p:sp>
      <p:sp>
        <p:nvSpPr>
          <p:cNvPr id="103" name="Google Shape;103;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Every CPU has at least two basic parts.</a:t>
            </a:r>
            <a:br>
              <a:rPr lang="en"/>
            </a:br>
            <a:br>
              <a:rPr lang="en"/>
            </a:br>
            <a:r>
              <a:rPr lang="en"/>
              <a:t>1. Control Unit - Manages CPU’s Resouces</a:t>
            </a:r>
            <a:br>
              <a:rPr lang="en"/>
            </a:br>
            <a:endParaRPr/>
          </a:p>
          <a:p>
            <a:pPr indent="0" lvl="0" marL="0" rtl="0" algn="l">
              <a:spcBef>
                <a:spcPts val="1200"/>
              </a:spcBef>
              <a:spcAft>
                <a:spcPts val="1200"/>
              </a:spcAft>
              <a:buNone/>
            </a:pPr>
            <a:r>
              <a:rPr lang="en"/>
              <a:t>2. Arithmetic Logic Unit - Performs all the arithmetic operations such as addition </a:t>
            </a:r>
            <a:r>
              <a:rPr lang="en"/>
              <a:t>subtraction</a:t>
            </a:r>
            <a:r>
              <a:rPr lang="en"/>
              <a:t> etc.</a:t>
            </a:r>
            <a:endParaRPr/>
          </a:p>
        </p:txBody>
      </p:sp>
      <p:pic>
        <p:nvPicPr>
          <p:cNvPr id="104" name="Google Shape;104;p16"/>
          <p:cNvPicPr preferRelativeResize="0"/>
          <p:nvPr/>
        </p:nvPicPr>
        <p:blipFill>
          <a:blip r:embed="rId3">
            <a:alphaModFix/>
          </a:blip>
          <a:stretch>
            <a:fillRect/>
          </a:stretch>
        </p:blipFill>
        <p:spPr>
          <a:xfrm>
            <a:off x="5615188" y="438038"/>
            <a:ext cx="2619375" cy="1552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Cycles</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Everytime CPU executes an instruction  it takes a series of steps known as machine cycles.</a:t>
            </a:r>
            <a:br>
              <a:rPr lang="en"/>
            </a:br>
            <a:br>
              <a:rPr lang="en"/>
            </a:br>
            <a:r>
              <a:rPr lang="en"/>
              <a:t>Machine cycles can be broken down into two smaller cycles</a:t>
            </a:r>
            <a:endParaRPr/>
          </a:p>
          <a:p>
            <a:pPr indent="-342900" lvl="0" marL="457200" rtl="0" algn="l">
              <a:spcBef>
                <a:spcPts val="1200"/>
              </a:spcBef>
              <a:spcAft>
                <a:spcPts val="0"/>
              </a:spcAft>
              <a:buSzPts val="1800"/>
              <a:buAutoNum type="arabicPeriod"/>
            </a:pPr>
            <a:r>
              <a:rPr lang="en"/>
              <a:t>Instruction Cycle - (Fetching, Decoding)</a:t>
            </a:r>
            <a:br>
              <a:rPr lang="en"/>
            </a:br>
            <a:endParaRPr/>
          </a:p>
          <a:p>
            <a:pPr indent="-342900" lvl="0" marL="457200" rtl="0" algn="l">
              <a:spcBef>
                <a:spcPts val="0"/>
              </a:spcBef>
              <a:spcAft>
                <a:spcPts val="0"/>
              </a:spcAft>
              <a:buSzPts val="1800"/>
              <a:buAutoNum type="arabicPeriod"/>
            </a:pPr>
            <a:r>
              <a:rPr lang="en"/>
              <a:t>Execution Cycle - (Executing, Storing)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3338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Cycles</a:t>
            </a:r>
            <a:endParaRPr/>
          </a:p>
        </p:txBody>
      </p:sp>
      <p:pic>
        <p:nvPicPr>
          <p:cNvPr id="116" name="Google Shape;116;p18"/>
          <p:cNvPicPr preferRelativeResize="0"/>
          <p:nvPr/>
        </p:nvPicPr>
        <p:blipFill>
          <a:blip r:embed="rId3">
            <a:alphaModFix/>
          </a:blip>
          <a:stretch>
            <a:fillRect/>
          </a:stretch>
        </p:blipFill>
        <p:spPr>
          <a:xfrm>
            <a:off x="368850" y="1115963"/>
            <a:ext cx="3810000" cy="3057525"/>
          </a:xfrm>
          <a:prstGeom prst="rect">
            <a:avLst/>
          </a:prstGeom>
          <a:noFill/>
          <a:ln>
            <a:noFill/>
          </a:ln>
        </p:spPr>
      </p:pic>
      <p:pic>
        <p:nvPicPr>
          <p:cNvPr id="117" name="Google Shape;117;p18"/>
          <p:cNvPicPr preferRelativeResize="0"/>
          <p:nvPr/>
        </p:nvPicPr>
        <p:blipFill>
          <a:blip r:embed="rId4">
            <a:alphaModFix/>
          </a:blip>
          <a:stretch>
            <a:fillRect/>
          </a:stretch>
        </p:blipFill>
        <p:spPr>
          <a:xfrm>
            <a:off x="4331250" y="1170200"/>
            <a:ext cx="4186650" cy="2012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Memory</a:t>
            </a:r>
            <a:endParaRPr/>
          </a:p>
        </p:txBody>
      </p:sp>
      <p:sp>
        <p:nvSpPr>
          <p:cNvPr id="123" name="Google Shape;123;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Memory is used to store large amounts of data. As CPU can only store basic instructions to operate.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Two Types Of Memory</a:t>
            </a:r>
            <a:endParaRPr/>
          </a:p>
          <a:p>
            <a:pPr indent="-342900" lvl="0" marL="457200" rtl="0" algn="l">
              <a:spcBef>
                <a:spcPts val="1200"/>
              </a:spcBef>
              <a:spcAft>
                <a:spcPts val="0"/>
              </a:spcAft>
              <a:buSzPts val="1800"/>
              <a:buAutoNum type="arabicPeriod"/>
            </a:pPr>
            <a:r>
              <a:rPr lang="en"/>
              <a:t>Volatile -  (RAM)</a:t>
            </a:r>
            <a:endParaRPr/>
          </a:p>
          <a:p>
            <a:pPr indent="-342900" lvl="0" marL="457200" rtl="0" algn="l">
              <a:spcBef>
                <a:spcPts val="0"/>
              </a:spcBef>
              <a:spcAft>
                <a:spcPts val="0"/>
              </a:spcAft>
              <a:buSzPts val="1800"/>
              <a:buAutoNum type="arabicPeriod"/>
            </a:pPr>
            <a:r>
              <a:rPr lang="en"/>
              <a:t>Non- Volatile - </a:t>
            </a:r>
            <a:r>
              <a:rPr lang="en"/>
              <a:t>(ROM, PROM, EEPROM etc)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Computer</a:t>
            </a:r>
            <a:endParaRPr/>
          </a:p>
        </p:txBody>
      </p:sp>
      <p:sp>
        <p:nvSpPr>
          <p:cNvPr id="129" name="Google Shape;129;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17500" lvl="0" marL="457200" rtl="0" algn="l">
              <a:lnSpc>
                <a:spcPct val="105000"/>
              </a:lnSpc>
              <a:spcBef>
                <a:spcPts val="0"/>
              </a:spcBef>
              <a:spcAft>
                <a:spcPts val="0"/>
              </a:spcAft>
              <a:buSzPts val="1400"/>
              <a:buChar char="●"/>
            </a:pPr>
            <a:r>
              <a:rPr b="1" lang="en" sz="1400"/>
              <a:t>Super computers :</a:t>
            </a:r>
            <a:r>
              <a:rPr lang="en" sz="1400"/>
              <a:t> The super computers are the most high performing system. A supercomputer is a computer with a high level of performance compared to a general-purpose computer. </a:t>
            </a:r>
            <a:br>
              <a:rPr lang="en" sz="1400"/>
            </a:br>
            <a:endParaRPr sz="1400"/>
          </a:p>
          <a:p>
            <a:pPr indent="-317500" lvl="0" marL="457200" rtl="0" algn="l">
              <a:lnSpc>
                <a:spcPct val="105000"/>
              </a:lnSpc>
              <a:spcBef>
                <a:spcPts val="0"/>
              </a:spcBef>
              <a:spcAft>
                <a:spcPts val="0"/>
              </a:spcAft>
              <a:buSzPts val="1400"/>
              <a:buChar char="●"/>
            </a:pPr>
            <a:r>
              <a:rPr lang="en" sz="1400"/>
              <a:t> </a:t>
            </a:r>
            <a:r>
              <a:rPr b="1" lang="en" sz="1400"/>
              <a:t>Mainframe computers : </a:t>
            </a:r>
            <a:r>
              <a:rPr lang="en" sz="1400"/>
              <a:t>These are commonly called as big iron, they are usually used by big organisations for bulk data processing such as statics, census data processing, transaction processing and are widely used as the servers as these systems has a higher processing capability as compared to the other classes of computers </a:t>
            </a:r>
            <a:br>
              <a:rPr lang="en" sz="1400"/>
            </a:br>
            <a:endParaRPr sz="1400"/>
          </a:p>
          <a:p>
            <a:pPr indent="-317500" lvl="0" marL="457200" rtl="0" algn="l">
              <a:lnSpc>
                <a:spcPct val="105000"/>
              </a:lnSpc>
              <a:spcBef>
                <a:spcPts val="0"/>
              </a:spcBef>
              <a:spcAft>
                <a:spcPts val="0"/>
              </a:spcAft>
              <a:buSzPts val="1400"/>
              <a:buChar char="●"/>
            </a:pPr>
            <a:r>
              <a:rPr b="1" lang="en" sz="1400"/>
              <a:t>Mini computers :</a:t>
            </a:r>
            <a:r>
              <a:rPr lang="en" sz="1400"/>
              <a:t> These computers came into the market in mid 1960s and were sold at a much cheaper price than the main frames, they were actually designed for control, instrumentation, human interaction, and communication switching as distinct from calculation and record keeping, later they became very popular for personal uses with evolution</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Parts of Computer</a:t>
            </a:r>
            <a:endParaRPr/>
          </a:p>
        </p:txBody>
      </p:sp>
      <p:pic>
        <p:nvPicPr>
          <p:cNvPr id="135" name="Google Shape;135;p21"/>
          <p:cNvPicPr preferRelativeResize="0"/>
          <p:nvPr/>
        </p:nvPicPr>
        <p:blipFill>
          <a:blip r:embed="rId3">
            <a:alphaModFix/>
          </a:blip>
          <a:stretch>
            <a:fillRect/>
          </a:stretch>
        </p:blipFill>
        <p:spPr>
          <a:xfrm>
            <a:off x="1702750" y="1017800"/>
            <a:ext cx="4010025" cy="3752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