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  <p:sldId id="270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8CE9D-3C09-4E72-A7FB-A9CE894EE24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2D0F-69B6-451B-9E4B-189E6FBA2B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706" y="5009731"/>
            <a:ext cx="6858000" cy="53682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Ms. </a:t>
            </a:r>
            <a:r>
              <a:rPr lang="en-US" sz="2000" dirty="0" err="1" smtClean="0"/>
              <a:t>Madiha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0178" y="4231322"/>
            <a:ext cx="7717055" cy="6219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069A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 smtClean="0">
                <a:solidFill>
                  <a:srgbClr val="FF0000"/>
                </a:solidFill>
              </a:rPr>
              <a:t>Dangling and Misplaced Modifiers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correct DM.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dirty="0" smtClean="0">
                <a:solidFill>
                  <a:srgbClr val="000099"/>
                </a:solidFill>
              </a:rPr>
              <a:t>Decide on a logical subject, and do one of the following: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99"/>
                </a:solidFill>
              </a:rPr>
              <a:t>1. Place the subject right </a:t>
            </a:r>
            <a:r>
              <a:rPr lang="en-US" b="1" i="1" dirty="0" smtClean="0">
                <a:solidFill>
                  <a:srgbClr val="000099"/>
                </a:solidFill>
              </a:rPr>
              <a:t>after</a:t>
            </a:r>
            <a:r>
              <a:rPr lang="en-US" b="1" dirty="0" smtClean="0">
                <a:solidFill>
                  <a:srgbClr val="000099"/>
                </a:solidFill>
              </a:rPr>
              <a:t> the opening word group.</a:t>
            </a:r>
          </a:p>
          <a:p>
            <a:pPr algn="ctr">
              <a:buFontTx/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99"/>
                </a:solidFill>
              </a:rPr>
              <a:t>2. Place the subject </a:t>
            </a:r>
            <a:r>
              <a:rPr lang="en-US" b="1" i="1" dirty="0" smtClean="0">
                <a:solidFill>
                  <a:srgbClr val="000099"/>
                </a:solidFill>
              </a:rPr>
              <a:t>within</a:t>
            </a:r>
            <a:r>
              <a:rPr lang="en-US" b="1" dirty="0" smtClean="0">
                <a:solidFill>
                  <a:srgbClr val="000099"/>
                </a:solidFill>
              </a:rPr>
              <a:t> the opening word group.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990600"/>
          </a:xfrm>
        </p:spPr>
        <p:txBody>
          <a:bodyPr/>
          <a:lstStyle/>
          <a:p>
            <a:r>
              <a:rPr lang="en-US" b="1" dirty="0"/>
              <a:t>Dangling Modifiers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95400"/>
            <a:ext cx="5105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Here’s an 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Jumping from limb to limb, the spectators at the zoo were delighted by the monkeys.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(The spectators weren’t jumping, were they?)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867400" y="1676400"/>
          <a:ext cx="31051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lip" r:id="rId3" imgW="4671360" imgH="6088320" progId="MS_ClipArt_Gallery.2">
                  <p:embed/>
                </p:oleObj>
              </mc:Choice>
              <mc:Fallback>
                <p:oleObj name="Clip" r:id="rId3" imgW="4671360" imgH="6088320" progId="MS_ClipArt_Gallery.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76400"/>
                        <a:ext cx="310515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/>
              <a:t>Dangling Modifiers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676400"/>
            <a:ext cx="4191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Incorrect: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r>
              <a:rPr lang="en-US" b="1" dirty="0"/>
              <a:t>Jumping from limb to limb, the spectators at the zoo were delighted by the monkeys.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48200" y="1600200"/>
            <a:ext cx="42672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Correct: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Jumping from limb to limb, the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monkeys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delighted the spectators at the zoo.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14600" y="5638800"/>
            <a:ext cx="434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effectLst/>
              </a:rPr>
              <a:t>How did the sentence change?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1000"/>
      <p:bldP spid="6" grpId="0" build="p" autoUpdateAnimBg="0" advAuto="1000"/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correct DM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We put the subject right after the opening word group.</a:t>
            </a:r>
          </a:p>
          <a:p>
            <a:r>
              <a:rPr lang="en-US" b="1" dirty="0" smtClean="0"/>
              <a:t>While monkeys were Jumping from limb to limb, the spectators were delighted by them.</a:t>
            </a:r>
          </a:p>
          <a:p>
            <a:r>
              <a:rPr lang="en-US" b="1" dirty="0" smtClean="0"/>
              <a:t>Or  </a:t>
            </a:r>
          </a:p>
          <a:p>
            <a:r>
              <a:rPr lang="en-US" b="1" dirty="0" smtClean="0"/>
              <a:t>While monkeys were Jumping from limb to limb, they delighted the spectators.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Modifiers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3896" y="1596571"/>
            <a:ext cx="7532504" cy="3846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 modifier?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 modifier is an expression that describes another word or phrase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Example: </a:t>
            </a:r>
            <a:r>
              <a:rPr lang="en-US" dirty="0"/>
              <a:t>l</a:t>
            </a:r>
            <a:r>
              <a:rPr lang="en-US" dirty="0" smtClean="0"/>
              <a:t>ittle boats (</a:t>
            </a:r>
            <a:r>
              <a:rPr lang="en-US" i="1" dirty="0"/>
              <a:t>l</a:t>
            </a:r>
            <a:r>
              <a:rPr lang="en-US" i="1" dirty="0" smtClean="0"/>
              <a:t>ittle</a:t>
            </a:r>
            <a:r>
              <a:rPr lang="en-US" dirty="0" smtClean="0"/>
              <a:t> describes the boats.)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Misplaced Modifiers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181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A misplaced modifier is a word or phrase placed next to some other word or phrase that it does not intend to modify:</a:t>
            </a:r>
          </a:p>
          <a:p>
            <a:pPr marL="0" indent="0">
              <a:buNone/>
            </a:pPr>
            <a:endParaRPr lang="en-US" sz="3400" b="1" dirty="0" smtClean="0"/>
          </a:p>
          <a:p>
            <a:pPr marL="0" indent="0">
              <a:buNone/>
            </a:pPr>
            <a:r>
              <a:rPr lang="en-US" sz="3400" dirty="0"/>
              <a:t>	There was a debate </a:t>
            </a:r>
            <a:r>
              <a:rPr lang="en-US" sz="3400" dirty="0" smtClean="0"/>
              <a:t>regarding </a:t>
            </a:r>
            <a:r>
              <a:rPr lang="en-US" sz="3400" dirty="0"/>
              <a:t>the bill to </a:t>
            </a:r>
            <a:r>
              <a:rPr lang="en-US" sz="3400" dirty="0" smtClean="0"/>
              <a:t>	provide aid </a:t>
            </a:r>
            <a:r>
              <a:rPr lang="en-US" sz="3400" dirty="0"/>
              <a:t>to homeless people </a:t>
            </a:r>
            <a:r>
              <a:rPr lang="en-US" sz="3400" u="sng" dirty="0" smtClean="0"/>
              <a:t>in </a:t>
            </a:r>
            <a:r>
              <a:rPr lang="en-US" sz="3400" u="sng" dirty="0"/>
              <a:t>the senate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r>
              <a:rPr lang="en-US" sz="3400" dirty="0" smtClean="0"/>
              <a:t> </a:t>
            </a:r>
            <a:endParaRPr lang="en-US" sz="3400" dirty="0"/>
          </a:p>
          <a:p>
            <a:pPr marL="0" indent="0">
              <a:buNone/>
            </a:pPr>
            <a:r>
              <a:rPr lang="en-US" sz="3400" b="1" dirty="0" smtClean="0"/>
              <a:t>Wait. There </a:t>
            </a:r>
            <a:r>
              <a:rPr lang="en-US" sz="3400" b="1" dirty="0"/>
              <a:t>are homeless people in the senate? </a:t>
            </a:r>
          </a:p>
          <a:p>
            <a:pPr marL="0" indent="0">
              <a:buNone/>
            </a:pPr>
            <a:endParaRPr lang="en-US" sz="3400" b="1" dirty="0" smtClean="0"/>
          </a:p>
          <a:p>
            <a:pPr marL="0" indent="0">
              <a:buNone/>
            </a:pPr>
            <a:r>
              <a:rPr lang="en-US" sz="3400" b="1" dirty="0" smtClean="0"/>
              <a:t>Revise a misplaced modifier by </a:t>
            </a:r>
            <a:r>
              <a:rPr lang="en-US" sz="3400" b="1" dirty="0"/>
              <a:t>moving the modifier next to the word it is actually modifying: </a:t>
            </a:r>
            <a:endParaRPr lang="en-US" sz="3400" b="1" dirty="0" smtClean="0"/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3400" b="1" dirty="0" smtClean="0"/>
              <a:t>	</a:t>
            </a:r>
            <a:r>
              <a:rPr lang="en-US" sz="3400" dirty="0" smtClean="0"/>
              <a:t>There </a:t>
            </a:r>
            <a:r>
              <a:rPr lang="en-US" sz="3400" dirty="0"/>
              <a:t>was a debate </a:t>
            </a:r>
            <a:r>
              <a:rPr lang="en-US" sz="3400" u="sng" dirty="0"/>
              <a:t>in the senate</a:t>
            </a:r>
            <a:r>
              <a:rPr lang="en-US" sz="3400" dirty="0"/>
              <a:t> </a:t>
            </a:r>
            <a:r>
              <a:rPr lang="en-US" sz="3400" dirty="0" smtClean="0"/>
              <a:t>regarding 	the bill </a:t>
            </a:r>
            <a:r>
              <a:rPr lang="en-US" sz="3400" dirty="0"/>
              <a:t>to provide aid to homeless people. 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225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609600" y="329406"/>
            <a:ext cx="7402286" cy="6731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Misplaced Parts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447800"/>
            <a:ext cx="8606971" cy="5667829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Modifiers such as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almost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only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,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just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even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hardly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nearly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merely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should be placed immediately before the words they modify.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Example: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My mother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only works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on Saturdays and Sundays.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This sentence indicates that the mother only</a:t>
            </a:r>
            <a:r>
              <a:rPr kumimoji="0" lang="en-US" sz="32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works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-- she does not eat, sleep, or talk.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6000" dirty="0"/>
              <a:t>Misplaced Parts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/>
              <a:t>We must place the modifier before a different word so the sentence is clearly understood.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r>
              <a:rPr lang="en-US" sz="3600" b="1" dirty="0"/>
              <a:t>Ex.:  My mother only works on Saturdays and Sundays.</a:t>
            </a:r>
          </a:p>
          <a:p>
            <a:pPr>
              <a:buFontTx/>
              <a:buNone/>
            </a:pPr>
            <a:r>
              <a:rPr lang="en-US" sz="3600" b="1" dirty="0"/>
              <a:t>Revised:  My mother </a:t>
            </a:r>
            <a:r>
              <a:rPr lang="en-US" sz="3600" b="1" i="1" dirty="0"/>
              <a:t>works only</a:t>
            </a:r>
            <a:r>
              <a:rPr lang="en-US" sz="3600" b="1" dirty="0"/>
              <a:t> on Saturdays and Sundays.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 advAuto="1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0" y="2438400"/>
            <a:ext cx="3657600" cy="2743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</a:rPr>
              <a:t>A modifying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effectLst/>
              </a:rPr>
              <a:t>phrase should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effectLst/>
              </a:rPr>
              <a:t>clearly indicate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effectLst/>
              </a:rPr>
              <a:t>what the phrase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effectLst/>
              </a:rPr>
              <a:t>modifies.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3276600" y="3124200"/>
            <a:ext cx="1371600" cy="5334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48200" y="1600200"/>
            <a:ext cx="3886200" cy="32316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Example…..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Her job is to file newspaper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articles about handgun use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in the library. 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19600" y="4876800"/>
            <a:ext cx="4724400" cy="212365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Revised…..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Her job in the library is to file newspaper articles about handgun use.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48000" y="4572000"/>
            <a:ext cx="1371600" cy="6858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r>
              <a:rPr lang="en-US" sz="6000" dirty="0">
                <a:solidFill>
                  <a:schemeClr val="tx1"/>
                </a:solidFill>
              </a:rPr>
              <a:t>Misplaced </a:t>
            </a:r>
            <a:r>
              <a:rPr lang="en-US" sz="6000" dirty="0" smtClean="0">
                <a:solidFill>
                  <a:schemeClr val="tx1"/>
                </a:solidFill>
              </a:rPr>
              <a:t>Phrase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 autoUpdateAnimBg="0"/>
      <p:bldP spid="7" grpId="0" animBg="1" autoUpdateAnimBg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7620000" cy="95410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effectLst/>
              </a:rPr>
              <a:t>Modifying clauses should be</a:t>
            </a:r>
          </a:p>
          <a:p>
            <a:r>
              <a:rPr lang="en-US" sz="2800" b="1" dirty="0">
                <a:effectLst/>
              </a:rPr>
              <a:t>placed near the words they modify.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0" y="2667000"/>
            <a:ext cx="4419600" cy="3810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Example…..</a:t>
            </a:r>
          </a:p>
          <a:p>
            <a:pPr algn="ctr"/>
            <a:r>
              <a:rPr lang="en-US" sz="2800" dirty="0">
                <a:effectLst/>
              </a:rPr>
              <a:t>The librarian explains</a:t>
            </a:r>
          </a:p>
          <a:p>
            <a:pPr algn="ctr"/>
            <a:r>
              <a:rPr lang="en-US" sz="2800" dirty="0">
                <a:effectLst/>
              </a:rPr>
              <a:t>how they use the </a:t>
            </a:r>
          </a:p>
          <a:p>
            <a:pPr algn="ctr"/>
            <a:r>
              <a:rPr lang="en-US" sz="2800" dirty="0">
                <a:effectLst/>
              </a:rPr>
              <a:t>computer to do research</a:t>
            </a:r>
          </a:p>
          <a:p>
            <a:pPr algn="ctr"/>
            <a:r>
              <a:rPr lang="en-US" sz="2800" b="1" dirty="0">
                <a:effectLst/>
              </a:rPr>
              <a:t>before the class</a:t>
            </a:r>
          </a:p>
          <a:p>
            <a:pPr algn="ctr"/>
            <a:r>
              <a:rPr lang="en-US" sz="2800" b="1" dirty="0">
                <a:effectLst/>
              </a:rPr>
              <a:t>begins.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429000" y="2590800"/>
            <a:ext cx="0" cy="609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76800" y="2514600"/>
            <a:ext cx="4114800" cy="4038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Revised…..</a:t>
            </a:r>
          </a:p>
          <a:p>
            <a:pPr algn="ctr"/>
            <a:r>
              <a:rPr lang="en-US" sz="2800" b="1" dirty="0">
                <a:effectLst/>
              </a:rPr>
              <a:t>Before the class</a:t>
            </a:r>
          </a:p>
          <a:p>
            <a:pPr algn="ctr"/>
            <a:r>
              <a:rPr lang="en-US" sz="2800" b="1" dirty="0">
                <a:effectLst/>
              </a:rPr>
              <a:t>begins</a:t>
            </a:r>
            <a:r>
              <a:rPr lang="en-US" sz="2800" dirty="0">
                <a:effectLst/>
              </a:rPr>
              <a:t>, the librarian</a:t>
            </a:r>
          </a:p>
          <a:p>
            <a:pPr algn="ctr"/>
            <a:r>
              <a:rPr lang="en-US" sz="2800" dirty="0">
                <a:effectLst/>
              </a:rPr>
              <a:t> explains</a:t>
            </a:r>
          </a:p>
          <a:p>
            <a:pPr algn="ctr"/>
            <a:r>
              <a:rPr lang="en-US" sz="2800" dirty="0">
                <a:effectLst/>
              </a:rPr>
              <a:t>how they use the </a:t>
            </a:r>
          </a:p>
          <a:p>
            <a:pPr algn="ctr"/>
            <a:r>
              <a:rPr lang="en-US" sz="2800" dirty="0">
                <a:effectLst/>
              </a:rPr>
              <a:t>computer to </a:t>
            </a:r>
          </a:p>
          <a:p>
            <a:pPr algn="ctr"/>
            <a:r>
              <a:rPr lang="en-US" sz="2800" dirty="0">
                <a:effectLst/>
              </a:rPr>
              <a:t>do research.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5257800" y="2514600"/>
            <a:ext cx="121920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6000" dirty="0"/>
              <a:t>Modifying Clauses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Dangling Modifiers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6400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Dangling modifiers are words or phrases which “dangle” because they have no word in the sentence to describe: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taking a shower, </a:t>
            </a:r>
            <a:r>
              <a:rPr lang="en-US" u="sng" dirty="0" smtClean="0"/>
              <a:t>the doorbell</a:t>
            </a:r>
            <a:r>
              <a:rPr lang="en-US" dirty="0" smtClean="0"/>
              <a:t> rang.</a:t>
            </a:r>
          </a:p>
          <a:p>
            <a:pPr marL="0" indent="0">
              <a:buNone/>
            </a:pPr>
            <a:r>
              <a:rPr lang="en-US" b="1" dirty="0" smtClean="0"/>
              <a:t>The doorbell was taking a shower?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553200" y="1219200"/>
          <a:ext cx="2387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3" imgW="5254920" imgH="8018280" progId="MS_ClipArt_Gallery.2">
                  <p:embed/>
                </p:oleObj>
              </mc:Choice>
              <mc:Fallback>
                <p:oleObj name="Clip" r:id="rId3" imgW="5254920" imgH="8018280" progId="MS_ClipArt_Gallery.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19200"/>
                        <a:ext cx="2387600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0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 Dangling Modifiers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62838" y="1589327"/>
            <a:ext cx="7230956" cy="3671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Revise a dangling modifier by adding a headword – the noun or pronoun that is being described: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While </a:t>
            </a:r>
            <a:r>
              <a:rPr lang="en-US" u="sng" dirty="0" smtClean="0"/>
              <a:t>I</a:t>
            </a:r>
            <a:r>
              <a:rPr lang="en-US" dirty="0" smtClean="0"/>
              <a:t> was taking a shower, the doorbell rang. </a:t>
            </a:r>
          </a:p>
          <a:p>
            <a:pPr marL="457200" lvl="1" indent="0">
              <a:buNone/>
            </a:pPr>
            <a:r>
              <a:rPr lang="en-US" dirty="0" smtClean="0"/>
              <a:t>While taking a shower, </a:t>
            </a:r>
            <a:r>
              <a:rPr lang="en-US" u="sng" dirty="0" smtClean="0"/>
              <a:t>I</a:t>
            </a:r>
            <a:r>
              <a:rPr lang="en-US" dirty="0" smtClean="0"/>
              <a:t> heard the doorbell ring. 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486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Clip</vt:lpstr>
      <vt:lpstr>PowerPoint Presentation</vt:lpstr>
      <vt:lpstr>Modifiers</vt:lpstr>
      <vt:lpstr>Misplaced Modifiers</vt:lpstr>
      <vt:lpstr>PowerPoint Presentation</vt:lpstr>
      <vt:lpstr>Misplaced Parts</vt:lpstr>
      <vt:lpstr>Misplaced Phrase</vt:lpstr>
      <vt:lpstr>Modifying Clauses</vt:lpstr>
      <vt:lpstr>Dangling Modifiers</vt:lpstr>
      <vt:lpstr>Revise Dangling Modifiers</vt:lpstr>
      <vt:lpstr>How to correct DM. </vt:lpstr>
      <vt:lpstr>Dangling Modifiers</vt:lpstr>
      <vt:lpstr>Dangling Modifiers</vt:lpstr>
      <vt:lpstr>How to correct DM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Fast</dc:creator>
  <cp:lastModifiedBy>Fast</cp:lastModifiedBy>
  <cp:revision>19</cp:revision>
  <dcterms:created xsi:type="dcterms:W3CDTF">2023-10-24T04:24:26Z</dcterms:created>
  <dcterms:modified xsi:type="dcterms:W3CDTF">2023-10-24T09:50:18Z</dcterms:modified>
</cp:coreProperties>
</file>