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496" r:id="rId5"/>
    <p:sldId id="497" r:id="rId6"/>
    <p:sldId id="507" r:id="rId7"/>
    <p:sldId id="508" r:id="rId8"/>
    <p:sldId id="498" r:id="rId9"/>
    <p:sldId id="499" r:id="rId10"/>
    <p:sldId id="509" r:id="rId11"/>
    <p:sldId id="510" r:id="rId12"/>
    <p:sldId id="430" r:id="rId13"/>
    <p:sldId id="511" r:id="rId14"/>
    <p:sldId id="512" r:id="rId15"/>
    <p:sldId id="513" r:id="rId16"/>
    <p:sldId id="514" r:id="rId17"/>
    <p:sldId id="516" r:id="rId18"/>
    <p:sldId id="518" r:id="rId19"/>
    <p:sldId id="515" r:id="rId20"/>
    <p:sldId id="519" r:id="rId21"/>
    <p:sldId id="520" r:id="rId22"/>
    <p:sldId id="517" r:id="rId23"/>
    <p:sldId id="521" r:id="rId24"/>
    <p:sldId id="522" r:id="rId25"/>
    <p:sldId id="523" r:id="rId26"/>
    <p:sldId id="525" r:id="rId27"/>
    <p:sldId id="524" r:id="rId28"/>
    <p:sldId id="52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jra Ahmed" initials="HA" lastIdx="1" clrIdx="0">
    <p:extLst>
      <p:ext uri="{19B8F6BF-5375-455C-9EA6-DF929625EA0E}">
        <p15:presenceInfo xmlns:p15="http://schemas.microsoft.com/office/powerpoint/2012/main" userId="Hajra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728" y="546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C39-85B8-4C4F-BCCF-AD42444A9FC0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5A4-BC34-4F0E-B52B-C2FE9C0E40F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07AB7E-85B8-4AFD-815F-426C2F4D12F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B27-86D3-4F13-923F-5EF49212D7B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30C7-30CD-416C-8DEB-B8468ADA2A69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DC-49B2-4394-8A60-23E51ACFFC9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3C7AEB-BDCC-4F55-A4C0-1FCB8B396F26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B32-4D91-4927-B43C-6B847AF9F8FF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0C9CDF-CCBE-4EDC-9C7A-BD111534815B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3BE-DC96-4B42-90AA-F1A6910056E6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F9B42-B828-48C6-8AA4-E6A7B797F50C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2063-82F6-43BB-980B-2F6793A7250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CA95E40-7DE4-4DD1-B997-E05D4859D3EF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tm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Estimation of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4/22/2024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18817" y="1828050"/>
          <a:ext cx="8414158" cy="486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07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420707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Estimated 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 and control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analysis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Computer graphics display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02660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Peripheral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1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4/22/2024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FCD17-4B14-708A-337B-39A7CDBA4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per historic data, it is deduced that:</a:t>
                </a:r>
              </a:p>
              <a:p>
                <a:pPr lvl="1"/>
                <a:r>
                  <a:rPr lang="en-US" dirty="0"/>
                  <a:t>Organization can write  = 620 LOC/pm</a:t>
                </a:r>
              </a:p>
              <a:p>
                <a:pPr lvl="1"/>
                <a:r>
                  <a:rPr lang="en-US" dirty="0"/>
                  <a:t>Payment to a personnel = $ 8000/month</a:t>
                </a:r>
              </a:p>
              <a:p>
                <a:pPr lvl="1"/>
                <a:r>
                  <a:rPr lang="en-US" dirty="0"/>
                  <a:t>Cost/LOC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8000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 = 12.9 ≈  $ 13 </a:t>
                </a:r>
              </a:p>
              <a:p>
                <a:pPr lvl="1"/>
                <a:r>
                  <a:rPr lang="en-US" dirty="0"/>
                  <a:t>Effort required for the project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5300+6800+2300+3350+8400+4950+2100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33200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≈ 53 person month</a:t>
                </a:r>
              </a:p>
              <a:p>
                <a:pPr lvl="1"/>
                <a:r>
                  <a:rPr lang="en-US" dirty="0"/>
                  <a:t>Project cost to be paid = estimated LOC * Cost/LOC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( 5300+6800+2300+3350+8400+4950+2100 ) * 13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$ 4,31,600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FCD17-4B14-708A-337B-39A7CDBA4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9036F8-3BCE-7856-14DC-84C9C221D344}"/>
              </a:ext>
            </a:extLst>
          </p:cNvPr>
          <p:cNvSpPr txBox="1"/>
          <p:nvPr/>
        </p:nvSpPr>
        <p:spPr>
          <a:xfrm>
            <a:off x="7902429" y="1925849"/>
            <a:ext cx="36995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“person month” is the metric for expressing the effort (amount of time) personnel devote to a specific project. 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975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Functional points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3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FP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a language dependent estimator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measures functionality from a user’s point of view. Like what he/she received or entered to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estimate inputs, outputs, inquiries, files and external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Here,</a:t>
            </a:r>
          </a:p>
          <a:p>
            <a:pPr marL="571500" lvl="1" indent="-342900" algn="just"/>
            <a:r>
              <a:rPr lang="en-US" dirty="0"/>
              <a:t>weight defines the importance and complexity of an operation (LMS would have more I/O operations, phone directory will have more files and searching operations)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functional points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Find the number of functions belonging to the following types: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Inputs: </a:t>
            </a:r>
            <a:r>
              <a:rPr lang="en-US" dirty="0"/>
              <a:t>Functions related to data entering the system. 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outputs:</a:t>
            </a:r>
            <a:r>
              <a:rPr lang="en-US" dirty="0"/>
              <a:t> Functions related to data exiting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Inquiries:</a:t>
            </a:r>
            <a:r>
              <a:rPr lang="en-US" dirty="0"/>
              <a:t> They leads to data retrieval from system but don’t change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Internal Files:</a:t>
            </a:r>
            <a:r>
              <a:rPr lang="en-US" dirty="0"/>
              <a:t> Logical files maintained within the system. Log files are not included here.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interface Files:</a:t>
            </a:r>
            <a:r>
              <a:rPr lang="en-US" dirty="0"/>
              <a:t> These are logical files for other applications which are used by our system.</a:t>
            </a:r>
          </a:p>
          <a:p>
            <a:pPr algn="just"/>
            <a:r>
              <a:rPr lang="en-US" dirty="0"/>
              <a:t> </a:t>
            </a:r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7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 compute functional points;</a:t>
            </a:r>
          </a:p>
          <a:p>
            <a:pPr algn="ctr" fontAlgn="base"/>
            <a:r>
              <a:rPr lang="en-US" dirty="0"/>
              <a:t>FP=UFP * CAF  </a:t>
            </a:r>
          </a:p>
          <a:p>
            <a:pPr fontAlgn="base"/>
            <a:r>
              <a:rPr lang="en-US" dirty="0"/>
              <a:t>where UFP = unadjusted functional points, CAF = complexity adjustment factor</a:t>
            </a:r>
          </a:p>
          <a:p>
            <a:pPr fontAlgn="base"/>
            <a:r>
              <a:rPr lang="en-US" dirty="0"/>
              <a:t>Now calculate UFP, where each FP is ranked as per complexity. Pre defined weights for each category is given in next table.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4/22/2024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13681"/>
              </p:ext>
            </p:extLst>
          </p:nvPr>
        </p:nvGraphicFramePr>
        <p:xfrm>
          <a:off x="459803" y="1813372"/>
          <a:ext cx="8414154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Low, average and high are weighting factors. Anyone is selected depending on complexity of the measurement parameter.</a:t>
            </a:r>
          </a:p>
        </p:txBody>
      </p:sp>
    </p:spTree>
    <p:extLst>
      <p:ext uri="{BB962C8B-B14F-4D97-AF65-F5344CB8AC3E}">
        <p14:creationId xmlns:p14="http://schemas.microsoft.com/office/powerpoint/2010/main" val="158795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Where, Fi is the value adjustment factor depends on the reply to following 14 questions.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181892"/>
            <a:ext cx="8134350" cy="1404982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9" name="Content Placeholder 3" descr="FP3 Value adjustment factor.jpg">
            <a:extLst>
              <a:ext uri="{FF2B5EF4-FFF2-40B4-BE49-F238E27FC236}">
                <a16:creationId xmlns:a16="http://schemas.microsoft.com/office/drawing/2014/main" id="{4F4D1EF2-1C0D-CA18-255E-8675998A7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/>
          <a:stretch/>
        </p:blipFill>
        <p:spPr>
          <a:xfrm>
            <a:off x="559868" y="2170366"/>
            <a:ext cx="5068348" cy="4108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7523A-2DBB-BC08-2A79-1B4E1E8B4185}"/>
              </a:ext>
            </a:extLst>
          </p:cNvPr>
          <p:cNvSpPr txBox="1"/>
          <p:nvPr/>
        </p:nvSpPr>
        <p:spPr>
          <a:xfrm>
            <a:off x="6602136" y="2793534"/>
            <a:ext cx="4051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questions value may vary from 0 to 5, where</a:t>
            </a:r>
          </a:p>
          <a:p>
            <a:r>
              <a:rPr lang="en-US" dirty="0"/>
              <a:t>0= not important</a:t>
            </a:r>
          </a:p>
          <a:p>
            <a:r>
              <a:rPr lang="en-US" dirty="0"/>
              <a:t>1= incidental (that values depends on an activity)</a:t>
            </a:r>
          </a:p>
          <a:p>
            <a:r>
              <a:rPr lang="en-US" dirty="0"/>
              <a:t>2= moderate </a:t>
            </a:r>
          </a:p>
          <a:p>
            <a:r>
              <a:rPr lang="en-US" dirty="0"/>
              <a:t>3= average </a:t>
            </a:r>
          </a:p>
          <a:p>
            <a:r>
              <a:rPr lang="en-US" dirty="0"/>
              <a:t>4= significant </a:t>
            </a:r>
          </a:p>
          <a:p>
            <a:r>
              <a:rPr lang="en-US" dirty="0"/>
              <a:t>5=essential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7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397691"/>
            <a:ext cx="10191750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4" y="2699385"/>
            <a:ext cx="5061356" cy="3483864"/>
          </a:xfrm>
        </p:spPr>
        <p:txBody>
          <a:bodyPr>
            <a:normAutofit fontScale="92500" lnSpcReduction="20000"/>
          </a:bodyPr>
          <a:lstStyle/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a set of key information domain measures required for computation of the function point metric.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inputs: </a:t>
            </a:r>
            <a:r>
              <a:rPr lang="en-US" altLang="en-US" b="1" dirty="0"/>
              <a:t>password, panic button, and activate/deactivate.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outputs:</a:t>
            </a:r>
            <a:r>
              <a:rPr lang="en-US" altLang="en-US" b="1" dirty="0"/>
              <a:t> messages and sensor status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inquiries:</a:t>
            </a:r>
            <a:r>
              <a:rPr lang="en-US" altLang="en-US" b="1" dirty="0"/>
              <a:t> zone inquiry and sensor inquiry.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ILF:</a:t>
            </a:r>
            <a:r>
              <a:rPr lang="en-US" altLang="en-US" b="1" dirty="0"/>
              <a:t>  system configuration file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EIFs</a:t>
            </a:r>
            <a:r>
              <a:rPr lang="en-US" altLang="en-US" b="1" dirty="0"/>
              <a:t>: test sensor, zone setting, activate/deactivate, and alarm alert</a:t>
            </a:r>
            <a:endParaRPr lang="en-US" altLang="en-US" dirty="0"/>
          </a:p>
        </p:txBody>
      </p:sp>
      <p:pic>
        <p:nvPicPr>
          <p:cNvPr id="9" name="Content Placeholder 3" descr="SafeHome DFD for FP.jpg">
            <a:extLst>
              <a:ext uri="{FF2B5EF4-FFF2-40B4-BE49-F238E27FC236}">
                <a16:creationId xmlns:a16="http://schemas.microsoft.com/office/drawing/2014/main" id="{544BE0C8-F4CD-F012-2051-1EDC5B5B4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/>
          <a:stretch/>
        </p:blipFill>
        <p:spPr>
          <a:xfrm>
            <a:off x="419450" y="2706624"/>
            <a:ext cx="6373452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Project planning involves: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scope definition (WBS)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Software estimation (cost req.)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Software scheduling (time req.)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800" dirty="0"/>
              <a:t>Network diagram &amp; Gantt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6A2-6D95-4FFE-ADB6-66295396B591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4/22/2024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346184"/>
              </p:ext>
            </p:extLst>
          </p:nvPr>
        </p:nvGraphicFramePr>
        <p:xfrm>
          <a:off x="459803" y="1813372"/>
          <a:ext cx="836034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91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393391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393391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393391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393391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393391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10561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591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591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591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8076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8076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591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low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064" y="1776907"/>
                <a:ext cx="6818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5024" y="38584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94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33" y="313801"/>
            <a:ext cx="7537704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Lets say, the product is moderately complex product so all 14 questions answered in moderately form i.e. 2</a:t>
            </a:r>
          </a:p>
          <a:p>
            <a:pPr algn="just"/>
            <a:r>
              <a:rPr lang="el-GR" b="1" dirty="0"/>
              <a:t>Σ</a:t>
            </a:r>
            <a:r>
              <a:rPr lang="en-US" b="1" dirty="0"/>
              <a:t> Fi = 14*2 =28</a:t>
            </a:r>
          </a:p>
          <a:p>
            <a:pPr algn="just"/>
            <a:r>
              <a:rPr lang="en-US" b="1" dirty="0"/>
              <a:t>CAF = 0.65 + ( 0.01 * 28)  =0.93</a:t>
            </a:r>
          </a:p>
          <a:p>
            <a:pPr algn="just"/>
            <a:r>
              <a:rPr lang="en-US" dirty="0"/>
              <a:t>FP = UFP * CAF</a:t>
            </a:r>
          </a:p>
          <a:p>
            <a:pPr algn="just"/>
            <a:r>
              <a:rPr lang="en-US" dirty="0"/>
              <a:t>FP = 50 * 0.93 = 46.5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7249682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Assume that past data indicates: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1 FP translates into 60 lines of code (an object-oriented language is to be used)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and that 12 FPs are produced for each person-month of effort. </a:t>
            </a:r>
          </a:p>
          <a:p>
            <a:pPr>
              <a:defRPr/>
            </a:pPr>
            <a:r>
              <a:rPr lang="en-US" dirty="0"/>
              <a:t>These historical data provide the project manager with important planning information that is based on the requirements model rather than preliminary estimates. </a:t>
            </a:r>
          </a:p>
          <a:p>
            <a:pPr>
              <a:defRPr/>
            </a:pPr>
            <a:r>
              <a:rPr lang="en-US" dirty="0"/>
              <a:t>Assume further that past projects have found: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an average of three errors / function point during requirements and design reviews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four errors / function point during unit and integration testing.</a:t>
            </a:r>
          </a:p>
          <a:p>
            <a:pPr>
              <a:defRPr/>
            </a:pPr>
            <a:r>
              <a:rPr lang="en-US" dirty="0"/>
              <a:t>These data can ultimately help you assess the completeness of your review and testing activities.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33" y="313801"/>
            <a:ext cx="7880604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 2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input = 55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outputs = 35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enquiries = 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files = 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External interfaces =5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FP = UFP * CF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4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4/22/2024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412527"/>
              </p:ext>
            </p:extLst>
          </p:nvPr>
        </p:nvGraphicFramePr>
        <p:xfrm>
          <a:off x="459803" y="1813372"/>
          <a:ext cx="8414154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high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670" y="1776907"/>
                <a:ext cx="681908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664" y="38580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47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33" y="313801"/>
            <a:ext cx="7470753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F07BC43-9779-CD51-D2DB-A9BF2FAB5D7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072" r="13072"/>
          <a:stretch>
            <a:fillRect/>
          </a:stretch>
        </p:blipFill>
        <p:spPr/>
      </p:pic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Lets say, the product is significantly complex product so all 14 questions answered in moderately form i.e. 4</a:t>
            </a:r>
          </a:p>
          <a:p>
            <a:pPr algn="just"/>
            <a:r>
              <a:rPr lang="el-GR" b="1" dirty="0"/>
              <a:t>Σ</a:t>
            </a:r>
            <a:r>
              <a:rPr lang="en-US" b="1" dirty="0"/>
              <a:t> Fi = ? (if complexity factor is differing for each FP then calculate separately.)</a:t>
            </a:r>
          </a:p>
          <a:p>
            <a:pPr algn="just"/>
            <a:r>
              <a:rPr lang="en-US" b="1" dirty="0"/>
              <a:t>CAF = 0.65 + ( 0.01 * ? )  = ?  </a:t>
            </a:r>
          </a:p>
          <a:p>
            <a:pPr algn="just"/>
            <a:r>
              <a:rPr lang="en-US" dirty="0"/>
              <a:t>FP = UFP * CAF</a:t>
            </a:r>
          </a:p>
          <a:p>
            <a:pPr algn="just"/>
            <a:r>
              <a:rPr lang="en-US" dirty="0"/>
              <a:t>FP = ?  * ? = 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2EB7BB-3D60-B0D5-F67F-7756598A7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213" y="5044841"/>
            <a:ext cx="30293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Project Estimation is done on the basis of 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size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Cost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Effort required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duration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377-F64B-4105-B00E-0D0C016B3AA7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 for project size estimation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609595"/>
            <a:ext cx="4992624" cy="4251960"/>
          </a:xfrm>
        </p:spPr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Lines of codes (LOC)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Functional points (FPs)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42A-C722-464D-8059-BA31B1610391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Software project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LOC and FP data are used in two ways during software project estimation: </a:t>
                </a:r>
              </a:p>
              <a:p>
                <a:pPr lvl="1"/>
                <a:r>
                  <a:rPr lang="en-US" sz="2400" dirty="0"/>
                  <a:t>as estimation variables to “size” each element of the software </a:t>
                </a:r>
              </a:p>
              <a:p>
                <a:pPr lvl="1"/>
                <a:r>
                  <a:rPr lang="en-US" sz="2400" dirty="0"/>
                  <a:t>as baseline metrics collected from past projects and used in conjunction with estimation variables to develop cost and effort projections. </a:t>
                </a:r>
              </a:p>
              <a:p>
                <a:pPr lvl="1"/>
                <a:r>
                  <a:rPr lang="en-US" sz="2400" dirty="0"/>
                  <a:t>Measured in LOC/pm or LOC/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𝑝𝑚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748" r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Lines of Code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every line of source code except blanks (improve code readability) or comments (improves code understandability).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each declaration, actual code containing logic and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Easy to count and calculate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Not a good metric for estimation as its highly dependent on the programming language used.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431247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2483141"/>
                <a:ext cx="6894576" cy="4026715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Break projects into features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lines of code by analyzing past data. For example, a similar component has been created before and consider its optimistic, most likely and pessimistic values.</a:t>
                </a:r>
              </a:p>
              <a:p>
                <a:pPr algn="ctr"/>
                <a:r>
                  <a:rPr lang="en-US" b="1" dirty="0"/>
                  <a:t>  </a:t>
                </a:r>
                <a:r>
                  <a:rPr lang="en-US" sz="2200" b="1" dirty="0"/>
                  <a:t>Expected size = (S </a:t>
                </a:r>
                <a:r>
                  <a:rPr lang="en-US" sz="2200" b="1" baseline="-25000" dirty="0"/>
                  <a:t>optimistic </a:t>
                </a:r>
                <a:r>
                  <a:rPr lang="en-US" sz="2200" b="1" dirty="0"/>
                  <a:t>+ 4 * S </a:t>
                </a:r>
                <a:r>
                  <a:rPr lang="en-US" sz="2200" b="1" baseline="-25000" dirty="0"/>
                  <a:t>most likely</a:t>
                </a:r>
                <a:r>
                  <a:rPr lang="en-US" sz="2200" b="1" dirty="0"/>
                  <a:t> + S </a:t>
                </a:r>
                <a:r>
                  <a:rPr lang="en-US" sz="2200" b="1" baseline="-25000" dirty="0"/>
                  <a:t>pessimistic</a:t>
                </a:r>
                <a:r>
                  <a:rPr lang="en-US" sz="2200" b="1" dirty="0"/>
                  <a:t>) / 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upcoming example, the values acquired for the task 3D geometric analysis for past data are :</a:t>
                </a:r>
              </a:p>
              <a:p>
                <a:pPr algn="ctr"/>
                <a:r>
                  <a:rPr lang="en-US" sz="2600" b="1" dirty="0"/>
                  <a:t> </a:t>
                </a:r>
                <a:r>
                  <a:rPr lang="en-US" sz="2200" b="1" dirty="0"/>
                  <a:t>Optimistic =4600 LOC, most likely = 6900 LOC, pessimistic = 8600 LOC.</a:t>
                </a:r>
              </a:p>
              <a:p>
                <a:pPr lvl="1" indent="0">
                  <a:buNone/>
                </a:pPr>
                <a:r>
                  <a:rPr lang="en-US" dirty="0"/>
                  <a:t>So the Estimated LOC will be calculated using above formula :</a:t>
                </a:r>
              </a:p>
              <a:p>
                <a:pPr lvl="1" indent="0" algn="ctr">
                  <a:buNone/>
                </a:pPr>
                <a:r>
                  <a:rPr lang="en-US" sz="2200" b="1" dirty="0"/>
                  <a:t>Expected 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4600</m:t>
                        </m:r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200" b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6900</m:t>
                            </m:r>
                          </m:e>
                        </m:d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8600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= 6800 LOC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2483141"/>
                <a:ext cx="6894576" cy="4026715"/>
              </a:xfrm>
              <a:blipFill>
                <a:blip r:embed="rId3"/>
                <a:stretch>
                  <a:fillRect l="-707" t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4/22/2024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E312B9-F711-4D3C-11E4-F8D399D9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The mechanical CAD software will accept two- and three-dimensional geometric data from an engineer. </a:t>
            </a:r>
          </a:p>
          <a:p>
            <a:r>
              <a:rPr lang="en-US" altLang="en-US" dirty="0"/>
              <a:t>The engineer will interact and control the CAD system through a user interface that will exhibit characteristics of good human/machine interface design. </a:t>
            </a:r>
          </a:p>
          <a:p>
            <a:r>
              <a:rPr lang="en-US" altLang="en-US" dirty="0"/>
              <a:t>All geometric data and other supporting information will be maintained in a CAD database.</a:t>
            </a:r>
          </a:p>
          <a:p>
            <a:r>
              <a:rPr lang="en-US" altLang="en-US" dirty="0"/>
              <a:t>Design analysis modules will be developed to produce the required output, which will be displayed on a variety of graphics devices. </a:t>
            </a:r>
          </a:p>
          <a:p>
            <a:r>
              <a:rPr lang="en-US" altLang="en-US" dirty="0"/>
              <a:t>The software will be designed to control and interact with peripheral devices that include a mouse, digitizer, laser printer, and plotter.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299</TotalTime>
  <Words>1295</Words>
  <Application>Microsoft Office PowerPoint</Application>
  <PresentationFormat>Widescreen</PresentationFormat>
  <Paragraphs>295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Cambria Math</vt:lpstr>
      <vt:lpstr>The Hand Black</vt:lpstr>
      <vt:lpstr>The Serif Hand Black</vt:lpstr>
      <vt:lpstr>Wingdings</vt:lpstr>
      <vt:lpstr>SketchyVTI</vt:lpstr>
      <vt:lpstr>Estimation of Software </vt:lpstr>
      <vt:lpstr>Software project management</vt:lpstr>
      <vt:lpstr>Software project Estimation</vt:lpstr>
      <vt:lpstr>Metrics used for project size estimation </vt:lpstr>
      <vt:lpstr>Software project estimation</vt:lpstr>
      <vt:lpstr>Lines of Code estimation</vt:lpstr>
      <vt:lpstr>LOC</vt:lpstr>
      <vt:lpstr>LOC</vt:lpstr>
      <vt:lpstr>LOC based estimation example</vt:lpstr>
      <vt:lpstr>LOC based estimation example</vt:lpstr>
      <vt:lpstr>LOC based estimation example</vt:lpstr>
      <vt:lpstr>Functional points estimation</vt:lpstr>
      <vt:lpstr>FP estimation</vt:lpstr>
      <vt:lpstr>Identify functional points</vt:lpstr>
      <vt:lpstr>FP Estimation</vt:lpstr>
      <vt:lpstr>FP Estimation</vt:lpstr>
      <vt:lpstr>FP Estimation</vt:lpstr>
      <vt:lpstr>FP Estimation</vt:lpstr>
      <vt:lpstr>FP based estimation example</vt:lpstr>
      <vt:lpstr>FP based estimation Example</vt:lpstr>
      <vt:lpstr>FP based estimation Example</vt:lpstr>
      <vt:lpstr>FP based estimation </vt:lpstr>
      <vt:lpstr>FP based estimation Example 2</vt:lpstr>
      <vt:lpstr>FP based estimation Example 2</vt:lpstr>
      <vt:lpstr>FP based estimation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Software</dc:title>
  <dc:creator>Hajra Ahmed</dc:creator>
  <cp:lastModifiedBy>Administrator</cp:lastModifiedBy>
  <cp:revision>14</cp:revision>
  <dcterms:created xsi:type="dcterms:W3CDTF">2022-05-16T05:00:56Z</dcterms:created>
  <dcterms:modified xsi:type="dcterms:W3CDTF">2024-04-22T14:10:10Z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