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10" r:id="rId17"/>
    <p:sldId id="311"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5/12/2022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14</a:t>
            </a:r>
          </a:p>
          <a:p>
            <a:r>
              <a:rPr lang="en-US" dirty="0" smtClean="0"/>
              <a:t>May 09 - 13, 2022</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2569886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Catch Block</a:t>
            </a:r>
            <a:endParaRPr lang="en-US" dirty="0"/>
          </a:p>
        </p:txBody>
      </p:sp>
      <p:sp>
        <p:nvSpPr>
          <p:cNvPr id="3" name="Content Placeholder 2"/>
          <p:cNvSpPr>
            <a:spLocks noGrp="1"/>
          </p:cNvSpPr>
          <p:nvPr>
            <p:ph idx="1"/>
          </p:nvPr>
        </p:nvSpPr>
        <p:spPr/>
        <p:txBody>
          <a:bodyPr/>
          <a:lstStyle/>
          <a:p>
            <a:pPr marL="0" indent="0">
              <a:buNone/>
            </a:pPr>
            <a:r>
              <a:rPr lang="en-US" dirty="0" smtClean="0"/>
              <a:t>1. Exact Exception 						2. Superclass </a:t>
            </a:r>
            <a:r>
              <a:rPr lang="en-US" dirty="0"/>
              <a:t>of Exact Exception</a:t>
            </a:r>
          </a:p>
        </p:txBody>
      </p:sp>
      <p:pic>
        <p:nvPicPr>
          <p:cNvPr id="4" name="Picture 3"/>
          <p:cNvPicPr>
            <a:picLocks noChangeAspect="1"/>
          </p:cNvPicPr>
          <p:nvPr/>
        </p:nvPicPr>
        <p:blipFill>
          <a:blip r:embed="rId2"/>
          <a:stretch>
            <a:fillRect/>
          </a:stretch>
        </p:blipFill>
        <p:spPr>
          <a:xfrm>
            <a:off x="1590329" y="3021069"/>
            <a:ext cx="3790950" cy="3209925"/>
          </a:xfrm>
          <a:prstGeom prst="rect">
            <a:avLst/>
          </a:prstGeom>
        </p:spPr>
      </p:pic>
      <p:pic>
        <p:nvPicPr>
          <p:cNvPr id="5" name="Picture 4"/>
          <p:cNvPicPr>
            <a:picLocks noChangeAspect="1"/>
          </p:cNvPicPr>
          <p:nvPr/>
        </p:nvPicPr>
        <p:blipFill>
          <a:blip r:embed="rId3"/>
          <a:stretch>
            <a:fillRect/>
          </a:stretch>
        </p:blipFill>
        <p:spPr>
          <a:xfrm>
            <a:off x="7072226" y="3011544"/>
            <a:ext cx="3600450" cy="3219450"/>
          </a:xfrm>
          <a:prstGeom prst="rect">
            <a:avLst/>
          </a:prstGeom>
        </p:spPr>
      </p:pic>
    </p:spTree>
    <p:extLst>
      <p:ext uri="{BB962C8B-B14F-4D97-AF65-F5344CB8AC3E}">
        <p14:creationId xmlns:p14="http://schemas.microsoft.com/office/powerpoint/2010/main" val="2803239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Multiple Catch Block</a:t>
            </a:r>
          </a:p>
        </p:txBody>
      </p:sp>
      <p:pic>
        <p:nvPicPr>
          <p:cNvPr id="4" name="Content Placeholder 3"/>
          <p:cNvPicPr>
            <a:picLocks noGrp="1" noChangeAspect="1"/>
          </p:cNvPicPr>
          <p:nvPr>
            <p:ph idx="1"/>
          </p:nvPr>
        </p:nvPicPr>
        <p:blipFill>
          <a:blip r:embed="rId2"/>
          <a:stretch>
            <a:fillRect/>
          </a:stretch>
        </p:blipFill>
        <p:spPr>
          <a:xfrm>
            <a:off x="3717579" y="2657216"/>
            <a:ext cx="4756842" cy="3317875"/>
          </a:xfrm>
          <a:prstGeom prst="rect">
            <a:avLst/>
          </a:prstGeom>
        </p:spPr>
      </p:pic>
    </p:spTree>
    <p:extLst>
      <p:ext uri="{BB962C8B-B14F-4D97-AF65-F5344CB8AC3E}">
        <p14:creationId xmlns:p14="http://schemas.microsoft.com/office/powerpoint/2010/main" val="257444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Nested Try</a:t>
            </a:r>
          </a:p>
        </p:txBody>
      </p:sp>
      <p:pic>
        <p:nvPicPr>
          <p:cNvPr id="5" name="Content Placeholder 4"/>
          <p:cNvPicPr>
            <a:picLocks noGrp="1" noChangeAspect="1"/>
          </p:cNvPicPr>
          <p:nvPr>
            <p:ph idx="1"/>
          </p:nvPr>
        </p:nvPicPr>
        <p:blipFill>
          <a:blip r:embed="rId2"/>
          <a:stretch>
            <a:fillRect/>
          </a:stretch>
        </p:blipFill>
        <p:spPr>
          <a:xfrm>
            <a:off x="2583832" y="2648903"/>
            <a:ext cx="3200482" cy="3317875"/>
          </a:xfrm>
          <a:prstGeom prst="rect">
            <a:avLst/>
          </a:prstGeom>
        </p:spPr>
      </p:pic>
      <p:pic>
        <p:nvPicPr>
          <p:cNvPr id="6" name="Picture 5"/>
          <p:cNvPicPr>
            <a:picLocks noChangeAspect="1"/>
          </p:cNvPicPr>
          <p:nvPr/>
        </p:nvPicPr>
        <p:blipFill>
          <a:blip r:embed="rId3"/>
          <a:stretch>
            <a:fillRect/>
          </a:stretch>
        </p:blipFill>
        <p:spPr>
          <a:xfrm>
            <a:off x="7066511" y="3510481"/>
            <a:ext cx="3429000" cy="1266825"/>
          </a:xfrm>
          <a:prstGeom prst="rect">
            <a:avLst/>
          </a:prstGeom>
        </p:spPr>
      </p:pic>
    </p:spTree>
    <p:extLst>
      <p:ext uri="{BB962C8B-B14F-4D97-AF65-F5344CB8AC3E}">
        <p14:creationId xmlns:p14="http://schemas.microsoft.com/office/powerpoint/2010/main" val="147102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Finally Block</a:t>
            </a:r>
          </a:p>
        </p:txBody>
      </p:sp>
      <p:sp>
        <p:nvSpPr>
          <p:cNvPr id="3" name="Content Placeholder 2"/>
          <p:cNvSpPr>
            <a:spLocks noGrp="1"/>
          </p:cNvSpPr>
          <p:nvPr>
            <p:ph idx="1"/>
          </p:nvPr>
        </p:nvSpPr>
        <p:spPr/>
        <p:txBody>
          <a:bodyPr/>
          <a:lstStyle/>
          <a:p>
            <a:r>
              <a:rPr lang="en-US" dirty="0"/>
              <a:t>Contains code that must be executed no matter if an exception is thrown or not. It contains code of file release, closing connections, etc</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295401" y="3499485"/>
            <a:ext cx="4029075" cy="4248150"/>
          </a:xfrm>
          <a:prstGeom prst="rect">
            <a:avLst/>
          </a:prstGeom>
        </p:spPr>
      </p:pic>
      <p:pic>
        <p:nvPicPr>
          <p:cNvPr id="5" name="Picture 4"/>
          <p:cNvPicPr>
            <a:picLocks noChangeAspect="1"/>
          </p:cNvPicPr>
          <p:nvPr/>
        </p:nvPicPr>
        <p:blipFill>
          <a:blip r:embed="rId3"/>
          <a:stretch>
            <a:fillRect/>
          </a:stretch>
        </p:blipFill>
        <p:spPr>
          <a:xfrm>
            <a:off x="6665595" y="3937635"/>
            <a:ext cx="3981450" cy="1543050"/>
          </a:xfrm>
          <a:prstGeom prst="rect">
            <a:avLst/>
          </a:prstGeom>
        </p:spPr>
      </p:pic>
    </p:spTree>
    <p:extLst>
      <p:ext uri="{BB962C8B-B14F-4D97-AF65-F5344CB8AC3E}">
        <p14:creationId xmlns:p14="http://schemas.microsoft.com/office/powerpoint/2010/main" val="4200686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Throw Keyword</a:t>
            </a:r>
          </a:p>
        </p:txBody>
      </p:sp>
      <p:sp>
        <p:nvSpPr>
          <p:cNvPr id="3" name="Content Placeholder 2"/>
          <p:cNvSpPr>
            <a:spLocks noGrp="1"/>
          </p:cNvSpPr>
          <p:nvPr>
            <p:ph idx="1"/>
          </p:nvPr>
        </p:nvSpPr>
        <p:spPr/>
        <p:txBody>
          <a:bodyPr/>
          <a:lstStyle/>
          <a:p>
            <a:r>
              <a:rPr lang="en-US" dirty="0"/>
              <a:t>It is a keyword that is used to explicitly throw an exception.</a:t>
            </a:r>
          </a:p>
          <a:p>
            <a:endParaRPr lang="en-US" dirty="0" smtClean="0"/>
          </a:p>
          <a:p>
            <a:r>
              <a:rPr lang="en-US" dirty="0" smtClean="0"/>
              <a:t>We </a:t>
            </a:r>
            <a:r>
              <a:rPr lang="en-US" dirty="0"/>
              <a:t>can use throw where according to our logic an exception should occur.</a:t>
            </a:r>
          </a:p>
          <a:p>
            <a:endParaRPr lang="en-US" dirty="0"/>
          </a:p>
        </p:txBody>
      </p:sp>
    </p:spTree>
    <p:extLst>
      <p:ext uri="{BB962C8B-B14F-4D97-AF65-F5344CB8AC3E}">
        <p14:creationId xmlns:p14="http://schemas.microsoft.com/office/powerpoint/2010/main" val="64433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816576" y="2632278"/>
            <a:ext cx="3288578" cy="3317875"/>
          </a:xfrm>
          <a:prstGeom prst="rect">
            <a:avLst/>
          </a:prstGeom>
        </p:spPr>
      </p:pic>
      <p:pic>
        <p:nvPicPr>
          <p:cNvPr id="5" name="Picture 4"/>
          <p:cNvPicPr>
            <a:picLocks noChangeAspect="1"/>
          </p:cNvPicPr>
          <p:nvPr/>
        </p:nvPicPr>
        <p:blipFill>
          <a:blip r:embed="rId3"/>
          <a:stretch>
            <a:fillRect/>
          </a:stretch>
        </p:blipFill>
        <p:spPr>
          <a:xfrm>
            <a:off x="7430885" y="3551960"/>
            <a:ext cx="2667000" cy="1333500"/>
          </a:xfrm>
          <a:prstGeom prst="rect">
            <a:avLst/>
          </a:prstGeom>
        </p:spPr>
      </p:pic>
    </p:spTree>
    <p:extLst>
      <p:ext uri="{BB962C8B-B14F-4D97-AF65-F5344CB8AC3E}">
        <p14:creationId xmlns:p14="http://schemas.microsoft.com/office/powerpoint/2010/main" val="214038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Custom Exception</a:t>
            </a:r>
          </a:p>
        </p:txBody>
      </p:sp>
      <p:sp>
        <p:nvSpPr>
          <p:cNvPr id="3" name="Content Placeholder 2"/>
          <p:cNvSpPr>
            <a:spLocks noGrp="1"/>
          </p:cNvSpPr>
          <p:nvPr>
            <p:ph idx="1"/>
          </p:nvPr>
        </p:nvSpPr>
        <p:spPr/>
        <p:txBody>
          <a:bodyPr>
            <a:normAutofit/>
          </a:bodyPr>
          <a:lstStyle/>
          <a:p>
            <a:r>
              <a:rPr lang="en-US" sz="2800" dirty="0"/>
              <a:t>You can create your own exception and give implementation as to how it should behave. Your exception will behave like a child’s class of Exception.</a:t>
            </a:r>
          </a:p>
          <a:p>
            <a:endParaRPr lang="en-US" sz="2800" dirty="0"/>
          </a:p>
          <a:p>
            <a:r>
              <a:rPr lang="en-US" sz="2800" b="1" dirty="0"/>
              <a:t>class </a:t>
            </a:r>
            <a:r>
              <a:rPr lang="en-US" sz="2800" b="1" dirty="0" err="1"/>
              <a:t>YourException</a:t>
            </a:r>
            <a:r>
              <a:rPr lang="en-US" sz="2800" b="1" dirty="0"/>
              <a:t> extends Exception{}</a:t>
            </a:r>
          </a:p>
          <a:p>
            <a:endParaRPr lang="en-US" sz="2800" dirty="0"/>
          </a:p>
          <a:p>
            <a:endParaRPr lang="en-US" sz="2800" dirty="0"/>
          </a:p>
          <a:p>
            <a:endParaRPr lang="en-US" sz="2800" dirty="0"/>
          </a:p>
        </p:txBody>
      </p:sp>
    </p:spTree>
    <p:extLst>
      <p:ext uri="{BB962C8B-B14F-4D97-AF65-F5344CB8AC3E}">
        <p14:creationId xmlns:p14="http://schemas.microsoft.com/office/powerpoint/2010/main" val="229419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384589" y="2756477"/>
            <a:ext cx="4019550" cy="2171700"/>
          </a:xfrm>
          <a:prstGeom prst="rect">
            <a:avLst/>
          </a:prstGeom>
        </p:spPr>
      </p:pic>
      <p:pic>
        <p:nvPicPr>
          <p:cNvPr id="5" name="Picture 4"/>
          <p:cNvPicPr>
            <a:picLocks noChangeAspect="1"/>
          </p:cNvPicPr>
          <p:nvPr/>
        </p:nvPicPr>
        <p:blipFill>
          <a:blip r:embed="rId3"/>
          <a:stretch>
            <a:fillRect/>
          </a:stretch>
        </p:blipFill>
        <p:spPr>
          <a:xfrm>
            <a:off x="5772148" y="3013652"/>
            <a:ext cx="5124450" cy="1914525"/>
          </a:xfrm>
          <a:prstGeom prst="rect">
            <a:avLst/>
          </a:prstGeom>
        </p:spPr>
      </p:pic>
    </p:spTree>
    <p:extLst>
      <p:ext uri="{BB962C8B-B14F-4D97-AF65-F5344CB8AC3E}">
        <p14:creationId xmlns:p14="http://schemas.microsoft.com/office/powerpoint/2010/main" val="325772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Example(Cont..)</a:t>
            </a:r>
            <a:endParaRPr lang="en-US" dirty="0"/>
          </a:p>
        </p:txBody>
      </p:sp>
      <p:pic>
        <p:nvPicPr>
          <p:cNvPr id="4" name="Content Placeholder 3"/>
          <p:cNvPicPr>
            <a:picLocks noGrp="1" noChangeAspect="1"/>
          </p:cNvPicPr>
          <p:nvPr>
            <p:ph idx="1"/>
          </p:nvPr>
        </p:nvPicPr>
        <p:blipFill>
          <a:blip r:embed="rId2"/>
          <a:stretch>
            <a:fillRect/>
          </a:stretch>
        </p:blipFill>
        <p:spPr>
          <a:xfrm>
            <a:off x="3931920" y="2557463"/>
            <a:ext cx="4214553" cy="3577330"/>
          </a:xfrm>
          <a:prstGeom prst="rect">
            <a:avLst/>
          </a:prstGeom>
        </p:spPr>
      </p:pic>
    </p:spTree>
    <p:extLst>
      <p:ext uri="{BB962C8B-B14F-4D97-AF65-F5344CB8AC3E}">
        <p14:creationId xmlns:p14="http://schemas.microsoft.com/office/powerpoint/2010/main" val="411479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a:xfrm>
            <a:off x="1295401" y="2502131"/>
            <a:ext cx="9601196" cy="3616036"/>
          </a:xfrm>
        </p:spPr>
        <p:txBody>
          <a:bodyPr>
            <a:normAutofit fontScale="47500" lnSpcReduction="20000"/>
          </a:bodyPr>
          <a:lstStyle/>
          <a:p>
            <a:r>
              <a:rPr lang="en-US" sz="3800" dirty="0"/>
              <a:t>In software industrial programming most of the programs contain bugs. Bigger the program greater number of bugs it contains</a:t>
            </a:r>
            <a:r>
              <a:rPr lang="en-US" sz="3800" dirty="0" smtClean="0"/>
              <a:t>.</a:t>
            </a:r>
          </a:p>
          <a:p>
            <a:endParaRPr lang="en-US" sz="3800" dirty="0"/>
          </a:p>
          <a:p>
            <a:r>
              <a:rPr lang="en-US" sz="3800" dirty="0" smtClean="0"/>
              <a:t>The </a:t>
            </a:r>
            <a:r>
              <a:rPr lang="en-US" sz="3800" dirty="0"/>
              <a:t>following are mainly errors or bugs that occurred in any program</a:t>
            </a:r>
            <a:r>
              <a:rPr lang="en-US" sz="3800" dirty="0" smtClean="0"/>
              <a:t>:</a:t>
            </a:r>
          </a:p>
          <a:p>
            <a:pPr lvl="1"/>
            <a:r>
              <a:rPr lang="en-US" sz="3800" b="1" dirty="0"/>
              <a:t>Logical error:</a:t>
            </a:r>
            <a:r>
              <a:rPr lang="en-US" sz="3800" dirty="0"/>
              <a:t/>
            </a:r>
            <a:br>
              <a:rPr lang="en-US" sz="3800" dirty="0"/>
            </a:br>
            <a:r>
              <a:rPr lang="en-US" sz="3800" dirty="0"/>
              <a:t>In this error the logic implemented is incorrect. This error occurs due to less concentration of programmer or poor knowledge of programmer regarding program.</a:t>
            </a:r>
          </a:p>
          <a:p>
            <a:pPr lvl="1"/>
            <a:r>
              <a:rPr lang="en-US" sz="3800" b="1" dirty="0"/>
              <a:t>Compilation error:</a:t>
            </a:r>
            <a:r>
              <a:rPr lang="en-US" sz="3800" dirty="0"/>
              <a:t/>
            </a:r>
            <a:br>
              <a:rPr lang="en-US" sz="3800" dirty="0"/>
            </a:br>
            <a:r>
              <a:rPr lang="en-US" sz="3800" dirty="0"/>
              <a:t>This error is occurred due to use of wrong idiom, function or structure. This error is shown at compilation time of program.</a:t>
            </a:r>
          </a:p>
          <a:p>
            <a:pPr lvl="1"/>
            <a:r>
              <a:rPr lang="en-US" sz="3800" b="1" dirty="0"/>
              <a:t>Run Time error:</a:t>
            </a:r>
            <a:r>
              <a:rPr lang="en-US" sz="3800" dirty="0"/>
              <a:t/>
            </a:r>
            <a:br>
              <a:rPr lang="en-US" sz="3800" dirty="0"/>
            </a:br>
            <a:r>
              <a:rPr lang="en-US" sz="3800" dirty="0"/>
              <a:t>This error occurred at the run time. This error occurs when program crashes during run time</a:t>
            </a:r>
            <a:r>
              <a:rPr lang="en-US" sz="3800" dirty="0" smtClean="0"/>
              <a:t>..</a:t>
            </a:r>
            <a:endParaRPr lang="en-US" sz="3800" dirty="0"/>
          </a:p>
          <a:p>
            <a:pPr lvl="1"/>
            <a:endParaRPr lang="en-US" dirty="0"/>
          </a:p>
        </p:txBody>
      </p:sp>
    </p:spTree>
    <p:extLst>
      <p:ext uri="{BB962C8B-B14F-4D97-AF65-F5344CB8AC3E}">
        <p14:creationId xmlns:p14="http://schemas.microsoft.com/office/powerpoint/2010/main" val="347513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1295401" y="2556931"/>
            <a:ext cx="9601196" cy="3576449"/>
          </a:xfrm>
        </p:spPr>
        <p:txBody>
          <a:bodyPr>
            <a:normAutofit fontScale="77500" lnSpcReduction="20000"/>
          </a:bodyPr>
          <a:lstStyle/>
          <a:p>
            <a:r>
              <a:rPr lang="en-US" sz="2800" dirty="0"/>
              <a:t>An exception is a situation, which occurred by the runtime error. In other words, an exception is a runtime error</a:t>
            </a:r>
            <a:r>
              <a:rPr lang="en-US" sz="2800" dirty="0" smtClean="0"/>
              <a:t>.</a:t>
            </a:r>
            <a:endParaRPr lang="en-US" sz="2800" b="1" dirty="0" smtClean="0"/>
          </a:p>
          <a:p>
            <a:r>
              <a:rPr lang="en-US" sz="2800" b="1" dirty="0" smtClean="0"/>
              <a:t>Exceptions </a:t>
            </a:r>
            <a:r>
              <a:rPr lang="en-US" sz="2800" b="1" dirty="0"/>
              <a:t>are different</a:t>
            </a:r>
            <a:r>
              <a:rPr lang="en-US" sz="2800" dirty="0"/>
              <a:t>, however. You can't eliminate exceptional circumstances; you can only prepare for them. Your users will run out of memory from time to time, and the only question is what you will do. Your choices are limited to these:</a:t>
            </a:r>
          </a:p>
          <a:p>
            <a:pPr lvl="1"/>
            <a:r>
              <a:rPr lang="en-US" sz="2400" dirty="0"/>
              <a:t>Crash the program.</a:t>
            </a:r>
          </a:p>
          <a:p>
            <a:pPr lvl="1"/>
            <a:r>
              <a:rPr lang="en-US" sz="2400" dirty="0"/>
              <a:t>Inform the user and exit gracefully.</a:t>
            </a:r>
          </a:p>
          <a:p>
            <a:pPr lvl="1"/>
            <a:r>
              <a:rPr lang="en-US" sz="2400" dirty="0"/>
              <a:t>Inform the user and allow the user to try to recover and continue.</a:t>
            </a:r>
          </a:p>
          <a:p>
            <a:pPr lvl="1"/>
            <a:r>
              <a:rPr lang="en-US" sz="2400" dirty="0"/>
              <a:t>Take corrective action and continue without disturbing the user.</a:t>
            </a:r>
          </a:p>
          <a:p>
            <a:endParaRPr lang="en-US" dirty="0"/>
          </a:p>
        </p:txBody>
      </p:sp>
    </p:spTree>
    <p:extLst>
      <p:ext uri="{BB962C8B-B14F-4D97-AF65-F5344CB8AC3E}">
        <p14:creationId xmlns:p14="http://schemas.microsoft.com/office/powerpoint/2010/main" val="143225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a:t>
            </a:r>
            <a:r>
              <a:rPr lang="en-US" dirty="0" smtClean="0"/>
              <a:t>Java</a:t>
            </a:r>
            <a:endParaRPr lang="en-US" dirty="0"/>
          </a:p>
        </p:txBody>
      </p:sp>
      <p:sp>
        <p:nvSpPr>
          <p:cNvPr id="3" name="Content Placeholder 2"/>
          <p:cNvSpPr>
            <a:spLocks noGrp="1"/>
          </p:cNvSpPr>
          <p:nvPr>
            <p:ph idx="1"/>
          </p:nvPr>
        </p:nvSpPr>
        <p:spPr>
          <a:xfrm>
            <a:off x="1295400" y="2556931"/>
            <a:ext cx="9743901" cy="3586173"/>
          </a:xfrm>
        </p:spPr>
        <p:txBody>
          <a:bodyPr>
            <a:normAutofit fontScale="92500"/>
          </a:bodyPr>
          <a:lstStyle/>
          <a:p>
            <a:pPr marL="0" indent="0">
              <a:buNone/>
            </a:pPr>
            <a:r>
              <a:rPr lang="en-US" dirty="0"/>
              <a:t>statement</a:t>
            </a:r>
          </a:p>
          <a:p>
            <a:pPr marL="0" indent="0">
              <a:buNone/>
            </a:pPr>
            <a:r>
              <a:rPr lang="en-US" dirty="0"/>
              <a:t>statement</a:t>
            </a:r>
          </a:p>
          <a:p>
            <a:pPr marL="0" indent="0">
              <a:buNone/>
            </a:pPr>
            <a:r>
              <a:rPr lang="en-US" dirty="0"/>
              <a:t>statement</a:t>
            </a:r>
          </a:p>
          <a:p>
            <a:pPr marL="0" indent="0">
              <a:buNone/>
            </a:pPr>
            <a:r>
              <a:rPr lang="en-US" dirty="0"/>
              <a:t>exception </a:t>
            </a:r>
            <a:r>
              <a:rPr lang="en-US" dirty="0" smtClean="0"/>
              <a:t>……an </a:t>
            </a:r>
            <a:r>
              <a:rPr lang="en-US" dirty="0"/>
              <a:t>exception occurred, then JVM will handle it and will exit the </a:t>
            </a:r>
            <a:r>
              <a:rPr lang="en-US" dirty="0" err="1"/>
              <a:t>prog</a:t>
            </a:r>
            <a:r>
              <a:rPr lang="en-US" dirty="0"/>
              <a:t>.</a:t>
            </a:r>
          </a:p>
          <a:p>
            <a:pPr marL="0" indent="0">
              <a:buNone/>
            </a:pPr>
            <a:r>
              <a:rPr lang="en-US" dirty="0"/>
              <a:t>statement</a:t>
            </a:r>
          </a:p>
          <a:p>
            <a:pPr marL="0" indent="0">
              <a:buNone/>
            </a:pPr>
            <a:r>
              <a:rPr lang="en-US" dirty="0"/>
              <a:t>statement</a:t>
            </a:r>
          </a:p>
          <a:p>
            <a:pPr marL="0" indent="0">
              <a:buNone/>
            </a:pPr>
            <a:r>
              <a:rPr lang="en-US" dirty="0"/>
              <a:t>statement</a:t>
            </a:r>
          </a:p>
        </p:txBody>
      </p:sp>
    </p:spTree>
    <p:extLst>
      <p:ext uri="{BB962C8B-B14F-4D97-AF65-F5344CB8AC3E}">
        <p14:creationId xmlns:p14="http://schemas.microsoft.com/office/powerpoint/2010/main" val="210448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a:t>
            </a:r>
            <a:r>
              <a:rPr lang="en-US" dirty="0" smtClean="0"/>
              <a:t>Java (cont..)</a:t>
            </a:r>
            <a:endParaRPr lang="en-US" dirty="0"/>
          </a:p>
        </p:txBody>
      </p:sp>
      <p:sp>
        <p:nvSpPr>
          <p:cNvPr id="3" name="Content Placeholder 2"/>
          <p:cNvSpPr>
            <a:spLocks noGrp="1"/>
          </p:cNvSpPr>
          <p:nvPr>
            <p:ph idx="1"/>
          </p:nvPr>
        </p:nvSpPr>
        <p:spPr/>
        <p:txBody>
          <a:bodyPr>
            <a:normAutofit lnSpcReduction="10000"/>
          </a:bodyPr>
          <a:lstStyle/>
          <a:p>
            <a:r>
              <a:rPr lang="en-US" dirty="0"/>
              <a:t>For handling exceptions, there are</a:t>
            </a:r>
            <a:r>
              <a:rPr lang="en-US" b="1" dirty="0"/>
              <a:t> 2 possible </a:t>
            </a:r>
            <a:r>
              <a:rPr lang="en-US" b="1" dirty="0" smtClean="0"/>
              <a:t>approaches</a:t>
            </a:r>
          </a:p>
          <a:p>
            <a:endParaRPr lang="en-US" b="1" dirty="0"/>
          </a:p>
          <a:p>
            <a:pPr marL="0" indent="0">
              <a:buNone/>
            </a:pPr>
            <a:r>
              <a:rPr lang="en-US" b="1" dirty="0"/>
              <a:t>1. JVM</a:t>
            </a:r>
            <a:endParaRPr lang="en-US" dirty="0"/>
          </a:p>
          <a:p>
            <a:r>
              <a:rPr lang="en-US" dirty="0"/>
              <a:t>If an exception is not handled explicitly, then JVM takes the responsibility of handling the exception.</a:t>
            </a:r>
          </a:p>
          <a:p>
            <a:r>
              <a:rPr lang="en-US" dirty="0"/>
              <a:t>Once the exception is handled, JVM will halt the program and no more execution of code will take place</a:t>
            </a:r>
          </a:p>
          <a:p>
            <a:endParaRPr lang="en-US" dirty="0"/>
          </a:p>
        </p:txBody>
      </p:sp>
    </p:spTree>
    <p:extLst>
      <p:ext uri="{BB962C8B-B14F-4D97-AF65-F5344CB8AC3E}">
        <p14:creationId xmlns:p14="http://schemas.microsoft.com/office/powerpoint/2010/main" val="296210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Java (cont..)</a:t>
            </a:r>
          </a:p>
        </p:txBody>
      </p:sp>
      <p:sp>
        <p:nvSpPr>
          <p:cNvPr id="3" name="Content Placeholder 2"/>
          <p:cNvSpPr>
            <a:spLocks noGrp="1"/>
          </p:cNvSpPr>
          <p:nvPr>
            <p:ph idx="1"/>
          </p:nvPr>
        </p:nvSpPr>
        <p:spPr/>
        <p:txBody>
          <a:bodyPr/>
          <a:lstStyle/>
          <a:p>
            <a:r>
              <a:rPr lang="en-US" b="1" dirty="0"/>
              <a:t>1. </a:t>
            </a:r>
            <a:r>
              <a:rPr lang="en-US" b="1" dirty="0" smtClean="0"/>
              <a:t>JVM</a:t>
            </a:r>
            <a:r>
              <a:rPr lang="en-US" dirty="0" smtClean="0"/>
              <a:t> - </a:t>
            </a:r>
            <a:r>
              <a:rPr lang="en-US" b="1" dirty="0" smtClean="0"/>
              <a:t>Example</a:t>
            </a:r>
            <a:r>
              <a:rPr lang="en-US" dirty="0"/>
              <a: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5110076" y="2556932"/>
            <a:ext cx="5695950" cy="3667125"/>
          </a:xfrm>
          <a:prstGeom prst="rect">
            <a:avLst/>
          </a:prstGeom>
        </p:spPr>
      </p:pic>
    </p:spTree>
    <p:extLst>
      <p:ext uri="{BB962C8B-B14F-4D97-AF65-F5344CB8AC3E}">
        <p14:creationId xmlns:p14="http://schemas.microsoft.com/office/powerpoint/2010/main" val="280217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Java (cont..)</a:t>
            </a:r>
          </a:p>
        </p:txBody>
      </p:sp>
      <p:sp>
        <p:nvSpPr>
          <p:cNvPr id="3" name="Content Placeholder 2"/>
          <p:cNvSpPr>
            <a:spLocks noGrp="1"/>
          </p:cNvSpPr>
          <p:nvPr>
            <p:ph idx="1"/>
          </p:nvPr>
        </p:nvSpPr>
        <p:spPr/>
        <p:txBody>
          <a:bodyPr/>
          <a:lstStyle/>
          <a:p>
            <a:pPr marL="0" indent="0">
              <a:buNone/>
            </a:pPr>
            <a:r>
              <a:rPr lang="en-US" b="1" dirty="0"/>
              <a:t>2</a:t>
            </a:r>
            <a:r>
              <a:rPr lang="en-US" dirty="0"/>
              <a:t>. </a:t>
            </a:r>
            <a:r>
              <a:rPr lang="en-US" b="1" dirty="0" smtClean="0"/>
              <a:t>Developer</a:t>
            </a:r>
            <a:endParaRPr lang="en-US" dirty="0"/>
          </a:p>
          <a:p>
            <a:r>
              <a:rPr lang="en-US" dirty="0"/>
              <a:t>Developers can explicitly write the implementation for handling the exception. Once an exception is handled, the normal execution of code will continue.</a:t>
            </a:r>
          </a:p>
          <a:p>
            <a:r>
              <a:rPr lang="en-US" b="1" dirty="0"/>
              <a:t>Preferable</a:t>
            </a:r>
            <a:r>
              <a:rPr lang="en-US" dirty="0"/>
              <a:t>: handle exceptions to ensure your code gets executed normally.</a:t>
            </a:r>
          </a:p>
          <a:p>
            <a:endParaRPr lang="en-US" dirty="0"/>
          </a:p>
        </p:txBody>
      </p:sp>
    </p:spTree>
    <p:extLst>
      <p:ext uri="{BB962C8B-B14F-4D97-AF65-F5344CB8AC3E}">
        <p14:creationId xmlns:p14="http://schemas.microsoft.com/office/powerpoint/2010/main" val="75110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Exception Keywords</a:t>
            </a:r>
          </a:p>
        </p:txBody>
      </p:sp>
      <p:pic>
        <p:nvPicPr>
          <p:cNvPr id="4" name="Content Placeholder 3"/>
          <p:cNvPicPr>
            <a:picLocks noGrp="1" noChangeAspect="1"/>
          </p:cNvPicPr>
          <p:nvPr>
            <p:ph idx="1"/>
          </p:nvPr>
        </p:nvPicPr>
        <p:blipFill>
          <a:blip r:embed="rId2"/>
          <a:stretch>
            <a:fillRect/>
          </a:stretch>
        </p:blipFill>
        <p:spPr>
          <a:xfrm>
            <a:off x="1174172" y="2818014"/>
            <a:ext cx="9843655" cy="2842953"/>
          </a:xfrm>
          <a:prstGeom prst="rect">
            <a:avLst/>
          </a:prstGeom>
        </p:spPr>
      </p:pic>
    </p:spTree>
    <p:extLst>
      <p:ext uri="{BB962C8B-B14F-4D97-AF65-F5344CB8AC3E}">
        <p14:creationId xmlns:p14="http://schemas.microsoft.com/office/powerpoint/2010/main" val="201714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852" y="1056946"/>
            <a:ext cx="9601196" cy="1303867"/>
          </a:xfrm>
        </p:spPr>
        <p:txBody>
          <a:bodyPr/>
          <a:lstStyle/>
          <a:p>
            <a:r>
              <a:rPr lang="en-US" dirty="0"/>
              <a:t>Java Try-Catch Block</a:t>
            </a:r>
          </a:p>
        </p:txBody>
      </p:sp>
      <p:sp>
        <p:nvSpPr>
          <p:cNvPr id="3" name="Content Placeholder 2"/>
          <p:cNvSpPr>
            <a:spLocks noGrp="1"/>
          </p:cNvSpPr>
          <p:nvPr>
            <p:ph idx="1"/>
          </p:nvPr>
        </p:nvSpPr>
        <p:spPr/>
        <p:txBody>
          <a:bodyPr/>
          <a:lstStyle/>
          <a:p>
            <a:r>
              <a:rPr lang="en-US" dirty="0"/>
              <a:t>Try-catch syntax:</a:t>
            </a:r>
          </a:p>
          <a:p>
            <a:endParaRPr lang="en-US" dirty="0"/>
          </a:p>
          <a:p>
            <a:pPr marL="0" indent="0">
              <a:buNone/>
            </a:pPr>
            <a:r>
              <a:rPr lang="en-US" dirty="0"/>
              <a:t>try{</a:t>
            </a:r>
          </a:p>
          <a:p>
            <a:pPr marL="0" indent="0">
              <a:buNone/>
            </a:pPr>
            <a:r>
              <a:rPr lang="en-US" dirty="0"/>
              <a:t>}</a:t>
            </a:r>
          </a:p>
          <a:p>
            <a:pPr marL="0" indent="0">
              <a:buNone/>
            </a:pPr>
            <a:r>
              <a:rPr lang="en-US" dirty="0"/>
              <a:t>catch(Exception e){</a:t>
            </a:r>
          </a:p>
          <a:p>
            <a:pPr marL="0" indent="0">
              <a:buNone/>
            </a:pPr>
            <a:r>
              <a:rPr lang="en-US" dirty="0"/>
              <a:t>}</a:t>
            </a:r>
          </a:p>
        </p:txBody>
      </p:sp>
      <p:pic>
        <p:nvPicPr>
          <p:cNvPr id="5" name="Picture 4"/>
          <p:cNvPicPr>
            <a:picLocks noChangeAspect="1"/>
          </p:cNvPicPr>
          <p:nvPr/>
        </p:nvPicPr>
        <p:blipFill>
          <a:blip r:embed="rId2"/>
          <a:stretch>
            <a:fillRect/>
          </a:stretch>
        </p:blipFill>
        <p:spPr>
          <a:xfrm>
            <a:off x="7111711" y="669222"/>
            <a:ext cx="4286250" cy="5534025"/>
          </a:xfrm>
          <a:prstGeom prst="rect">
            <a:avLst/>
          </a:prstGeom>
        </p:spPr>
      </p:pic>
    </p:spTree>
    <p:extLst>
      <p:ext uri="{BB962C8B-B14F-4D97-AF65-F5344CB8AC3E}">
        <p14:creationId xmlns:p14="http://schemas.microsoft.com/office/powerpoint/2010/main" val="3304631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2352</TotalTime>
  <Words>538</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CS217 – Object Oriented Programming (OOP)</vt:lpstr>
      <vt:lpstr>Errors!</vt:lpstr>
      <vt:lpstr>Exceptions!</vt:lpstr>
      <vt:lpstr>Exception handling in Java</vt:lpstr>
      <vt:lpstr>Exception handling in Java (cont..)</vt:lpstr>
      <vt:lpstr>Exception handling in Java (cont..)</vt:lpstr>
      <vt:lpstr>Exception handling in Java (cont..)</vt:lpstr>
      <vt:lpstr>Java Exception Keywords</vt:lpstr>
      <vt:lpstr>Java Try-Catch Block</vt:lpstr>
      <vt:lpstr>Objects in Catch Block</vt:lpstr>
      <vt:lpstr>Java Multiple Catch Block</vt:lpstr>
      <vt:lpstr>Java Nested Try</vt:lpstr>
      <vt:lpstr>Java Finally Block</vt:lpstr>
      <vt:lpstr>Java Throw Keyword</vt:lpstr>
      <vt:lpstr>Example</vt:lpstr>
      <vt:lpstr>Java Custom Exception</vt:lpstr>
      <vt:lpstr>Example</vt:lpstr>
      <vt:lpstr>Example(Cont..)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242</cp:revision>
  <dcterms:created xsi:type="dcterms:W3CDTF">2019-01-21T07:30:30Z</dcterms:created>
  <dcterms:modified xsi:type="dcterms:W3CDTF">2022-05-12T05:07:30Z</dcterms:modified>
</cp:coreProperties>
</file>