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4" r:id="rId2"/>
    <p:sldId id="295" r:id="rId3"/>
    <p:sldId id="296" r:id="rId4"/>
    <p:sldId id="297" r:id="rId5"/>
    <p:sldId id="298" r:id="rId6"/>
    <p:sldId id="299" r:id="rId7"/>
    <p:sldId id="300" r:id="rId8"/>
    <p:sldId id="301" r:id="rId9"/>
    <p:sldId id="302" r:id="rId10"/>
    <p:sldId id="303"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4/11/2022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11</a:t>
            </a:r>
            <a:endParaRPr lang="en-US" dirty="0" smtClean="0"/>
          </a:p>
          <a:p>
            <a:r>
              <a:rPr lang="en-US" dirty="0" smtClean="0"/>
              <a:t>April 11- 15, </a:t>
            </a:r>
            <a:r>
              <a:rPr lang="en-US" dirty="0" smtClean="0"/>
              <a:t>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56988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a:xfrm>
            <a:off x="1295401" y="2556931"/>
            <a:ext cx="9601196" cy="3586173"/>
          </a:xfrm>
        </p:spPr>
        <p:txBody>
          <a:bodyPr>
            <a:normAutofit fontScale="85000" lnSpcReduction="20000"/>
          </a:bodyPr>
          <a:lstStyle/>
          <a:p>
            <a:pPr marL="0" indent="0">
              <a:buNone/>
            </a:pPr>
            <a:r>
              <a:rPr lang="en-US" dirty="0"/>
              <a:t>class Test {</a:t>
            </a:r>
          </a:p>
          <a:p>
            <a:pPr marL="0" indent="0">
              <a:buNone/>
            </a:pPr>
            <a:r>
              <a:rPr lang="en-US" dirty="0" smtClean="0"/>
              <a:t>static </a:t>
            </a:r>
            <a:r>
              <a:rPr lang="en-US" dirty="0"/>
              <a:t>&lt;T&gt; void </a:t>
            </a:r>
            <a:r>
              <a:rPr lang="en-US" dirty="0" err="1"/>
              <a:t>genericDisplay</a:t>
            </a:r>
            <a:r>
              <a:rPr lang="en-US" dirty="0"/>
              <a:t>(T element</a:t>
            </a:r>
            <a:r>
              <a:rPr lang="en-US" dirty="0" smtClean="0"/>
              <a:t>) { </a:t>
            </a:r>
            <a:r>
              <a:rPr lang="en-US" dirty="0" err="1" smtClean="0"/>
              <a:t>System.out.println</a:t>
            </a:r>
            <a:r>
              <a:rPr lang="en-US" dirty="0" smtClean="0"/>
              <a:t>(element); }</a:t>
            </a:r>
            <a:endParaRPr lang="en-US" dirty="0"/>
          </a:p>
          <a:p>
            <a:pPr marL="0" indent="0">
              <a:buNone/>
            </a:pPr>
            <a:r>
              <a:rPr lang="en-US" dirty="0"/>
              <a:t>  </a:t>
            </a:r>
            <a:r>
              <a:rPr lang="en-US" dirty="0" smtClean="0"/>
              <a:t>public </a:t>
            </a:r>
            <a:r>
              <a:rPr lang="en-US" dirty="0"/>
              <a:t>static void main(String[] </a:t>
            </a:r>
            <a:r>
              <a:rPr lang="en-US" dirty="0" err="1"/>
              <a:t>args</a:t>
            </a:r>
            <a:r>
              <a:rPr lang="en-US" dirty="0"/>
              <a:t>)</a:t>
            </a:r>
          </a:p>
          <a:p>
            <a:pPr marL="0" indent="0">
              <a:buNone/>
            </a:pPr>
            <a:r>
              <a:rPr lang="en-US" dirty="0"/>
              <a:t>    {</a:t>
            </a:r>
          </a:p>
          <a:p>
            <a:pPr marL="0" indent="0">
              <a:buNone/>
            </a:pPr>
            <a:r>
              <a:rPr lang="en-US" dirty="0" smtClean="0"/>
              <a:t>	</a:t>
            </a:r>
            <a:r>
              <a:rPr lang="en-US" dirty="0" err="1" smtClean="0"/>
              <a:t>genericDisplay</a:t>
            </a:r>
            <a:r>
              <a:rPr lang="en-US" dirty="0" smtClean="0"/>
              <a:t>(11);</a:t>
            </a:r>
            <a:endParaRPr lang="en-US" dirty="0"/>
          </a:p>
          <a:p>
            <a:pPr marL="0" indent="0">
              <a:buNone/>
            </a:pPr>
            <a:r>
              <a:rPr lang="en-US" dirty="0" smtClean="0"/>
              <a:t>	</a:t>
            </a:r>
            <a:r>
              <a:rPr lang="en-US" dirty="0" err="1" smtClean="0"/>
              <a:t>genericDisplay</a:t>
            </a:r>
            <a:r>
              <a:rPr lang="en-US" dirty="0" smtClean="0"/>
              <a:t>(“OOP");</a:t>
            </a:r>
            <a:endParaRPr lang="en-US" dirty="0"/>
          </a:p>
          <a:p>
            <a:pPr marL="0" indent="0">
              <a:buNone/>
            </a:pPr>
            <a:r>
              <a:rPr lang="en-US" dirty="0" smtClean="0"/>
              <a:t>	</a:t>
            </a:r>
            <a:r>
              <a:rPr lang="en-US" dirty="0" err="1" smtClean="0"/>
              <a:t>genericDisplay</a:t>
            </a:r>
            <a:r>
              <a:rPr lang="en-US" dirty="0" smtClean="0"/>
              <a:t>(1.0</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38793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t>
            </a:r>
            <a:r>
              <a:rPr lang="en-US" dirty="0" smtClean="0"/>
              <a:t>Generics</a:t>
            </a:r>
            <a:endParaRPr lang="en-US" dirty="0"/>
          </a:p>
        </p:txBody>
      </p:sp>
      <p:sp>
        <p:nvSpPr>
          <p:cNvPr id="3" name="Content Placeholder 2"/>
          <p:cNvSpPr>
            <a:spLocks noGrp="1"/>
          </p:cNvSpPr>
          <p:nvPr>
            <p:ph idx="1"/>
          </p:nvPr>
        </p:nvSpPr>
        <p:spPr/>
        <p:txBody>
          <a:bodyPr>
            <a:normAutofit/>
          </a:bodyPr>
          <a:lstStyle/>
          <a:p>
            <a:pPr fontAlgn="base"/>
            <a:r>
              <a:rPr lang="en-US" sz="2800" b="1" dirty="0" smtClean="0"/>
              <a:t>Code </a:t>
            </a:r>
            <a:r>
              <a:rPr lang="en-US" sz="2800" b="1" dirty="0"/>
              <a:t>Reuse:</a:t>
            </a:r>
            <a:r>
              <a:rPr lang="en-US" sz="2800" dirty="0"/>
              <a:t> We can write a method/class/interface once and use it for any type we want.</a:t>
            </a:r>
          </a:p>
          <a:p>
            <a:pPr fontAlgn="base"/>
            <a:endParaRPr lang="en-US" sz="2800" b="1" dirty="0" smtClean="0"/>
          </a:p>
          <a:p>
            <a:pPr fontAlgn="base"/>
            <a:r>
              <a:rPr lang="en-US" sz="2800" b="1" dirty="0" smtClean="0"/>
              <a:t>Type </a:t>
            </a:r>
            <a:r>
              <a:rPr lang="en-US" sz="2800" b="1" dirty="0"/>
              <a:t>Safety:</a:t>
            </a:r>
            <a:r>
              <a:rPr lang="en-US" sz="2800" dirty="0"/>
              <a:t> Generics make errors to appear compile time than at run time (It’s always better to know problems in your code at compile time rather than making your code fail at run time).</a:t>
            </a:r>
          </a:p>
          <a:p>
            <a:endParaRPr lang="en-US" sz="2800" dirty="0"/>
          </a:p>
        </p:txBody>
      </p:sp>
    </p:spTree>
    <p:extLst>
      <p:ext uri="{BB962C8B-B14F-4D97-AF65-F5344CB8AC3E}">
        <p14:creationId xmlns:p14="http://schemas.microsoft.com/office/powerpoint/2010/main" val="356994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Generics in </a:t>
            </a:r>
            <a:r>
              <a:rPr lang="en-US" dirty="0" smtClean="0"/>
              <a:t>Java</a:t>
            </a:r>
            <a:endParaRPr lang="en-US" dirty="0"/>
          </a:p>
        </p:txBody>
      </p:sp>
      <p:sp>
        <p:nvSpPr>
          <p:cNvPr id="3" name="Content Placeholder 2"/>
          <p:cNvSpPr>
            <a:spLocks noGrp="1"/>
          </p:cNvSpPr>
          <p:nvPr>
            <p:ph idx="1"/>
          </p:nvPr>
        </p:nvSpPr>
        <p:spPr/>
        <p:txBody>
          <a:bodyPr>
            <a:normAutofit/>
          </a:bodyPr>
          <a:lstStyle/>
          <a:p>
            <a:r>
              <a:rPr lang="en-US" sz="2800" dirty="0"/>
              <a:t>Generics means parameterized types</a:t>
            </a:r>
            <a:r>
              <a:rPr lang="en-US" sz="2800" dirty="0" smtClean="0"/>
              <a:t>.</a:t>
            </a:r>
          </a:p>
          <a:p>
            <a:endParaRPr lang="en-US" sz="2800" dirty="0"/>
          </a:p>
          <a:p>
            <a:r>
              <a:rPr lang="en-US" sz="2800" dirty="0"/>
              <a:t>I</a:t>
            </a:r>
            <a:r>
              <a:rPr lang="en-US" sz="2800" dirty="0" smtClean="0"/>
              <a:t>t </a:t>
            </a:r>
            <a:r>
              <a:rPr lang="en-US" sz="2800" dirty="0"/>
              <a:t>is possible to create classes that work with different data </a:t>
            </a:r>
            <a:r>
              <a:rPr lang="en-US" sz="2800" dirty="0" smtClean="0"/>
              <a:t>types.</a:t>
            </a:r>
          </a:p>
          <a:p>
            <a:endParaRPr lang="en-US" sz="2800" dirty="0"/>
          </a:p>
          <a:p>
            <a:r>
              <a:rPr lang="en-US" sz="2800" dirty="0"/>
              <a:t>An entity such as class, interface, or method that operates on a parameterized type is a generic entity.</a:t>
            </a:r>
            <a:endParaRPr lang="en-US" sz="2800" dirty="0"/>
          </a:p>
        </p:txBody>
      </p:sp>
    </p:spTree>
    <p:extLst>
      <p:ext uri="{BB962C8B-B14F-4D97-AF65-F5344CB8AC3E}">
        <p14:creationId xmlns:p14="http://schemas.microsoft.com/office/powerpoint/2010/main" val="3084042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Java </a:t>
            </a:r>
            <a:r>
              <a:rPr lang="en-US" dirty="0" smtClean="0"/>
              <a:t>Generics</a:t>
            </a:r>
            <a:endParaRPr lang="en-US" dirty="0"/>
          </a:p>
        </p:txBody>
      </p:sp>
      <p:sp>
        <p:nvSpPr>
          <p:cNvPr id="3" name="Content Placeholder 2"/>
          <p:cNvSpPr>
            <a:spLocks noGrp="1"/>
          </p:cNvSpPr>
          <p:nvPr>
            <p:ph idx="1"/>
          </p:nvPr>
        </p:nvSpPr>
        <p:spPr/>
        <p:txBody>
          <a:bodyPr/>
          <a:lstStyle/>
          <a:p>
            <a:r>
              <a:rPr lang="en-US" b="1" dirty="0"/>
              <a:t>Generic Method: </a:t>
            </a:r>
            <a:r>
              <a:rPr lang="en-US" dirty="0"/>
              <a:t>Generic Java method takes a parameter and returns some value after performing a task. It is exactly like a normal </a:t>
            </a:r>
            <a:r>
              <a:rPr lang="en-US" dirty="0" smtClean="0"/>
              <a:t>function.</a:t>
            </a:r>
          </a:p>
          <a:p>
            <a:endParaRPr lang="en-US" dirty="0"/>
          </a:p>
          <a:p>
            <a:r>
              <a:rPr lang="en-US" b="1" dirty="0"/>
              <a:t>Generic Classes:</a:t>
            </a:r>
            <a:r>
              <a:rPr lang="en-US" dirty="0"/>
              <a:t> A generic class is implemented exactly like a non-generic class. The only difference is that it contains a type parameter section. There can be more than one type of parameter, separated by a comma. </a:t>
            </a:r>
            <a:endParaRPr lang="en-US" dirty="0"/>
          </a:p>
        </p:txBody>
      </p:sp>
    </p:spTree>
    <p:extLst>
      <p:ext uri="{BB962C8B-B14F-4D97-AF65-F5344CB8AC3E}">
        <p14:creationId xmlns:p14="http://schemas.microsoft.com/office/powerpoint/2010/main" val="33555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 Class </a:t>
            </a:r>
            <a:endParaRPr lang="en-US" dirty="0"/>
          </a:p>
        </p:txBody>
      </p:sp>
      <p:sp>
        <p:nvSpPr>
          <p:cNvPr id="3" name="Content Placeholder 2"/>
          <p:cNvSpPr>
            <a:spLocks noGrp="1"/>
          </p:cNvSpPr>
          <p:nvPr>
            <p:ph idx="1"/>
          </p:nvPr>
        </p:nvSpPr>
        <p:spPr/>
        <p:txBody>
          <a:bodyPr/>
          <a:lstStyle/>
          <a:p>
            <a:r>
              <a:rPr lang="en-US" dirty="0"/>
              <a:t>To create objects of a generic class, we use the following syntax. </a:t>
            </a:r>
            <a:endParaRPr lang="en-US" dirty="0" smtClean="0"/>
          </a:p>
          <a:p>
            <a:endParaRPr lang="en-US" dirty="0"/>
          </a:p>
          <a:p>
            <a:pPr marL="0" indent="0">
              <a:buNone/>
            </a:pPr>
            <a:r>
              <a:rPr lang="en-US" sz="3200" b="1" dirty="0" err="1"/>
              <a:t>BaseType</a:t>
            </a:r>
            <a:r>
              <a:rPr lang="en-US" sz="3200" b="1" dirty="0"/>
              <a:t> &lt;Type&gt; </a:t>
            </a:r>
            <a:r>
              <a:rPr lang="en-US" sz="3200" b="1" dirty="0" err="1"/>
              <a:t>obj</a:t>
            </a:r>
            <a:r>
              <a:rPr lang="en-US" sz="3200" b="1" dirty="0"/>
              <a:t> = new </a:t>
            </a:r>
            <a:r>
              <a:rPr lang="en-US" sz="3200" b="1" dirty="0" err="1"/>
              <a:t>BaseType</a:t>
            </a:r>
            <a:r>
              <a:rPr lang="en-US" sz="3200" b="1" dirty="0"/>
              <a:t> &lt;Type&gt;()</a:t>
            </a:r>
          </a:p>
        </p:txBody>
      </p:sp>
    </p:spTree>
    <p:extLst>
      <p:ext uri="{BB962C8B-B14F-4D97-AF65-F5344CB8AC3E}">
        <p14:creationId xmlns:p14="http://schemas.microsoft.com/office/powerpoint/2010/main" val="270610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pPr marL="0" indent="0">
              <a:buNone/>
            </a:pPr>
            <a:r>
              <a:rPr lang="en-US" dirty="0"/>
              <a:t>class Test&lt;T&gt; </a:t>
            </a:r>
            <a:endParaRPr lang="en-US" dirty="0" smtClean="0"/>
          </a:p>
          <a:p>
            <a:pPr marL="0" indent="0">
              <a:buNone/>
            </a:pPr>
            <a:r>
              <a:rPr lang="en-US" dirty="0" smtClean="0"/>
              <a:t>{</a:t>
            </a:r>
            <a:endParaRPr lang="en-US" dirty="0"/>
          </a:p>
          <a:p>
            <a:pPr marL="0" indent="0">
              <a:buNone/>
            </a:pPr>
            <a:r>
              <a:rPr lang="en-US" dirty="0"/>
              <a:t> </a:t>
            </a:r>
            <a:r>
              <a:rPr lang="en-US" dirty="0" smtClean="0"/>
              <a:t>   T </a:t>
            </a:r>
            <a:r>
              <a:rPr lang="en-US" dirty="0" err="1"/>
              <a:t>obj</a:t>
            </a:r>
            <a:r>
              <a:rPr lang="en-US" dirty="0"/>
              <a:t>;</a:t>
            </a:r>
          </a:p>
          <a:p>
            <a:pPr marL="0" indent="0">
              <a:buNone/>
            </a:pPr>
            <a:r>
              <a:rPr lang="en-US" dirty="0"/>
              <a:t>    Test(T </a:t>
            </a:r>
            <a:r>
              <a:rPr lang="en-US" dirty="0" err="1"/>
              <a:t>obj</a:t>
            </a:r>
            <a:r>
              <a:rPr lang="en-US" dirty="0"/>
              <a:t>) { this.obj = </a:t>
            </a:r>
            <a:r>
              <a:rPr lang="en-US" dirty="0" err="1"/>
              <a:t>obj</a:t>
            </a:r>
            <a:r>
              <a:rPr lang="en-US" dirty="0"/>
              <a:t>; } // constructor</a:t>
            </a:r>
          </a:p>
          <a:p>
            <a:pPr marL="0" indent="0">
              <a:buNone/>
            </a:pPr>
            <a:r>
              <a:rPr lang="en-US" dirty="0"/>
              <a:t>    public T </a:t>
            </a:r>
            <a:r>
              <a:rPr lang="en-US" dirty="0" err="1"/>
              <a:t>getObject</a:t>
            </a:r>
            <a:r>
              <a:rPr lang="en-US" dirty="0"/>
              <a:t>() { return this.obj; }</a:t>
            </a:r>
          </a:p>
          <a:p>
            <a:pPr marL="0" indent="0">
              <a:buNone/>
            </a:pPr>
            <a:r>
              <a:rPr lang="en-US" dirty="0"/>
              <a:t>}</a:t>
            </a:r>
          </a:p>
        </p:txBody>
      </p:sp>
    </p:spTree>
    <p:extLst>
      <p:ext uri="{BB962C8B-B14F-4D97-AF65-F5344CB8AC3E}">
        <p14:creationId xmlns:p14="http://schemas.microsoft.com/office/powerpoint/2010/main" val="313619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(Continue..)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class Main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smtClean="0"/>
              <a:t>       Test&lt;Integer</a:t>
            </a:r>
            <a:r>
              <a:rPr lang="en-US" dirty="0"/>
              <a:t>&gt; </a:t>
            </a:r>
            <a:r>
              <a:rPr lang="en-US" dirty="0" err="1"/>
              <a:t>iObj</a:t>
            </a:r>
            <a:r>
              <a:rPr lang="en-US" dirty="0"/>
              <a:t> = new Test&lt;Integer&gt;(15);</a:t>
            </a:r>
          </a:p>
          <a:p>
            <a:pPr marL="0" indent="0">
              <a:buNone/>
            </a:pPr>
            <a:r>
              <a:rPr lang="en-US" dirty="0"/>
              <a:t>        </a:t>
            </a:r>
            <a:r>
              <a:rPr lang="en-US" dirty="0" err="1"/>
              <a:t>System.out.println</a:t>
            </a:r>
            <a:r>
              <a:rPr lang="en-US" dirty="0"/>
              <a:t>(</a:t>
            </a:r>
            <a:r>
              <a:rPr lang="en-US" dirty="0" err="1"/>
              <a:t>iObj.getObject</a:t>
            </a:r>
            <a:r>
              <a:rPr lang="en-US" dirty="0"/>
              <a:t>());</a:t>
            </a:r>
          </a:p>
          <a:p>
            <a:pPr marL="0" indent="0">
              <a:buNone/>
            </a:pPr>
            <a:r>
              <a:rPr lang="en-US" dirty="0"/>
              <a:t>  </a:t>
            </a:r>
            <a:r>
              <a:rPr lang="en-US" dirty="0" smtClean="0"/>
              <a:t>	Test&lt;String</a:t>
            </a:r>
            <a:r>
              <a:rPr lang="en-US" dirty="0"/>
              <a:t>&gt; </a:t>
            </a:r>
            <a:r>
              <a:rPr lang="en-US" dirty="0" err="1" smtClean="0"/>
              <a:t>sObj</a:t>
            </a:r>
            <a:r>
              <a:rPr lang="en-US" dirty="0" smtClean="0"/>
              <a:t>= </a:t>
            </a:r>
            <a:r>
              <a:rPr lang="en-US" dirty="0"/>
              <a:t>new Test&lt;String</a:t>
            </a:r>
            <a:r>
              <a:rPr lang="en-US" dirty="0" smtClean="0"/>
              <a:t>&gt;(“Object Oriented Programming");</a:t>
            </a:r>
            <a:endParaRPr lang="en-US" dirty="0"/>
          </a:p>
          <a:p>
            <a:pPr marL="0" indent="0">
              <a:buNone/>
            </a:pPr>
            <a:r>
              <a:rPr lang="en-US" dirty="0"/>
              <a:t>        </a:t>
            </a:r>
            <a:r>
              <a:rPr lang="en-US" dirty="0" err="1"/>
              <a:t>System.out.println</a:t>
            </a:r>
            <a:r>
              <a:rPr lang="en-US" dirty="0"/>
              <a:t>(</a:t>
            </a:r>
            <a:r>
              <a:rPr lang="en-US" dirty="0" err="1"/>
              <a:t>sObj.getObject</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49452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1295401" y="2556931"/>
            <a:ext cx="9601196" cy="3735803"/>
          </a:xfrm>
        </p:spPr>
        <p:txBody>
          <a:bodyPr>
            <a:noAutofit/>
          </a:bodyPr>
          <a:lstStyle/>
          <a:p>
            <a:pPr marL="0" indent="0">
              <a:buNone/>
            </a:pPr>
            <a:r>
              <a:rPr lang="en-US" sz="1600" dirty="0"/>
              <a:t>class Test&lt;T, U&gt;</a:t>
            </a:r>
          </a:p>
          <a:p>
            <a:pPr marL="0" indent="0">
              <a:buNone/>
            </a:pPr>
            <a:r>
              <a:rPr lang="en-US" sz="1600" dirty="0"/>
              <a:t>{</a:t>
            </a:r>
          </a:p>
          <a:p>
            <a:pPr marL="0" indent="0">
              <a:buNone/>
            </a:pPr>
            <a:r>
              <a:rPr lang="en-US" sz="1600" dirty="0"/>
              <a:t>    T obj1;  // An object of type T</a:t>
            </a:r>
          </a:p>
          <a:p>
            <a:pPr marL="0" indent="0">
              <a:buNone/>
            </a:pPr>
            <a:r>
              <a:rPr lang="en-US" sz="1600" dirty="0"/>
              <a:t>    U obj2;  // An object of type </a:t>
            </a:r>
            <a:r>
              <a:rPr lang="en-US" sz="1600" dirty="0" smtClean="0"/>
              <a:t>U</a:t>
            </a:r>
            <a:endParaRPr lang="en-US" sz="1600" dirty="0"/>
          </a:p>
          <a:p>
            <a:pPr marL="0" indent="0">
              <a:buNone/>
            </a:pPr>
            <a:r>
              <a:rPr lang="en-US" sz="1600" dirty="0" smtClean="0"/>
              <a:t>Test(T </a:t>
            </a:r>
            <a:r>
              <a:rPr lang="en-US" sz="1600" dirty="0"/>
              <a:t>obj1, U obj2)</a:t>
            </a:r>
          </a:p>
          <a:p>
            <a:pPr marL="0" indent="0">
              <a:buNone/>
            </a:pPr>
            <a:r>
              <a:rPr lang="en-US" sz="1600" dirty="0"/>
              <a:t>    {</a:t>
            </a:r>
          </a:p>
          <a:p>
            <a:pPr marL="0" indent="0">
              <a:buNone/>
            </a:pPr>
            <a:r>
              <a:rPr lang="en-US" sz="1600" dirty="0"/>
              <a:t>        this.obj1 = obj1;</a:t>
            </a:r>
          </a:p>
          <a:p>
            <a:pPr marL="0" indent="0">
              <a:buNone/>
            </a:pPr>
            <a:r>
              <a:rPr lang="en-US" sz="1600" dirty="0"/>
              <a:t>        this.obj2 = obj2;</a:t>
            </a:r>
          </a:p>
          <a:p>
            <a:pPr marL="0" indent="0">
              <a:buNone/>
            </a:pPr>
            <a:r>
              <a:rPr lang="en-US" sz="1600" dirty="0"/>
              <a:t>    }</a:t>
            </a:r>
          </a:p>
          <a:p>
            <a:pPr marL="0" indent="0">
              <a:buNone/>
            </a:pPr>
            <a:r>
              <a:rPr lang="en-US" sz="1600" dirty="0" smtClean="0"/>
              <a:t>public </a:t>
            </a:r>
            <a:r>
              <a:rPr lang="en-US" sz="1600" dirty="0"/>
              <a:t>void print</a:t>
            </a:r>
            <a:r>
              <a:rPr lang="en-US" sz="1600" dirty="0" smtClean="0"/>
              <a:t>() {  </a:t>
            </a:r>
            <a:r>
              <a:rPr lang="en-US" sz="1600" dirty="0" err="1"/>
              <a:t>System.out.println</a:t>
            </a:r>
            <a:r>
              <a:rPr lang="en-US" sz="1600" dirty="0"/>
              <a:t>(obj1</a:t>
            </a:r>
            <a:r>
              <a:rPr lang="en-US" sz="1600" dirty="0" smtClean="0"/>
              <a:t>); </a:t>
            </a:r>
            <a:r>
              <a:rPr lang="en-US" sz="1600" dirty="0" err="1" smtClean="0"/>
              <a:t>System.out.println</a:t>
            </a:r>
            <a:r>
              <a:rPr lang="en-US" sz="1600" dirty="0" smtClean="0"/>
              <a:t>(obj2); }}</a:t>
            </a:r>
            <a:endParaRPr lang="en-US" sz="1600" dirty="0"/>
          </a:p>
        </p:txBody>
      </p:sp>
    </p:spTree>
    <p:extLst>
      <p:ext uri="{BB962C8B-B14F-4D97-AF65-F5344CB8AC3E}">
        <p14:creationId xmlns:p14="http://schemas.microsoft.com/office/powerpoint/2010/main" val="336160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2 (Continue..)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class Main</a:t>
            </a:r>
          </a:p>
          <a:p>
            <a:pPr marL="0" indent="0">
              <a:buNone/>
            </a:pPr>
            <a:r>
              <a:rPr lang="en-US" dirty="0" smtClean="0"/>
              <a:t>{</a:t>
            </a:r>
            <a:endParaRPr lang="en-US" dirty="0"/>
          </a:p>
          <a:p>
            <a:pPr marL="0" indent="0">
              <a:buNone/>
            </a:pPr>
            <a:r>
              <a:rPr lang="en-US" dirty="0"/>
              <a:t>    public static void main (String[] </a:t>
            </a:r>
            <a:r>
              <a:rPr lang="en-US" dirty="0" err="1"/>
              <a:t>args</a:t>
            </a:r>
            <a:r>
              <a:rPr lang="en-US" dirty="0"/>
              <a:t>)</a:t>
            </a:r>
          </a:p>
          <a:p>
            <a:pPr marL="0" indent="0">
              <a:buNone/>
            </a:pPr>
            <a:r>
              <a:rPr lang="en-US" dirty="0"/>
              <a:t>    {</a:t>
            </a:r>
          </a:p>
          <a:p>
            <a:pPr marL="0" indent="0">
              <a:buNone/>
            </a:pPr>
            <a:r>
              <a:rPr lang="en-US" dirty="0"/>
              <a:t>        Test &lt;String, Integer&gt; </a:t>
            </a:r>
            <a:r>
              <a:rPr lang="en-US" dirty="0" err="1"/>
              <a:t>obj</a:t>
            </a:r>
            <a:r>
              <a:rPr lang="en-US" dirty="0"/>
              <a:t> </a:t>
            </a:r>
            <a:r>
              <a:rPr lang="en-US" dirty="0" smtClean="0"/>
              <a:t>= new Test&lt;String, Integer&gt;(“OOP", 1145);</a:t>
            </a:r>
          </a:p>
          <a:p>
            <a:pPr marL="0" indent="0">
              <a:buNone/>
            </a:pPr>
            <a:r>
              <a:rPr lang="en-US" dirty="0" smtClean="0"/>
              <a:t>  </a:t>
            </a:r>
            <a:endParaRPr lang="en-US" dirty="0"/>
          </a:p>
          <a:p>
            <a:pPr marL="0" indent="0">
              <a:buNone/>
            </a:pPr>
            <a:r>
              <a:rPr lang="en-US" dirty="0"/>
              <a:t>        </a:t>
            </a:r>
            <a:r>
              <a:rPr lang="en-US" dirty="0" err="1"/>
              <a:t>obj.print</a:t>
            </a:r>
            <a:r>
              <a:rPr lang="en-US" dirty="0"/>
              <a:t>();</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98109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Generic </a:t>
            </a:r>
            <a:r>
              <a:rPr lang="en-US" dirty="0" smtClean="0"/>
              <a:t>Functions</a:t>
            </a:r>
            <a:endParaRPr lang="en-US" dirty="0"/>
          </a:p>
        </p:txBody>
      </p:sp>
      <p:sp>
        <p:nvSpPr>
          <p:cNvPr id="3" name="Content Placeholder 2"/>
          <p:cNvSpPr>
            <a:spLocks noGrp="1"/>
          </p:cNvSpPr>
          <p:nvPr>
            <p:ph idx="1"/>
          </p:nvPr>
        </p:nvSpPr>
        <p:spPr/>
        <p:txBody>
          <a:bodyPr/>
          <a:lstStyle/>
          <a:p>
            <a:r>
              <a:rPr lang="en-US" dirty="0"/>
              <a:t>We can also write generic functions that can be called with different types of arguments based on the type of arguments passed to the generic method</a:t>
            </a:r>
            <a:r>
              <a:rPr lang="en-US" dirty="0" smtClean="0"/>
              <a:t>.</a:t>
            </a:r>
          </a:p>
          <a:p>
            <a:endParaRPr lang="en-US" dirty="0"/>
          </a:p>
          <a:p>
            <a:endParaRPr lang="en-US" dirty="0"/>
          </a:p>
        </p:txBody>
      </p:sp>
    </p:spTree>
    <p:extLst>
      <p:ext uri="{BB962C8B-B14F-4D97-AF65-F5344CB8AC3E}">
        <p14:creationId xmlns:p14="http://schemas.microsoft.com/office/powerpoint/2010/main" val="130619037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2160</TotalTime>
  <Words>482</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CS217 – Object Oriented Programming (OOP)</vt:lpstr>
      <vt:lpstr>Generics in Java</vt:lpstr>
      <vt:lpstr>Types of Java Generics</vt:lpstr>
      <vt:lpstr>Generic Class </vt:lpstr>
      <vt:lpstr>Example 1</vt:lpstr>
      <vt:lpstr>Example 1 (Continue..)</vt:lpstr>
      <vt:lpstr>Example 2</vt:lpstr>
      <vt:lpstr>Example 2 (Continue..)</vt:lpstr>
      <vt:lpstr>Generic Functions</vt:lpstr>
      <vt:lpstr>Example </vt:lpstr>
      <vt:lpstr>Advantages of Generics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Fast</cp:lastModifiedBy>
  <cp:revision>224</cp:revision>
  <dcterms:created xsi:type="dcterms:W3CDTF">2019-01-21T07:30:30Z</dcterms:created>
  <dcterms:modified xsi:type="dcterms:W3CDTF">2022-04-11T06:51:17Z</dcterms:modified>
</cp:coreProperties>
</file>