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Interfaces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lang="en-US"/>
              <a:t> Another feature that was added in JDK 8 is that we can now define static methods in interfaces that can be called independently without an object. </a:t>
            </a:r>
            <a:endParaRPr lang="en-US"/>
          </a:p>
          <a:p>
            <a:endParaRPr lang="en-US"/>
          </a:p>
          <a:p>
            <a:r>
              <a:rPr lang="en-US"/>
              <a:t>From Java 9 onwards, interfaces can contain the following also:</a:t>
            </a:r>
            <a:endParaRPr lang="en-US"/>
          </a:p>
          <a:p>
            <a:endParaRPr lang="en-US"/>
          </a:p>
          <a:p>
            <a:r>
              <a:rPr lang="en-US"/>
              <a:t>Static methods</a:t>
            </a:r>
            <a:endParaRPr lang="en-US"/>
          </a:p>
          <a:p>
            <a:r>
              <a:rPr lang="en-US"/>
              <a:t>Private methods</a:t>
            </a:r>
            <a:endParaRPr lang="en-US"/>
          </a:p>
          <a:p>
            <a:r>
              <a:rPr lang="en-US"/>
              <a:t>Private Static methods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pPr marL="0" indent="0">
              <a:buNone/>
            </a:pPr>
            <a:r>
              <a:rPr lang="en-US"/>
              <a:t>// Java program to demonstrate working of interface</a:t>
            </a:r>
            <a:endParaRPr lang="en-US"/>
          </a:p>
          <a:p>
            <a:pPr marL="0" indent="0">
              <a:buNone/>
            </a:pPr>
            <a:r>
              <a:rPr lang="en-US"/>
              <a:t>import java.io.*;</a:t>
            </a:r>
            <a:endParaRPr lang="en-US"/>
          </a:p>
          <a:p>
            <a:pPr marL="0" indent="0">
              <a:buNone/>
            </a:pPr>
            <a:r>
              <a:rPr lang="en-US"/>
              <a:t>A simple interface</a:t>
            </a:r>
            <a:endParaRPr lang="en-US"/>
          </a:p>
          <a:p>
            <a:pPr marL="0" indent="0">
              <a:buNone/>
            </a:pPr>
            <a:r>
              <a:rPr lang="en-US"/>
              <a:t>interface In1 {</a:t>
            </a:r>
            <a:endParaRPr lang="en-US"/>
          </a:p>
          <a:p>
            <a:pPr marL="0" indent="0">
              <a:buNone/>
            </a:pPr>
            <a:r>
              <a:rPr lang="en-US"/>
              <a:t>public, static and final</a:t>
            </a:r>
            <a:endParaRPr lang="en-US"/>
          </a:p>
          <a:p>
            <a:pPr marL="0" indent="0">
              <a:buNone/>
            </a:pPr>
            <a:r>
              <a:rPr lang="en-US"/>
              <a:t>final int a = 10;</a:t>
            </a:r>
            <a:endParaRPr lang="en-US"/>
          </a:p>
          <a:p>
            <a:pPr marL="0" indent="0">
              <a:buNone/>
            </a:pPr>
            <a:r>
              <a:rPr lang="en-US"/>
              <a:t>// public and abstract</a:t>
            </a:r>
            <a:endParaRPr lang="en-US"/>
          </a:p>
          <a:p>
            <a:pPr marL="0" indent="0">
              <a:buNone/>
            </a:pPr>
            <a:r>
              <a:rPr lang="en-US"/>
              <a:t>void display();</a:t>
            </a:r>
            <a:endParaRPr lang="en-US"/>
          </a:p>
          <a:p>
            <a:pPr marL="0" indent="0">
              <a:buNone/>
            </a:pPr>
            <a:r>
              <a:rPr lang="en-US"/>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 A class that implements the interface.</a:t>
            </a:r>
            <a:endParaRPr lang="en-US"/>
          </a:p>
          <a:p>
            <a:pPr marL="0" indent="0">
              <a:buNone/>
            </a:pPr>
            <a:r>
              <a:rPr lang="en-US"/>
              <a:t>class TestClass implements In1 {</a:t>
            </a:r>
            <a:endParaRPr lang="en-US"/>
          </a:p>
          <a:p>
            <a:pPr marL="0" indent="0">
              <a:buNone/>
            </a:pPr>
            <a:r>
              <a:rPr lang="en-US"/>
              <a:t>  </a:t>
            </a:r>
            <a:endParaRPr lang="en-US"/>
          </a:p>
          <a:p>
            <a:pPr marL="0" indent="0">
              <a:buNone/>
            </a:pPr>
            <a:r>
              <a:rPr lang="en-US"/>
              <a:t>    // Implementing the capabilities of</a:t>
            </a:r>
            <a:endParaRPr lang="en-US"/>
          </a:p>
          <a:p>
            <a:pPr marL="0" indent="0">
              <a:buNone/>
            </a:pPr>
            <a:r>
              <a:rPr lang="en-US"/>
              <a:t>    // interface.</a:t>
            </a:r>
            <a:endParaRPr lang="en-US"/>
          </a:p>
          <a:p>
            <a:pPr marL="0" indent="0">
              <a:buNone/>
            </a:pPr>
            <a:r>
              <a:rPr lang="en-US"/>
              <a:t>    public void display(){ </a:t>
            </a:r>
            <a:endParaRPr lang="en-US"/>
          </a:p>
          <a:p>
            <a:pPr marL="0" indent="0">
              <a:buNone/>
            </a:pPr>
            <a:r>
              <a:rPr lang="en-US"/>
              <a:t>      System.out.println("Hello"); </a:t>
            </a:r>
            <a:endParaRPr lang="en-US"/>
          </a:p>
          <a:p>
            <a:pPr marL="0" indent="0">
              <a:buNone/>
            </a:pP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 Driver Code</a:t>
            </a:r>
            <a:endParaRPr lang="en-US"/>
          </a:p>
          <a:p>
            <a:pPr marL="0" indent="0">
              <a:buNone/>
            </a:pPr>
            <a:r>
              <a:rPr lang="en-US"/>
              <a:t>    public static void main(String[] args)</a:t>
            </a:r>
            <a:endParaRPr lang="en-US"/>
          </a:p>
          <a:p>
            <a:pPr marL="0" indent="0">
              <a:buNone/>
            </a:pPr>
            <a:r>
              <a:rPr lang="en-US"/>
              <a:t>    {</a:t>
            </a:r>
            <a:endParaRPr lang="en-US"/>
          </a:p>
          <a:p>
            <a:pPr marL="0" indent="0">
              <a:buNone/>
            </a:pPr>
            <a:r>
              <a:rPr lang="en-US"/>
              <a:t>        TestClass t = new TestClass();</a:t>
            </a:r>
            <a:endParaRPr lang="en-US"/>
          </a:p>
          <a:p>
            <a:pPr marL="0" indent="0">
              <a:buNone/>
            </a:pPr>
            <a:r>
              <a:rPr lang="en-US"/>
              <a:t>        t.display();</a:t>
            </a:r>
            <a:endParaRPr lang="en-US"/>
          </a:p>
          <a:p>
            <a:pPr marL="0" indent="0">
              <a:buNone/>
            </a:pPr>
            <a:r>
              <a:rPr lang="en-US"/>
              <a:t>        System.out.println(a);</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Interfaces In Class Diagrams</a:t>
            </a:r>
            <a:endParaRPr lang="en-US"/>
          </a:p>
        </p:txBody>
      </p:sp>
      <p:pic>
        <p:nvPicPr>
          <p:cNvPr id="6" name="Content Placeholder 5"/>
          <p:cNvPicPr>
            <a:picLocks noChangeAspect="1"/>
          </p:cNvPicPr>
          <p:nvPr>
            <p:ph idx="1"/>
          </p:nvPr>
        </p:nvPicPr>
        <p:blipFill>
          <a:blip r:embed="rId1"/>
          <a:srcRect l="2415"/>
          <a:stretch>
            <a:fillRect/>
          </a:stretch>
        </p:blipFill>
        <p:spPr>
          <a:xfrm>
            <a:off x="838200" y="1579880"/>
            <a:ext cx="6466840" cy="4351655"/>
          </a:xfrm>
          <a:prstGeom prst="rect">
            <a:avLst/>
          </a:prstGeom>
        </p:spPr>
      </p:pic>
      <p:pic>
        <p:nvPicPr>
          <p:cNvPr id="7" name="Picture 6"/>
          <p:cNvPicPr>
            <a:picLocks noChangeAspect="1"/>
          </p:cNvPicPr>
          <p:nvPr/>
        </p:nvPicPr>
        <p:blipFill>
          <a:blip r:embed="rId2"/>
          <a:stretch>
            <a:fillRect/>
          </a:stretch>
        </p:blipFill>
        <p:spPr>
          <a:xfrm>
            <a:off x="7537450" y="1579245"/>
            <a:ext cx="4483735" cy="3987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are Interfaces</a:t>
            </a:r>
            <a:endParaRPr lang="en-US"/>
          </a:p>
        </p:txBody>
      </p:sp>
      <p:sp>
        <p:nvSpPr>
          <p:cNvPr id="3" name="Content Placeholder 2"/>
          <p:cNvSpPr>
            <a:spLocks noGrp="1"/>
          </p:cNvSpPr>
          <p:nvPr>
            <p:ph idx="1"/>
          </p:nvPr>
        </p:nvSpPr>
        <p:spPr/>
        <p:txBody>
          <a:bodyPr/>
          <a:p>
            <a:pPr marL="0" indent="0">
              <a:buNone/>
            </a:pPr>
            <a:endParaRPr lang="en-US"/>
          </a:p>
          <a:p>
            <a:r>
              <a:rPr lang="en-US"/>
              <a:t>The interface in Java is a mechanism to achieve abstraction. There can be only abstract methods in the Java interface, not the method body. It is used to achieve abstraction and multiple inheritances in Java using Interface. In other word.</a:t>
            </a:r>
            <a:endParaRPr lang="en-US"/>
          </a:p>
          <a:p>
            <a:endParaRPr lang="en-US"/>
          </a:p>
          <a:p>
            <a:r>
              <a:rPr lang="en-US"/>
              <a:t>you can say that interfaces can have abstract methods and variables. It cannot have a method body. Java Interface also represents the IS-A relationship.</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7695" y="428625"/>
            <a:ext cx="10515600" cy="5962650"/>
          </a:xfrm>
        </p:spPr>
        <p:txBody>
          <a:bodyPr>
            <a:noAutofit/>
          </a:bodyPr>
          <a:p>
            <a:r>
              <a:rPr lang="en-US" sz="2400"/>
              <a:t>When we decide on a type of entity by its behavior and not via attribute we should define it as an interface.</a:t>
            </a:r>
            <a:endParaRPr lang="en-US" sz="2400"/>
          </a:p>
          <a:p>
            <a:endParaRPr lang="en-US" sz="2400"/>
          </a:p>
          <a:p>
            <a:r>
              <a:rPr lang="en-US" sz="2400"/>
              <a:t> Let’s consider the example of vehicles like bicycles, cars, bikes, etc they have common functionalities. So we make an interface and put all these common functionalities. And lets Bicycle, Bike, car, etc implement all these functionalities in their own class in their own way</a:t>
            </a:r>
            <a:endParaRPr lang="en-US" sz="2400"/>
          </a:p>
          <a:p>
            <a:endParaRPr lang="en-US" sz="2400"/>
          </a:p>
          <a:p>
            <a:pPr marL="0" indent="0">
              <a:buNone/>
            </a:pPr>
            <a:r>
              <a:rPr lang="en-US" sz="2400"/>
              <a:t>Syntax for Java Interfaces</a:t>
            </a:r>
            <a:endParaRPr lang="en-US" sz="2400"/>
          </a:p>
          <a:p>
            <a:pPr marL="0" indent="0">
              <a:buNone/>
            </a:pPr>
            <a:r>
              <a:rPr lang="en-US" sz="2400"/>
              <a:t>interface {</a:t>
            </a:r>
            <a:endParaRPr lang="en-US" sz="2400"/>
          </a:p>
          <a:p>
            <a:pPr marL="0" indent="0">
              <a:buNone/>
            </a:pPr>
            <a:r>
              <a:rPr lang="en-US" sz="2400"/>
              <a:t>    // declare constant fields</a:t>
            </a:r>
            <a:endParaRPr lang="en-US" sz="2400"/>
          </a:p>
          <a:p>
            <a:pPr marL="0" indent="0">
              <a:buNone/>
            </a:pPr>
            <a:r>
              <a:rPr lang="en-US" sz="2400"/>
              <a:t>    // declare methods that abstract </a:t>
            </a:r>
            <a:endParaRPr lang="en-US" sz="2400"/>
          </a:p>
          <a:p>
            <a:pPr marL="0" indent="0">
              <a:buNone/>
            </a:pPr>
            <a:r>
              <a:rPr lang="en-US" sz="2400"/>
              <a:t>    // by default.   </a:t>
            </a:r>
            <a:endParaRPr lang="en-US" sz="2400"/>
          </a:p>
          <a:p>
            <a:pPr marL="0" indent="0">
              <a:buNone/>
            </a:pPr>
            <a:r>
              <a:rPr lang="en-US" sz="2400"/>
              <a:t>}</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To declare an interface, use the interface keyword. It is used to provide total abstraction. </a:t>
            </a:r>
            <a:endParaRPr lang="en-US"/>
          </a:p>
          <a:p>
            <a:pPr marL="0" indent="0">
              <a:buNone/>
            </a:pPr>
            <a:endParaRPr lang="en-US"/>
          </a:p>
          <a:p>
            <a:r>
              <a:rPr lang="en-US"/>
              <a:t>That means all the methods in an interface are declared with an empty body and are public and all fields are public, static, and final by default. </a:t>
            </a:r>
            <a:endParaRPr lang="en-US"/>
          </a:p>
          <a:p>
            <a:endParaRPr lang="en-US"/>
          </a:p>
          <a:p>
            <a:r>
              <a:rPr lang="en-US"/>
              <a:t>A class that implements an interface must implement all the methods declared in the interface. To implement the interface, use the implements keyword.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Uses of Interfaces in Java</a:t>
            </a:r>
            <a:endParaRPr lang="en-US"/>
          </a:p>
        </p:txBody>
      </p:sp>
      <p:sp>
        <p:nvSpPr>
          <p:cNvPr id="3" name="Content Placeholder 2"/>
          <p:cNvSpPr>
            <a:spLocks noGrp="1"/>
          </p:cNvSpPr>
          <p:nvPr>
            <p:ph idx="1"/>
          </p:nvPr>
        </p:nvSpPr>
        <p:spPr/>
        <p:txBody>
          <a:bodyPr>
            <a:normAutofit lnSpcReduction="20000"/>
          </a:bodyPr>
          <a:p>
            <a:r>
              <a:rPr lang="en-US"/>
              <a:t>It is used to achieve total abstraction.</a:t>
            </a:r>
            <a:endParaRPr lang="en-US"/>
          </a:p>
          <a:p>
            <a:r>
              <a:rPr lang="en-US"/>
              <a:t>Since java does not support multiple inheritances in the case of class, by using an interface it can achieve multiple inheritances.</a:t>
            </a:r>
            <a:endParaRPr lang="en-US"/>
          </a:p>
          <a:p>
            <a:r>
              <a:rPr lang="en-US"/>
              <a:t>Any class can extend only 1 class, but can any class implement an infinite number of interfaces.</a:t>
            </a:r>
            <a:endParaRPr lang="en-US"/>
          </a:p>
          <a:p>
            <a:endParaRPr lang="en-US"/>
          </a:p>
          <a:p>
            <a:r>
              <a:rPr lang="en-US"/>
              <a:t>So, the question arises why use interfaces when we have abstract classes?</a:t>
            </a:r>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simple interface</a:t>
            </a:r>
            <a:endParaRPr lang="en-US"/>
          </a:p>
          <a:p>
            <a:r>
              <a:rPr lang="en-US"/>
              <a:t>interface Player</a:t>
            </a:r>
            <a:endParaRPr lang="en-US"/>
          </a:p>
          <a:p>
            <a:r>
              <a:rPr lang="en-US"/>
              <a:t>{</a:t>
            </a:r>
            <a:endParaRPr lang="en-US"/>
          </a:p>
          <a:p>
            <a:r>
              <a:rPr lang="en-US"/>
              <a:t>    final int id = 10;</a:t>
            </a:r>
            <a:endParaRPr lang="en-US"/>
          </a:p>
          <a:p>
            <a:r>
              <a:rPr lang="en-US"/>
              <a:t>    int move();</a:t>
            </a:r>
            <a:endParaRPr lang="en-US"/>
          </a:p>
          <a:p>
            <a:r>
              <a:rPr lang="en-US"/>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Relationship Between Class and Interface</a:t>
            </a:r>
            <a:endParaRPr lang="en-US"/>
          </a:p>
        </p:txBody>
      </p:sp>
      <p:sp>
        <p:nvSpPr>
          <p:cNvPr id="3" name="Content Placeholder 2"/>
          <p:cNvSpPr>
            <a:spLocks noGrp="1"/>
          </p:cNvSpPr>
          <p:nvPr>
            <p:ph idx="1"/>
          </p:nvPr>
        </p:nvSpPr>
        <p:spPr/>
        <p:txBody>
          <a:bodyPr/>
          <a:p>
            <a:r>
              <a:rPr lang="en-US"/>
              <a:t>A class can extend another class similar to this an interface can extend another interface. But only a class can extend to another interface, and vice-versa is not allowed.</a:t>
            </a:r>
            <a:endParaRPr lang="en-US"/>
          </a:p>
          <a:p>
            <a:endParaRPr lang="en-US"/>
          </a:p>
          <a:p>
            <a:endParaRPr lang="en-US"/>
          </a:p>
        </p:txBody>
      </p:sp>
      <p:pic>
        <p:nvPicPr>
          <p:cNvPr id="4" name="Picture 3"/>
          <p:cNvPicPr>
            <a:picLocks noChangeAspect="1"/>
          </p:cNvPicPr>
          <p:nvPr/>
        </p:nvPicPr>
        <p:blipFill>
          <a:blip r:embed="rId1"/>
          <a:stretch>
            <a:fillRect/>
          </a:stretch>
        </p:blipFill>
        <p:spPr>
          <a:xfrm>
            <a:off x="1073785" y="3025140"/>
            <a:ext cx="10043795" cy="3737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Multiple Inheritance in Java Using Interface</a:t>
            </a:r>
            <a:endParaRPr lang="en-US"/>
          </a:p>
        </p:txBody>
      </p:sp>
      <p:sp>
        <p:nvSpPr>
          <p:cNvPr id="3" name="Content Placeholder 2"/>
          <p:cNvSpPr>
            <a:spLocks noGrp="1"/>
          </p:cNvSpPr>
          <p:nvPr>
            <p:ph idx="1"/>
          </p:nvPr>
        </p:nvSpPr>
        <p:spPr/>
        <p:txBody>
          <a:bodyPr/>
          <a:p>
            <a:r>
              <a:rPr lang="en-US"/>
              <a:t>Multiple Inheritance is an OOPs concept that can’t be implemented in Java using classes. But we can use multiple inheritances in Java using Interface. let us check this with an example.</a:t>
            </a:r>
            <a:endParaRPr lang="en-US"/>
          </a:p>
          <a:p>
            <a:endParaRPr lang="en-US"/>
          </a:p>
          <a:p>
            <a:endParaRPr lang="en-US"/>
          </a:p>
        </p:txBody>
      </p:sp>
      <p:pic>
        <p:nvPicPr>
          <p:cNvPr id="4" name="Picture 3"/>
          <p:cNvPicPr>
            <a:picLocks noChangeAspect="1"/>
          </p:cNvPicPr>
          <p:nvPr/>
        </p:nvPicPr>
        <p:blipFill>
          <a:blip r:embed="rId1"/>
          <a:srcRect l="736" t="4749" r="967" b="3059"/>
          <a:stretch>
            <a:fillRect/>
          </a:stretch>
        </p:blipFill>
        <p:spPr>
          <a:xfrm>
            <a:off x="2440940" y="3267075"/>
            <a:ext cx="7293610" cy="2564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New Features Added in Interfaces in JDK 8</a:t>
            </a:r>
            <a:endParaRPr lang="en-US"/>
          </a:p>
        </p:txBody>
      </p:sp>
      <p:sp>
        <p:nvSpPr>
          <p:cNvPr id="3" name="Content Placeholder 2"/>
          <p:cNvSpPr>
            <a:spLocks noGrp="1"/>
          </p:cNvSpPr>
          <p:nvPr>
            <p:ph idx="1"/>
          </p:nvPr>
        </p:nvSpPr>
        <p:spPr/>
        <p:txBody>
          <a:bodyPr/>
          <a:p>
            <a:r>
              <a:rPr lang="en-US"/>
              <a:t>There are certain features added to Interfaces in JDK 8 update mentioned below:</a:t>
            </a:r>
            <a:endParaRPr lang="en-US"/>
          </a:p>
          <a:p>
            <a:r>
              <a:rPr lang="en-US"/>
              <a:t>1. Prior to JDK 8, the interface could not define the implementation. We can now add default implementation for interface methods. This default implementation has a special use and does not affect the intention behind interfaces.</a:t>
            </a:r>
            <a:endParaRPr lang="en-US"/>
          </a:p>
          <a:p>
            <a:r>
              <a:rPr lang="en-US"/>
              <a:t>So with the help of default implementation, we will give a default body for the newly added functions. </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3488</Words>
  <Application>WPS Presentation</Application>
  <PresentationFormat>Widescreen</PresentationFormat>
  <Paragraphs>100</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In Java</dc:title>
  <dc:creator/>
  <cp:lastModifiedBy>Muhammad Minhal Raxa</cp:lastModifiedBy>
  <cp:revision>1</cp:revision>
  <dcterms:created xsi:type="dcterms:W3CDTF">2024-04-16T07:30:43Z</dcterms:created>
  <dcterms:modified xsi:type="dcterms:W3CDTF">2024-04-16T07:30:43Z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195FD8D01FDB4FF6BC8401FB2BC4164A_11</vt:lpwstr>
  </property>
  <property fmtid="{D5CDD505-2E9C-101B-9397-08002B2CF9AE}" pid="3" name="KSOProductBuildVer">
    <vt:lpwstr>1033-12.2.0.13489</vt:lpwstr>
  </property>
</Properties>
</file>